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69" r:id="rId2"/>
    <p:sldId id="423" r:id="rId3"/>
    <p:sldId id="426" r:id="rId4"/>
    <p:sldId id="427" r:id="rId5"/>
    <p:sldId id="428" r:id="rId6"/>
    <p:sldId id="425" r:id="rId7"/>
    <p:sldId id="429" r:id="rId8"/>
    <p:sldId id="424" r:id="rId9"/>
    <p:sldId id="413" r:id="rId10"/>
    <p:sldId id="414" r:id="rId11"/>
    <p:sldId id="430" r:id="rId12"/>
    <p:sldId id="43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00"/>
    <a:srgbClr val="FF0000"/>
    <a:srgbClr val="CC0099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i.sureshkumar@v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9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CSE2002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Theory of Computation and Compiler Design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44" y="2702257"/>
            <a:ext cx="9144000" cy="3466723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sz="4300" b="1" dirty="0" smtClean="0">
                <a:solidFill>
                  <a:schemeClr val="accent4">
                    <a:lumMod val="75000"/>
                  </a:schemeClr>
                </a:solidFill>
              </a:rPr>
              <a:t>MODULE - 4</a:t>
            </a:r>
          </a:p>
          <a:p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Dr. WI. </a:t>
            </a:r>
            <a:r>
              <a:rPr lang="en-US" b="1" dirty="0" err="1" smtClean="0">
                <a:solidFill>
                  <a:srgbClr val="0000CC"/>
                </a:solidFill>
              </a:rPr>
              <a:t>Sureshkumar</a:t>
            </a:r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dirty="0" smtClean="0"/>
              <a:t>Associate Professor </a:t>
            </a:r>
          </a:p>
          <a:p>
            <a:r>
              <a:rPr lang="en-US" dirty="0" smtClean="0"/>
              <a:t>School of Computer Science and Engineering (SCOPE)</a:t>
            </a:r>
          </a:p>
          <a:p>
            <a:r>
              <a:rPr lang="en-US" dirty="0" smtClean="0"/>
              <a:t>VIT Vellore</a:t>
            </a:r>
          </a:p>
          <a:p>
            <a:r>
              <a:rPr lang="en-US" dirty="0" smtClean="0">
                <a:solidFill>
                  <a:srgbClr val="0000CC"/>
                </a:solidFill>
                <a:hlinkClick r:id="rId2"/>
              </a:rPr>
              <a:t>wi.sureshkumar@vit.ac.in</a:t>
            </a:r>
            <a:endParaRPr lang="en-US" dirty="0" smtClean="0">
              <a:solidFill>
                <a:srgbClr val="0000CC"/>
              </a:solidFill>
            </a:endParaRPr>
          </a:p>
          <a:p>
            <a:r>
              <a:rPr lang="en-US" dirty="0" smtClean="0"/>
              <a:t>SJT413A34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888" y="385764"/>
            <a:ext cx="95726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1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213" y="542925"/>
            <a:ext cx="9186862" cy="57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3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569118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914909" y="1548641"/>
            <a:ext cx="255864" cy="696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27656" y="1533700"/>
            <a:ext cx="347382" cy="7109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79634" y="1137761"/>
            <a:ext cx="43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578358" y="2599002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77015" y="2635975"/>
            <a:ext cx="350641" cy="771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91034" y="3354419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c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9070" y="3368707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C</a:t>
            </a:r>
            <a:endParaRPr lang="en-IN" sz="24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741908" y="2547395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18811" y="2160022"/>
            <a:ext cx="43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59439" y="2149844"/>
            <a:ext cx="43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59439" y="2922201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d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5045094" y="3737238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43751" y="3774211"/>
            <a:ext cx="350641" cy="771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57770" y="4492655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c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37230" y="4492655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C</a:t>
            </a:r>
            <a:endParaRPr lang="en-IN" sz="2400" b="1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5822868" y="4914370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40399" y="5289176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d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4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3686"/>
            <a:ext cx="10515600" cy="735012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Constructing LALR Parsing Table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10515600" cy="5005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Method:</a:t>
            </a:r>
          </a:p>
          <a:p>
            <a:pPr marL="0" indent="0">
              <a:buNone/>
            </a:pPr>
            <a:r>
              <a:rPr lang="en-IN" dirty="0" smtClean="0"/>
              <a:t>Input: An augmented grammar G’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 </a:t>
            </a:r>
            <a:r>
              <a:rPr lang="en-IN" dirty="0" smtClean="0"/>
              <a:t>Construct C = {</a:t>
            </a:r>
            <a:r>
              <a:rPr lang="en-IN" b="1" dirty="0" smtClean="0"/>
              <a:t>I</a:t>
            </a:r>
            <a:r>
              <a:rPr lang="en-IN" b="1" baseline="-25000" dirty="0" smtClean="0"/>
              <a:t>0</a:t>
            </a:r>
            <a:r>
              <a:rPr lang="en-IN" b="1" dirty="0" smtClean="0"/>
              <a:t> ,</a:t>
            </a:r>
            <a:r>
              <a:rPr lang="en-IN" baseline="-25000" dirty="0" smtClean="0"/>
              <a:t>  </a:t>
            </a:r>
            <a:r>
              <a:rPr lang="en-IN" b="1" dirty="0" smtClean="0"/>
              <a:t>I</a:t>
            </a:r>
            <a:r>
              <a:rPr lang="en-IN" b="1" baseline="-25000" dirty="0" smtClean="0"/>
              <a:t>1</a:t>
            </a:r>
            <a:r>
              <a:rPr lang="en-IN" baseline="-25000" dirty="0" smtClean="0"/>
              <a:t> </a:t>
            </a:r>
            <a:r>
              <a:rPr lang="en-IN" dirty="0" smtClean="0"/>
              <a:t> , </a:t>
            </a:r>
            <a:r>
              <a:rPr lang="en-IN" b="1" dirty="0" smtClean="0"/>
              <a:t>I</a:t>
            </a:r>
            <a:r>
              <a:rPr lang="en-IN" b="1" baseline="-25000" dirty="0" smtClean="0"/>
              <a:t>2</a:t>
            </a:r>
            <a:r>
              <a:rPr lang="en-IN" baseline="-25000" dirty="0" smtClean="0"/>
              <a:t> </a:t>
            </a:r>
            <a:r>
              <a:rPr lang="en-IN" dirty="0" smtClean="0"/>
              <a:t> , . . . , </a:t>
            </a:r>
            <a:r>
              <a:rPr lang="en-IN" b="1" dirty="0" smtClean="0"/>
              <a:t>I</a:t>
            </a:r>
            <a:r>
              <a:rPr lang="en-IN" baseline="-25000" dirty="0" smtClean="0"/>
              <a:t>n</a:t>
            </a:r>
            <a:r>
              <a:rPr lang="en-IN" dirty="0" smtClean="0"/>
              <a:t>} the collection of LR(1) items.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 </a:t>
            </a:r>
            <a:r>
              <a:rPr lang="en-IN" dirty="0" smtClean="0"/>
              <a:t>Among the set of LR(1) items, merge equivalent state into one.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 </a:t>
            </a:r>
            <a:r>
              <a:rPr lang="en-IN" dirty="0" smtClean="0"/>
              <a:t>After merging, let C’ </a:t>
            </a:r>
            <a:r>
              <a:rPr lang="en-IN" dirty="0"/>
              <a:t>= </a:t>
            </a:r>
            <a:r>
              <a:rPr lang="en-IN" dirty="0" smtClean="0"/>
              <a:t>{J</a:t>
            </a:r>
            <a:r>
              <a:rPr lang="en-IN" b="1" baseline="-25000" dirty="0" smtClean="0"/>
              <a:t>0</a:t>
            </a:r>
            <a:r>
              <a:rPr lang="en-IN" b="1" dirty="0" smtClean="0"/>
              <a:t> </a:t>
            </a:r>
            <a:r>
              <a:rPr lang="en-IN" b="1" dirty="0"/>
              <a:t>,</a:t>
            </a:r>
            <a:r>
              <a:rPr lang="en-IN" baseline="-25000" dirty="0"/>
              <a:t>  </a:t>
            </a:r>
            <a:r>
              <a:rPr lang="en-IN" b="1" dirty="0" smtClean="0"/>
              <a:t>J</a:t>
            </a:r>
            <a:r>
              <a:rPr lang="en-IN" b="1" baseline="-25000" dirty="0" smtClean="0"/>
              <a:t>1</a:t>
            </a:r>
            <a:r>
              <a:rPr lang="en-IN" baseline="-25000" dirty="0" smtClean="0"/>
              <a:t> </a:t>
            </a:r>
            <a:r>
              <a:rPr lang="en-IN" dirty="0" smtClean="0"/>
              <a:t> </a:t>
            </a:r>
            <a:r>
              <a:rPr lang="en-IN" dirty="0"/>
              <a:t>, </a:t>
            </a:r>
            <a:r>
              <a:rPr lang="en-IN" b="1" dirty="0" smtClean="0"/>
              <a:t>J</a:t>
            </a:r>
            <a:r>
              <a:rPr lang="en-IN" b="1" baseline="-25000" dirty="0" smtClean="0"/>
              <a:t>2</a:t>
            </a:r>
            <a:r>
              <a:rPr lang="en-IN" baseline="-25000" dirty="0" smtClean="0"/>
              <a:t> </a:t>
            </a:r>
            <a:r>
              <a:rPr lang="en-IN" dirty="0" smtClean="0"/>
              <a:t> </a:t>
            </a:r>
            <a:r>
              <a:rPr lang="en-IN" dirty="0"/>
              <a:t>, . . . , </a:t>
            </a:r>
            <a:r>
              <a:rPr lang="en-IN" b="1" dirty="0" err="1" smtClean="0"/>
              <a:t>J</a:t>
            </a:r>
            <a:r>
              <a:rPr lang="en-IN" baseline="-25000" dirty="0" err="1" smtClean="0"/>
              <a:t>m</a:t>
            </a:r>
            <a:r>
              <a:rPr lang="en-IN" dirty="0" smtClean="0"/>
              <a:t>} be the resulting sets of LR(1) items.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 </a:t>
            </a:r>
            <a:r>
              <a:rPr lang="en-IN" dirty="0" smtClean="0"/>
              <a:t>The parsing action for J is constructed in the same manner as canonical LR parsing table construction.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 </a:t>
            </a:r>
            <a:r>
              <a:rPr lang="en-IN" dirty="0" err="1" smtClean="0"/>
              <a:t>goto</a:t>
            </a:r>
            <a:r>
              <a:rPr lang="en-IN" dirty="0" smtClean="0"/>
              <a:t>(J , X) = K, where J is the union of one or more items, i.e.,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J = </a:t>
            </a:r>
            <a:r>
              <a:rPr lang="en-IN" baseline="-25000" dirty="0"/>
              <a:t> </a:t>
            </a:r>
            <a:r>
              <a:rPr lang="en-IN" b="1" dirty="0" smtClean="0"/>
              <a:t>I</a:t>
            </a:r>
            <a:r>
              <a:rPr lang="en-IN" b="1" baseline="-25000" dirty="0" smtClean="0"/>
              <a:t>1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IN" b="1" dirty="0" smtClean="0"/>
              <a:t>I</a:t>
            </a:r>
            <a:r>
              <a:rPr lang="en-IN" b="1" baseline="-25000" dirty="0" smtClean="0"/>
              <a:t>2</a:t>
            </a:r>
            <a:r>
              <a:rPr lang="en-IN" altLang="en-US" dirty="0" smtClean="0">
                <a:sym typeface="Symbol" panose="05050102010706020507" pitchFamily="18" charset="2"/>
              </a:rPr>
              <a:t> U . . . </a:t>
            </a:r>
            <a:r>
              <a:rPr lang="en-IN" altLang="en-US" dirty="0">
                <a:sym typeface="Symbol" panose="05050102010706020507" pitchFamily="18" charset="2"/>
              </a:rPr>
              <a:t>U</a:t>
            </a:r>
            <a:r>
              <a:rPr lang="en-IN" baseline="-25000" dirty="0" smtClean="0"/>
              <a:t> </a:t>
            </a:r>
            <a:r>
              <a:rPr lang="en-IN" b="1" dirty="0" err="1" smtClean="0"/>
              <a:t>I</a:t>
            </a:r>
            <a:r>
              <a:rPr lang="en-IN" b="1" baseline="-25000" dirty="0" err="1" smtClean="0"/>
              <a:t>r</a:t>
            </a:r>
            <a:r>
              <a:rPr lang="en-IN" b="1" dirty="0" smtClean="0"/>
              <a:t> </a:t>
            </a:r>
            <a:r>
              <a:rPr lang="en-IN" dirty="0" smtClean="0"/>
              <a:t>and K = goto(</a:t>
            </a:r>
            <a:r>
              <a:rPr lang="en-IN" b="1" dirty="0" smtClean="0"/>
              <a:t>I</a:t>
            </a:r>
            <a:r>
              <a:rPr lang="en-IN" b="1" baseline="-25000" dirty="0" smtClean="0"/>
              <a:t>1</a:t>
            </a:r>
            <a:r>
              <a:rPr lang="en-IN" b="1" dirty="0" smtClean="0"/>
              <a:t> , X) </a:t>
            </a:r>
            <a:r>
              <a:rPr lang="en-IN" altLang="en-US" dirty="0" smtClean="0">
                <a:sym typeface="Symbol" panose="05050102010706020507" pitchFamily="18" charset="2"/>
              </a:rPr>
              <a:t>U</a:t>
            </a:r>
            <a:r>
              <a:rPr lang="en-IN" dirty="0"/>
              <a:t> </a:t>
            </a:r>
            <a:r>
              <a:rPr lang="en-IN" dirty="0" smtClean="0"/>
              <a:t>goto(</a:t>
            </a:r>
            <a:r>
              <a:rPr lang="en-IN" b="1" dirty="0" smtClean="0"/>
              <a:t>I</a:t>
            </a:r>
            <a:r>
              <a:rPr lang="en-IN" b="1" baseline="-25000" dirty="0" smtClean="0"/>
              <a:t>2</a:t>
            </a:r>
            <a:r>
              <a:rPr lang="en-IN" b="1" dirty="0" smtClean="0"/>
              <a:t> </a:t>
            </a:r>
            <a:r>
              <a:rPr lang="en-IN" b="1" dirty="0"/>
              <a:t>, </a:t>
            </a:r>
            <a:r>
              <a:rPr lang="en-IN" b="1" dirty="0" smtClean="0"/>
              <a:t>X)</a:t>
            </a:r>
            <a:r>
              <a:rPr lang="en-IN" altLang="en-US" dirty="0" smtClean="0">
                <a:sym typeface="Symbol" panose="05050102010706020507" pitchFamily="18" charset="2"/>
              </a:rPr>
              <a:t>. . .</a:t>
            </a:r>
            <a:r>
              <a:rPr lang="en-IN" dirty="0"/>
              <a:t> </a:t>
            </a:r>
            <a:r>
              <a:rPr lang="en-IN" altLang="en-US" dirty="0">
                <a:sym typeface="Symbol" panose="05050102010706020507" pitchFamily="18" charset="2"/>
              </a:rPr>
              <a:t>U</a:t>
            </a:r>
            <a:r>
              <a:rPr lang="en-IN" b="1" baseline="-25000" dirty="0"/>
              <a:t> </a:t>
            </a:r>
            <a:r>
              <a:rPr lang="en-IN" dirty="0" smtClean="0"/>
              <a:t>goto(</a:t>
            </a:r>
            <a:r>
              <a:rPr lang="en-IN" b="1" dirty="0" err="1" smtClean="0"/>
              <a:t>I</a:t>
            </a:r>
            <a:r>
              <a:rPr lang="en-IN" b="1" baseline="-25000" dirty="0" err="1" smtClean="0"/>
              <a:t>r</a:t>
            </a:r>
            <a:r>
              <a:rPr lang="en-IN" b="1" dirty="0" smtClean="0"/>
              <a:t> </a:t>
            </a:r>
            <a:r>
              <a:rPr lang="en-IN" b="1" dirty="0"/>
              <a:t>, X)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77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 </a:t>
            </a:r>
            <a:r>
              <a:rPr lang="en-IN" b="1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    </a:t>
            </a:r>
            <a:r>
              <a:rPr lang="en-IN" b="1" dirty="0" smtClean="0">
                <a:sym typeface="Symbol" panose="05050102010706020507" pitchFamily="18" charset="2"/>
              </a:rPr>
              <a:t>Example:</a:t>
            </a:r>
            <a:r>
              <a:rPr lang="en-IN" b="1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  </a:t>
            </a:r>
            <a:r>
              <a:rPr lang="en-IN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Given grammar G</a:t>
            </a:r>
            <a:r>
              <a:rPr lang="en-IN" b="1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  </a:t>
            </a:r>
            <a:r>
              <a:rPr lang="en-US" b="1" dirty="0" smtClean="0">
                <a:sym typeface="Symbol" panose="05050102010706020507" pitchFamily="18" charset="2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b="1" dirty="0" smtClean="0">
                <a:sym typeface="Symbol" panose="05050102010706020507" pitchFamily="18" charset="2"/>
              </a:rPr>
              <a:t>        </a:t>
            </a:r>
            <a:r>
              <a:rPr lang="en-US" b="1" dirty="0" smtClean="0"/>
              <a:t>S </a:t>
            </a:r>
            <a:r>
              <a:rPr lang="en-US" b="1" dirty="0"/>
              <a:t>→ </a:t>
            </a:r>
            <a:r>
              <a:rPr lang="en-US" b="1" dirty="0" smtClean="0"/>
              <a:t>CC   </a:t>
            </a:r>
            <a:r>
              <a:rPr lang="en-US" b="1" dirty="0" smtClean="0">
                <a:solidFill>
                  <a:srgbClr val="0000CC"/>
                </a:solidFill>
              </a:rPr>
              <a:t>(1)</a:t>
            </a:r>
            <a:endParaRPr lang="en-US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b="1" dirty="0"/>
              <a:t>         C → </a:t>
            </a:r>
            <a:r>
              <a:rPr lang="en-US" b="1" dirty="0" err="1" smtClean="0"/>
              <a:t>cC</a:t>
            </a: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0000CC"/>
                </a:solidFill>
              </a:rPr>
              <a:t>(2) </a:t>
            </a:r>
            <a:r>
              <a:rPr lang="en-US" b="1" dirty="0" smtClean="0"/>
              <a:t>                                        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   C → </a:t>
            </a:r>
            <a:r>
              <a:rPr lang="en-US" b="1" dirty="0" smtClean="0"/>
              <a:t>d     </a:t>
            </a:r>
            <a:r>
              <a:rPr lang="en-US" b="1" dirty="0" smtClean="0">
                <a:solidFill>
                  <a:srgbClr val="0000CC"/>
                </a:solidFill>
              </a:rPr>
              <a:t>(3)</a:t>
            </a:r>
            <a:endParaRPr lang="en-I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b="1" dirty="0" smtClean="0"/>
              <a:t>  Augmented grammar G’</a:t>
            </a:r>
          </a:p>
          <a:p>
            <a:pPr marL="0" indent="0">
              <a:buNone/>
            </a:pPr>
            <a:r>
              <a:rPr lang="en-IN" b="1" dirty="0" smtClean="0"/>
              <a:t>         </a:t>
            </a:r>
            <a:r>
              <a:rPr lang="en-IN" b="1" dirty="0" smtClean="0">
                <a:solidFill>
                  <a:srgbClr val="FF0000"/>
                </a:solidFill>
              </a:rPr>
              <a:t>S</a:t>
            </a:r>
            <a:r>
              <a:rPr lang="en-IN" b="1" dirty="0">
                <a:solidFill>
                  <a:srgbClr val="FF0000"/>
                </a:solidFill>
              </a:rPr>
              <a:t>’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 </a:t>
            </a:r>
            <a:r>
              <a:rPr lang="en-US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endParaRPr lang="en-IN" b="1" baseline="-2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       </a:t>
            </a:r>
            <a:r>
              <a:rPr lang="en-US" b="1" dirty="0">
                <a:sym typeface="Symbol" panose="05050102010706020507" pitchFamily="18" charset="2"/>
              </a:rPr>
              <a:t>    </a:t>
            </a:r>
            <a:r>
              <a:rPr lang="en-US" b="1" dirty="0"/>
              <a:t>S → CC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         C → </a:t>
            </a:r>
            <a:r>
              <a:rPr lang="en-US" b="1" dirty="0" err="1"/>
              <a:t>cC</a:t>
            </a:r>
            <a:r>
              <a:rPr lang="en-US" b="1" dirty="0"/>
              <a:t>                                           </a:t>
            </a:r>
          </a:p>
          <a:p>
            <a:pPr marL="0" indent="0">
              <a:buNone/>
            </a:pPr>
            <a:r>
              <a:rPr lang="en-US" b="1" dirty="0"/>
              <a:t>         C → d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16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355"/>
            <a:ext cx="10515600" cy="114935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Collection of Canonical LR(1) Sets of Items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0125"/>
            <a:ext cx="10515600" cy="5757869"/>
          </a:xfrm>
        </p:spPr>
        <p:txBody>
          <a:bodyPr/>
          <a:lstStyle/>
          <a:p>
            <a:pPr marL="0" indent="0">
              <a:buNone/>
            </a:pP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0</a:t>
            </a:r>
            <a:r>
              <a:rPr lang="en-IN" baseline="-25000" dirty="0" smtClean="0">
                <a:solidFill>
                  <a:srgbClr val="FF0000"/>
                </a:solidFill>
              </a:rPr>
              <a:t>  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:   </a:t>
            </a:r>
            <a:r>
              <a:rPr lang="en-IN" b="1" dirty="0"/>
              <a:t>S’</a:t>
            </a:r>
            <a:r>
              <a:rPr lang="en-US" altLang="en-US" b="1" dirty="0">
                <a:sym typeface="Symbol" panose="05050102010706020507" pitchFamily="18" charset="2"/>
              </a:rPr>
              <a:t>  .S , $               </a:t>
            </a:r>
            <a:r>
              <a:rPr lang="en-US" b="1" dirty="0"/>
              <a:t>             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0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 C)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2                              </a:t>
            </a:r>
          </a:p>
          <a:p>
            <a:pPr marL="0" indent="0">
              <a:buNone/>
            </a:pPr>
            <a:r>
              <a:rPr lang="en-IN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       </a:t>
            </a:r>
            <a:r>
              <a:rPr lang="en-US" b="1" dirty="0">
                <a:sym typeface="Symbol" panose="05050102010706020507" pitchFamily="18" charset="2"/>
              </a:rPr>
              <a:t>    </a:t>
            </a:r>
            <a:r>
              <a:rPr lang="en-US" b="1" dirty="0"/>
              <a:t>S → .CC , $                     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2 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:    </a:t>
            </a:r>
            <a:r>
              <a:rPr lang="en-US" b="1" dirty="0"/>
              <a:t>S → C.C , $                        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         C → .</a:t>
            </a:r>
            <a:r>
              <a:rPr lang="en-US" b="1" dirty="0" err="1"/>
              <a:t>cC</a:t>
            </a:r>
            <a:r>
              <a:rPr lang="en-US" b="1" dirty="0"/>
              <a:t> , c/d                            C →.</a:t>
            </a:r>
            <a:r>
              <a:rPr lang="en-US" b="1" dirty="0" err="1"/>
              <a:t>cC</a:t>
            </a:r>
            <a:r>
              <a:rPr lang="en-US" b="1" dirty="0"/>
              <a:t> ,  $                                          </a:t>
            </a:r>
          </a:p>
          <a:p>
            <a:pPr marL="0" indent="0">
              <a:buNone/>
            </a:pPr>
            <a:r>
              <a:rPr lang="en-US" b="1" dirty="0"/>
              <a:t>         C → .d , c/d                              C →.d ,  $                                             </a:t>
            </a:r>
          </a:p>
          <a:p>
            <a:pPr marL="0" indent="0">
              <a:buNone/>
            </a:pPr>
            <a:r>
              <a:rPr lang="en-US" b="1" dirty="0"/>
              <a:t>                                                </a:t>
            </a:r>
          </a:p>
          <a:p>
            <a:pPr marL="0" indent="0">
              <a:buNone/>
            </a:pP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0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 S)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1</a:t>
            </a:r>
            <a:r>
              <a:rPr lang="en-US" b="1" dirty="0"/>
              <a:t>                              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0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 c)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3</a:t>
            </a:r>
            <a:r>
              <a:rPr lang="en-US" b="1" dirty="0"/>
              <a:t>                                </a:t>
            </a:r>
          </a:p>
          <a:p>
            <a:pPr marL="0" indent="0">
              <a:buNone/>
            </a:pPr>
            <a:r>
              <a:rPr lang="en-US" b="1" dirty="0"/>
              <a:t>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1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 : </a:t>
            </a:r>
            <a:r>
              <a:rPr lang="en-IN" b="1" dirty="0">
                <a:solidFill>
                  <a:srgbClr val="FF0000"/>
                </a:solidFill>
              </a:rPr>
              <a:t>  </a:t>
            </a:r>
            <a:r>
              <a:rPr lang="en-IN" b="1" dirty="0"/>
              <a:t>S’</a:t>
            </a:r>
            <a:r>
              <a:rPr lang="en-US" altLang="en-US" b="1" dirty="0">
                <a:sym typeface="Symbol" panose="05050102010706020507" pitchFamily="18" charset="2"/>
              </a:rPr>
              <a:t>  S. , </a:t>
            </a:r>
            <a:r>
              <a:rPr lang="en-US" altLang="en-US" b="1" dirty="0" smtClean="0">
                <a:sym typeface="Symbol" panose="05050102010706020507" pitchFamily="18" charset="2"/>
              </a:rPr>
              <a:t>$                       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3 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altLang="en-US" b="1" dirty="0" smtClean="0">
                <a:sym typeface="Symbol" panose="05050102010706020507" pitchFamily="18" charset="2"/>
              </a:rPr>
              <a:t>   </a:t>
            </a:r>
            <a:r>
              <a:rPr lang="en-US" altLang="en-US" b="1" dirty="0">
                <a:sym typeface="Symbol" panose="05050102010706020507" pitchFamily="18" charset="2"/>
              </a:rPr>
              <a:t>C</a:t>
            </a:r>
            <a:r>
              <a:rPr lang="en-US" b="1" dirty="0" smtClean="0"/>
              <a:t> </a:t>
            </a:r>
            <a:r>
              <a:rPr lang="en-US" b="1" dirty="0"/>
              <a:t>→ </a:t>
            </a:r>
            <a:r>
              <a:rPr lang="en-US" b="1" dirty="0" err="1" smtClean="0">
                <a:solidFill>
                  <a:srgbClr val="FF0000"/>
                </a:solidFill>
              </a:rPr>
              <a:t>c.C</a:t>
            </a:r>
            <a:r>
              <a:rPr lang="en-US" b="1" dirty="0" smtClean="0"/>
              <a:t> </a:t>
            </a:r>
            <a:r>
              <a:rPr lang="en-US" b="1" dirty="0"/>
              <a:t>, </a:t>
            </a:r>
            <a:r>
              <a:rPr lang="en-US" b="1" dirty="0" smtClean="0"/>
              <a:t>c/d</a:t>
            </a:r>
            <a:endParaRPr lang="en-US" altLang="en-US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b="1" dirty="0" smtClean="0">
                <a:sym typeface="Symbol" panose="05050102010706020507" pitchFamily="18" charset="2"/>
              </a:rPr>
              <a:t>                                                          </a:t>
            </a:r>
            <a:r>
              <a:rPr lang="en-US" b="1" dirty="0" smtClean="0"/>
              <a:t>C </a:t>
            </a:r>
            <a:r>
              <a:rPr lang="en-US" b="1" dirty="0"/>
              <a:t>→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b="1" dirty="0" err="1">
                <a:solidFill>
                  <a:srgbClr val="FF0000"/>
                </a:solidFill>
              </a:rPr>
              <a:t>cC</a:t>
            </a:r>
            <a:r>
              <a:rPr lang="en-US" b="1" dirty="0"/>
              <a:t> ,  </a:t>
            </a:r>
            <a:r>
              <a:rPr lang="en-US" b="1" dirty="0" smtClean="0"/>
              <a:t>c/d</a:t>
            </a:r>
          </a:p>
          <a:p>
            <a:pPr marL="0" indent="0">
              <a:buNone/>
            </a:pPr>
            <a:r>
              <a:rPr lang="en-US" b="1" dirty="0" smtClean="0"/>
              <a:t>                                                           C </a:t>
            </a:r>
            <a:r>
              <a:rPr lang="en-US" b="1" dirty="0"/>
              <a:t>→</a:t>
            </a:r>
            <a:r>
              <a:rPr lang="en-US" b="1" dirty="0">
                <a:solidFill>
                  <a:srgbClr val="FF0000"/>
                </a:solidFill>
              </a:rPr>
              <a:t>.d</a:t>
            </a:r>
            <a:r>
              <a:rPr lang="en-US" b="1" dirty="0"/>
              <a:t> ,  </a:t>
            </a:r>
            <a:r>
              <a:rPr lang="en-US" b="1" dirty="0" smtClean="0"/>
              <a:t>c/d</a:t>
            </a:r>
            <a:endParaRPr lang="en-IN" b="1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1514473" y="1343473"/>
            <a:ext cx="2214563" cy="2214116"/>
          </a:xfrm>
          <a:prstGeom prst="rect">
            <a:avLst/>
          </a:prstGeom>
          <a:noFill/>
          <a:ln w="412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531370" y="2010558"/>
            <a:ext cx="2294899" cy="154398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   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483089" y="4900638"/>
            <a:ext cx="1771650" cy="801025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569466" y="5006175"/>
            <a:ext cx="2294899" cy="154398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81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0049"/>
            <a:ext cx="10515600" cy="620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0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 </a:t>
            </a:r>
            <a:r>
              <a:rPr lang="en-US" b="1" dirty="0" smtClean="0"/>
              <a:t>d) </a:t>
            </a:r>
            <a:r>
              <a:rPr lang="en-US" b="1" dirty="0"/>
              <a:t>=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4                                      </a:t>
            </a:r>
            <a:r>
              <a:rPr lang="en-IN" b="1" dirty="0" smtClean="0">
                <a:solidFill>
                  <a:srgbClr val="FF0000"/>
                </a:solidFill>
              </a:rPr>
              <a:t>  </a:t>
            </a:r>
            <a:r>
              <a:rPr lang="en-US" b="1" dirty="0" err="1" smtClean="0"/>
              <a:t>goto</a:t>
            </a:r>
            <a:r>
              <a:rPr lang="en-US" b="1" dirty="0" smtClean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2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 </a:t>
            </a:r>
            <a:r>
              <a:rPr lang="en-US" b="1" dirty="0" smtClean="0"/>
              <a:t>d) </a:t>
            </a:r>
            <a:r>
              <a:rPr lang="en-US" b="1" dirty="0"/>
              <a:t>=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7                          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3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 </a:t>
            </a:r>
            <a:r>
              <a:rPr lang="en-US" b="1" dirty="0" smtClean="0"/>
              <a:t>d) </a:t>
            </a:r>
            <a:r>
              <a:rPr lang="en-US" b="1" dirty="0"/>
              <a:t>=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4</a:t>
            </a:r>
            <a:endParaRPr lang="en-IN" b="1" baseline="-2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  I</a:t>
            </a:r>
            <a:r>
              <a:rPr lang="en-IN" b="1" baseline="-25000" dirty="0" smtClean="0">
                <a:solidFill>
                  <a:srgbClr val="FF0000"/>
                </a:solidFill>
              </a:rPr>
              <a:t>4</a:t>
            </a:r>
            <a:r>
              <a:rPr lang="en-IN" b="1" dirty="0" smtClean="0">
                <a:solidFill>
                  <a:srgbClr val="FF0000"/>
                </a:solidFill>
              </a:rPr>
              <a:t>:  </a:t>
            </a:r>
            <a:r>
              <a:rPr lang="en-US" b="1" dirty="0" smtClean="0">
                <a:solidFill>
                  <a:srgbClr val="FF0000"/>
                </a:solidFill>
              </a:rPr>
              <a:t>C →d.</a:t>
            </a:r>
            <a:r>
              <a:rPr lang="en-US" b="1" dirty="0" smtClean="0"/>
              <a:t> </a:t>
            </a:r>
            <a:r>
              <a:rPr lang="en-US" b="1" dirty="0"/>
              <a:t>,  </a:t>
            </a:r>
            <a:r>
              <a:rPr lang="en-US" b="1" dirty="0" smtClean="0"/>
              <a:t>c/d                       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7</a:t>
            </a:r>
            <a:r>
              <a:rPr lang="en-IN" b="1" dirty="0" smtClean="0">
                <a:solidFill>
                  <a:srgbClr val="FF0000"/>
                </a:solidFill>
              </a:rPr>
              <a:t>:  </a:t>
            </a:r>
            <a:r>
              <a:rPr lang="en-US" b="1" dirty="0">
                <a:solidFill>
                  <a:srgbClr val="FF0000"/>
                </a:solidFill>
              </a:rPr>
              <a:t>C →d.</a:t>
            </a:r>
            <a:r>
              <a:rPr lang="en-US" b="1" dirty="0"/>
              <a:t> ,  </a:t>
            </a:r>
            <a:r>
              <a:rPr lang="en-US" b="1" dirty="0" smtClean="0"/>
              <a:t>$</a:t>
            </a:r>
            <a:endParaRPr lang="en-IN" b="1" baseline="-25000" dirty="0"/>
          </a:p>
          <a:p>
            <a:pPr marL="0" indent="0">
              <a:buNone/>
            </a:pPr>
            <a:endParaRPr lang="en-IN" b="1" baseline="-25000" dirty="0" smtClean="0"/>
          </a:p>
          <a:p>
            <a:pPr marL="0" indent="0">
              <a:buNone/>
            </a:pP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2</a:t>
            </a:r>
            <a:r>
              <a:rPr lang="en-IN" baseline="-25000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, C</a:t>
            </a:r>
            <a:r>
              <a:rPr lang="en-US" b="1" dirty="0" smtClean="0"/>
              <a:t>) </a:t>
            </a:r>
            <a:r>
              <a:rPr lang="en-US" b="1" dirty="0"/>
              <a:t>=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5                                        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3</a:t>
            </a:r>
            <a:r>
              <a:rPr lang="en-IN" baseline="-25000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, C) =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8                          </a:t>
            </a:r>
            <a:r>
              <a:rPr lang="en-US" b="1" dirty="0" err="1" smtClean="0"/>
              <a:t>goto</a:t>
            </a:r>
            <a:r>
              <a:rPr lang="en-US" b="1" dirty="0" smtClean="0"/>
              <a:t>(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6</a:t>
            </a:r>
            <a:r>
              <a:rPr lang="en-IN" baseline="-25000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, C) =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9</a:t>
            </a:r>
          </a:p>
          <a:p>
            <a:pPr marL="0" indent="0">
              <a:buNone/>
            </a:pPr>
            <a:endParaRPr lang="en-IN" b="1" baseline="-2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5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  <a:r>
              <a:rPr lang="en-US" b="1" dirty="0" smtClean="0"/>
              <a:t>   S </a:t>
            </a:r>
            <a:r>
              <a:rPr lang="en-US" b="1" dirty="0"/>
              <a:t>→ </a:t>
            </a:r>
            <a:r>
              <a:rPr lang="en-US" b="1" dirty="0" smtClean="0"/>
              <a:t>CC. , $                         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8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FF0000"/>
                </a:solidFill>
              </a:rPr>
              <a:t>C </a:t>
            </a:r>
            <a:r>
              <a:rPr lang="en-US" b="1" dirty="0">
                <a:solidFill>
                  <a:srgbClr val="FF0000"/>
                </a:solidFill>
              </a:rPr>
              <a:t>→ </a:t>
            </a:r>
            <a:r>
              <a:rPr lang="en-US" b="1" dirty="0" err="1" smtClean="0">
                <a:solidFill>
                  <a:srgbClr val="FF0000"/>
                </a:solidFill>
              </a:rPr>
              <a:t>cC</a:t>
            </a:r>
            <a:r>
              <a:rPr lang="en-US" b="1" dirty="0" err="1">
                <a:solidFill>
                  <a:srgbClr val="FF0000"/>
                </a:solidFill>
              </a:rPr>
              <a:t>.</a:t>
            </a:r>
            <a:r>
              <a:rPr lang="en-US" b="1" dirty="0"/>
              <a:t> , </a:t>
            </a:r>
            <a:r>
              <a:rPr lang="en-US" b="1" dirty="0" smtClean="0"/>
              <a:t>c/d    </a:t>
            </a:r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9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FF0000"/>
                </a:solidFill>
              </a:rPr>
              <a:t>C </a:t>
            </a:r>
            <a:r>
              <a:rPr lang="en-US" b="1" dirty="0">
                <a:solidFill>
                  <a:srgbClr val="FF0000"/>
                </a:solidFill>
              </a:rPr>
              <a:t>→ </a:t>
            </a:r>
            <a:r>
              <a:rPr lang="en-US" b="1" dirty="0" err="1">
                <a:solidFill>
                  <a:srgbClr val="FF0000"/>
                </a:solidFill>
              </a:rPr>
              <a:t>cC.</a:t>
            </a:r>
            <a:r>
              <a:rPr lang="en-US" b="1" dirty="0"/>
              <a:t> , </a:t>
            </a:r>
            <a:r>
              <a:rPr lang="en-US" b="1" dirty="0" smtClean="0"/>
              <a:t>$</a:t>
            </a:r>
          </a:p>
          <a:p>
            <a:pPr marL="0" indent="0">
              <a:buNone/>
            </a:pPr>
            <a:r>
              <a:rPr lang="en-US" b="1" dirty="0" smtClean="0"/>
              <a:t>     </a:t>
            </a:r>
            <a:endParaRPr lang="en-IN" b="1" baseline="-2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2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 </a:t>
            </a:r>
            <a:r>
              <a:rPr lang="en-US" b="1" dirty="0" smtClean="0"/>
              <a:t>c) </a:t>
            </a:r>
            <a:r>
              <a:rPr lang="en-US" b="1" dirty="0"/>
              <a:t>=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6                                          </a:t>
            </a:r>
            <a:r>
              <a:rPr lang="en-US" b="1" dirty="0" err="1" smtClean="0"/>
              <a:t>goto</a:t>
            </a:r>
            <a:r>
              <a:rPr lang="en-US" b="1" dirty="0" smtClean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3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 </a:t>
            </a:r>
            <a:r>
              <a:rPr lang="en-US" b="1" dirty="0" smtClean="0"/>
              <a:t>c) </a:t>
            </a:r>
            <a:r>
              <a:rPr lang="en-US" b="1" dirty="0"/>
              <a:t>=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3     </a:t>
            </a:r>
            <a:r>
              <a:rPr lang="en-IN" b="1" baseline="-25000" dirty="0">
                <a:solidFill>
                  <a:srgbClr val="FF0000"/>
                </a:solidFill>
              </a:rPr>
              <a:t> </a:t>
            </a:r>
            <a:r>
              <a:rPr lang="en-IN" b="1" baseline="-25000" dirty="0" smtClean="0">
                <a:solidFill>
                  <a:srgbClr val="FF0000"/>
                </a:solidFill>
              </a:rPr>
              <a:t>                      </a:t>
            </a:r>
            <a:r>
              <a:rPr lang="en-US" b="1" dirty="0" err="1" smtClean="0"/>
              <a:t>goto</a:t>
            </a:r>
            <a:r>
              <a:rPr lang="en-US" b="1" dirty="0" smtClean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6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 </a:t>
            </a:r>
            <a:r>
              <a:rPr lang="en-US" b="1" dirty="0" smtClean="0"/>
              <a:t>c) </a:t>
            </a:r>
            <a:r>
              <a:rPr lang="en-US" b="1" dirty="0"/>
              <a:t>=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6</a:t>
            </a:r>
          </a:p>
          <a:p>
            <a:pPr marL="0" indent="0">
              <a:buNone/>
            </a:pPr>
            <a:endParaRPr lang="en-IN" b="1" baseline="-2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6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  <a:r>
              <a:rPr lang="en-US" b="1" dirty="0" smtClean="0"/>
              <a:t>  C </a:t>
            </a:r>
            <a:r>
              <a:rPr lang="en-US" b="1" dirty="0"/>
              <a:t>→ </a:t>
            </a:r>
            <a:r>
              <a:rPr lang="en-US" b="1" dirty="0" err="1">
                <a:solidFill>
                  <a:srgbClr val="FF0000"/>
                </a:solidFill>
              </a:rPr>
              <a:t>c.C</a:t>
            </a:r>
            <a:r>
              <a:rPr lang="en-US" b="1" dirty="0"/>
              <a:t> , </a:t>
            </a:r>
            <a:r>
              <a:rPr lang="en-US" b="1" dirty="0" smtClean="0"/>
              <a:t>$                          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3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  <a:r>
              <a:rPr lang="en-US" b="1" dirty="0" smtClean="0"/>
              <a:t>   C </a:t>
            </a:r>
            <a:r>
              <a:rPr lang="en-US" b="1" dirty="0"/>
              <a:t>→ </a:t>
            </a:r>
            <a:r>
              <a:rPr lang="en-US" b="1" dirty="0" err="1"/>
              <a:t>c.C</a:t>
            </a:r>
            <a:r>
              <a:rPr lang="en-US" b="1" dirty="0"/>
              <a:t> , </a:t>
            </a:r>
            <a:r>
              <a:rPr lang="en-US" b="1" dirty="0" smtClean="0"/>
              <a:t>c/d              </a:t>
            </a:r>
            <a:r>
              <a:rPr lang="en-IN" b="1" baseline="-25000" dirty="0" smtClean="0">
                <a:solidFill>
                  <a:srgbClr val="FF0000"/>
                </a:solidFill>
              </a:rPr>
              <a:t>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6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 </a:t>
            </a:r>
            <a:r>
              <a:rPr lang="en-US" b="1" dirty="0" smtClean="0"/>
              <a:t>d) </a:t>
            </a:r>
            <a:r>
              <a:rPr lang="en-US" b="1" dirty="0"/>
              <a:t>=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7</a:t>
            </a:r>
            <a:endParaRPr lang="en-US" altLang="en-US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="1" dirty="0">
                <a:sym typeface="Symbol" panose="05050102010706020507" pitchFamily="18" charset="2"/>
              </a:rPr>
              <a:t>     </a:t>
            </a:r>
            <a:r>
              <a:rPr lang="en-US" b="1" dirty="0" smtClean="0">
                <a:sym typeface="Symbol" panose="05050102010706020507" pitchFamily="18" charset="2"/>
              </a:rPr>
              <a:t>  </a:t>
            </a:r>
            <a:r>
              <a:rPr lang="en-US" b="1" dirty="0" smtClean="0"/>
              <a:t>C </a:t>
            </a:r>
            <a:r>
              <a:rPr lang="en-US" b="1" dirty="0"/>
              <a:t>→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b="1" dirty="0" err="1">
                <a:solidFill>
                  <a:srgbClr val="FF0000"/>
                </a:solidFill>
              </a:rPr>
              <a:t>cC</a:t>
            </a:r>
            <a:r>
              <a:rPr lang="en-US" b="1" dirty="0"/>
              <a:t> , </a:t>
            </a:r>
            <a:r>
              <a:rPr lang="en-US" b="1" dirty="0" smtClean="0"/>
              <a:t>$                                  C </a:t>
            </a:r>
            <a:r>
              <a:rPr lang="en-US" b="1" dirty="0"/>
              <a:t>→.</a:t>
            </a:r>
            <a:r>
              <a:rPr lang="en-US" b="1" dirty="0" err="1"/>
              <a:t>cC</a:t>
            </a:r>
            <a:r>
              <a:rPr lang="en-US" b="1" dirty="0"/>
              <a:t> ,  c/d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US" b="1" dirty="0" smtClean="0"/>
              <a:t>C </a:t>
            </a:r>
            <a:r>
              <a:rPr lang="en-US" b="1" dirty="0"/>
              <a:t>→</a:t>
            </a:r>
            <a:r>
              <a:rPr lang="en-US" b="1" dirty="0">
                <a:solidFill>
                  <a:srgbClr val="FF0000"/>
                </a:solidFill>
              </a:rPr>
              <a:t>.d</a:t>
            </a:r>
            <a:r>
              <a:rPr lang="en-US" b="1" dirty="0"/>
              <a:t> , </a:t>
            </a:r>
            <a:r>
              <a:rPr lang="en-US" b="1" dirty="0" smtClean="0"/>
              <a:t>$                                    C </a:t>
            </a:r>
            <a:r>
              <a:rPr lang="en-US" b="1" dirty="0"/>
              <a:t>→.d ,  c/d</a:t>
            </a:r>
            <a:endParaRPr lang="en-IN" b="1" baseline="-25000" dirty="0"/>
          </a:p>
          <a:p>
            <a:pPr marL="0" indent="0">
              <a:buNone/>
            </a:pPr>
            <a:r>
              <a:rPr lang="en-IN" b="1" baseline="-25000" dirty="0" smtClean="0">
                <a:solidFill>
                  <a:srgbClr val="FF0000"/>
                </a:solidFill>
              </a:rPr>
              <a:t>                                                                        </a:t>
            </a:r>
            <a:endParaRPr lang="en-IN" b="1" baseline="-25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7511" y="900102"/>
            <a:ext cx="2002925" cy="557224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   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430845" y="2638756"/>
            <a:ext cx="2069592" cy="590219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        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378856" y="4579587"/>
            <a:ext cx="2325351" cy="154398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    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597792" y="878334"/>
            <a:ext cx="1673866" cy="557224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   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719818" y="2646016"/>
            <a:ext cx="2069592" cy="590219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         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537200" y="4586847"/>
            <a:ext cx="2325351" cy="1543987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     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9079873" y="2653276"/>
            <a:ext cx="1834870" cy="590219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94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8638"/>
            <a:ext cx="10515600" cy="56483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36</a:t>
            </a:r>
            <a:r>
              <a:rPr lang="en-US" altLang="en-US" b="1" dirty="0">
                <a:sym typeface="Symbol" panose="05050102010706020507" pitchFamily="18" charset="2"/>
              </a:rPr>
              <a:t>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3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altLang="en-US" dirty="0">
                <a:solidFill>
                  <a:srgbClr val="0000CC"/>
                </a:solidFill>
                <a:sym typeface="Symbol" panose="05050102010706020507" pitchFamily="18" charset="2"/>
              </a:rPr>
              <a:t>U</a:t>
            </a: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6</a:t>
            </a:r>
            <a:endParaRPr lang="en-US" altLang="en-US" b="1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36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altLang="en-US" b="1" dirty="0" smtClean="0">
                <a:sym typeface="Symbol" panose="05050102010706020507" pitchFamily="18" charset="2"/>
              </a:rPr>
              <a:t>     C</a:t>
            </a:r>
            <a:r>
              <a:rPr lang="en-US" b="1" dirty="0" smtClean="0"/>
              <a:t> </a:t>
            </a:r>
            <a:r>
              <a:rPr lang="en-US" b="1" dirty="0"/>
              <a:t>→ </a:t>
            </a:r>
            <a:r>
              <a:rPr lang="en-US" b="1" dirty="0" err="1"/>
              <a:t>c.C</a:t>
            </a:r>
            <a:r>
              <a:rPr lang="en-US" b="1" dirty="0"/>
              <a:t> , </a:t>
            </a:r>
            <a:r>
              <a:rPr lang="en-US" b="1" dirty="0" smtClean="0"/>
              <a:t>c/d/$</a:t>
            </a:r>
            <a:endParaRPr lang="en-US" altLang="en-US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="1" dirty="0">
                <a:sym typeface="Symbol" panose="05050102010706020507" pitchFamily="18" charset="2"/>
              </a:rPr>
              <a:t>             </a:t>
            </a:r>
            <a:r>
              <a:rPr lang="en-US" b="1" dirty="0" smtClean="0"/>
              <a:t>C </a:t>
            </a:r>
            <a:r>
              <a:rPr lang="en-US" b="1" dirty="0"/>
              <a:t>→.</a:t>
            </a:r>
            <a:r>
              <a:rPr lang="en-US" b="1" dirty="0" err="1"/>
              <a:t>cC</a:t>
            </a:r>
            <a:r>
              <a:rPr lang="en-US" b="1" dirty="0"/>
              <a:t> ,  </a:t>
            </a:r>
            <a:r>
              <a:rPr lang="en-US" b="1" dirty="0" smtClean="0"/>
              <a:t>c/d/$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 </a:t>
            </a:r>
            <a:r>
              <a:rPr lang="en-US" b="1" dirty="0" smtClean="0"/>
              <a:t>C </a:t>
            </a:r>
            <a:r>
              <a:rPr lang="en-US" b="1" dirty="0"/>
              <a:t>→.d ,  </a:t>
            </a:r>
            <a:r>
              <a:rPr lang="en-US" b="1" dirty="0" smtClean="0"/>
              <a:t>c/d/$</a:t>
            </a:r>
            <a:endParaRPr lang="en-IN" b="1" baseline="-25000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endParaRPr lang="en-IN" b="1" baseline="-25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baseline="-25000" dirty="0" smtClean="0">
                <a:solidFill>
                  <a:srgbClr val="FF0000"/>
                </a:solidFill>
              </a:rPr>
              <a:t> 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47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b="1" dirty="0"/>
              <a:t>C →d. ,  </a:t>
            </a:r>
            <a:r>
              <a:rPr lang="en-US" b="1" dirty="0" smtClean="0"/>
              <a:t>c/d/$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IN" b="1" baseline="-25000" dirty="0">
                <a:solidFill>
                  <a:srgbClr val="FF0000"/>
                </a:solidFill>
              </a:rPr>
              <a:t> </a:t>
            </a:r>
            <a:r>
              <a:rPr lang="en-IN" b="1" baseline="-25000" dirty="0" smtClean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89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b="1" dirty="0"/>
              <a:t>C → </a:t>
            </a:r>
            <a:r>
              <a:rPr lang="en-US" b="1" dirty="0" err="1"/>
              <a:t>cC.</a:t>
            </a:r>
            <a:r>
              <a:rPr lang="en-US" b="1" dirty="0"/>
              <a:t> , </a:t>
            </a:r>
            <a:r>
              <a:rPr lang="en-US" b="1" dirty="0" smtClean="0"/>
              <a:t>c/d/$</a:t>
            </a:r>
            <a:endParaRPr lang="en-IN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C’ ={I</a:t>
            </a:r>
            <a:r>
              <a:rPr lang="en-IN" b="1" baseline="-25000" dirty="0" smtClean="0"/>
              <a:t>0</a:t>
            </a:r>
            <a:r>
              <a:rPr lang="en-IN" b="1" dirty="0"/>
              <a:t> </a:t>
            </a:r>
            <a:r>
              <a:rPr lang="en-IN" b="1" dirty="0" smtClean="0"/>
              <a:t>, I</a:t>
            </a:r>
            <a:r>
              <a:rPr lang="en-IN" b="1" baseline="-25000" dirty="0" smtClean="0"/>
              <a:t>1 </a:t>
            </a:r>
            <a:r>
              <a:rPr lang="en-IN" b="1" dirty="0" smtClean="0"/>
              <a:t> , I</a:t>
            </a:r>
            <a:r>
              <a:rPr lang="en-IN" b="1" baseline="-25000" dirty="0" smtClean="0"/>
              <a:t>2</a:t>
            </a:r>
            <a:r>
              <a:rPr lang="en-IN" b="1" baseline="-25000" dirty="0" smtClean="0">
                <a:solidFill>
                  <a:srgbClr val="FF0000"/>
                </a:solidFill>
              </a:rPr>
              <a:t>   </a:t>
            </a:r>
            <a:r>
              <a:rPr lang="en-IN" b="1" dirty="0" smtClean="0"/>
              <a:t>,</a:t>
            </a:r>
            <a:r>
              <a:rPr lang="en-IN" b="1" dirty="0" smtClean="0">
                <a:solidFill>
                  <a:srgbClr val="FF0000"/>
                </a:solidFill>
              </a:rPr>
              <a:t> I</a:t>
            </a:r>
            <a:r>
              <a:rPr lang="en-IN" b="1" baseline="-25000" dirty="0" smtClean="0">
                <a:solidFill>
                  <a:srgbClr val="FF0000"/>
                </a:solidFill>
              </a:rPr>
              <a:t>36</a:t>
            </a:r>
            <a:r>
              <a:rPr lang="en-IN" b="1" dirty="0" smtClean="0"/>
              <a:t> ,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47 </a:t>
            </a:r>
            <a:r>
              <a:rPr lang="en-IN" b="1" dirty="0" smtClean="0"/>
              <a:t>, I</a:t>
            </a:r>
            <a:r>
              <a:rPr lang="en-IN" b="1" baseline="-25000" dirty="0" smtClean="0"/>
              <a:t>5</a:t>
            </a:r>
            <a:r>
              <a:rPr lang="en-IN" b="1" dirty="0" smtClean="0"/>
              <a:t> </a:t>
            </a:r>
            <a:r>
              <a:rPr lang="en-IN" b="1" dirty="0"/>
              <a:t>,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89</a:t>
            </a:r>
            <a:r>
              <a:rPr lang="en-IN" b="1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58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8" y="285751"/>
            <a:ext cx="10372725" cy="608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6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050" y="571500"/>
            <a:ext cx="76581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0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675" y="942975"/>
            <a:ext cx="10315575" cy="572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9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4775</TotalTime>
  <Words>578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 Theme</vt:lpstr>
      <vt:lpstr>CSE2002 Theory of Computation and Compiler Design </vt:lpstr>
      <vt:lpstr>Constructing LALR Parsing Table</vt:lpstr>
      <vt:lpstr>PowerPoint Presentation</vt:lpstr>
      <vt:lpstr>Collection of Canonical LR(1) Sets of Items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Admin</cp:lastModifiedBy>
  <cp:revision>714</cp:revision>
  <dcterms:created xsi:type="dcterms:W3CDTF">2018-07-03T04:52:28Z</dcterms:created>
  <dcterms:modified xsi:type="dcterms:W3CDTF">2020-09-23T10:12:04Z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