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6"/>
  </p:notesMasterIdLst>
  <p:handoutMasterIdLst>
    <p:handoutMasterId r:id="rId37"/>
  </p:handoutMasterIdLst>
  <p:sldIdLst>
    <p:sldId id="269" r:id="rId2"/>
    <p:sldId id="270" r:id="rId3"/>
    <p:sldId id="299" r:id="rId4"/>
    <p:sldId id="334" r:id="rId5"/>
    <p:sldId id="271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2" r:id="rId32"/>
    <p:sldId id="363" r:id="rId33"/>
    <p:sldId id="364" r:id="rId34"/>
    <p:sldId id="3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9900"/>
    <a:srgbClr val="FF0000"/>
    <a:srgbClr val="FF0066"/>
    <a:srgbClr val="00CC00"/>
    <a:srgbClr val="008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73D9D-BEC1-4A36-A912-403F7B61D84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0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3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3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pPr/>
              <a:t>6/11/2021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2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i.sureshkumar@vit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95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CSI2005</a:t>
            </a:r>
            <a:br>
              <a:rPr lang="en-US" dirty="0"/>
            </a:br>
            <a:r>
              <a:rPr lang="en-US" dirty="0"/>
              <a:t>Principles of Compiler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8544" y="3602037"/>
            <a:ext cx="9144000" cy="256694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Dr. WI. </a:t>
            </a:r>
            <a:r>
              <a:rPr lang="en-US" b="1" dirty="0" err="1">
                <a:solidFill>
                  <a:srgbClr val="0000CC"/>
                </a:solidFill>
              </a:rPr>
              <a:t>Sureshkumar</a:t>
            </a:r>
            <a:endParaRPr lang="en-US" b="1" dirty="0">
              <a:solidFill>
                <a:srgbClr val="0000CC"/>
              </a:solidFill>
            </a:endParaRPr>
          </a:p>
          <a:p>
            <a:r>
              <a:rPr lang="en-US" dirty="0"/>
              <a:t>Associate Professor </a:t>
            </a:r>
          </a:p>
          <a:p>
            <a:r>
              <a:rPr lang="en-US" dirty="0"/>
              <a:t>School of Computer Science and Engineering (SCOPE)</a:t>
            </a:r>
          </a:p>
          <a:p>
            <a:r>
              <a:rPr lang="en-US" dirty="0"/>
              <a:t>VIT Vellore</a:t>
            </a:r>
          </a:p>
          <a:p>
            <a:r>
              <a:rPr lang="en-US" dirty="0">
                <a:solidFill>
                  <a:srgbClr val="0000CC"/>
                </a:solidFill>
                <a:hlinkClick r:id="rId2"/>
              </a:rPr>
              <a:t>wi.sureshkumar@vit.ac.in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SJT413A34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30906" y="2948500"/>
            <a:ext cx="182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MODULE – 1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956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Phases of Compiler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012" y="1183342"/>
            <a:ext cx="8686799" cy="570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2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-13447"/>
            <a:ext cx="10515600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9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0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9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2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88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65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14" y="476518"/>
            <a:ext cx="9981127" cy="584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7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9" y="657224"/>
            <a:ext cx="9916732" cy="56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067" y="501650"/>
            <a:ext cx="10019763" cy="5675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provide required theoretical foundation for a computational model and compiler design</a:t>
            </a:r>
          </a:p>
          <a:p>
            <a:pPr lvl="0"/>
            <a:r>
              <a:rPr lang="en-US" dirty="0"/>
              <a:t>To focus the compiler algorithms more on low level system aspects</a:t>
            </a:r>
          </a:p>
          <a:p>
            <a:pPr lvl="0"/>
            <a:r>
              <a:rPr lang="en-US" dirty="0"/>
              <a:t>To use tools such as Lex, YACC to automate parts of implementation process</a:t>
            </a:r>
          </a:p>
          <a:p>
            <a:r>
              <a:rPr lang="en-US" dirty="0"/>
              <a:t>To understand the principles of code optimization techniques.</a:t>
            </a:r>
            <a:endParaRPr lang="en-IN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86" y="476250"/>
            <a:ext cx="10895527" cy="57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9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0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2124"/>
            <a:ext cx="10515599" cy="5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7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915" y="669925"/>
            <a:ext cx="10496282" cy="550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279" y="643944"/>
            <a:ext cx="10251583" cy="55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31" y="463550"/>
            <a:ext cx="10419008" cy="571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49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579438"/>
            <a:ext cx="10831132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05" y="296863"/>
            <a:ext cx="10586433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7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130" y="604838"/>
            <a:ext cx="10264462" cy="55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604838"/>
            <a:ext cx="10779617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65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21"/>
            <a:ext cx="10515600" cy="665185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006"/>
            <a:ext cx="10515600" cy="493222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00CC"/>
                </a:solidFill>
              </a:rPr>
              <a:t>Principles of Compiler Design, </a:t>
            </a:r>
            <a:r>
              <a:rPr lang="en-IN" dirty="0" err="1">
                <a:solidFill>
                  <a:srgbClr val="0000CC"/>
                </a:solidFill>
              </a:rPr>
              <a:t>Alferd</a:t>
            </a:r>
            <a:r>
              <a:rPr lang="en-IN" dirty="0">
                <a:solidFill>
                  <a:srgbClr val="0000CC"/>
                </a:solidFill>
              </a:rPr>
              <a:t> V. </a:t>
            </a:r>
            <a:r>
              <a:rPr lang="en-IN" dirty="0" err="1">
                <a:solidFill>
                  <a:srgbClr val="0000CC"/>
                </a:solidFill>
              </a:rPr>
              <a:t>Aho</a:t>
            </a:r>
            <a:r>
              <a:rPr lang="en-IN" dirty="0">
                <a:solidFill>
                  <a:srgbClr val="0000CC"/>
                </a:solidFill>
              </a:rPr>
              <a:t> and Jeffery D. Ullman, Addison Wesley, 2006</a:t>
            </a:r>
          </a:p>
          <a:p>
            <a:r>
              <a:rPr lang="en-US" dirty="0">
                <a:solidFill>
                  <a:srgbClr val="0000CC"/>
                </a:solidFill>
              </a:rPr>
              <a:t>Engineering a compiler, K. D. Cooper and L. </a:t>
            </a:r>
            <a:r>
              <a:rPr lang="en-US" dirty="0" err="1">
                <a:solidFill>
                  <a:srgbClr val="0000CC"/>
                </a:solidFill>
              </a:rPr>
              <a:t>Torczon</a:t>
            </a:r>
            <a:r>
              <a:rPr lang="en-US" dirty="0">
                <a:solidFill>
                  <a:srgbClr val="0000CC"/>
                </a:solidFill>
              </a:rPr>
              <a:t>, Morgan Kaufmann,  2nd edition, 2011.</a:t>
            </a:r>
          </a:p>
          <a:p>
            <a:r>
              <a:rPr lang="en-US" dirty="0">
                <a:solidFill>
                  <a:srgbClr val="0000CC"/>
                </a:solidFill>
              </a:rPr>
              <a:t>Advanced Compiler design implementation, Steven </a:t>
            </a:r>
            <a:r>
              <a:rPr lang="en-US" dirty="0" err="1">
                <a:solidFill>
                  <a:srgbClr val="0000CC"/>
                </a:solidFill>
              </a:rPr>
              <a:t>S.Muchnick</a:t>
            </a:r>
            <a:r>
              <a:rPr lang="en-US" dirty="0">
                <a:solidFill>
                  <a:srgbClr val="0000CC"/>
                </a:solidFill>
              </a:rPr>
              <a:t>, Elsevier Science India, 2003.</a:t>
            </a:r>
            <a:endParaRPr lang="en-US" dirty="0"/>
          </a:p>
          <a:p>
            <a:r>
              <a:rPr lang="en-US" dirty="0"/>
              <a:t>Modern Compiler Implementation in Java, Andrew </a:t>
            </a:r>
            <a:r>
              <a:rPr lang="en-US" dirty="0" err="1"/>
              <a:t>A.Appel</a:t>
            </a:r>
            <a:r>
              <a:rPr lang="en-US" dirty="0"/>
              <a:t>,  Cambridge University Press, 2nd edition, 2002.</a:t>
            </a:r>
            <a:endParaRPr lang="en-IN" dirty="0"/>
          </a:p>
          <a:p>
            <a:r>
              <a:rPr lang="en-US" dirty="0"/>
              <a:t>Compiler Design in C, Allen </a:t>
            </a:r>
            <a:r>
              <a:rPr lang="en-US" dirty="0" err="1"/>
              <a:t>Holub</a:t>
            </a:r>
            <a:r>
              <a:rPr lang="en-US" dirty="0"/>
              <a:t>, Prentice Hall, 1990.</a:t>
            </a:r>
            <a:endParaRPr lang="en-IN" dirty="0"/>
          </a:p>
          <a:p>
            <a:r>
              <a:rPr lang="en-US" dirty="0"/>
              <a:t>Basics of Compiler Design, </a:t>
            </a:r>
            <a:r>
              <a:rPr lang="en-US" dirty="0" err="1"/>
              <a:t>Torbengidius</a:t>
            </a:r>
            <a:r>
              <a:rPr lang="en-US" dirty="0"/>
              <a:t> </a:t>
            </a:r>
            <a:r>
              <a:rPr lang="en-US" dirty="0" err="1"/>
              <a:t>Mogensen</a:t>
            </a:r>
            <a:r>
              <a:rPr lang="en-US" dirty="0"/>
              <a:t>, Springer, 2011. </a:t>
            </a:r>
            <a:r>
              <a:rPr lang="en-US" dirty="0">
                <a:solidFill>
                  <a:srgbClr val="0000CC"/>
                </a:solidFill>
              </a:rPr>
              <a:t> </a:t>
            </a: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51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05" y="488950"/>
            <a:ext cx="10573555" cy="568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8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3306" y="833718"/>
            <a:ext cx="8592669" cy="50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376" y="1165225"/>
            <a:ext cx="7058024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900" y="1028700"/>
            <a:ext cx="7939087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1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521" y="502165"/>
            <a:ext cx="10650828" cy="559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Mode of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7471"/>
            <a:ext cx="10515600" cy="489949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  DA                                  10 Marks           </a:t>
            </a:r>
          </a:p>
          <a:p>
            <a:pPr marL="0" indent="0">
              <a:buNone/>
            </a:pPr>
            <a:r>
              <a:rPr lang="en-IN" dirty="0"/>
              <a:t>    QUIZ-1                           10 Marks          (</a:t>
            </a:r>
            <a:r>
              <a:rPr lang="en-IN" dirty="0" err="1">
                <a:solidFill>
                  <a:srgbClr val="FF0000"/>
                </a:solidFill>
              </a:rPr>
              <a:t>Moddle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QUIZ-2                           10 Marks          (</a:t>
            </a:r>
            <a:r>
              <a:rPr lang="en-IN" dirty="0" err="1">
                <a:solidFill>
                  <a:srgbClr val="FF0000"/>
                </a:solidFill>
              </a:rPr>
              <a:t>Moddle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00CC"/>
                </a:solidFill>
              </a:rPr>
              <a:t>CAT - 1                           </a:t>
            </a:r>
            <a:r>
              <a:rPr lang="en-IN" dirty="0"/>
              <a:t>15 Marks          (</a:t>
            </a:r>
            <a:r>
              <a:rPr lang="en-IN" dirty="0">
                <a:solidFill>
                  <a:srgbClr val="FF0000"/>
                </a:solidFill>
              </a:rPr>
              <a:t>Closed Book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>
                <a:solidFill>
                  <a:srgbClr val="0000CC"/>
                </a:solidFill>
              </a:rPr>
              <a:t>CAT - 2                          </a:t>
            </a:r>
            <a:r>
              <a:rPr lang="en-IN" dirty="0"/>
              <a:t>15 Marks          (</a:t>
            </a:r>
            <a:r>
              <a:rPr lang="en-IN" dirty="0">
                <a:solidFill>
                  <a:srgbClr val="FF0000"/>
                </a:solidFill>
              </a:rPr>
              <a:t>Open Book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/>
              <a:t>    </a:t>
            </a:r>
            <a:r>
              <a:rPr lang="en-IN">
                <a:solidFill>
                  <a:srgbClr val="FF0000"/>
                </a:solidFill>
              </a:rPr>
              <a:t>FAT </a:t>
            </a:r>
            <a:r>
              <a:rPr lang="en-IN"/>
              <a:t>                               </a:t>
            </a:r>
            <a:r>
              <a:rPr lang="en-IN" dirty="0"/>
              <a:t>40 Marks  </a:t>
            </a:r>
          </a:p>
          <a:p>
            <a:pPr marL="0" indent="0">
              <a:buNone/>
            </a:pPr>
            <a:r>
              <a:rPr lang="en-IN" dirty="0"/>
              <a:t>                   Total             100  Marks</a:t>
            </a:r>
          </a:p>
        </p:txBody>
      </p:sp>
    </p:spTree>
    <p:extLst>
      <p:ext uri="{BB962C8B-B14F-4D97-AF65-F5344CB8AC3E}">
        <p14:creationId xmlns:p14="http://schemas.microsoft.com/office/powerpoint/2010/main" val="5990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730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Module 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485043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00CC"/>
                </a:solidFill>
              </a:rPr>
              <a:t>Introduction to Compilation and Lexical Analysis</a:t>
            </a:r>
          </a:p>
          <a:p>
            <a:pPr marL="1731600" lvl="2" indent="-457200"/>
            <a:r>
              <a:rPr lang="en-US" sz="2800" dirty="0"/>
              <a:t>Introduction to programming language translators</a:t>
            </a:r>
          </a:p>
          <a:p>
            <a:pPr marL="1731600" lvl="2" indent="-457200"/>
            <a:r>
              <a:rPr lang="en-US" sz="2800" dirty="0"/>
              <a:t>Structure and phases of a compiler </a:t>
            </a:r>
          </a:p>
          <a:p>
            <a:pPr marL="1731600" lvl="2" indent="-457200"/>
            <a:r>
              <a:rPr lang="en-US" sz="2800" dirty="0"/>
              <a:t>Design issues, Patterns, lexemes, Tokens, Attributes</a:t>
            </a:r>
            <a:endParaRPr lang="en-IN" sz="2800" dirty="0"/>
          </a:p>
          <a:p>
            <a:pPr marL="1731600" lvl="2" indent="-457200"/>
            <a:r>
              <a:rPr lang="en-US" sz="2800" dirty="0"/>
              <a:t>Specification of Tokens</a:t>
            </a:r>
            <a:endParaRPr lang="en-IN" sz="2800" dirty="0"/>
          </a:p>
          <a:p>
            <a:pPr marL="1731600" lvl="2" indent="-457200"/>
            <a:r>
              <a:rPr lang="en-US" sz="2800" dirty="0"/>
              <a:t>Extended Regular expression</a:t>
            </a:r>
            <a:endParaRPr lang="en-IN" sz="2800" dirty="0"/>
          </a:p>
          <a:p>
            <a:pPr marL="1731600" lvl="2" indent="-457200"/>
            <a:r>
              <a:rPr lang="en-US" sz="2800" dirty="0"/>
              <a:t>Regular expression to Deterministic Finite Automata (Direct method).</a:t>
            </a:r>
            <a:endParaRPr lang="en-IN" sz="2800" dirty="0"/>
          </a:p>
          <a:p>
            <a:pPr marL="1731600" lvl="2" indent="-457200"/>
            <a:endParaRPr lang="en-IN" sz="2800" dirty="0"/>
          </a:p>
          <a:p>
            <a:pPr marL="1274400" lvl="2" indent="0">
              <a:buNone/>
            </a:pPr>
            <a:r>
              <a:rPr lang="en-IN" sz="28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52401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9570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endParaRPr lang="en-IN" sz="6000" dirty="0"/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A </a:t>
            </a:r>
            <a:r>
              <a:rPr lang="en-IN" sz="9600" dirty="0">
                <a:solidFill>
                  <a:srgbClr val="FF0000"/>
                </a:solidFill>
              </a:rPr>
              <a:t>program </a:t>
            </a:r>
            <a:r>
              <a:rPr lang="en-IN" sz="9600" dirty="0"/>
              <a:t>that reads a program written in one language (</a:t>
            </a:r>
            <a:r>
              <a:rPr lang="en-IN" sz="9600" dirty="0">
                <a:solidFill>
                  <a:srgbClr val="FF0000"/>
                </a:solidFill>
              </a:rPr>
              <a:t>source language</a:t>
            </a:r>
            <a:r>
              <a:rPr lang="en-IN" sz="9600" dirty="0"/>
              <a:t>) and </a:t>
            </a:r>
          </a:p>
          <a:p>
            <a:pPr marL="0" indent="0">
              <a:buNone/>
            </a:pPr>
            <a:r>
              <a:rPr lang="en-IN" sz="9600" dirty="0"/>
              <a:t>translates it into an equivalent program in another language (</a:t>
            </a:r>
            <a:r>
              <a:rPr lang="en-IN" sz="9600" dirty="0">
                <a:solidFill>
                  <a:srgbClr val="FF0000"/>
                </a:solidFill>
              </a:rPr>
              <a:t>target language</a:t>
            </a:r>
            <a:r>
              <a:rPr lang="en-IN" sz="9600" dirty="0"/>
              <a:t>).</a:t>
            </a:r>
          </a:p>
          <a:p>
            <a:pPr marL="0" indent="0">
              <a:buNone/>
            </a:pPr>
            <a:r>
              <a:rPr lang="en-IN" sz="3600" dirty="0"/>
              <a:t> </a:t>
            </a:r>
            <a:r>
              <a:rPr lang="en-IN" sz="8800" dirty="0"/>
              <a:t> </a:t>
            </a:r>
            <a:endParaRPr lang="en-IN" sz="2400" dirty="0"/>
          </a:p>
          <a:p>
            <a:r>
              <a:rPr lang="en-IN" sz="9600" dirty="0">
                <a:solidFill>
                  <a:srgbClr val="FF0000"/>
                </a:solidFill>
              </a:rPr>
              <a:t>       INTERPRETER     (BASIC , SNOBOL)</a:t>
            </a:r>
          </a:p>
          <a:p>
            <a:r>
              <a:rPr lang="en-IN" sz="9600" dirty="0"/>
              <a:t>       COMPILER          ( Pascal, C, FORTRAN)</a:t>
            </a:r>
            <a:endParaRPr lang="en-IN" sz="14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   </a:t>
            </a:r>
            <a:endParaRPr lang="en-IN" sz="9600" dirty="0"/>
          </a:p>
          <a:p>
            <a:pPr marL="0" indent="0">
              <a:buNone/>
            </a:pPr>
            <a:endParaRPr lang="en-IN" sz="9600" dirty="0"/>
          </a:p>
          <a:p>
            <a:pPr marL="0" indent="0">
              <a:buNone/>
            </a:pPr>
            <a:r>
              <a:rPr lang="en-IN" sz="9600" dirty="0"/>
              <a:t>                    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46490" y="1537448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Compiler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79690" y="199464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6503890" y="1994648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437090" y="25280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653995" y="1358158"/>
            <a:ext cx="1855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</a:t>
            </a:r>
            <a:r>
              <a:rPr lang="en-IN" sz="3200" b="1" dirty="0"/>
              <a:t>HLL</a:t>
            </a:r>
          </a:p>
          <a:p>
            <a:r>
              <a:rPr lang="en-IN" b="1" dirty="0">
                <a:solidFill>
                  <a:srgbClr val="FF0000"/>
                </a:solidFill>
              </a:rPr>
              <a:t>Source Program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3784" y="1322298"/>
            <a:ext cx="18556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</a:t>
            </a:r>
            <a:r>
              <a:rPr lang="en-IN" sz="3200" b="1" dirty="0"/>
              <a:t>LLL</a:t>
            </a:r>
            <a:endParaRPr lang="en-IN" sz="2000" b="1" dirty="0"/>
          </a:p>
          <a:p>
            <a:r>
              <a:rPr lang="en-IN" b="1" dirty="0">
                <a:solidFill>
                  <a:srgbClr val="FF0000"/>
                </a:solidFill>
              </a:rPr>
              <a:t>Target Program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95800" y="3218334"/>
            <a:ext cx="185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18522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2012"/>
            <a:ext cx="10515600" cy="5544951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Compiler: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program that translates an </a:t>
            </a:r>
            <a:r>
              <a:rPr lang="en-US" altLang="en-US" i="1" dirty="0"/>
              <a:t>executable </a:t>
            </a:r>
            <a:r>
              <a:rPr lang="en-US" altLang="en-US" dirty="0"/>
              <a:t>program in one language into an </a:t>
            </a:r>
            <a:r>
              <a:rPr lang="en-US" altLang="en-US" i="1" dirty="0"/>
              <a:t>executable </a:t>
            </a:r>
            <a:r>
              <a:rPr lang="en-US" altLang="en-US" dirty="0"/>
              <a:t>program in another language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we expect the program produced by the compiler to be better, in some way, than the original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Interpreter: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a program that reads an </a:t>
            </a:r>
            <a:r>
              <a:rPr lang="en-US" altLang="en-US" i="1" dirty="0"/>
              <a:t>executable </a:t>
            </a:r>
            <a:r>
              <a:rPr lang="en-US" altLang="en-US" dirty="0"/>
              <a:t>program and produces the results of running that program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usually, this involves executing the source program in some fashion</a:t>
            </a:r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Our course is mainly about compilers but many of the same issues arise in interpreters</a:t>
            </a:r>
          </a:p>
        </p:txBody>
      </p:sp>
    </p:spTree>
    <p:extLst>
      <p:ext uri="{BB962C8B-B14F-4D97-AF65-F5344CB8AC3E}">
        <p14:creationId xmlns:p14="http://schemas.microsoft.com/office/powerpoint/2010/main" val="244618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624" y="537882"/>
            <a:ext cx="8175811" cy="570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2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7549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Phases of Compiler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0235"/>
            <a:ext cx="10515600" cy="49350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Lexical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Syntax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Semantic analyzer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Intermediate code generator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Code optimizer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Code generator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solidFill>
                  <a:srgbClr val="FF0000"/>
                </a:solidFill>
              </a:rPr>
              <a:t> Symbol table</a:t>
            </a:r>
          </a:p>
          <a:p>
            <a:r>
              <a:rPr lang="en-IN" dirty="0">
                <a:solidFill>
                  <a:srgbClr val="FF0000"/>
                </a:solidFill>
              </a:rPr>
              <a:t> Error handler</a:t>
            </a:r>
          </a:p>
        </p:txBody>
      </p:sp>
    </p:spTree>
    <p:extLst>
      <p:ext uri="{BB962C8B-B14F-4D97-AF65-F5344CB8AC3E}">
        <p14:creationId xmlns:p14="http://schemas.microsoft.com/office/powerpoint/2010/main" val="159253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452</Words>
  <Application>Microsoft Office PowerPoint</Application>
  <PresentationFormat>Widescreen</PresentationFormat>
  <Paragraphs>89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Office Theme</vt:lpstr>
      <vt:lpstr>CSI2005 Principles of Compiler Design </vt:lpstr>
      <vt:lpstr>Objective</vt:lpstr>
      <vt:lpstr>Text books</vt:lpstr>
      <vt:lpstr>Mode of Evaluation</vt:lpstr>
      <vt:lpstr>Module -1</vt:lpstr>
      <vt:lpstr>PowerPoint Presentation</vt:lpstr>
      <vt:lpstr>PowerPoint Presentation</vt:lpstr>
      <vt:lpstr>PowerPoint Presentation</vt:lpstr>
      <vt:lpstr>Phases of Compiler</vt:lpstr>
      <vt:lpstr>Phases of Compiler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CSC2001 Computer Architecture and Organization</dc:title>
  <dc:creator>Admin</dc:creator>
  <cp:lastModifiedBy>Prashanth Singaravelan</cp:lastModifiedBy>
  <cp:revision>205</cp:revision>
  <dcterms:created xsi:type="dcterms:W3CDTF">2018-07-03T04:52:28Z</dcterms:created>
  <dcterms:modified xsi:type="dcterms:W3CDTF">2021-06-11T08:24:37Z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