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handoutMasterIdLst>
    <p:handoutMasterId r:id="rId55"/>
  </p:handout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6" r:id="rId11"/>
    <p:sldId id="285" r:id="rId12"/>
    <p:sldId id="284" r:id="rId13"/>
    <p:sldId id="279" r:id="rId14"/>
    <p:sldId id="280" r:id="rId15"/>
    <p:sldId id="281" r:id="rId16"/>
    <p:sldId id="282" r:id="rId17"/>
    <p:sldId id="283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- 4</a:t>
            </a: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055844" y="1232926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45656" y="1609162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69128" y="1619427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768662" y="2490226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4825755" y="3710915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*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3098612" y="2963532"/>
            <a:ext cx="735272" cy="707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2831855" y="353012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504303" y="2699853"/>
            <a:ext cx="791792" cy="850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80445" y="2915024"/>
            <a:ext cx="902089" cy="8552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6376643" y="3298541"/>
            <a:ext cx="3866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-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7217117" y="2369203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*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4151961" y="4057222"/>
            <a:ext cx="735272" cy="707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3885204" y="462381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116553" y="4073940"/>
            <a:ext cx="556331" cy="744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493624" y="4580489"/>
            <a:ext cx="3866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</a:rPr>
              <a:t>-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842241" y="5150912"/>
            <a:ext cx="735272" cy="7075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4575484" y="5717507"/>
            <a:ext cx="373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806833" y="5167630"/>
            <a:ext cx="556331" cy="744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6233949" y="5843013"/>
            <a:ext cx="373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c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528049" y="2733723"/>
            <a:ext cx="983227" cy="796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8389975" y="3467376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6233949" y="3864483"/>
            <a:ext cx="208655" cy="502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6080802" y="4367578"/>
            <a:ext cx="373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b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671924" y="3881201"/>
            <a:ext cx="395069" cy="485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6946640" y="4302584"/>
            <a:ext cx="3730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c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733377" y="882134"/>
            <a:ext cx="3383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a + a * (b – c) + (b – c) *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7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565832"/>
            <a:ext cx="6169305" cy="37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8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Postfix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608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– 4 + c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 4 – c +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a + a * (b – c) + (b – c) * d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 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</a:rPr>
              <a:t>  b c –  *  +  b  c –  d * +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24759"/>
            <a:ext cx="8115300" cy="46579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723900"/>
            <a:ext cx="8486776" cy="4448175"/>
          </a:xfrm>
        </p:spPr>
        <p:txBody>
          <a:bodyPr/>
          <a:lstStyle/>
          <a:p>
            <a:r>
              <a:rPr lang="en-IN" dirty="0"/>
              <a:t> Three address code is a sequence of statements of the form</a:t>
            </a:r>
          </a:p>
          <a:p>
            <a:pPr marL="0" indent="0">
              <a:buNone/>
            </a:pPr>
            <a:r>
              <a:rPr lang="en-IN" dirty="0"/>
              <a:t>        x := y op z</a:t>
            </a:r>
          </a:p>
          <a:p>
            <a:pPr marL="0" indent="0">
              <a:buNone/>
            </a:pPr>
            <a:r>
              <a:rPr lang="en-IN" dirty="0"/>
              <a:t>   x, y, z are names, constants, or compiler generated temporaries and op stands for operator.</a:t>
            </a:r>
          </a:p>
          <a:p>
            <a:pPr marL="0" indent="0">
              <a:buNone/>
            </a:pPr>
            <a:r>
              <a:rPr lang="en-IN" dirty="0"/>
              <a:t>Ex: Three address code for the </a:t>
            </a:r>
            <a:r>
              <a:rPr lang="en-IN" dirty="0" err="1"/>
              <a:t>exp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a + b * c + d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t1 = b * c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t2 = a + t1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t3 = t2 + d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6" y="152400"/>
            <a:ext cx="8191500" cy="6477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Types of Three address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0100"/>
            <a:ext cx="8258175" cy="4586288"/>
          </a:xfrm>
        </p:spPr>
        <p:txBody>
          <a:bodyPr/>
          <a:lstStyle/>
          <a:p>
            <a:r>
              <a:rPr lang="nl-NL" i="1" dirty="0"/>
              <a:t>x = y op z (</a:t>
            </a:r>
            <a:r>
              <a:rPr lang="nl-NL" i="1" dirty="0">
                <a:solidFill>
                  <a:srgbClr val="0000CC"/>
                </a:solidFill>
              </a:rPr>
              <a:t>op is binary</a:t>
            </a:r>
            <a:r>
              <a:rPr lang="nl-NL" i="1" dirty="0"/>
              <a:t>)</a:t>
            </a:r>
          </a:p>
          <a:p>
            <a:r>
              <a:rPr lang="nl-NL" i="1" dirty="0"/>
              <a:t>x = op y (</a:t>
            </a:r>
            <a:r>
              <a:rPr lang="nl-NL" i="1" dirty="0">
                <a:solidFill>
                  <a:srgbClr val="0000CC"/>
                </a:solidFill>
              </a:rPr>
              <a:t>op is unary</a:t>
            </a:r>
            <a:r>
              <a:rPr lang="nl-NL" i="1" dirty="0"/>
              <a:t>)</a:t>
            </a:r>
          </a:p>
          <a:p>
            <a:r>
              <a:rPr lang="en-IN" i="1" dirty="0"/>
              <a:t>x = y</a:t>
            </a:r>
          </a:p>
          <a:p>
            <a:r>
              <a:rPr lang="en-US" dirty="0"/>
              <a:t> </a:t>
            </a:r>
            <a:r>
              <a:rPr lang="en-US" i="1" dirty="0" err="1"/>
              <a:t>goto</a:t>
            </a:r>
            <a:r>
              <a:rPr lang="en-US" i="1" dirty="0"/>
              <a:t> L (</a:t>
            </a:r>
            <a:r>
              <a:rPr lang="en-US" i="1" dirty="0">
                <a:solidFill>
                  <a:srgbClr val="0000CC"/>
                </a:solidFill>
              </a:rPr>
              <a:t>unconditional jump to label L</a:t>
            </a:r>
            <a:r>
              <a:rPr lang="en-US" i="1" dirty="0"/>
              <a:t>)</a:t>
            </a:r>
          </a:p>
          <a:p>
            <a:r>
              <a:rPr lang="en-US" dirty="0"/>
              <a:t> </a:t>
            </a:r>
            <a:r>
              <a:rPr lang="en-US" i="1" dirty="0"/>
              <a:t>if x </a:t>
            </a:r>
            <a:r>
              <a:rPr lang="en-US" i="1" dirty="0" err="1"/>
              <a:t>goto</a:t>
            </a:r>
            <a:r>
              <a:rPr lang="en-US" i="1" dirty="0"/>
              <a:t> L and if False x </a:t>
            </a:r>
            <a:r>
              <a:rPr lang="en-US" i="1" dirty="0" err="1"/>
              <a:t>goto</a:t>
            </a:r>
            <a:r>
              <a:rPr lang="en-US" i="1" dirty="0"/>
              <a:t> L (</a:t>
            </a:r>
            <a:r>
              <a:rPr lang="en-US" i="1" dirty="0">
                <a:solidFill>
                  <a:srgbClr val="0000CC"/>
                </a:solidFill>
              </a:rPr>
              <a:t>conditional </a:t>
            </a:r>
            <a:r>
              <a:rPr lang="en-IN" i="1" dirty="0">
                <a:solidFill>
                  <a:srgbClr val="0000CC"/>
                </a:solidFill>
              </a:rPr>
              <a:t>jump to label L</a:t>
            </a:r>
            <a:r>
              <a:rPr lang="en-IN" i="1" dirty="0"/>
              <a:t>)</a:t>
            </a:r>
          </a:p>
          <a:p>
            <a:r>
              <a:rPr lang="pl-PL" i="1" dirty="0"/>
              <a:t>if x relop y goto 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1"/>
            <a:ext cx="8267700" cy="5588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Types of Three address statements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2026"/>
            <a:ext cx="10147300" cy="4448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3200" dirty="0"/>
              <a:t>– </a:t>
            </a:r>
            <a:r>
              <a:rPr lang="en-IN" sz="3200" i="1" dirty="0"/>
              <a:t>param x1</a:t>
            </a:r>
          </a:p>
          <a:p>
            <a:pPr marL="0" indent="0">
              <a:buNone/>
            </a:pPr>
            <a:r>
              <a:rPr lang="en-IN" sz="3200" dirty="0"/>
              <a:t>   – </a:t>
            </a:r>
            <a:r>
              <a:rPr lang="en-IN" sz="3200" i="1" dirty="0"/>
              <a:t>param x2</a:t>
            </a:r>
          </a:p>
          <a:p>
            <a:pPr marL="0" indent="0">
              <a:buNone/>
            </a:pPr>
            <a:r>
              <a:rPr lang="en-IN" sz="3200" dirty="0"/>
              <a:t>   – </a:t>
            </a:r>
            <a:r>
              <a:rPr lang="en-IN" sz="3200" i="1" dirty="0"/>
              <a:t>...</a:t>
            </a:r>
          </a:p>
          <a:p>
            <a:pPr marL="0" indent="0">
              <a:buNone/>
            </a:pPr>
            <a:r>
              <a:rPr lang="en-IN" sz="3200" dirty="0"/>
              <a:t>   – </a:t>
            </a:r>
            <a:r>
              <a:rPr lang="en-IN" sz="3200" i="1" dirty="0"/>
              <a:t>param </a:t>
            </a:r>
            <a:r>
              <a:rPr lang="en-IN" sz="3200" i="1" dirty="0" err="1"/>
              <a:t>xn</a:t>
            </a:r>
            <a:endParaRPr lang="en-IN" sz="3200" i="1" dirty="0"/>
          </a:p>
          <a:p>
            <a:pPr marL="0" indent="0">
              <a:buNone/>
            </a:pPr>
            <a:r>
              <a:rPr lang="en-US" sz="3200" dirty="0"/>
              <a:t>   – </a:t>
            </a:r>
            <a:r>
              <a:rPr lang="en-US" sz="3200" i="1" dirty="0"/>
              <a:t>call p, n ( </a:t>
            </a:r>
            <a:r>
              <a:rPr lang="en-US" sz="3200" i="1" dirty="0">
                <a:solidFill>
                  <a:srgbClr val="0000CC"/>
                </a:solidFill>
              </a:rPr>
              <a:t>procedure call p(x1 ,x2 ,... </a:t>
            </a:r>
            <a:r>
              <a:rPr lang="en-US" sz="3200" i="1" dirty="0" err="1">
                <a:solidFill>
                  <a:srgbClr val="0000CC"/>
                </a:solidFill>
              </a:rPr>
              <a:t>xn</a:t>
            </a:r>
            <a:r>
              <a:rPr lang="en-US" sz="3200" i="1" dirty="0">
                <a:solidFill>
                  <a:srgbClr val="0000CC"/>
                </a:solidFill>
              </a:rPr>
              <a:t>)</a:t>
            </a:r>
            <a:r>
              <a:rPr lang="en-US" sz="3200" i="1" dirty="0"/>
              <a:t> )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sz="3200" i="1" dirty="0"/>
              <a:t>x = y[</a:t>
            </a:r>
            <a:r>
              <a:rPr lang="en-US" sz="3200" i="1" dirty="0" err="1"/>
              <a:t>i</a:t>
            </a:r>
            <a:r>
              <a:rPr lang="en-US" sz="3200" i="1" dirty="0"/>
              <a:t>] or y = x[</a:t>
            </a:r>
            <a:r>
              <a:rPr lang="en-US" sz="3200" i="1" dirty="0" err="1"/>
              <a:t>i</a:t>
            </a:r>
            <a:r>
              <a:rPr lang="en-US" sz="3200" i="1" dirty="0"/>
              <a:t>]    (</a:t>
            </a:r>
            <a:r>
              <a:rPr lang="en-US" sz="3200" i="1" dirty="0">
                <a:solidFill>
                  <a:srgbClr val="0000CC"/>
                </a:solidFill>
              </a:rPr>
              <a:t>Indexed copy</a:t>
            </a:r>
            <a:r>
              <a:rPr lang="en-US" sz="3200" i="1" dirty="0"/>
              <a:t>)</a:t>
            </a:r>
          </a:p>
          <a:p>
            <a:pPr marL="0" indent="0">
              <a:buNone/>
            </a:pPr>
            <a:r>
              <a:rPr lang="en-US" sz="3200" i="1" dirty="0"/>
              <a:t>   x = &amp; y, x = * y, and * x = y     (</a:t>
            </a:r>
            <a:r>
              <a:rPr lang="en-US" sz="3200" i="1" dirty="0">
                <a:solidFill>
                  <a:srgbClr val="0000CC"/>
                </a:solidFill>
              </a:rPr>
              <a:t>Address and pointer</a:t>
            </a:r>
            <a:r>
              <a:rPr lang="en-US" sz="3200" i="1" dirty="0"/>
              <a:t>  </a:t>
            </a:r>
          </a:p>
          <a:p>
            <a:pPr marL="0" indent="0">
              <a:buNone/>
            </a:pPr>
            <a:r>
              <a:rPr lang="en-US" sz="3200" i="1" dirty="0"/>
              <a:t>                                                           </a:t>
            </a:r>
            <a:r>
              <a:rPr lang="en-IN" sz="3200" i="1" dirty="0">
                <a:solidFill>
                  <a:srgbClr val="0000CC"/>
                </a:solidFill>
              </a:rPr>
              <a:t>assignments</a:t>
            </a:r>
            <a:r>
              <a:rPr lang="en-IN" sz="3200" i="1" dirty="0"/>
              <a:t>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33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276040"/>
            <a:ext cx="8343901" cy="61931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Data structures for three address codes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675" y="971550"/>
            <a:ext cx="7962899" cy="31623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>
                <a:solidFill>
                  <a:srgbClr val="0070C0"/>
                </a:solidFill>
              </a:rPr>
              <a:t>Quadruples</a:t>
            </a:r>
          </a:p>
          <a:p>
            <a:pPr lvl="1" algn="just"/>
            <a:r>
              <a:rPr lang="en-US" altLang="en-US" sz="2800" dirty="0"/>
              <a:t>Has four fields: op, arg1, arg2 and result</a:t>
            </a:r>
          </a:p>
          <a:p>
            <a:pPr algn="just"/>
            <a:r>
              <a:rPr lang="en-US" altLang="en-US" dirty="0">
                <a:solidFill>
                  <a:srgbClr val="0070C0"/>
                </a:solidFill>
              </a:rPr>
              <a:t>Triples</a:t>
            </a:r>
          </a:p>
          <a:p>
            <a:pPr lvl="1" algn="just"/>
            <a:r>
              <a:rPr lang="en-US" altLang="en-US" sz="2800" dirty="0"/>
              <a:t>Temporaries are not used and instead references to instructions are made</a:t>
            </a:r>
          </a:p>
          <a:p>
            <a:pPr algn="just"/>
            <a:r>
              <a:rPr lang="en-US" altLang="en-US" dirty="0">
                <a:solidFill>
                  <a:srgbClr val="0070C0"/>
                </a:solidFill>
              </a:rPr>
              <a:t>Indirect triples</a:t>
            </a:r>
          </a:p>
          <a:p>
            <a:pPr lvl="1" algn="just"/>
            <a:r>
              <a:rPr lang="en-US" altLang="en-US" sz="2800" dirty="0"/>
              <a:t>In addition to triples we use a list of pointers to triples</a:t>
            </a:r>
          </a:p>
        </p:txBody>
      </p:sp>
    </p:spTree>
    <p:extLst>
      <p:ext uri="{BB962C8B-B14F-4D97-AF65-F5344CB8AC3E}">
        <p14:creationId xmlns:p14="http://schemas.microsoft.com/office/powerpoint/2010/main" val="21012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25" y="212726"/>
            <a:ext cx="8286750" cy="558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Quadruples, Triples and Indirect Triples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6" y="771527"/>
            <a:ext cx="8610600" cy="4105274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/>
              <a:t>a = b </a:t>
            </a:r>
            <a:r>
              <a:rPr lang="en-US" altLang="en-US" dirty="0"/>
              <a:t>* minus c + b * minus c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Three address code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</p:txBody>
      </p:sp>
      <p:sp>
        <p:nvSpPr>
          <p:cNvPr id="138" name="TextBox 3"/>
          <p:cNvSpPr txBox="1">
            <a:spLocks noChangeArrowheads="1"/>
          </p:cNvSpPr>
          <p:nvPr/>
        </p:nvSpPr>
        <p:spPr bwMode="auto">
          <a:xfrm>
            <a:off x="1609725" y="1762125"/>
            <a:ext cx="1333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t1 = minus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t2 = b * t1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t3 = minus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t4 = b * t3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t5 = t2 + t4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 = t5</a:t>
            </a: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095750" y="1762125"/>
            <a:ext cx="175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rot="5400000">
            <a:off x="3332957" y="2523331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5400000">
            <a:off x="5085557" y="2523331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5400000">
            <a:off x="3867944" y="2523331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095750" y="1989138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095750" y="2217738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095750" y="2446338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095750" y="2674938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095750" y="2903538"/>
            <a:ext cx="1752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5"/>
          <p:cNvSpPr txBox="1">
            <a:spLocks noChangeArrowheads="1"/>
          </p:cNvSpPr>
          <p:nvPr/>
        </p:nvSpPr>
        <p:spPr bwMode="auto">
          <a:xfrm>
            <a:off x="4019550" y="1685925"/>
            <a:ext cx="687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149" name="TextBox 18"/>
          <p:cNvSpPr txBox="1">
            <a:spLocks noChangeArrowheads="1"/>
          </p:cNvSpPr>
          <p:nvPr/>
        </p:nvSpPr>
        <p:spPr bwMode="auto">
          <a:xfrm>
            <a:off x="4078288" y="19145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50" name="TextBox 20"/>
          <p:cNvSpPr txBox="1">
            <a:spLocks noChangeArrowheads="1"/>
          </p:cNvSpPr>
          <p:nvPr/>
        </p:nvSpPr>
        <p:spPr bwMode="auto">
          <a:xfrm>
            <a:off x="4019550" y="2143125"/>
            <a:ext cx="687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151" name="TextBox 21"/>
          <p:cNvSpPr txBox="1">
            <a:spLocks noChangeArrowheads="1"/>
          </p:cNvSpPr>
          <p:nvPr/>
        </p:nvSpPr>
        <p:spPr bwMode="auto">
          <a:xfrm>
            <a:off x="4657725" y="2143125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2" name="TextBox 22"/>
          <p:cNvSpPr txBox="1">
            <a:spLocks noChangeArrowheads="1"/>
          </p:cNvSpPr>
          <p:nvPr/>
        </p:nvSpPr>
        <p:spPr bwMode="auto">
          <a:xfrm>
            <a:off x="5484813" y="2185988"/>
            <a:ext cx="344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t3</a:t>
            </a:r>
          </a:p>
        </p:txBody>
      </p:sp>
      <p:cxnSp>
        <p:nvCxnSpPr>
          <p:cNvPr id="153" name="Straight Connector 152"/>
          <p:cNvCxnSpPr/>
          <p:nvPr/>
        </p:nvCxnSpPr>
        <p:spPr>
          <a:xfrm rot="5400000">
            <a:off x="4249738" y="2524125"/>
            <a:ext cx="1522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24"/>
          <p:cNvSpPr txBox="1">
            <a:spLocks noChangeArrowheads="1"/>
          </p:cNvSpPr>
          <p:nvPr/>
        </p:nvSpPr>
        <p:spPr bwMode="auto">
          <a:xfrm>
            <a:off x="4095750" y="2414588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155" name="TextBox 27"/>
          <p:cNvSpPr txBox="1">
            <a:spLocks noChangeArrowheads="1"/>
          </p:cNvSpPr>
          <p:nvPr/>
        </p:nvSpPr>
        <p:spPr bwMode="auto">
          <a:xfrm>
            <a:off x="4113213" y="2643188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56" name="TextBox 28"/>
          <p:cNvSpPr txBox="1">
            <a:spLocks noChangeArrowheads="1"/>
          </p:cNvSpPr>
          <p:nvPr/>
        </p:nvSpPr>
        <p:spPr bwMode="auto">
          <a:xfrm>
            <a:off x="4095750" y="2905125"/>
            <a:ext cx="300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=</a:t>
            </a:r>
          </a:p>
        </p:txBody>
      </p:sp>
      <p:cxnSp>
        <p:nvCxnSpPr>
          <p:cNvPr id="157" name="Straight Connector 156"/>
          <p:cNvCxnSpPr/>
          <p:nvPr/>
        </p:nvCxnSpPr>
        <p:spPr>
          <a:xfrm rot="5400000">
            <a:off x="4705350" y="2522538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32"/>
          <p:cNvSpPr txBox="1">
            <a:spLocks noChangeArrowheads="1"/>
          </p:cNvSpPr>
          <p:nvPr/>
        </p:nvSpPr>
        <p:spPr bwMode="auto">
          <a:xfrm>
            <a:off x="4646613" y="1728788"/>
            <a:ext cx="27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9" name="TextBox 33"/>
          <p:cNvSpPr txBox="1">
            <a:spLocks noChangeArrowheads="1"/>
          </p:cNvSpPr>
          <p:nvPr/>
        </p:nvSpPr>
        <p:spPr bwMode="auto">
          <a:xfrm>
            <a:off x="5484813" y="1728788"/>
            <a:ext cx="344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160" name="TextBox 34"/>
          <p:cNvSpPr txBox="1">
            <a:spLocks noChangeArrowheads="1"/>
          </p:cNvSpPr>
          <p:nvPr/>
        </p:nvSpPr>
        <p:spPr bwMode="auto">
          <a:xfrm>
            <a:off x="4665663" y="19145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1" name="TextBox 35"/>
          <p:cNvSpPr txBox="1">
            <a:spLocks noChangeArrowheads="1"/>
          </p:cNvSpPr>
          <p:nvPr/>
        </p:nvSpPr>
        <p:spPr bwMode="auto">
          <a:xfrm>
            <a:off x="5503863" y="1914525"/>
            <a:ext cx="344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162" name="TextBox 36"/>
          <p:cNvSpPr txBox="1">
            <a:spLocks noChangeArrowheads="1"/>
          </p:cNvSpPr>
          <p:nvPr/>
        </p:nvSpPr>
        <p:spPr bwMode="auto">
          <a:xfrm>
            <a:off x="5086350" y="191452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163" name="TextBox 37"/>
          <p:cNvSpPr txBox="1">
            <a:spLocks noChangeArrowheads="1"/>
          </p:cNvSpPr>
          <p:nvPr/>
        </p:nvSpPr>
        <p:spPr bwMode="auto">
          <a:xfrm>
            <a:off x="4705350" y="23717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" name="TextBox 38"/>
          <p:cNvSpPr txBox="1">
            <a:spLocks noChangeArrowheads="1"/>
          </p:cNvSpPr>
          <p:nvPr/>
        </p:nvSpPr>
        <p:spPr bwMode="auto">
          <a:xfrm>
            <a:off x="5543550" y="237172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165" name="TextBox 39"/>
          <p:cNvSpPr txBox="1">
            <a:spLocks noChangeArrowheads="1"/>
          </p:cNvSpPr>
          <p:nvPr/>
        </p:nvSpPr>
        <p:spPr bwMode="auto">
          <a:xfrm>
            <a:off x="5126038" y="2371725"/>
            <a:ext cx="346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166" name="TextBox 40"/>
          <p:cNvSpPr txBox="1">
            <a:spLocks noChangeArrowheads="1"/>
          </p:cNvSpPr>
          <p:nvPr/>
        </p:nvSpPr>
        <p:spPr bwMode="auto">
          <a:xfrm>
            <a:off x="4705350" y="2643188"/>
            <a:ext cx="344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167" name="TextBox 41"/>
          <p:cNvSpPr txBox="1">
            <a:spLocks noChangeArrowheads="1"/>
          </p:cNvSpPr>
          <p:nvPr/>
        </p:nvSpPr>
        <p:spPr bwMode="auto">
          <a:xfrm>
            <a:off x="5543550" y="2643188"/>
            <a:ext cx="344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t5</a:t>
            </a:r>
          </a:p>
        </p:txBody>
      </p:sp>
      <p:sp>
        <p:nvSpPr>
          <p:cNvPr id="168" name="TextBox 42"/>
          <p:cNvSpPr txBox="1">
            <a:spLocks noChangeArrowheads="1"/>
          </p:cNvSpPr>
          <p:nvPr/>
        </p:nvSpPr>
        <p:spPr bwMode="auto">
          <a:xfrm>
            <a:off x="5126038" y="2643188"/>
            <a:ext cx="346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169" name="TextBox 43"/>
          <p:cNvSpPr txBox="1">
            <a:spLocks noChangeArrowheads="1"/>
          </p:cNvSpPr>
          <p:nvPr/>
        </p:nvSpPr>
        <p:spPr bwMode="auto">
          <a:xfrm>
            <a:off x="4705350" y="2905125"/>
            <a:ext cx="344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t5</a:t>
            </a:r>
          </a:p>
        </p:txBody>
      </p:sp>
      <p:sp>
        <p:nvSpPr>
          <p:cNvPr id="170" name="TextBox 44"/>
          <p:cNvSpPr txBox="1">
            <a:spLocks noChangeArrowheads="1"/>
          </p:cNvSpPr>
          <p:nvPr/>
        </p:nvSpPr>
        <p:spPr bwMode="auto">
          <a:xfrm>
            <a:off x="5543550" y="2905125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1" name="TextBox 46"/>
          <p:cNvSpPr txBox="1">
            <a:spLocks noChangeArrowheads="1"/>
          </p:cNvSpPr>
          <p:nvPr/>
        </p:nvSpPr>
        <p:spPr bwMode="auto">
          <a:xfrm>
            <a:off x="4552950" y="1457325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arg1</a:t>
            </a:r>
          </a:p>
        </p:txBody>
      </p:sp>
      <p:sp>
        <p:nvSpPr>
          <p:cNvPr id="172" name="TextBox 47"/>
          <p:cNvSpPr txBox="1">
            <a:spLocks noChangeArrowheads="1"/>
          </p:cNvSpPr>
          <p:nvPr/>
        </p:nvSpPr>
        <p:spPr bwMode="auto">
          <a:xfrm>
            <a:off x="5391150" y="1457325"/>
            <a:ext cx="642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73" name="TextBox 48"/>
          <p:cNvSpPr txBox="1">
            <a:spLocks noChangeArrowheads="1"/>
          </p:cNvSpPr>
          <p:nvPr/>
        </p:nvSpPr>
        <p:spPr bwMode="auto">
          <a:xfrm>
            <a:off x="4997450" y="1457325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arg2</a:t>
            </a:r>
          </a:p>
        </p:txBody>
      </p:sp>
      <p:sp>
        <p:nvSpPr>
          <p:cNvPr id="174" name="TextBox 52"/>
          <p:cNvSpPr txBox="1">
            <a:spLocks noChangeArrowheads="1"/>
          </p:cNvSpPr>
          <p:nvPr/>
        </p:nvSpPr>
        <p:spPr bwMode="auto">
          <a:xfrm>
            <a:off x="4095750" y="1457325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op</a:t>
            </a:r>
          </a:p>
        </p:txBody>
      </p:sp>
      <p:sp>
        <p:nvSpPr>
          <p:cNvPr id="205" name="TextBox 53"/>
          <p:cNvSpPr txBox="1">
            <a:spLocks noChangeArrowheads="1"/>
          </p:cNvSpPr>
          <p:nvPr/>
        </p:nvSpPr>
        <p:spPr bwMode="auto">
          <a:xfrm>
            <a:off x="4254500" y="1128713"/>
            <a:ext cx="160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Quadruples</a:t>
            </a:r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491288" y="1828800"/>
            <a:ext cx="140493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5728494" y="2594769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6263482" y="2594769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6491288" y="20574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491288" y="22860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6491288" y="25146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1">
            <a:off x="6491288" y="27432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6491288" y="2971800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63"/>
          <p:cNvSpPr txBox="1">
            <a:spLocks noChangeArrowheads="1"/>
          </p:cNvSpPr>
          <p:nvPr/>
        </p:nvSpPr>
        <p:spPr bwMode="auto">
          <a:xfrm>
            <a:off x="6415088" y="1757363"/>
            <a:ext cx="687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215" name="TextBox 64"/>
          <p:cNvSpPr txBox="1">
            <a:spLocks noChangeArrowheads="1"/>
          </p:cNvSpPr>
          <p:nvPr/>
        </p:nvSpPr>
        <p:spPr bwMode="auto">
          <a:xfrm>
            <a:off x="6473825" y="19859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6" name="TextBox 65"/>
          <p:cNvSpPr txBox="1">
            <a:spLocks noChangeArrowheads="1"/>
          </p:cNvSpPr>
          <p:nvPr/>
        </p:nvSpPr>
        <p:spPr bwMode="auto">
          <a:xfrm>
            <a:off x="6415088" y="2214563"/>
            <a:ext cx="687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217" name="TextBox 66"/>
          <p:cNvSpPr txBox="1">
            <a:spLocks noChangeArrowheads="1"/>
          </p:cNvSpPr>
          <p:nvPr/>
        </p:nvSpPr>
        <p:spPr bwMode="auto">
          <a:xfrm>
            <a:off x="7053263" y="2214563"/>
            <a:ext cx="27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cxnSp>
        <p:nvCxnSpPr>
          <p:cNvPr id="218" name="Straight Connector 217"/>
          <p:cNvCxnSpPr/>
          <p:nvPr/>
        </p:nvCxnSpPr>
        <p:spPr>
          <a:xfrm rot="5400000">
            <a:off x="6643688" y="2595563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69"/>
          <p:cNvSpPr txBox="1">
            <a:spLocks noChangeArrowheads="1"/>
          </p:cNvSpPr>
          <p:nvPr/>
        </p:nvSpPr>
        <p:spPr bwMode="auto">
          <a:xfrm>
            <a:off x="6491288" y="2486025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20" name="TextBox 70"/>
          <p:cNvSpPr txBox="1">
            <a:spLocks noChangeArrowheads="1"/>
          </p:cNvSpPr>
          <p:nvPr/>
        </p:nvSpPr>
        <p:spPr bwMode="auto">
          <a:xfrm>
            <a:off x="6508750" y="2714625"/>
            <a:ext cx="300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1" name="TextBox 71"/>
          <p:cNvSpPr txBox="1">
            <a:spLocks noChangeArrowheads="1"/>
          </p:cNvSpPr>
          <p:nvPr/>
        </p:nvSpPr>
        <p:spPr bwMode="auto">
          <a:xfrm>
            <a:off x="6491288" y="2976563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22" name="TextBox 73"/>
          <p:cNvSpPr txBox="1">
            <a:spLocks noChangeArrowheads="1"/>
          </p:cNvSpPr>
          <p:nvPr/>
        </p:nvSpPr>
        <p:spPr bwMode="auto">
          <a:xfrm>
            <a:off x="7042150" y="1800225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23" name="TextBox 75"/>
          <p:cNvSpPr txBox="1">
            <a:spLocks noChangeArrowheads="1"/>
          </p:cNvSpPr>
          <p:nvPr/>
        </p:nvSpPr>
        <p:spPr bwMode="auto">
          <a:xfrm>
            <a:off x="7061200" y="1985963"/>
            <a:ext cx="287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4" name="TextBox 77"/>
          <p:cNvSpPr txBox="1">
            <a:spLocks noChangeArrowheads="1"/>
          </p:cNvSpPr>
          <p:nvPr/>
        </p:nvSpPr>
        <p:spPr bwMode="auto">
          <a:xfrm>
            <a:off x="7481888" y="19859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225" name="TextBox 78"/>
          <p:cNvSpPr txBox="1">
            <a:spLocks noChangeArrowheads="1"/>
          </p:cNvSpPr>
          <p:nvPr/>
        </p:nvSpPr>
        <p:spPr bwMode="auto">
          <a:xfrm>
            <a:off x="7100888" y="24431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6" name="TextBox 80"/>
          <p:cNvSpPr txBox="1">
            <a:spLocks noChangeArrowheads="1"/>
          </p:cNvSpPr>
          <p:nvPr/>
        </p:nvSpPr>
        <p:spPr bwMode="auto">
          <a:xfrm>
            <a:off x="7521575" y="24431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27" name="TextBox 81"/>
          <p:cNvSpPr txBox="1">
            <a:spLocks noChangeArrowheads="1"/>
          </p:cNvSpPr>
          <p:nvPr/>
        </p:nvSpPr>
        <p:spPr bwMode="auto">
          <a:xfrm>
            <a:off x="7100888" y="2714625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28" name="TextBox 83"/>
          <p:cNvSpPr txBox="1">
            <a:spLocks noChangeArrowheads="1"/>
          </p:cNvSpPr>
          <p:nvPr/>
        </p:nvSpPr>
        <p:spPr bwMode="auto">
          <a:xfrm>
            <a:off x="7521575" y="2714625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29" name="TextBox 84"/>
          <p:cNvSpPr txBox="1">
            <a:spLocks noChangeArrowheads="1"/>
          </p:cNvSpPr>
          <p:nvPr/>
        </p:nvSpPr>
        <p:spPr bwMode="auto">
          <a:xfrm>
            <a:off x="7100888" y="2976563"/>
            <a:ext cx="27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30" name="TextBox 86"/>
          <p:cNvSpPr txBox="1">
            <a:spLocks noChangeArrowheads="1"/>
          </p:cNvSpPr>
          <p:nvPr/>
        </p:nvSpPr>
        <p:spPr bwMode="auto">
          <a:xfrm>
            <a:off x="6948488" y="1528763"/>
            <a:ext cx="546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arg1</a:t>
            </a:r>
          </a:p>
        </p:txBody>
      </p:sp>
      <p:sp>
        <p:nvSpPr>
          <p:cNvPr id="231" name="TextBox 88"/>
          <p:cNvSpPr txBox="1">
            <a:spLocks noChangeArrowheads="1"/>
          </p:cNvSpPr>
          <p:nvPr/>
        </p:nvSpPr>
        <p:spPr bwMode="auto">
          <a:xfrm>
            <a:off x="7392988" y="1528763"/>
            <a:ext cx="546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arg2</a:t>
            </a:r>
          </a:p>
        </p:txBody>
      </p:sp>
      <p:sp>
        <p:nvSpPr>
          <p:cNvPr id="232" name="TextBox 89"/>
          <p:cNvSpPr txBox="1">
            <a:spLocks noChangeArrowheads="1"/>
          </p:cNvSpPr>
          <p:nvPr/>
        </p:nvSpPr>
        <p:spPr bwMode="auto">
          <a:xfrm>
            <a:off x="6491288" y="1528763"/>
            <a:ext cx="3889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op</a:t>
            </a:r>
          </a:p>
        </p:txBody>
      </p:sp>
      <p:sp>
        <p:nvSpPr>
          <p:cNvPr id="233" name="TextBox 90"/>
          <p:cNvSpPr txBox="1">
            <a:spLocks noChangeArrowheads="1"/>
          </p:cNvSpPr>
          <p:nvPr/>
        </p:nvSpPr>
        <p:spPr bwMode="auto">
          <a:xfrm>
            <a:off x="6564313" y="1143000"/>
            <a:ext cx="1044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Triples</a:t>
            </a:r>
          </a:p>
        </p:txBody>
      </p:sp>
      <p:cxnSp>
        <p:nvCxnSpPr>
          <p:cNvPr id="234" name="Straight Connector 233"/>
          <p:cNvCxnSpPr/>
          <p:nvPr/>
        </p:nvCxnSpPr>
        <p:spPr>
          <a:xfrm rot="5400000">
            <a:off x="7134225" y="2589213"/>
            <a:ext cx="1522413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99"/>
          <p:cNvSpPr txBox="1">
            <a:spLocks noChangeArrowheads="1"/>
          </p:cNvSpPr>
          <p:nvPr/>
        </p:nvSpPr>
        <p:spPr bwMode="auto">
          <a:xfrm>
            <a:off x="7515225" y="30146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236" name="TextBox 101"/>
          <p:cNvSpPr txBox="1">
            <a:spLocks noChangeArrowheads="1"/>
          </p:cNvSpPr>
          <p:nvPr/>
        </p:nvSpPr>
        <p:spPr bwMode="auto">
          <a:xfrm>
            <a:off x="6237288" y="17526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37" name="TextBox 102"/>
          <p:cNvSpPr txBox="1">
            <a:spLocks noChangeArrowheads="1"/>
          </p:cNvSpPr>
          <p:nvPr/>
        </p:nvSpPr>
        <p:spPr bwMode="auto">
          <a:xfrm>
            <a:off x="6237288" y="19812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8" name="TextBox 103"/>
          <p:cNvSpPr txBox="1">
            <a:spLocks noChangeArrowheads="1"/>
          </p:cNvSpPr>
          <p:nvPr/>
        </p:nvSpPr>
        <p:spPr bwMode="auto">
          <a:xfrm>
            <a:off x="6237288" y="22098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9" name="TextBox 104"/>
          <p:cNvSpPr txBox="1">
            <a:spLocks noChangeArrowheads="1"/>
          </p:cNvSpPr>
          <p:nvPr/>
        </p:nvSpPr>
        <p:spPr bwMode="auto">
          <a:xfrm>
            <a:off x="6237288" y="2481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0" name="TextBox 105"/>
          <p:cNvSpPr txBox="1">
            <a:spLocks noChangeArrowheads="1"/>
          </p:cNvSpPr>
          <p:nvPr/>
        </p:nvSpPr>
        <p:spPr bwMode="auto">
          <a:xfrm>
            <a:off x="6237288" y="27098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1" name="TextBox 106"/>
          <p:cNvSpPr txBox="1">
            <a:spLocks noChangeArrowheads="1"/>
          </p:cNvSpPr>
          <p:nvPr/>
        </p:nvSpPr>
        <p:spPr bwMode="auto">
          <a:xfrm>
            <a:off x="6237288" y="29718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9631363" y="1900238"/>
            <a:ext cx="1404937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8868569" y="2666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rot="5400000">
            <a:off x="9403557" y="2666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1">
            <a:off x="9631363" y="21288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9631363" y="23574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9631363" y="25860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1">
            <a:off x="9631363" y="28146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631363" y="3043238"/>
            <a:ext cx="1404937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115"/>
          <p:cNvSpPr txBox="1">
            <a:spLocks noChangeArrowheads="1"/>
          </p:cNvSpPr>
          <p:nvPr/>
        </p:nvSpPr>
        <p:spPr bwMode="auto">
          <a:xfrm>
            <a:off x="9555163" y="1828800"/>
            <a:ext cx="687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251" name="TextBox 116"/>
          <p:cNvSpPr txBox="1">
            <a:spLocks noChangeArrowheads="1"/>
          </p:cNvSpPr>
          <p:nvPr/>
        </p:nvSpPr>
        <p:spPr bwMode="auto">
          <a:xfrm>
            <a:off x="9613900" y="20574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52" name="TextBox 117"/>
          <p:cNvSpPr txBox="1">
            <a:spLocks noChangeArrowheads="1"/>
          </p:cNvSpPr>
          <p:nvPr/>
        </p:nvSpPr>
        <p:spPr bwMode="auto">
          <a:xfrm>
            <a:off x="9555163" y="2286000"/>
            <a:ext cx="6873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minus</a:t>
            </a:r>
          </a:p>
        </p:txBody>
      </p:sp>
      <p:sp>
        <p:nvSpPr>
          <p:cNvPr id="253" name="TextBox 118"/>
          <p:cNvSpPr txBox="1">
            <a:spLocks noChangeArrowheads="1"/>
          </p:cNvSpPr>
          <p:nvPr/>
        </p:nvSpPr>
        <p:spPr bwMode="auto">
          <a:xfrm>
            <a:off x="10193338" y="2286000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cxnSp>
        <p:nvCxnSpPr>
          <p:cNvPr id="254" name="Straight Connector 253"/>
          <p:cNvCxnSpPr/>
          <p:nvPr/>
        </p:nvCxnSpPr>
        <p:spPr>
          <a:xfrm rot="5400000">
            <a:off x="9784557" y="2667794"/>
            <a:ext cx="1522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120"/>
          <p:cNvSpPr txBox="1">
            <a:spLocks noChangeArrowheads="1"/>
          </p:cNvSpPr>
          <p:nvPr/>
        </p:nvSpPr>
        <p:spPr bwMode="auto">
          <a:xfrm>
            <a:off x="9631363" y="25574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56" name="TextBox 121"/>
          <p:cNvSpPr txBox="1">
            <a:spLocks noChangeArrowheads="1"/>
          </p:cNvSpPr>
          <p:nvPr/>
        </p:nvSpPr>
        <p:spPr bwMode="auto">
          <a:xfrm>
            <a:off x="9648825" y="2786063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7" name="TextBox 122"/>
          <p:cNvSpPr txBox="1">
            <a:spLocks noChangeArrowheads="1"/>
          </p:cNvSpPr>
          <p:nvPr/>
        </p:nvSpPr>
        <p:spPr bwMode="auto">
          <a:xfrm>
            <a:off x="9631363" y="3048000"/>
            <a:ext cx="300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58" name="TextBox 123"/>
          <p:cNvSpPr txBox="1">
            <a:spLocks noChangeArrowheads="1"/>
          </p:cNvSpPr>
          <p:nvPr/>
        </p:nvSpPr>
        <p:spPr bwMode="auto">
          <a:xfrm>
            <a:off x="10182225" y="1871663"/>
            <a:ext cx="276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59" name="TextBox 124"/>
          <p:cNvSpPr txBox="1">
            <a:spLocks noChangeArrowheads="1"/>
          </p:cNvSpPr>
          <p:nvPr/>
        </p:nvSpPr>
        <p:spPr bwMode="auto">
          <a:xfrm>
            <a:off x="10201275" y="2057400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0" name="TextBox 125"/>
          <p:cNvSpPr txBox="1">
            <a:spLocks noChangeArrowheads="1"/>
          </p:cNvSpPr>
          <p:nvPr/>
        </p:nvSpPr>
        <p:spPr bwMode="auto">
          <a:xfrm>
            <a:off x="10621963" y="20574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261" name="TextBox 126"/>
          <p:cNvSpPr txBox="1">
            <a:spLocks noChangeArrowheads="1"/>
          </p:cNvSpPr>
          <p:nvPr/>
        </p:nvSpPr>
        <p:spPr bwMode="auto">
          <a:xfrm>
            <a:off x="10240963" y="25146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2" name="TextBox 127"/>
          <p:cNvSpPr txBox="1">
            <a:spLocks noChangeArrowheads="1"/>
          </p:cNvSpPr>
          <p:nvPr/>
        </p:nvSpPr>
        <p:spPr bwMode="auto">
          <a:xfrm>
            <a:off x="10661650" y="25146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63" name="TextBox 128"/>
          <p:cNvSpPr txBox="1">
            <a:spLocks noChangeArrowheads="1"/>
          </p:cNvSpPr>
          <p:nvPr/>
        </p:nvSpPr>
        <p:spPr bwMode="auto">
          <a:xfrm>
            <a:off x="10240963" y="27860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64" name="TextBox 129"/>
          <p:cNvSpPr txBox="1">
            <a:spLocks noChangeArrowheads="1"/>
          </p:cNvSpPr>
          <p:nvPr/>
        </p:nvSpPr>
        <p:spPr bwMode="auto">
          <a:xfrm>
            <a:off x="10661650" y="27860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65" name="TextBox 130"/>
          <p:cNvSpPr txBox="1">
            <a:spLocks noChangeArrowheads="1"/>
          </p:cNvSpPr>
          <p:nvPr/>
        </p:nvSpPr>
        <p:spPr bwMode="auto">
          <a:xfrm>
            <a:off x="10240963" y="3048000"/>
            <a:ext cx="276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" name="TextBox 131"/>
          <p:cNvSpPr txBox="1">
            <a:spLocks noChangeArrowheads="1"/>
          </p:cNvSpPr>
          <p:nvPr/>
        </p:nvSpPr>
        <p:spPr bwMode="auto">
          <a:xfrm>
            <a:off x="10088563" y="1600200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arg1</a:t>
            </a:r>
          </a:p>
        </p:txBody>
      </p:sp>
      <p:sp>
        <p:nvSpPr>
          <p:cNvPr id="267" name="TextBox 132"/>
          <p:cNvSpPr txBox="1">
            <a:spLocks noChangeArrowheads="1"/>
          </p:cNvSpPr>
          <p:nvPr/>
        </p:nvSpPr>
        <p:spPr bwMode="auto">
          <a:xfrm>
            <a:off x="10533063" y="1600200"/>
            <a:ext cx="546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arg2</a:t>
            </a:r>
          </a:p>
        </p:txBody>
      </p:sp>
      <p:sp>
        <p:nvSpPr>
          <p:cNvPr id="268" name="TextBox 133"/>
          <p:cNvSpPr txBox="1">
            <a:spLocks noChangeArrowheads="1"/>
          </p:cNvSpPr>
          <p:nvPr/>
        </p:nvSpPr>
        <p:spPr bwMode="auto">
          <a:xfrm>
            <a:off x="9631363" y="1600200"/>
            <a:ext cx="3889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op</a:t>
            </a:r>
          </a:p>
        </p:txBody>
      </p:sp>
      <p:sp>
        <p:nvSpPr>
          <p:cNvPr id="269" name="TextBox 134"/>
          <p:cNvSpPr txBox="1">
            <a:spLocks noChangeArrowheads="1"/>
          </p:cNvSpPr>
          <p:nvPr/>
        </p:nvSpPr>
        <p:spPr bwMode="auto">
          <a:xfrm>
            <a:off x="8724900" y="1143000"/>
            <a:ext cx="207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Indirect Triples</a:t>
            </a:r>
          </a:p>
        </p:txBody>
      </p:sp>
      <p:cxnSp>
        <p:nvCxnSpPr>
          <p:cNvPr id="270" name="Straight Connector 269"/>
          <p:cNvCxnSpPr/>
          <p:nvPr/>
        </p:nvCxnSpPr>
        <p:spPr>
          <a:xfrm rot="5400000">
            <a:off x="10274300" y="2662238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136"/>
          <p:cNvSpPr txBox="1">
            <a:spLocks noChangeArrowheads="1"/>
          </p:cNvSpPr>
          <p:nvPr/>
        </p:nvSpPr>
        <p:spPr bwMode="auto">
          <a:xfrm>
            <a:off x="10655300" y="30861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272" name="TextBox 137"/>
          <p:cNvSpPr txBox="1">
            <a:spLocks noChangeArrowheads="1"/>
          </p:cNvSpPr>
          <p:nvPr/>
        </p:nvSpPr>
        <p:spPr bwMode="auto">
          <a:xfrm>
            <a:off x="9377363" y="18240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3" name="TextBox 138"/>
          <p:cNvSpPr txBox="1">
            <a:spLocks noChangeArrowheads="1"/>
          </p:cNvSpPr>
          <p:nvPr/>
        </p:nvSpPr>
        <p:spPr bwMode="auto">
          <a:xfrm>
            <a:off x="9377363" y="20526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4" name="TextBox 139"/>
          <p:cNvSpPr txBox="1">
            <a:spLocks noChangeArrowheads="1"/>
          </p:cNvSpPr>
          <p:nvPr/>
        </p:nvSpPr>
        <p:spPr bwMode="auto">
          <a:xfrm>
            <a:off x="9377363" y="22812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5" name="TextBox 140"/>
          <p:cNvSpPr txBox="1">
            <a:spLocks noChangeArrowheads="1"/>
          </p:cNvSpPr>
          <p:nvPr/>
        </p:nvSpPr>
        <p:spPr bwMode="auto">
          <a:xfrm>
            <a:off x="9377363" y="25527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" name="TextBox 141"/>
          <p:cNvSpPr txBox="1">
            <a:spLocks noChangeArrowheads="1"/>
          </p:cNvSpPr>
          <p:nvPr/>
        </p:nvSpPr>
        <p:spPr bwMode="auto">
          <a:xfrm>
            <a:off x="9377363" y="278130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7" name="TextBox 142"/>
          <p:cNvSpPr txBox="1">
            <a:spLocks noChangeArrowheads="1"/>
          </p:cNvSpPr>
          <p:nvPr/>
        </p:nvSpPr>
        <p:spPr bwMode="auto">
          <a:xfrm>
            <a:off x="9377363" y="3043238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5</a:t>
            </a:r>
          </a:p>
        </p:txBody>
      </p:sp>
      <p:cxnSp>
        <p:nvCxnSpPr>
          <p:cNvPr id="278" name="Straight Connector 277"/>
          <p:cNvCxnSpPr/>
          <p:nvPr/>
        </p:nvCxnSpPr>
        <p:spPr>
          <a:xfrm rot="5400000">
            <a:off x="7835107" y="2666206"/>
            <a:ext cx="15240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rot="5400000">
            <a:off x="8370094" y="2666206"/>
            <a:ext cx="152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45"/>
          <p:cNvSpPr txBox="1">
            <a:spLocks noChangeArrowheads="1"/>
          </p:cNvSpPr>
          <p:nvPr/>
        </p:nvSpPr>
        <p:spPr bwMode="auto">
          <a:xfrm>
            <a:off x="8521700" y="18288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(0)</a:t>
            </a:r>
          </a:p>
        </p:txBody>
      </p:sp>
      <p:sp>
        <p:nvSpPr>
          <p:cNvPr id="281" name="TextBox 146"/>
          <p:cNvSpPr txBox="1">
            <a:spLocks noChangeArrowheads="1"/>
          </p:cNvSpPr>
          <p:nvPr/>
        </p:nvSpPr>
        <p:spPr bwMode="auto">
          <a:xfrm>
            <a:off x="8580438" y="20574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282" name="TextBox 147"/>
          <p:cNvSpPr txBox="1">
            <a:spLocks noChangeArrowheads="1"/>
          </p:cNvSpPr>
          <p:nvPr/>
        </p:nvSpPr>
        <p:spPr bwMode="auto">
          <a:xfrm>
            <a:off x="8521700" y="22860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283" name="TextBox 148"/>
          <p:cNvSpPr txBox="1">
            <a:spLocks noChangeArrowheads="1"/>
          </p:cNvSpPr>
          <p:nvPr/>
        </p:nvSpPr>
        <p:spPr bwMode="auto">
          <a:xfrm>
            <a:off x="8597900" y="25574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(3)</a:t>
            </a:r>
          </a:p>
        </p:txBody>
      </p:sp>
      <p:sp>
        <p:nvSpPr>
          <p:cNvPr id="284" name="TextBox 149"/>
          <p:cNvSpPr txBox="1">
            <a:spLocks noChangeArrowheads="1"/>
          </p:cNvSpPr>
          <p:nvPr/>
        </p:nvSpPr>
        <p:spPr bwMode="auto">
          <a:xfrm>
            <a:off x="8615363" y="2786063"/>
            <a:ext cx="425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285" name="TextBox 150"/>
          <p:cNvSpPr txBox="1">
            <a:spLocks noChangeArrowheads="1"/>
          </p:cNvSpPr>
          <p:nvPr/>
        </p:nvSpPr>
        <p:spPr bwMode="auto">
          <a:xfrm>
            <a:off x="8597900" y="3048000"/>
            <a:ext cx="425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(5)</a:t>
            </a:r>
          </a:p>
        </p:txBody>
      </p:sp>
      <p:sp>
        <p:nvSpPr>
          <p:cNvPr id="286" name="TextBox 151"/>
          <p:cNvSpPr txBox="1">
            <a:spLocks noChangeArrowheads="1"/>
          </p:cNvSpPr>
          <p:nvPr/>
        </p:nvSpPr>
        <p:spPr bwMode="auto">
          <a:xfrm>
            <a:off x="8597900" y="1600200"/>
            <a:ext cx="388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op</a:t>
            </a:r>
          </a:p>
        </p:txBody>
      </p:sp>
      <p:sp>
        <p:nvSpPr>
          <p:cNvPr id="287" name="TextBox 152"/>
          <p:cNvSpPr txBox="1">
            <a:spLocks noChangeArrowheads="1"/>
          </p:cNvSpPr>
          <p:nvPr/>
        </p:nvSpPr>
        <p:spPr bwMode="auto">
          <a:xfrm>
            <a:off x="8267700" y="182403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35</a:t>
            </a:r>
          </a:p>
        </p:txBody>
      </p:sp>
      <p:sp>
        <p:nvSpPr>
          <p:cNvPr id="288" name="TextBox 153"/>
          <p:cNvSpPr txBox="1">
            <a:spLocks noChangeArrowheads="1"/>
          </p:cNvSpPr>
          <p:nvPr/>
        </p:nvSpPr>
        <p:spPr bwMode="auto">
          <a:xfrm>
            <a:off x="8267700" y="205263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36</a:t>
            </a:r>
          </a:p>
        </p:txBody>
      </p:sp>
      <p:sp>
        <p:nvSpPr>
          <p:cNvPr id="289" name="TextBox 154"/>
          <p:cNvSpPr txBox="1">
            <a:spLocks noChangeArrowheads="1"/>
          </p:cNvSpPr>
          <p:nvPr/>
        </p:nvSpPr>
        <p:spPr bwMode="auto">
          <a:xfrm>
            <a:off x="8267700" y="228123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37</a:t>
            </a:r>
          </a:p>
        </p:txBody>
      </p:sp>
      <p:sp>
        <p:nvSpPr>
          <p:cNvPr id="290" name="TextBox 155"/>
          <p:cNvSpPr txBox="1">
            <a:spLocks noChangeArrowheads="1"/>
          </p:cNvSpPr>
          <p:nvPr/>
        </p:nvSpPr>
        <p:spPr bwMode="auto">
          <a:xfrm>
            <a:off x="8267700" y="25527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38</a:t>
            </a:r>
          </a:p>
        </p:txBody>
      </p:sp>
      <p:sp>
        <p:nvSpPr>
          <p:cNvPr id="291" name="TextBox 156"/>
          <p:cNvSpPr txBox="1">
            <a:spLocks noChangeArrowheads="1"/>
          </p:cNvSpPr>
          <p:nvPr/>
        </p:nvSpPr>
        <p:spPr bwMode="auto">
          <a:xfrm>
            <a:off x="8267700" y="27813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39</a:t>
            </a:r>
          </a:p>
        </p:txBody>
      </p:sp>
      <p:sp>
        <p:nvSpPr>
          <p:cNvPr id="292" name="TextBox 157"/>
          <p:cNvSpPr txBox="1">
            <a:spLocks noChangeArrowheads="1"/>
          </p:cNvSpPr>
          <p:nvPr/>
        </p:nvSpPr>
        <p:spPr bwMode="auto">
          <a:xfrm>
            <a:off x="8267700" y="3043238"/>
            <a:ext cx="390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40</a:t>
            </a:r>
          </a:p>
        </p:txBody>
      </p:sp>
      <p:cxnSp>
        <p:nvCxnSpPr>
          <p:cNvPr id="293" name="Straight Connector 292"/>
          <p:cNvCxnSpPr/>
          <p:nvPr/>
        </p:nvCxnSpPr>
        <p:spPr>
          <a:xfrm>
            <a:off x="8572500" y="1905000"/>
            <a:ext cx="577850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8572500" y="21288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604250" y="22812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8572500" y="25860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8572500" y="28146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8572500" y="3119438"/>
            <a:ext cx="57785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7822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Three address code for  </a:t>
            </a:r>
            <a:r>
              <a:rPr lang="en-IN" b="1" dirty="0">
                <a:solidFill>
                  <a:srgbClr val="FF0000"/>
                </a:solidFill>
              </a:rPr>
              <a:t>a &lt; b  or c &lt; d and e &lt; f</a:t>
            </a:r>
          </a:p>
          <a:p>
            <a:pPr marL="0" indent="0">
              <a:buNone/>
            </a:pPr>
            <a:r>
              <a:rPr lang="en-IN" dirty="0"/>
              <a:t>100: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a &lt; b </a:t>
            </a:r>
            <a:r>
              <a:rPr lang="en-IN" dirty="0"/>
              <a:t>goto 103               110  goto 112</a:t>
            </a:r>
          </a:p>
          <a:p>
            <a:pPr marL="0" indent="0">
              <a:buNone/>
            </a:pPr>
            <a:r>
              <a:rPr lang="en-IN" dirty="0"/>
              <a:t>101:  t1 = 0                                 111   t3 = 1 </a:t>
            </a:r>
          </a:p>
          <a:p>
            <a:pPr marL="0" indent="0">
              <a:buNone/>
            </a:pPr>
            <a:r>
              <a:rPr lang="en-IN" dirty="0"/>
              <a:t>102 goto 104                              112  t4 = t2 and t3</a:t>
            </a:r>
          </a:p>
          <a:p>
            <a:pPr marL="514350" indent="-514350">
              <a:buAutoNum type="arabicPlain" startAt="103"/>
            </a:pPr>
            <a:r>
              <a:rPr lang="en-IN" dirty="0"/>
              <a:t>  t1 =1                                    113  t5 = t1 or t4</a:t>
            </a:r>
          </a:p>
          <a:p>
            <a:pPr marL="514350" indent="-514350">
              <a:buAutoNum type="arabicPlain" startAt="103"/>
            </a:pPr>
            <a:r>
              <a:rPr lang="en-IN" dirty="0"/>
              <a:t>  if </a:t>
            </a:r>
            <a:r>
              <a:rPr lang="en-IN" b="1" dirty="0">
                <a:solidFill>
                  <a:srgbClr val="FF0000"/>
                </a:solidFill>
              </a:rPr>
              <a:t>c &lt; d </a:t>
            </a:r>
            <a:r>
              <a:rPr lang="en-IN" dirty="0"/>
              <a:t>goto 107</a:t>
            </a:r>
          </a:p>
          <a:p>
            <a:pPr marL="514350" indent="-514350">
              <a:buAutoNum type="arabicPlain" startAt="103"/>
            </a:pPr>
            <a:r>
              <a:rPr lang="en-IN" dirty="0"/>
              <a:t>   t2 = 0</a:t>
            </a:r>
          </a:p>
          <a:p>
            <a:pPr marL="514350" indent="-514350">
              <a:buAutoNum type="arabicPlain" startAt="103"/>
            </a:pPr>
            <a:r>
              <a:rPr lang="en-IN" dirty="0"/>
              <a:t>  goto 108</a:t>
            </a:r>
          </a:p>
          <a:p>
            <a:pPr marL="514350" indent="-514350">
              <a:buAutoNum type="arabicPlain" startAt="107"/>
            </a:pPr>
            <a:r>
              <a:rPr lang="en-IN" dirty="0"/>
              <a:t>  t2 =1</a:t>
            </a:r>
          </a:p>
          <a:p>
            <a:pPr marL="514350" indent="-514350">
              <a:buAutoNum type="arabicPlain" startAt="107"/>
            </a:pPr>
            <a:r>
              <a:rPr lang="en-IN" dirty="0"/>
              <a:t>  if </a:t>
            </a:r>
            <a:r>
              <a:rPr lang="en-IN" b="1" dirty="0">
                <a:solidFill>
                  <a:srgbClr val="FF0000"/>
                </a:solidFill>
              </a:rPr>
              <a:t>e &lt; f </a:t>
            </a:r>
            <a:r>
              <a:rPr lang="en-IN" dirty="0"/>
              <a:t> goto 111</a:t>
            </a:r>
          </a:p>
          <a:p>
            <a:pPr marL="514350" indent="-514350">
              <a:buAutoNum type="arabicPlain" startAt="107"/>
            </a:pPr>
            <a:r>
              <a:rPr lang="en-IN" dirty="0"/>
              <a:t>    t3=0</a:t>
            </a:r>
          </a:p>
          <a:p>
            <a:pPr marL="514350" indent="-514350">
              <a:buAutoNum type="arabicPlain" startAt="107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09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6091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Example:2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b="1" dirty="0">
                <a:solidFill>
                  <a:srgbClr val="FF0000"/>
                </a:solidFill>
              </a:rPr>
              <a:t>while (a &lt; b) do                            </a:t>
            </a:r>
            <a:r>
              <a:rPr lang="en-IN" dirty="0"/>
              <a:t>100  if a &lt; b goto 102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if (c &lt; d)                                 </a:t>
            </a:r>
            <a:r>
              <a:rPr lang="en-IN" dirty="0"/>
              <a:t>101 goto 110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x = y + z                          </a:t>
            </a:r>
            <a:r>
              <a:rPr lang="en-IN" dirty="0"/>
              <a:t>102  if c &lt; d goto 104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b="1" dirty="0">
                <a:solidFill>
                  <a:srgbClr val="FF0000"/>
                </a:solidFill>
              </a:rPr>
              <a:t>               else                                       </a:t>
            </a:r>
            <a:r>
              <a:rPr lang="en-IN" dirty="0"/>
              <a:t>103  goto 107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x = y – z                           </a:t>
            </a:r>
            <a:r>
              <a:rPr lang="en-IN" dirty="0"/>
              <a:t>104  t1 = y + z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105  x = t1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106 goto 100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107 t2 = y - z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108  x = t2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109 goto 100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110</a:t>
            </a:r>
          </a:p>
        </p:txBody>
      </p:sp>
    </p:spTree>
    <p:extLst>
      <p:ext uri="{BB962C8B-B14F-4D97-AF65-F5344CB8AC3E}">
        <p14:creationId xmlns:p14="http://schemas.microsoft.com/office/powerpoint/2010/main" val="9560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 -6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3916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Intermediate Code Generation </a:t>
            </a:r>
          </a:p>
          <a:p>
            <a:r>
              <a:rPr lang="en-IN" dirty="0"/>
              <a:t> Intermediate Languages </a:t>
            </a:r>
          </a:p>
          <a:p>
            <a:r>
              <a:rPr lang="en-US" dirty="0"/>
              <a:t> Declarations </a:t>
            </a:r>
          </a:p>
          <a:p>
            <a:r>
              <a:rPr lang="en-US" dirty="0"/>
              <a:t> Assignment Statements </a:t>
            </a:r>
          </a:p>
          <a:p>
            <a:r>
              <a:rPr lang="en-US" dirty="0"/>
              <a:t> Boolean Expressions </a:t>
            </a:r>
          </a:p>
          <a:p>
            <a:r>
              <a:rPr lang="en-US" dirty="0"/>
              <a:t> Case </a:t>
            </a:r>
            <a:r>
              <a:rPr lang="en-IN" dirty="0"/>
              <a:t>Statements </a:t>
            </a:r>
          </a:p>
          <a:p>
            <a:r>
              <a:rPr lang="en-IN" dirty="0"/>
              <a:t> Backpatching</a:t>
            </a:r>
          </a:p>
          <a:p>
            <a:r>
              <a:rPr lang="en-IN" dirty="0"/>
              <a:t> Procedure Calls.</a:t>
            </a:r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64776"/>
            <a:ext cx="10860741" cy="56121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3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while (a &lt; c   and  b &gt; d) do            </a:t>
            </a:r>
            <a:r>
              <a:rPr lang="en-IN" dirty="0"/>
              <a:t>10 if a &lt; c goto 12         20 goto 10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if (a=1)                                        </a:t>
            </a:r>
            <a:r>
              <a:rPr lang="en-IN" dirty="0"/>
              <a:t>11 goto 24                     21 t2 = a + 3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c = c + 1                                  </a:t>
            </a:r>
            <a:r>
              <a:rPr lang="en-IN" dirty="0"/>
              <a:t>12 if b &gt; d goto 14       22 a = t2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else                                              </a:t>
            </a:r>
            <a:r>
              <a:rPr lang="en-IN" dirty="0"/>
              <a:t>13 goto 24                    23  goto 19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while( a&lt;= d) do                    </a:t>
            </a:r>
            <a:r>
              <a:rPr lang="en-IN" dirty="0"/>
              <a:t>14 if a = 1 goto 16       24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a = a + 3                          </a:t>
            </a:r>
            <a:r>
              <a:rPr lang="en-IN" dirty="0"/>
              <a:t>15 goto 19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16 t1 = c + 1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17 c = t1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18 goto 10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19 if a &lt;= d goto 21</a:t>
            </a:r>
          </a:p>
        </p:txBody>
      </p:sp>
    </p:spTree>
    <p:extLst>
      <p:ext uri="{BB962C8B-B14F-4D97-AF65-F5344CB8AC3E}">
        <p14:creationId xmlns:p14="http://schemas.microsoft.com/office/powerpoint/2010/main" val="36194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64776"/>
            <a:ext cx="10860741" cy="6158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 4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switch (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 + j)                                       </a:t>
            </a:r>
            <a:r>
              <a:rPr lang="en-IN" dirty="0"/>
              <a:t>10 t1 = </a:t>
            </a:r>
            <a:r>
              <a:rPr lang="en-IN" dirty="0" err="1"/>
              <a:t>i</a:t>
            </a:r>
            <a:r>
              <a:rPr lang="en-IN" dirty="0"/>
              <a:t> + j         21 if t1 = 1 goto 12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{ 					      </a:t>
            </a:r>
            <a:r>
              <a:rPr lang="en-IN" dirty="0"/>
              <a:t>11 goto 21         22 if t1 = 2 goto 15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case 1: x = y + z; break;           </a:t>
            </a:r>
            <a:r>
              <a:rPr lang="en-IN" dirty="0"/>
              <a:t>12 t2 = y + z       23 goto 18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case 2: u = v + w; break;         </a:t>
            </a:r>
            <a:r>
              <a:rPr lang="en-IN" dirty="0"/>
              <a:t>13  x = t2            24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default: p = q + r;                      </a:t>
            </a:r>
            <a:r>
              <a:rPr lang="en-IN" dirty="0"/>
              <a:t>14 goto 24                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}                                                      </a:t>
            </a:r>
            <a:r>
              <a:rPr lang="en-IN" dirty="0"/>
              <a:t>15 t3 = v + w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16 u = t3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17 goto 24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18 t4 = q + r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19 p = t4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20 goto 24 </a:t>
            </a:r>
          </a:p>
        </p:txBody>
      </p:sp>
    </p:spTree>
    <p:extLst>
      <p:ext uri="{BB962C8B-B14F-4D97-AF65-F5344CB8AC3E}">
        <p14:creationId xmlns:p14="http://schemas.microsoft.com/office/powerpoint/2010/main" val="39112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64776"/>
            <a:ext cx="10860741" cy="61587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Example: 5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switch (a + b)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{ 					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case 2: { x = y; break; }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case 5: { switch x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{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  case 0: { a = b + 1</a:t>
            </a:r>
            <a:r>
              <a:rPr lang="en-IN" b="1">
                <a:solidFill>
                  <a:srgbClr val="FF0000"/>
                </a:solidFill>
              </a:rPr>
              <a:t>; break</a:t>
            </a:r>
            <a:r>
              <a:rPr lang="en-IN" b="1" dirty="0">
                <a:solidFill>
                  <a:srgbClr val="FF0000"/>
                </a:solidFill>
              </a:rPr>
              <a:t>;}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  case 1: { a = b + 3; break;}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  default: { a = 2; break;}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break;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case 9: { x = y - 1; break; }        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default: { a = 2; break; }                     </a:t>
            </a: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8393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10 t1  = a + b             21 a = 2                              32 if t1 = 2 goto 12</a:t>
            </a:r>
          </a:p>
          <a:p>
            <a:pPr marL="0" indent="0">
              <a:buNone/>
            </a:pPr>
            <a:r>
              <a:rPr lang="en-IN" dirty="0"/>
              <a:t>11 goto 32                 22 goto 36                         33 if t1 = 5 goto 23 </a:t>
            </a:r>
          </a:p>
          <a:p>
            <a:pPr marL="0" indent="0">
              <a:buNone/>
            </a:pPr>
            <a:r>
              <a:rPr lang="en-IN" dirty="0"/>
              <a:t>12 x = y                       23 if x = 0 goto 15            34 if t1 = 9 goto 27</a:t>
            </a:r>
          </a:p>
          <a:p>
            <a:pPr marL="0" indent="0">
              <a:buNone/>
            </a:pPr>
            <a:r>
              <a:rPr lang="en-IN" dirty="0"/>
              <a:t>13 goto 36                 24 if x = 1 goto 18             35 goto 30</a:t>
            </a:r>
          </a:p>
          <a:p>
            <a:pPr marL="0" indent="0">
              <a:buNone/>
            </a:pPr>
            <a:r>
              <a:rPr lang="en-IN" dirty="0"/>
              <a:t>14 goto 23                 25 goto 21                          36</a:t>
            </a:r>
          </a:p>
          <a:p>
            <a:pPr marL="0" indent="0">
              <a:buNone/>
            </a:pPr>
            <a:r>
              <a:rPr lang="en-IN" dirty="0"/>
              <a:t>15 t2 = b+ 1               26 goto 36</a:t>
            </a:r>
          </a:p>
          <a:p>
            <a:pPr marL="0" indent="0">
              <a:buNone/>
            </a:pPr>
            <a:r>
              <a:rPr lang="en-IN" dirty="0"/>
              <a:t>16 a = t2                     27 t4 = y - 1</a:t>
            </a:r>
          </a:p>
          <a:p>
            <a:pPr marL="0" indent="0">
              <a:buNone/>
            </a:pPr>
            <a:r>
              <a:rPr lang="en-IN" dirty="0"/>
              <a:t>17 goto 36                  28 x = t4</a:t>
            </a:r>
          </a:p>
          <a:p>
            <a:pPr marL="0" indent="0">
              <a:buNone/>
            </a:pPr>
            <a:r>
              <a:rPr lang="en-IN" dirty="0"/>
              <a:t>18 t3 = b + 3               29 goto 36</a:t>
            </a:r>
          </a:p>
          <a:p>
            <a:pPr marL="0" indent="0">
              <a:buNone/>
            </a:pPr>
            <a:r>
              <a:rPr lang="en-IN" dirty="0"/>
              <a:t>19 a = t3                      30 a = 2</a:t>
            </a:r>
          </a:p>
          <a:p>
            <a:pPr marL="0" indent="0">
              <a:buNone/>
            </a:pPr>
            <a:r>
              <a:rPr lang="en-IN" dirty="0"/>
              <a:t>20 goto 36                  31 goto 36</a:t>
            </a:r>
          </a:p>
        </p:txBody>
      </p:sp>
    </p:spTree>
    <p:extLst>
      <p:ext uri="{BB962C8B-B14F-4D97-AF65-F5344CB8AC3E}">
        <p14:creationId xmlns:p14="http://schemas.microsoft.com/office/powerpoint/2010/main" val="36529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Syntax Directed Translation (SDT)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652682"/>
          </a:xfrm>
        </p:spPr>
        <p:txBody>
          <a:bodyPr/>
          <a:lstStyle/>
          <a:p>
            <a:r>
              <a:rPr lang="en-IN" dirty="0"/>
              <a:t> Most of the programming language constructs such as declarations, expressions, control flow statements, Boolean expressions are implemented by CFG</a:t>
            </a:r>
          </a:p>
          <a:p>
            <a:r>
              <a:rPr lang="en-IN" dirty="0"/>
              <a:t> While implementing these constructs the productions of the grammar are not sufficient, some more additional information is required.</a:t>
            </a:r>
          </a:p>
          <a:p>
            <a:r>
              <a:rPr lang="en-IN" dirty="0"/>
              <a:t> So we associate each production with some informal notation called semantic rules.</a:t>
            </a:r>
          </a:p>
          <a:p>
            <a:r>
              <a:rPr lang="en-IN" dirty="0"/>
              <a:t> Productions with semantic rules is called </a:t>
            </a:r>
            <a:r>
              <a:rPr lang="en-IN" dirty="0">
                <a:solidFill>
                  <a:srgbClr val="FF0000"/>
                </a:solidFill>
              </a:rPr>
              <a:t>Syntax Directed Translation.</a:t>
            </a:r>
          </a:p>
        </p:txBody>
      </p:sp>
    </p:spTree>
    <p:extLst>
      <p:ext uri="{BB962C8B-B14F-4D97-AF65-F5344CB8AC3E}">
        <p14:creationId xmlns:p14="http://schemas.microsoft.com/office/powerpoint/2010/main" val="313819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679"/>
            <a:ext cx="10515600" cy="52238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Assignment statement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07" y="1281905"/>
            <a:ext cx="8108576" cy="49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58138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b + c * 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t1 = c * d</a:t>
            </a:r>
          </a:p>
          <a:p>
            <a:pPr marL="0" indent="0">
              <a:buNone/>
            </a:pPr>
            <a:r>
              <a:rPr lang="en-IN" dirty="0"/>
              <a:t>   t2 = b + t1</a:t>
            </a:r>
          </a:p>
          <a:p>
            <a:pPr marL="0" indent="0">
              <a:buNone/>
            </a:pPr>
            <a:r>
              <a:rPr lang="en-IN" dirty="0"/>
              <a:t>   a = t2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123079" y="385765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5192" y="769678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69128" y="772266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1876" y="914401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742644" y="1654266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997698" y="155117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:=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978893" y="156910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999150" y="205162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3086" y="2054215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05834" y="2196350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679016" y="297207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879404" y="283760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951998" y="281967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7940004" y="3306681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323940" y="3309269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146688" y="345140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8879402" y="4101622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*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7673659" y="426746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10865092" y="408369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7754347" y="531633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959746" y="3478298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54388" y="4787140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141347" y="4585435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10945789" y="5200540"/>
            <a:ext cx="588226" cy="57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728320" y="4083692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800915" y="2075606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795558" y="4419872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7803644" y="5728714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10995080" y="5571833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9542791" y="2801738"/>
            <a:ext cx="967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 * 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7543664" y="1515309"/>
            <a:ext cx="1490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 + c * 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665559" y="309562"/>
            <a:ext cx="2138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 := b + c * 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5123079" y="372317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085192" y="756230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91876" y="900953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3742644" y="164081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4997698" y="153772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:=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4" name="TextBox 5"/>
          <p:cNvSpPr txBox="1">
            <a:spLocks noChangeArrowheads="1"/>
          </p:cNvSpPr>
          <p:nvPr/>
        </p:nvSpPr>
        <p:spPr bwMode="auto">
          <a:xfrm>
            <a:off x="6978893" y="155565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5665559" y="296114"/>
            <a:ext cx="2138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 := b + c * 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36844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US" dirty="0"/>
              <a:t>E → E + T        </a:t>
            </a:r>
            <a:r>
              <a:rPr lang="en-US" b="1" dirty="0">
                <a:solidFill>
                  <a:srgbClr val="FF0000"/>
                </a:solidFill>
              </a:rPr>
              <a:t>{ E.val := E.val + T.val}</a:t>
            </a:r>
          </a:p>
          <a:p>
            <a:pPr marL="0" indent="0">
              <a:buNone/>
            </a:pPr>
            <a:r>
              <a:rPr lang="en-US" dirty="0"/>
              <a:t> E →  T             </a:t>
            </a:r>
            <a:r>
              <a:rPr lang="en-US" b="1" dirty="0">
                <a:solidFill>
                  <a:srgbClr val="FF0000"/>
                </a:solidFill>
              </a:rPr>
              <a:t>{ E.val := T.val}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T → T * F        </a:t>
            </a:r>
            <a:r>
              <a:rPr lang="en-US" b="1" dirty="0">
                <a:solidFill>
                  <a:srgbClr val="FF0000"/>
                </a:solidFill>
              </a:rPr>
              <a:t>{ T.val := </a:t>
            </a:r>
            <a:r>
              <a:rPr lang="en-US" b="1" dirty="0" err="1">
                <a:solidFill>
                  <a:srgbClr val="FF0000"/>
                </a:solidFill>
              </a:rPr>
              <a:t>T.val</a:t>
            </a:r>
            <a:r>
              <a:rPr lang="en-US" b="1" dirty="0">
                <a:solidFill>
                  <a:srgbClr val="FF0000"/>
                </a:solidFill>
              </a:rPr>
              <a:t> * F.val}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 →  F             </a:t>
            </a:r>
            <a:r>
              <a:rPr lang="en-US" b="1" dirty="0">
                <a:solidFill>
                  <a:srgbClr val="FF0000"/>
                </a:solidFill>
              </a:rPr>
              <a:t>{ T.val := F.val}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F →id             </a:t>
            </a:r>
            <a:r>
              <a:rPr lang="en-US" b="1" dirty="0">
                <a:solidFill>
                  <a:srgbClr val="FF0000"/>
                </a:solidFill>
              </a:rPr>
              <a:t>{ F.val := num.lexval}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58138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5 + 6 * 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123079" y="385765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5192" y="769678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69128" y="772266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1876" y="914401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742644" y="1654266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038039" y="155117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978893" y="156910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999150" y="205162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3086" y="2054215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05834" y="2196350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5679016" y="297207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8879404" y="283760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F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951998" y="281967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*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146688" y="345140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59746" y="3478298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728320" y="518634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832413" y="5343244"/>
            <a:ext cx="538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795558" y="5576316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924758" y="218672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675400" y="279726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56135" y="3334202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706790" y="3904400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F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947171" y="4414445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756093" y="501601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5714881" y="408369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F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955262" y="4593739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8919754" y="4074730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8960094" y="4410910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0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58138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5 + 6 * 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085192" y="769678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69128" y="772266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91876" y="914401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3621619" y="1654266"/>
            <a:ext cx="1578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E.val = 5 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5038039" y="1551173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5999150" y="205162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3086" y="2054215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205834" y="2196350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6951998" y="281967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*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9146688" y="345140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959746" y="3478298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5728320" y="518634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3832413" y="5343244"/>
            <a:ext cx="5387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5795558" y="5576316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924758" y="218672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3675399" y="2797263"/>
            <a:ext cx="16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T.val = 5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3956135" y="3334202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3706789" y="3904400"/>
            <a:ext cx="1653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F.val = 5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947171" y="4414445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"/>
          <p:cNvSpPr txBox="1">
            <a:spLocks noChangeArrowheads="1"/>
          </p:cNvSpPr>
          <p:nvPr/>
        </p:nvSpPr>
        <p:spPr bwMode="auto">
          <a:xfrm>
            <a:off x="3756093" y="501601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5955262" y="4593739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8919754" y="4074730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8960094" y="4410910"/>
            <a:ext cx="529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5672751" y="4087903"/>
            <a:ext cx="1653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F.val = 6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5696932" y="2949663"/>
            <a:ext cx="1666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T.val = 6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8904522" y="2855262"/>
            <a:ext cx="1653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F.val = 4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925092" y="1569105"/>
            <a:ext cx="2971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T.val = 6 * 4 = 24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5024590" y="314049"/>
            <a:ext cx="32453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E.val = 5 + 24 = 29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4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1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Intermediate code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295"/>
            <a:ext cx="10847294" cy="5526740"/>
          </a:xfrm>
        </p:spPr>
        <p:txBody>
          <a:bodyPr/>
          <a:lstStyle/>
          <a:p>
            <a:r>
              <a:rPr lang="en-IN" dirty="0"/>
              <a:t>A compiler while translating a source program into its equivalent object code representation, may first generate an intermediate representation.</a:t>
            </a:r>
          </a:p>
          <a:p>
            <a:r>
              <a:rPr lang="en-IN" dirty="0"/>
              <a:t> The advantage of generating an intermediate representation are</a:t>
            </a:r>
          </a:p>
          <a:p>
            <a:pPr lvl="1"/>
            <a:r>
              <a:rPr lang="en-IN" dirty="0"/>
              <a:t>Easy of conversion from source program to the intermediate code</a:t>
            </a:r>
          </a:p>
          <a:p>
            <a:pPr lvl="1"/>
            <a:r>
              <a:rPr lang="en-IN" dirty="0"/>
              <a:t> Easy to do the subsequent processing from the intermediate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The output of a parser is some representation of a parse tree. The intermediate code generation phase transforms this parse tree into an intermediate language representation.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18321" y="4052053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85007" y="4052053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Intermediate Code Generator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968742" y="4052053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Code Generator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4437521" y="4394953"/>
            <a:ext cx="11474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7947207" y="4394953"/>
            <a:ext cx="2021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927968" y="4385986"/>
            <a:ext cx="1062317" cy="1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4567505" y="3807338"/>
            <a:ext cx="84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8240793" y="3674662"/>
            <a:ext cx="149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Intermediate code</a:t>
            </a:r>
          </a:p>
        </p:txBody>
      </p:sp>
    </p:spTree>
    <p:extLst>
      <p:ext uri="{BB962C8B-B14F-4D97-AF65-F5344CB8AC3E}">
        <p14:creationId xmlns:p14="http://schemas.microsoft.com/office/powerpoint/2010/main" val="7480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Boolean Expression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3" y="1075766"/>
            <a:ext cx="8027894" cy="51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7822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Three address code for  </a:t>
            </a:r>
            <a:r>
              <a:rPr lang="en-IN" b="1" dirty="0">
                <a:solidFill>
                  <a:srgbClr val="FF0000"/>
                </a:solidFill>
              </a:rPr>
              <a:t>a &lt; b  or c &lt; d and e &lt; f</a:t>
            </a:r>
          </a:p>
          <a:p>
            <a:pPr marL="0" indent="0">
              <a:buNone/>
            </a:pPr>
            <a:r>
              <a:rPr lang="en-IN" dirty="0"/>
              <a:t>100: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a &lt; b </a:t>
            </a:r>
            <a:r>
              <a:rPr lang="en-IN" dirty="0"/>
              <a:t>goto 103               110  goto 112</a:t>
            </a:r>
          </a:p>
          <a:p>
            <a:pPr marL="0" indent="0">
              <a:buNone/>
            </a:pPr>
            <a:r>
              <a:rPr lang="en-IN" dirty="0"/>
              <a:t>101:  t1 = 0                                 111   t3 = 1 </a:t>
            </a:r>
          </a:p>
          <a:p>
            <a:pPr marL="0" indent="0">
              <a:buNone/>
            </a:pPr>
            <a:r>
              <a:rPr lang="en-IN" dirty="0"/>
              <a:t>102 goto 104                              112  t4 = t2 and t3</a:t>
            </a:r>
          </a:p>
          <a:p>
            <a:pPr marL="514350" indent="-514350">
              <a:buAutoNum type="arabicPlain" startAt="103"/>
            </a:pPr>
            <a:r>
              <a:rPr lang="en-IN" dirty="0"/>
              <a:t>  t1 =1                                    113  t5 = t1 or t4</a:t>
            </a:r>
          </a:p>
          <a:p>
            <a:pPr marL="514350" indent="-514350">
              <a:buAutoNum type="arabicPlain" startAt="103"/>
            </a:pPr>
            <a:r>
              <a:rPr lang="en-IN" dirty="0"/>
              <a:t>  if </a:t>
            </a:r>
            <a:r>
              <a:rPr lang="en-IN" b="1" dirty="0">
                <a:solidFill>
                  <a:srgbClr val="FF0000"/>
                </a:solidFill>
              </a:rPr>
              <a:t>c &lt; d </a:t>
            </a:r>
            <a:r>
              <a:rPr lang="en-IN" dirty="0"/>
              <a:t>goto 107</a:t>
            </a:r>
          </a:p>
          <a:p>
            <a:pPr marL="514350" indent="-514350">
              <a:buAutoNum type="arabicPlain" startAt="103"/>
            </a:pPr>
            <a:r>
              <a:rPr lang="en-IN" dirty="0"/>
              <a:t>   t2 = 0</a:t>
            </a:r>
          </a:p>
          <a:p>
            <a:pPr marL="514350" indent="-514350">
              <a:buAutoNum type="arabicPlain" startAt="103"/>
            </a:pPr>
            <a:r>
              <a:rPr lang="en-IN" dirty="0"/>
              <a:t>  goto 108</a:t>
            </a:r>
          </a:p>
          <a:p>
            <a:pPr marL="514350" indent="-514350">
              <a:buAutoNum type="arabicPlain" startAt="107"/>
            </a:pPr>
            <a:r>
              <a:rPr lang="en-IN" dirty="0"/>
              <a:t>  t2 =1</a:t>
            </a:r>
          </a:p>
          <a:p>
            <a:pPr marL="514350" indent="-514350">
              <a:buAutoNum type="arabicPlain" startAt="107"/>
            </a:pPr>
            <a:r>
              <a:rPr lang="en-IN" dirty="0"/>
              <a:t>  if </a:t>
            </a:r>
            <a:r>
              <a:rPr lang="en-IN" b="1" dirty="0">
                <a:solidFill>
                  <a:srgbClr val="FF0000"/>
                </a:solidFill>
              </a:rPr>
              <a:t>e &lt; f </a:t>
            </a:r>
            <a:r>
              <a:rPr lang="en-IN" dirty="0"/>
              <a:t> goto 111</a:t>
            </a:r>
          </a:p>
          <a:p>
            <a:pPr marL="514350" indent="-514350">
              <a:buAutoNum type="arabicPlain" startAt="107"/>
            </a:pPr>
            <a:r>
              <a:rPr lang="en-IN" dirty="0"/>
              <a:t>    t3=0</a:t>
            </a:r>
          </a:p>
          <a:p>
            <a:pPr marL="514350" indent="-514350">
              <a:buAutoNum type="arabicPlain" startAt="107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Flow of Control Statements</a:t>
            </a:r>
            <a:endParaRPr lang="en-IN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59" y="1745545"/>
            <a:ext cx="6084711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80" y="2918013"/>
            <a:ext cx="2626661" cy="13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68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8"/>
            <a:ext cx="10515600" cy="6441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        if (</a:t>
            </a:r>
            <a:r>
              <a:rPr lang="en-IN" dirty="0" err="1">
                <a:solidFill>
                  <a:srgbClr val="FF0000"/>
                </a:solidFill>
              </a:rPr>
              <a:t>B.code</a:t>
            </a:r>
            <a:r>
              <a:rPr lang="en-IN" dirty="0"/>
              <a:t>)                                            if (</a:t>
            </a:r>
            <a:r>
              <a:rPr lang="en-IN" dirty="0" err="1">
                <a:solidFill>
                  <a:srgbClr val="FF0000"/>
                </a:solidFill>
              </a:rPr>
              <a:t>B.code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        {                                                              {</a:t>
            </a:r>
          </a:p>
          <a:p>
            <a:pPr marL="0" indent="0">
              <a:buNone/>
            </a:pPr>
            <a:r>
              <a:rPr lang="en-IN" dirty="0" err="1"/>
              <a:t>B.true</a:t>
            </a:r>
            <a:r>
              <a:rPr lang="en-IN" dirty="0"/>
              <a:t>:                                                       </a:t>
            </a:r>
            <a:r>
              <a:rPr lang="en-IN" dirty="0" err="1"/>
              <a:t>B.true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}                                                              }</a:t>
            </a:r>
          </a:p>
          <a:p>
            <a:pPr marL="0" indent="0">
              <a:buNone/>
            </a:pPr>
            <a:r>
              <a:rPr lang="en-IN" dirty="0" err="1"/>
              <a:t>B.false</a:t>
            </a:r>
            <a:r>
              <a:rPr lang="en-IN" dirty="0"/>
              <a:t>:                                                           goto </a:t>
            </a:r>
            <a:r>
              <a:rPr lang="en-IN" dirty="0" err="1"/>
              <a:t>S.next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{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</a:t>
            </a:r>
            <a:r>
              <a:rPr lang="en-IN" dirty="0" err="1"/>
              <a:t>B.false</a:t>
            </a:r>
            <a:r>
              <a:rPr lang="en-IN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}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</a:t>
            </a:r>
            <a:r>
              <a:rPr lang="en-IN" dirty="0" err="1"/>
              <a:t>S.next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69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047" y="268942"/>
            <a:ext cx="9480177" cy="60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4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Flow of Control Statements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697" y="1506070"/>
            <a:ext cx="5016033" cy="38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482" y="793376"/>
            <a:ext cx="6562165" cy="53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037" y="860612"/>
            <a:ext cx="5432610" cy="5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2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SDT for Declarations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2"/>
            <a:ext cx="10515600" cy="5128091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D → TL</a:t>
            </a:r>
            <a:r>
              <a:rPr lang="en-US" dirty="0"/>
              <a:t>            </a:t>
            </a:r>
            <a:r>
              <a:rPr lang="en-US" b="1" dirty="0">
                <a:solidFill>
                  <a:srgbClr val="FF0000"/>
                </a:solidFill>
              </a:rPr>
              <a:t>{ </a:t>
            </a:r>
            <a:r>
              <a:rPr lang="en-US" b="1" dirty="0" err="1">
                <a:solidFill>
                  <a:srgbClr val="FF0000"/>
                </a:solidFill>
              </a:rPr>
              <a:t>L.type</a:t>
            </a:r>
            <a:r>
              <a:rPr lang="en-US" b="1" dirty="0">
                <a:solidFill>
                  <a:srgbClr val="FF0000"/>
                </a:solidFill>
              </a:rPr>
              <a:t> := </a:t>
            </a:r>
            <a:r>
              <a:rPr lang="en-US" b="1" dirty="0" err="1">
                <a:solidFill>
                  <a:srgbClr val="FF0000"/>
                </a:solidFill>
              </a:rPr>
              <a:t>T.type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 →  int</a:t>
            </a:r>
            <a:r>
              <a:rPr lang="en-US" dirty="0"/>
              <a:t>           </a:t>
            </a:r>
            <a:r>
              <a:rPr lang="en-US" b="1" dirty="0">
                <a:solidFill>
                  <a:srgbClr val="FF0000"/>
                </a:solidFill>
              </a:rPr>
              <a:t>{ </a:t>
            </a:r>
            <a:r>
              <a:rPr lang="en-US" b="1" dirty="0" err="1">
                <a:solidFill>
                  <a:srgbClr val="FF0000"/>
                </a:solidFill>
              </a:rPr>
              <a:t>T.type</a:t>
            </a:r>
            <a:r>
              <a:rPr lang="en-US" b="1" dirty="0">
                <a:solidFill>
                  <a:srgbClr val="FF0000"/>
                </a:solidFill>
              </a:rPr>
              <a:t> := int}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T →  real</a:t>
            </a:r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</a:rPr>
              <a:t>{ </a:t>
            </a:r>
            <a:r>
              <a:rPr lang="en-US" b="1" dirty="0" err="1">
                <a:solidFill>
                  <a:srgbClr val="FF0000"/>
                </a:solidFill>
              </a:rPr>
              <a:t>T.type</a:t>
            </a:r>
            <a:r>
              <a:rPr lang="en-US" b="1" dirty="0">
                <a:solidFill>
                  <a:srgbClr val="FF0000"/>
                </a:solidFill>
              </a:rPr>
              <a:t> := real}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L →  L</a:t>
            </a:r>
            <a:r>
              <a:rPr lang="en-US" b="1" baseline="-25000" dirty="0"/>
              <a:t>1</a:t>
            </a:r>
            <a:r>
              <a:rPr lang="en-US" b="1" dirty="0"/>
              <a:t>,id</a:t>
            </a:r>
            <a:r>
              <a:rPr lang="en-US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{ L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>.type := </a:t>
            </a:r>
            <a:r>
              <a:rPr lang="en-US" b="1" dirty="0" err="1">
                <a:solidFill>
                  <a:srgbClr val="FF0000"/>
                </a:solidFill>
              </a:rPr>
              <a:t>L.type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{ enter(</a:t>
            </a:r>
            <a:r>
              <a:rPr lang="en-US" b="1" dirty="0" err="1">
                <a:solidFill>
                  <a:srgbClr val="FF0000"/>
                </a:solidFill>
              </a:rPr>
              <a:t>id.ptr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L.type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L →id</a:t>
            </a:r>
            <a:r>
              <a:rPr lang="en-US" dirty="0"/>
              <a:t>               </a:t>
            </a:r>
            <a:r>
              <a:rPr lang="en-US" b="1" dirty="0">
                <a:solidFill>
                  <a:srgbClr val="FF0000"/>
                </a:solidFill>
              </a:rPr>
              <a:t>{enter(</a:t>
            </a:r>
            <a:r>
              <a:rPr lang="en-US" b="1" dirty="0" err="1">
                <a:solidFill>
                  <a:srgbClr val="FF0000"/>
                </a:solidFill>
              </a:rPr>
              <a:t>id.ptr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L.type</a:t>
            </a:r>
            <a:r>
              <a:rPr lang="en-US" b="1" dirty="0">
                <a:solidFill>
                  <a:srgbClr val="FF0000"/>
                </a:solidFill>
              </a:rPr>
              <a:t>)}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0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0000CC"/>
                </a:solidFill>
              </a:rPr>
              <a:t>int</a:t>
            </a:r>
            <a:r>
              <a:rPr lang="en-IN" dirty="0"/>
              <a:t> id1, id2, id3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097735" y="2600039"/>
            <a:ext cx="1990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T. type = int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23079" y="896750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085192" y="1280663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85192" y="2691977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863667" y="328135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int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925105" y="2174217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35279" y="1292459"/>
            <a:ext cx="1701473" cy="965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3823319" y="223248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945362" y="2602954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29298" y="2605542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152046" y="2747677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5625228" y="3523401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8825616" y="3388931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6898210" y="3371001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,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4667897" y="3947661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51833" y="3950249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74581" y="4092384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5"/>
          <p:cNvSpPr txBox="1">
            <a:spLocks noChangeArrowheads="1"/>
          </p:cNvSpPr>
          <p:nvPr/>
        </p:nvSpPr>
        <p:spPr bwMode="auto">
          <a:xfrm>
            <a:off x="4347763" y="486810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L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7548151" y="473363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5620745" y="471570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,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614108" y="5385865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4298445" y="5948351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id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2693889" y="5320822"/>
            <a:ext cx="1990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L. type = int</a:t>
            </a:r>
          </a:p>
        </p:txBody>
      </p:sp>
      <p:sp>
        <p:nvSpPr>
          <p:cNvPr id="33" name="TextBox 5"/>
          <p:cNvSpPr txBox="1">
            <a:spLocks noChangeArrowheads="1"/>
          </p:cNvSpPr>
          <p:nvPr/>
        </p:nvSpPr>
        <p:spPr bwMode="auto">
          <a:xfrm>
            <a:off x="7377945" y="2044233"/>
            <a:ext cx="3662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L. type = T. type = int</a:t>
            </a:r>
          </a:p>
        </p:txBody>
      </p: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6920746" y="3886475"/>
            <a:ext cx="1990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L. type = int</a:t>
            </a: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5634314" y="851933"/>
            <a:ext cx="3662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L. type = T. type = int</a:t>
            </a:r>
          </a:p>
        </p:txBody>
      </p:sp>
    </p:spTree>
    <p:extLst>
      <p:ext uri="{BB962C8B-B14F-4D97-AF65-F5344CB8AC3E}">
        <p14:creationId xmlns:p14="http://schemas.microsoft.com/office/powerpoint/2010/main" val="268753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Intermediate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3"/>
            <a:ext cx="10515600" cy="30121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There are three kind of intermediate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Syntax tree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Postfix 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Three address code</a:t>
            </a:r>
          </a:p>
        </p:txBody>
      </p:sp>
    </p:spTree>
    <p:extLst>
      <p:ext uri="{BB962C8B-B14F-4D97-AF65-F5344CB8AC3E}">
        <p14:creationId xmlns:p14="http://schemas.microsoft.com/office/powerpoint/2010/main" val="1936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Back-patching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8529"/>
            <a:ext cx="10927976" cy="545950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SDT is to uses two passes. In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construct the syntax tree for the input. In the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pass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walk through the tree in depth first order, computing the translation in the definition.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for generating three address code for Boolean statement and flow of control statements in a single pass we may not know the labels that control must go to at the time the jump statements are generated.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 solve this problem by generating a series of branching statements with target of the jumps temporarily unspecified.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such statement will be put on a list of goto statements whose label will be filled in when the proper label can be determined.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call this subsequent filling in of labels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backpatching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8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835"/>
            <a:ext cx="10515600" cy="52981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show how backpatching can be used to generate code for Boolean expression in one pass.</a:t>
            </a:r>
          </a:p>
          <a:p>
            <a:pPr marL="0" indent="0">
              <a:buNone/>
            </a:pPr>
            <a:r>
              <a:rPr lang="en-IN" dirty="0"/>
              <a:t>To manipulate list of labels, we use three functions: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makelist(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</a:t>
            </a:r>
            <a:r>
              <a:rPr lang="en-IN" dirty="0"/>
              <a:t>       - creates a new list containing only </a:t>
            </a:r>
            <a:r>
              <a:rPr lang="en-IN" dirty="0" err="1"/>
              <a:t>i</a:t>
            </a:r>
            <a:r>
              <a:rPr lang="en-IN" dirty="0"/>
              <a:t>, an index into the </a:t>
            </a:r>
          </a:p>
          <a:p>
            <a:pPr marL="0" indent="0">
              <a:buNone/>
            </a:pPr>
            <a:r>
              <a:rPr lang="en-IN" dirty="0"/>
              <a:t>                              array of quadruples.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merge(p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, p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="1" dirty="0">
                <a:solidFill>
                  <a:srgbClr val="FF0000"/>
                </a:solidFill>
              </a:rPr>
              <a:t>)  </a:t>
            </a:r>
            <a:r>
              <a:rPr lang="en-IN" dirty="0"/>
              <a:t>– concatenates the lists pointed to by </a:t>
            </a:r>
            <a:r>
              <a:rPr lang="en-IN" b="1" dirty="0">
                <a:solidFill>
                  <a:srgbClr val="FF0000"/>
                </a:solidFill>
              </a:rPr>
              <a:t>p</a:t>
            </a:r>
            <a:r>
              <a:rPr lang="en-IN" b="1" baseline="-25000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FF0000"/>
                </a:solidFill>
              </a:rPr>
              <a:t> p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r>
              <a:rPr lang="en-IN" dirty="0"/>
              <a:t>,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</a:p>
          <a:p>
            <a:pPr marL="0" indent="0">
              <a:buNone/>
            </a:pPr>
            <a:r>
              <a:rPr lang="en-IN" dirty="0"/>
              <a:t>                              returns a pointer to the concatenated list.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backpatch(p, 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 </a:t>
            </a:r>
            <a:r>
              <a:rPr lang="en-IN" dirty="0"/>
              <a:t>– inserts </a:t>
            </a:r>
            <a:r>
              <a:rPr lang="en-IN" dirty="0" err="1"/>
              <a:t>i</a:t>
            </a:r>
            <a:r>
              <a:rPr lang="en-IN" dirty="0"/>
              <a:t> as the target label for each of the statements </a:t>
            </a:r>
          </a:p>
          <a:p>
            <a:pPr marL="0" indent="0">
              <a:buNone/>
            </a:pPr>
            <a:r>
              <a:rPr lang="en-IN" dirty="0"/>
              <a:t>                               on the list pointed to by </a:t>
            </a:r>
            <a:r>
              <a:rPr lang="en-IN" b="1" dirty="0">
                <a:solidFill>
                  <a:srgbClr val="FF0000"/>
                </a:solidFill>
              </a:rPr>
              <a:t>p</a:t>
            </a:r>
            <a:r>
              <a:rPr lang="en-IN" dirty="0"/>
              <a:t>.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4729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3200" b="1" u="sng" dirty="0">
                <a:solidFill>
                  <a:srgbClr val="FF0000"/>
                </a:solidFill>
              </a:rPr>
              <a:t>Boolean Expressions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FF0000"/>
              </a:solidFill>
            </a:endParaRPr>
          </a:p>
          <a:p>
            <a:pPr marL="2343150" lvl="4" indent="-514350">
              <a:buAutoNum type="arabicParenBoth"/>
            </a:pPr>
            <a:r>
              <a:rPr lang="en-US" sz="3200" b="1" dirty="0"/>
              <a:t>  E → E1 </a:t>
            </a:r>
            <a:r>
              <a:rPr lang="en-US" sz="3200" b="1" dirty="0">
                <a:solidFill>
                  <a:srgbClr val="FF0000"/>
                </a:solidFill>
              </a:rPr>
              <a:t>or</a:t>
            </a:r>
            <a:r>
              <a:rPr lang="en-US" sz="3200" b="1" dirty="0"/>
              <a:t> M E2</a:t>
            </a:r>
            <a:r>
              <a:rPr lang="en-US" sz="3200" dirty="0"/>
              <a:t> </a:t>
            </a:r>
          </a:p>
          <a:p>
            <a:pPr marL="2343150" lvl="4" indent="-514350">
              <a:buAutoNum type="arabicParenBoth"/>
            </a:pPr>
            <a:r>
              <a:rPr lang="en-US" sz="3200" b="1" dirty="0"/>
              <a:t>  E → E1 </a:t>
            </a:r>
            <a:r>
              <a:rPr lang="en-US" sz="3200" b="1" dirty="0">
                <a:solidFill>
                  <a:srgbClr val="FF0000"/>
                </a:solidFill>
              </a:rPr>
              <a:t>and</a:t>
            </a:r>
            <a:r>
              <a:rPr lang="en-US" sz="3200" b="1" dirty="0"/>
              <a:t> M E2</a:t>
            </a:r>
            <a:r>
              <a:rPr lang="en-US" sz="3200" dirty="0"/>
              <a:t> </a:t>
            </a:r>
          </a:p>
          <a:p>
            <a:pPr marL="2343150" lvl="4" indent="-514350">
              <a:buAutoNum type="arabicParenBoth"/>
            </a:pPr>
            <a:r>
              <a:rPr lang="en-US" sz="3200" b="1" dirty="0"/>
              <a:t>  E →  </a:t>
            </a:r>
            <a:r>
              <a:rPr lang="en-US" sz="3200" b="1" dirty="0">
                <a:solidFill>
                  <a:srgbClr val="FF0000"/>
                </a:solidFill>
              </a:rPr>
              <a:t>not</a:t>
            </a:r>
            <a:r>
              <a:rPr lang="en-US" sz="3200" b="1" dirty="0"/>
              <a:t> E1</a:t>
            </a:r>
            <a:r>
              <a:rPr lang="en-US" sz="3200" dirty="0"/>
              <a:t> </a:t>
            </a:r>
          </a:p>
          <a:p>
            <a:pPr marL="2343150" lvl="4" indent="-514350">
              <a:buAutoNum type="arabicParenBoth"/>
            </a:pPr>
            <a:r>
              <a:rPr lang="en-US" sz="3200" b="1" dirty="0"/>
              <a:t>  E →  (E1)</a:t>
            </a:r>
            <a:r>
              <a:rPr lang="en-US" sz="3200" dirty="0"/>
              <a:t>   </a:t>
            </a:r>
            <a:endParaRPr lang="en-US" sz="3200" b="1" dirty="0"/>
          </a:p>
          <a:p>
            <a:pPr marL="2343150" lvl="4" indent="-514350">
              <a:buAutoNum type="arabicParenBoth"/>
            </a:pPr>
            <a:r>
              <a:rPr lang="en-US" sz="3200" b="1" dirty="0"/>
              <a:t>  E → id</a:t>
            </a:r>
            <a:r>
              <a:rPr lang="en-US" sz="3200" b="1" baseline="-25000" dirty="0"/>
              <a:t>1</a:t>
            </a:r>
            <a:r>
              <a:rPr lang="en-US" sz="3200" b="1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reop</a:t>
            </a:r>
            <a:r>
              <a:rPr lang="en-US" sz="3200" dirty="0"/>
              <a:t> </a:t>
            </a:r>
            <a:r>
              <a:rPr lang="en-US" sz="3200" b="1" dirty="0"/>
              <a:t>id</a:t>
            </a:r>
            <a:r>
              <a:rPr lang="en-US" sz="3200" b="1" baseline="-25000" dirty="0"/>
              <a:t>2</a:t>
            </a:r>
            <a:endParaRPr lang="en-US" sz="3200" dirty="0"/>
          </a:p>
          <a:p>
            <a:pPr marL="2343150" lvl="4" indent="-514350">
              <a:buAutoNum type="arabicParenBoth"/>
            </a:pPr>
            <a:r>
              <a:rPr lang="en-US" sz="3200" b="1" dirty="0"/>
              <a:t>  E →  true</a:t>
            </a:r>
            <a:r>
              <a:rPr lang="en-US" sz="3200" dirty="0"/>
              <a:t> </a:t>
            </a:r>
          </a:p>
          <a:p>
            <a:pPr marL="2343150" lvl="4" indent="-514350">
              <a:buAutoNum type="arabicParenBoth"/>
            </a:pPr>
            <a:r>
              <a:rPr lang="en-US" sz="3200" b="1" dirty="0"/>
              <a:t>  E →  false</a:t>
            </a:r>
            <a:r>
              <a:rPr lang="en-US" sz="3200" dirty="0"/>
              <a:t> </a:t>
            </a:r>
          </a:p>
          <a:p>
            <a:pPr marL="2343150" lvl="4" indent="-514350">
              <a:buAutoNum type="arabicParenBoth"/>
            </a:pPr>
            <a:r>
              <a:rPr lang="en-US" sz="3200" b="1" dirty="0"/>
              <a:t>  M →  </a:t>
            </a:r>
            <a:r>
              <a:rPr lang="el-GR" sz="3200" b="1" dirty="0"/>
              <a:t>ε</a:t>
            </a:r>
            <a:r>
              <a:rPr lang="en-US" sz="3200" dirty="0"/>
              <a:t>        </a:t>
            </a:r>
            <a:endParaRPr lang="en-US" sz="3200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71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/>
          <a:lstStyle/>
          <a:p>
            <a:r>
              <a:rPr lang="en-IN" dirty="0"/>
              <a:t> Consider the production </a:t>
            </a:r>
            <a:r>
              <a:rPr lang="en-US" b="1" dirty="0"/>
              <a:t>E → E1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 M E2 . </a:t>
            </a:r>
          </a:p>
          <a:p>
            <a:r>
              <a:rPr lang="en-US" dirty="0"/>
              <a:t>If </a:t>
            </a:r>
            <a:r>
              <a:rPr lang="en-US" b="1" dirty="0"/>
              <a:t>E1 </a:t>
            </a:r>
            <a:r>
              <a:rPr lang="en-US" dirty="0"/>
              <a:t>is false, then </a:t>
            </a:r>
            <a:r>
              <a:rPr lang="en-US" b="1" dirty="0"/>
              <a:t>E </a:t>
            </a:r>
            <a:r>
              <a:rPr lang="en-US" dirty="0"/>
              <a:t>is also false</a:t>
            </a:r>
            <a:r>
              <a:rPr lang="en-IN" dirty="0"/>
              <a:t>, so </a:t>
            </a:r>
            <a:r>
              <a:rPr lang="en-US" b="1" dirty="0"/>
              <a:t>E1.falselist </a:t>
            </a:r>
            <a:r>
              <a:rPr lang="en-US" dirty="0"/>
              <a:t>become part of  </a:t>
            </a:r>
            <a:r>
              <a:rPr lang="en-US" b="1" dirty="0" err="1"/>
              <a:t>E.falselist</a:t>
            </a:r>
            <a:r>
              <a:rPr lang="en-US" dirty="0"/>
              <a:t>.</a:t>
            </a:r>
          </a:p>
          <a:p>
            <a:r>
              <a:rPr lang="en-US" dirty="0"/>
              <a:t> If </a:t>
            </a:r>
            <a:r>
              <a:rPr lang="en-US" b="1" dirty="0"/>
              <a:t>E1 </a:t>
            </a:r>
            <a:r>
              <a:rPr lang="en-US" dirty="0"/>
              <a:t>is true, then we must next test </a:t>
            </a:r>
            <a:r>
              <a:rPr lang="en-US" b="1" dirty="0"/>
              <a:t>E2</a:t>
            </a:r>
            <a:r>
              <a:rPr lang="en-US" dirty="0"/>
              <a:t>. So the target for the statements </a:t>
            </a:r>
            <a:r>
              <a:rPr lang="en-US" b="1" dirty="0"/>
              <a:t>E1.truelist </a:t>
            </a:r>
            <a:r>
              <a:rPr lang="en-US" dirty="0"/>
              <a:t>must be the beginning of the code generated for </a:t>
            </a:r>
            <a:r>
              <a:rPr lang="en-US" b="1" dirty="0"/>
              <a:t>E2.</a:t>
            </a:r>
            <a:endParaRPr lang="en-US" dirty="0"/>
          </a:p>
          <a:p>
            <a:r>
              <a:rPr lang="en-US" dirty="0"/>
              <a:t> This target is obtained using the marker nonterminal </a:t>
            </a:r>
            <a:r>
              <a:rPr lang="en-US" b="1" dirty="0"/>
              <a:t>M</a:t>
            </a:r>
            <a:r>
              <a:rPr lang="en-US" dirty="0"/>
              <a:t>.</a:t>
            </a:r>
          </a:p>
          <a:p>
            <a:r>
              <a:rPr lang="en-US" b="1" dirty="0"/>
              <a:t> </a:t>
            </a:r>
            <a:r>
              <a:rPr lang="en-US" dirty="0"/>
              <a:t>Attribute </a:t>
            </a:r>
            <a:r>
              <a:rPr lang="en-US" b="1" dirty="0" err="1"/>
              <a:t>M.quad</a:t>
            </a:r>
            <a:r>
              <a:rPr lang="en-US" b="1" dirty="0"/>
              <a:t> </a:t>
            </a:r>
            <a:r>
              <a:rPr lang="en-US" dirty="0"/>
              <a:t>records the number of the first statement </a:t>
            </a:r>
            <a:r>
              <a:rPr lang="en-US" b="1" dirty="0"/>
              <a:t>E2.code</a:t>
            </a:r>
          </a:p>
          <a:p>
            <a:r>
              <a:rPr lang="en-US" b="1" dirty="0"/>
              <a:t> </a:t>
            </a:r>
            <a:r>
              <a:rPr lang="en-US" dirty="0"/>
              <a:t>With the production </a:t>
            </a:r>
            <a:r>
              <a:rPr lang="en-US" b="1" dirty="0"/>
              <a:t>M →  </a:t>
            </a:r>
            <a:r>
              <a:rPr lang="el-GR" b="1" dirty="0"/>
              <a:t>ε</a:t>
            </a:r>
            <a:r>
              <a:rPr lang="en-IN" b="1" dirty="0"/>
              <a:t> </a:t>
            </a:r>
            <a:r>
              <a:rPr lang="en-IN" dirty="0"/>
              <a:t>we associate the semantic action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{</a:t>
            </a:r>
            <a:r>
              <a:rPr lang="en-US" b="1" dirty="0" err="1"/>
              <a:t>M.quad</a:t>
            </a:r>
            <a:r>
              <a:rPr lang="en-US" b="1" dirty="0"/>
              <a:t> := </a:t>
            </a:r>
            <a:r>
              <a:rPr lang="en-US" b="1" dirty="0" err="1"/>
              <a:t>nextquad</a:t>
            </a: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343" y="464815"/>
            <a:ext cx="7048500" cy="1885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36" y="2373962"/>
            <a:ext cx="6972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4"/>
            <a:ext cx="10515600" cy="58225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Example: 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a &lt; b  or c &lt; d and e &lt; f</a:t>
            </a:r>
          </a:p>
          <a:p>
            <a:pPr marL="0" indent="0">
              <a:buNone/>
            </a:pPr>
            <a:r>
              <a:rPr lang="en-IN" b="1" dirty="0"/>
              <a:t>Apply production (5)</a:t>
            </a:r>
            <a:r>
              <a:rPr lang="en-IN" b="1" dirty="0">
                <a:solidFill>
                  <a:srgbClr val="FF0000"/>
                </a:solidFill>
              </a:rPr>
              <a:t> for a &lt; b</a:t>
            </a:r>
          </a:p>
          <a:p>
            <a:pPr marL="0" indent="0">
              <a:buNone/>
            </a:pPr>
            <a:r>
              <a:rPr lang="en-IN" dirty="0"/>
              <a:t>100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a &lt; b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101 goto ___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Apply production (5)</a:t>
            </a:r>
            <a:r>
              <a:rPr lang="en-IN" b="1" dirty="0">
                <a:solidFill>
                  <a:srgbClr val="FF0000"/>
                </a:solidFill>
              </a:rPr>
              <a:t> for c &lt; d</a:t>
            </a:r>
          </a:p>
          <a:p>
            <a:pPr marL="0" indent="0">
              <a:buNone/>
            </a:pPr>
            <a:r>
              <a:rPr lang="en-IN" dirty="0"/>
              <a:t>102 if </a:t>
            </a:r>
            <a:r>
              <a:rPr lang="en-IN" b="1" dirty="0">
                <a:solidFill>
                  <a:srgbClr val="FF0000"/>
                </a:solidFill>
              </a:rPr>
              <a:t>c &lt; d </a:t>
            </a:r>
            <a:r>
              <a:rPr lang="en-IN" dirty="0"/>
              <a:t>goto ___</a:t>
            </a:r>
          </a:p>
          <a:p>
            <a:pPr marL="514350" indent="-514350">
              <a:buAutoNum type="arabicPlain" startAt="103"/>
            </a:pPr>
            <a:r>
              <a:rPr lang="en-IN" dirty="0"/>
              <a:t>  goto ___</a:t>
            </a:r>
          </a:p>
          <a:p>
            <a:pPr marL="514350" indent="-514350">
              <a:buAutoNum type="arabicPlain" startAt="103"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Apply production (5)</a:t>
            </a:r>
            <a:r>
              <a:rPr lang="en-IN" b="1" dirty="0">
                <a:solidFill>
                  <a:srgbClr val="FF0000"/>
                </a:solidFill>
              </a:rPr>
              <a:t> for e &lt; f</a:t>
            </a:r>
          </a:p>
          <a:p>
            <a:pPr marL="0" indent="0">
              <a:buNone/>
            </a:pPr>
            <a:r>
              <a:rPr lang="en-IN" dirty="0"/>
              <a:t>104 if </a:t>
            </a:r>
            <a:r>
              <a:rPr lang="en-IN" b="1" dirty="0">
                <a:solidFill>
                  <a:srgbClr val="FF0000"/>
                </a:solidFill>
              </a:rPr>
              <a:t>e &lt; f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105  goto ___</a:t>
            </a:r>
          </a:p>
          <a:p>
            <a:pPr marL="514350" indent="-514350">
              <a:buAutoNum type="arabicPlain" startAt="103"/>
            </a:pPr>
            <a:endParaRPr lang="en-IN" dirty="0"/>
          </a:p>
          <a:p>
            <a:pPr marL="514350" indent="-514350">
              <a:buAutoNum type="arabicPlain" startAt="103"/>
            </a:pP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31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18557" y="1189123"/>
            <a:ext cx="2528427" cy="1070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872508" y="789174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34621" y="117308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696481" y="1317810"/>
            <a:ext cx="344824" cy="701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492073" y="205767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1</a:t>
            </a:r>
            <a:endParaRPr lang="en-US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330269" y="1873900"/>
            <a:ext cx="8429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or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6515722" y="2226512"/>
            <a:ext cx="820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2</a:t>
            </a:r>
            <a:endParaRPr lang="en-US" altLang="en-US" sz="1600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66811" y="1322293"/>
            <a:ext cx="423253" cy="650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4347764" y="193665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M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681800" y="2585029"/>
            <a:ext cx="848142" cy="1045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20058" y="2587617"/>
            <a:ext cx="600961" cy="1041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42806" y="2649070"/>
            <a:ext cx="29061" cy="919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1470090" y="352340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2375522" y="350099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&lt;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4444123" y="288915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l-GR" altLang="en-US" sz="2800" dirty="0">
                <a:latin typeface="Times New Roman" panose="02020603050405020304" pitchFamily="18" charset="0"/>
              </a:rPr>
              <a:t>ε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6" name="TextBox 5"/>
          <p:cNvSpPr txBox="1">
            <a:spLocks noChangeArrowheads="1"/>
          </p:cNvSpPr>
          <p:nvPr/>
        </p:nvSpPr>
        <p:spPr bwMode="auto">
          <a:xfrm>
            <a:off x="3397494" y="356822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92423" y="2385202"/>
            <a:ext cx="14531" cy="65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37957" y="2738523"/>
            <a:ext cx="2528427" cy="10702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5654021" y="272248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515881" y="2867210"/>
            <a:ext cx="344824" cy="701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5311473" y="360707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E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1</a:t>
            </a:r>
            <a:endParaRPr lang="en-US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6048069" y="3423300"/>
            <a:ext cx="995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and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9335122" y="3775912"/>
            <a:ext cx="820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2</a:t>
            </a:r>
            <a:endParaRPr lang="en-US" altLang="en-US" sz="1600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986211" y="2871693"/>
            <a:ext cx="423253" cy="650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"/>
          <p:cNvSpPr txBox="1">
            <a:spLocks noChangeArrowheads="1"/>
          </p:cNvSpPr>
          <p:nvPr/>
        </p:nvSpPr>
        <p:spPr bwMode="auto">
          <a:xfrm>
            <a:off x="7167164" y="348605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M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7511823" y="3934602"/>
            <a:ext cx="14531" cy="650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7263523" y="446395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l-GR" altLang="en-US" sz="2800" dirty="0">
                <a:latin typeface="Times New Roman" panose="02020603050405020304" pitchFamily="18" charset="0"/>
              </a:rPr>
              <a:t>ε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552000" y="4109029"/>
            <a:ext cx="848142" cy="1045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90258" y="4111617"/>
            <a:ext cx="600961" cy="1041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3006" y="4173070"/>
            <a:ext cx="29061" cy="919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4340290" y="504740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Box 5"/>
          <p:cNvSpPr txBox="1">
            <a:spLocks noChangeArrowheads="1"/>
          </p:cNvSpPr>
          <p:nvPr/>
        </p:nvSpPr>
        <p:spPr bwMode="auto">
          <a:xfrm>
            <a:off x="5245722" y="502499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&lt;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8" name="TextBox 5"/>
          <p:cNvSpPr txBox="1">
            <a:spLocks noChangeArrowheads="1"/>
          </p:cNvSpPr>
          <p:nvPr/>
        </p:nvSpPr>
        <p:spPr bwMode="auto">
          <a:xfrm>
            <a:off x="6166094" y="506682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730300" y="4286829"/>
            <a:ext cx="848142" cy="10456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868558" y="4289417"/>
            <a:ext cx="600961" cy="10412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691306" y="4350870"/>
            <a:ext cx="29061" cy="919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"/>
          <p:cNvSpPr txBox="1">
            <a:spLocks noChangeArrowheads="1"/>
          </p:cNvSpPr>
          <p:nvPr/>
        </p:nvSpPr>
        <p:spPr bwMode="auto">
          <a:xfrm>
            <a:off x="8518590" y="5225205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Box 5"/>
          <p:cNvSpPr txBox="1">
            <a:spLocks noChangeArrowheads="1"/>
          </p:cNvSpPr>
          <p:nvPr/>
        </p:nvSpPr>
        <p:spPr bwMode="auto">
          <a:xfrm>
            <a:off x="9424022" y="5202794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&lt;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54" name="TextBox 5"/>
          <p:cNvSpPr txBox="1">
            <a:spLocks noChangeArrowheads="1"/>
          </p:cNvSpPr>
          <p:nvPr/>
        </p:nvSpPr>
        <p:spPr bwMode="auto">
          <a:xfrm>
            <a:off x="10299700" y="5270029"/>
            <a:ext cx="594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0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500" y="812800"/>
            <a:ext cx="9105899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6308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We now reduce  </a:t>
            </a:r>
            <a:r>
              <a:rPr lang="en-US" b="1" dirty="0"/>
              <a:t>E → E1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/>
              <a:t> M E2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corresponding semantic action calls </a:t>
            </a:r>
            <a:r>
              <a:rPr lang="en-US" dirty="0" err="1">
                <a:solidFill>
                  <a:srgbClr val="FF0000"/>
                </a:solidFill>
              </a:rPr>
              <a:t>backpatch</a:t>
            </a:r>
            <a:r>
              <a:rPr lang="en-US" dirty="0">
                <a:solidFill>
                  <a:srgbClr val="FF0000"/>
                </a:solidFill>
              </a:rPr>
              <a:t>({102}, </a:t>
            </a:r>
            <a:r>
              <a:rPr lang="en-US" dirty="0"/>
              <a:t>104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call to </a:t>
            </a:r>
            <a:r>
              <a:rPr lang="en-US" dirty="0" err="1"/>
              <a:t>backpatch</a:t>
            </a:r>
            <a:r>
              <a:rPr lang="en-US" dirty="0"/>
              <a:t> fills in 104 in statement 102.</a:t>
            </a:r>
          </a:p>
          <a:p>
            <a:pPr marL="0" indent="0">
              <a:buNone/>
            </a:pPr>
            <a:r>
              <a:rPr lang="en-IN" dirty="0"/>
              <a:t>100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a &lt; b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101 goto ___</a:t>
            </a:r>
          </a:p>
          <a:p>
            <a:pPr marL="0" indent="0">
              <a:buNone/>
            </a:pPr>
            <a:r>
              <a:rPr lang="en-IN" dirty="0"/>
              <a:t>102 if </a:t>
            </a:r>
            <a:r>
              <a:rPr lang="en-IN" b="1" dirty="0">
                <a:solidFill>
                  <a:srgbClr val="FF0000"/>
                </a:solidFill>
              </a:rPr>
              <a:t>c &lt; d </a:t>
            </a:r>
            <a:r>
              <a:rPr lang="en-IN" dirty="0"/>
              <a:t>goto </a:t>
            </a:r>
            <a:r>
              <a:rPr lang="en-IN" u="sng" dirty="0">
                <a:solidFill>
                  <a:srgbClr val="0000CC"/>
                </a:solidFill>
              </a:rPr>
              <a:t>104</a:t>
            </a:r>
          </a:p>
          <a:p>
            <a:pPr marL="514350" indent="-514350">
              <a:buAutoNum type="arabicPlain" startAt="103"/>
            </a:pPr>
            <a:r>
              <a:rPr lang="en-IN" dirty="0"/>
              <a:t>  goto ___</a:t>
            </a:r>
          </a:p>
          <a:p>
            <a:pPr marL="0" indent="0">
              <a:buNone/>
            </a:pPr>
            <a:r>
              <a:rPr lang="en-IN" dirty="0"/>
              <a:t>104 if </a:t>
            </a:r>
            <a:r>
              <a:rPr lang="en-IN" b="1" dirty="0">
                <a:solidFill>
                  <a:srgbClr val="FF0000"/>
                </a:solidFill>
              </a:rPr>
              <a:t>e &lt; f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105  goto ___</a:t>
            </a:r>
          </a:p>
          <a:p>
            <a:pPr marL="514350" indent="-514350">
              <a:buAutoNum type="arabicPlain" startAt="103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2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8300"/>
            <a:ext cx="10515600" cy="58086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semantic action associated with the final reduction </a:t>
            </a:r>
            <a:r>
              <a:rPr lang="en-US" b="1" dirty="0"/>
              <a:t>E → E1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b="1" dirty="0"/>
              <a:t> M E2</a:t>
            </a:r>
          </a:p>
          <a:p>
            <a:pPr marL="0" indent="0">
              <a:buNone/>
            </a:pPr>
            <a:r>
              <a:rPr lang="en-US" dirty="0"/>
              <a:t>calls </a:t>
            </a:r>
            <a:r>
              <a:rPr lang="en-US" dirty="0" err="1">
                <a:solidFill>
                  <a:srgbClr val="FF0000"/>
                </a:solidFill>
              </a:rPr>
              <a:t>backpatch</a:t>
            </a:r>
            <a:r>
              <a:rPr lang="en-US" dirty="0">
                <a:solidFill>
                  <a:srgbClr val="FF0000"/>
                </a:solidFill>
              </a:rPr>
              <a:t>({101}, </a:t>
            </a:r>
            <a:r>
              <a:rPr lang="en-US" dirty="0"/>
              <a:t>102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call to </a:t>
            </a:r>
            <a:r>
              <a:rPr lang="en-US" dirty="0" err="1"/>
              <a:t>backpatch</a:t>
            </a:r>
            <a:r>
              <a:rPr lang="en-US" dirty="0"/>
              <a:t> fills in 102 in statement 101.</a:t>
            </a:r>
          </a:p>
          <a:p>
            <a:pPr marL="0" indent="0">
              <a:buNone/>
            </a:pPr>
            <a:r>
              <a:rPr lang="en-IN" dirty="0"/>
              <a:t>100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a &lt; b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101 goto </a:t>
            </a:r>
            <a:r>
              <a:rPr lang="en-IN" u="sng" dirty="0">
                <a:solidFill>
                  <a:srgbClr val="0000CC"/>
                </a:solidFill>
              </a:rPr>
              <a:t>102</a:t>
            </a:r>
          </a:p>
          <a:p>
            <a:pPr marL="0" indent="0">
              <a:buNone/>
            </a:pPr>
            <a:r>
              <a:rPr lang="en-IN" dirty="0"/>
              <a:t>102 if </a:t>
            </a:r>
            <a:r>
              <a:rPr lang="en-IN" b="1" dirty="0">
                <a:solidFill>
                  <a:srgbClr val="FF0000"/>
                </a:solidFill>
              </a:rPr>
              <a:t>c &lt; d </a:t>
            </a:r>
            <a:r>
              <a:rPr lang="en-IN" dirty="0"/>
              <a:t>goto </a:t>
            </a:r>
            <a:r>
              <a:rPr lang="en-IN" u="sng" dirty="0">
                <a:solidFill>
                  <a:srgbClr val="0000CC"/>
                </a:solidFill>
              </a:rPr>
              <a:t>104</a:t>
            </a:r>
          </a:p>
          <a:p>
            <a:pPr marL="514350" indent="-514350">
              <a:buAutoNum type="arabicPlain" startAt="103"/>
            </a:pPr>
            <a:r>
              <a:rPr lang="en-IN" dirty="0"/>
              <a:t>  goto ___</a:t>
            </a:r>
          </a:p>
          <a:p>
            <a:pPr marL="0" indent="0">
              <a:buNone/>
            </a:pPr>
            <a:r>
              <a:rPr lang="en-IN" dirty="0"/>
              <a:t>104 if </a:t>
            </a:r>
            <a:r>
              <a:rPr lang="en-IN" b="1" dirty="0">
                <a:solidFill>
                  <a:srgbClr val="FF0000"/>
                </a:solidFill>
              </a:rPr>
              <a:t>e &lt; f </a:t>
            </a:r>
            <a:r>
              <a:rPr lang="en-IN" dirty="0"/>
              <a:t>goto ___</a:t>
            </a:r>
          </a:p>
          <a:p>
            <a:pPr marL="0" indent="0">
              <a:buNone/>
            </a:pPr>
            <a:r>
              <a:rPr lang="en-IN" dirty="0"/>
              <a:t>105  goto ___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813"/>
            <a:ext cx="10515600" cy="65890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Syntax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3719"/>
            <a:ext cx="10515600" cy="53432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syntax tree is a condensed form of parse tree useful for representing language constructs.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 </a:t>
            </a:r>
            <a:r>
              <a:rPr lang="en-IN" dirty="0"/>
              <a:t>syntax tree for a – 4 + c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763744" y="2871226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+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147674" y="3861826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3743049" y="4419598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657059" y="438626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286172" y="3209362"/>
            <a:ext cx="535804" cy="761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971369" y="4199963"/>
            <a:ext cx="216646" cy="282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4401674" y="4123763"/>
            <a:ext cx="3048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5087474" y="3209363"/>
            <a:ext cx="304800" cy="304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/>
          <p:cNvSpPr txBox="1">
            <a:spLocks noChangeArrowheads="1"/>
          </p:cNvSpPr>
          <p:nvPr/>
        </p:nvSpPr>
        <p:spPr bwMode="auto">
          <a:xfrm>
            <a:off x="5376025" y="3473822"/>
            <a:ext cx="276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154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001"/>
            <a:ext cx="10515600" cy="3568700"/>
          </a:xfrm>
        </p:spPr>
        <p:txBody>
          <a:bodyPr/>
          <a:lstStyle/>
          <a:p>
            <a:r>
              <a:rPr lang="en-IN" dirty="0"/>
              <a:t> The entire expression is true if and only if  the </a:t>
            </a:r>
            <a:r>
              <a:rPr lang="en-IN" dirty="0" err="1"/>
              <a:t>goto’s</a:t>
            </a:r>
            <a:r>
              <a:rPr lang="en-IN" dirty="0"/>
              <a:t> of statements 100 and 104 are reached.</a:t>
            </a:r>
          </a:p>
          <a:p>
            <a:r>
              <a:rPr lang="en-IN" dirty="0"/>
              <a:t> The entire expression is false if and only if  the </a:t>
            </a:r>
            <a:r>
              <a:rPr lang="en-IN" dirty="0" err="1"/>
              <a:t>goto’s</a:t>
            </a:r>
            <a:r>
              <a:rPr lang="en-IN" dirty="0"/>
              <a:t> of statements 103 and 105 are reached.</a:t>
            </a:r>
          </a:p>
          <a:p>
            <a:r>
              <a:rPr lang="en-IN" dirty="0"/>
              <a:t>These instructions will have their targets filled in later in the compilation when it seen what must be done depending on the truth or false value of the expression.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1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5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Procedure calls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48767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Consider a grammar for a simple procedure call statement</a:t>
            </a:r>
          </a:p>
          <a:p>
            <a:pPr marL="514350" indent="-514350">
              <a:buAutoNum type="arabicParenBoth"/>
            </a:pPr>
            <a:r>
              <a:rPr lang="en-US" sz="3200" dirty="0"/>
              <a:t>S → </a:t>
            </a:r>
            <a:r>
              <a:rPr lang="en-US" sz="3200" dirty="0">
                <a:solidFill>
                  <a:srgbClr val="FF0000"/>
                </a:solidFill>
              </a:rPr>
              <a:t>call id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/>
              <a:t> </a:t>
            </a:r>
            <a:r>
              <a:rPr lang="en-US" sz="3200" dirty="0" err="1"/>
              <a:t>Elist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  <a:r>
              <a:rPr lang="en-US" sz="3200" dirty="0"/>
              <a:t>   </a:t>
            </a:r>
            <a:r>
              <a:rPr lang="en-US" sz="2400" dirty="0"/>
              <a:t>{</a:t>
            </a:r>
            <a:r>
              <a:rPr lang="en-US" sz="3200" dirty="0"/>
              <a:t> </a:t>
            </a:r>
            <a:r>
              <a:rPr lang="en-US" sz="2400" dirty="0"/>
              <a:t>for each item p on queue do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emit(‘</a:t>
            </a:r>
            <a:r>
              <a:rPr lang="en-US" sz="2400" dirty="0" err="1"/>
              <a:t>param</a:t>
            </a:r>
            <a:r>
              <a:rPr lang="en-US" sz="2400" dirty="0"/>
              <a:t>’ p)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emit(‘call’ </a:t>
            </a:r>
            <a:r>
              <a:rPr lang="en-US" sz="2400" dirty="0" err="1"/>
              <a:t>id.place</a:t>
            </a:r>
            <a:r>
              <a:rPr lang="en-US" sz="2400" dirty="0"/>
              <a:t>, </a:t>
            </a:r>
            <a:r>
              <a:rPr lang="en-US" sz="2400" dirty="0" err="1"/>
              <a:t>Elist.count</a:t>
            </a:r>
            <a:r>
              <a:rPr lang="en-US" sz="2400" dirty="0"/>
              <a:t>) }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(2) </a:t>
            </a:r>
            <a:r>
              <a:rPr lang="en-US" sz="3200" dirty="0" err="1"/>
              <a:t>Elist</a:t>
            </a:r>
            <a:r>
              <a:rPr lang="en-US" sz="3200" dirty="0"/>
              <a:t> → </a:t>
            </a:r>
            <a:r>
              <a:rPr lang="en-US" sz="3200" dirty="0" err="1"/>
              <a:t>Elist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,</a:t>
            </a:r>
            <a:r>
              <a:rPr lang="en-US" sz="3200" dirty="0"/>
              <a:t> E         </a:t>
            </a:r>
            <a:r>
              <a:rPr lang="en-US" sz="2400" dirty="0"/>
              <a:t>{append </a:t>
            </a:r>
            <a:r>
              <a:rPr lang="en-US" sz="2400" dirty="0" err="1"/>
              <a:t>E.place</a:t>
            </a:r>
            <a:r>
              <a:rPr lang="en-US" sz="2400" dirty="0"/>
              <a:t> at the end of the queue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</a:t>
            </a:r>
            <a:r>
              <a:rPr lang="en-US" sz="2400" dirty="0" err="1"/>
              <a:t>Elist.count</a:t>
            </a:r>
            <a:r>
              <a:rPr lang="en-US" sz="2400" dirty="0"/>
              <a:t> = </a:t>
            </a:r>
            <a:r>
              <a:rPr lang="en-US" sz="2400" dirty="0" err="1"/>
              <a:t>Elist.count</a:t>
            </a:r>
            <a:r>
              <a:rPr lang="en-US" sz="2400" dirty="0"/>
              <a:t> + 1}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(3) </a:t>
            </a:r>
            <a:r>
              <a:rPr lang="en-US" sz="3200" dirty="0" err="1"/>
              <a:t>Elist</a:t>
            </a:r>
            <a:r>
              <a:rPr lang="en-US" sz="3200" dirty="0"/>
              <a:t> →  E               </a:t>
            </a:r>
            <a:r>
              <a:rPr lang="en-US" dirty="0"/>
              <a:t>{</a:t>
            </a:r>
            <a:r>
              <a:rPr lang="en-US" sz="2400" dirty="0"/>
              <a:t>Initialize queue to contain only </a:t>
            </a:r>
            <a:r>
              <a:rPr lang="en-US" sz="2400" dirty="0" err="1"/>
              <a:t>E.place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</a:t>
            </a:r>
            <a:r>
              <a:rPr lang="en-US" sz="2400" dirty="0" err="1"/>
              <a:t>Elist.count</a:t>
            </a:r>
            <a:r>
              <a:rPr lang="en-US" sz="2400" dirty="0"/>
              <a:t> = 1 }</a:t>
            </a:r>
            <a:endParaRPr lang="en-US" sz="3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6" y="457200"/>
            <a:ext cx="10789024" cy="60915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param</a:t>
            </a:r>
            <a:r>
              <a:rPr lang="en-IN" dirty="0">
                <a:solidFill>
                  <a:srgbClr val="FF0000"/>
                </a:solidFill>
              </a:rPr>
              <a:t> initial</a:t>
            </a:r>
          </a:p>
          <a:p>
            <a:pPr marL="0" indent="0">
              <a:buNone/>
            </a:pPr>
            <a:r>
              <a:rPr lang="en-IN" dirty="0"/>
              <a:t>param </a:t>
            </a:r>
            <a:r>
              <a:rPr lang="en-IN" dirty="0">
                <a:solidFill>
                  <a:srgbClr val="FF0000"/>
                </a:solidFill>
              </a:rPr>
              <a:t>final</a:t>
            </a:r>
          </a:p>
          <a:p>
            <a:pPr marL="0" indent="0">
              <a:buNone/>
            </a:pPr>
            <a:r>
              <a:rPr lang="en-IN" dirty="0"/>
              <a:t>call read ,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277937"/>
            <a:ext cx="4533900" cy="21002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15757" y="1189123"/>
            <a:ext cx="1877443" cy="7793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69708" y="789174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S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831821" y="1173087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553200" y="1317810"/>
            <a:ext cx="485306" cy="853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4011" y="1322293"/>
            <a:ext cx="329301" cy="8283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49176" y="1259541"/>
            <a:ext cx="977828" cy="9121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358280" y="2057675"/>
            <a:ext cx="864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call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56136" y="2048711"/>
            <a:ext cx="8642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id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985807" y="2510392"/>
            <a:ext cx="1115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>
                <a:latin typeface="Times New Roman" panose="02020603050405020304" pitchFamily="18" charset="0"/>
              </a:rPr>
              <a:t>read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55419" y="2053194"/>
            <a:ext cx="550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(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773542" y="1936654"/>
            <a:ext cx="550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)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724954" y="2111465"/>
            <a:ext cx="1115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Elist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101804" y="2656742"/>
            <a:ext cx="1093820" cy="9775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485740" y="2659330"/>
            <a:ext cx="1788072" cy="830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08488" y="2801465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5"/>
          <p:cNvSpPr txBox="1">
            <a:spLocks noChangeArrowheads="1"/>
          </p:cNvSpPr>
          <p:nvPr/>
        </p:nvSpPr>
        <p:spPr bwMode="auto">
          <a:xfrm>
            <a:off x="6781670" y="357718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5" name="TextBox 5"/>
          <p:cNvSpPr txBox="1">
            <a:spLocks noChangeArrowheads="1"/>
          </p:cNvSpPr>
          <p:nvPr/>
        </p:nvSpPr>
        <p:spPr bwMode="auto">
          <a:xfrm>
            <a:off x="9982058" y="344271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8054652" y="3424789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,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05760" y="3581671"/>
            <a:ext cx="1115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Elist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102741" y="4123758"/>
            <a:ext cx="6265" cy="68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5"/>
          <p:cNvSpPr txBox="1">
            <a:spLocks noChangeArrowheads="1"/>
          </p:cNvSpPr>
          <p:nvPr/>
        </p:nvSpPr>
        <p:spPr bwMode="auto">
          <a:xfrm>
            <a:off x="6826485" y="4724668"/>
            <a:ext cx="588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 E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599887" y="5101192"/>
            <a:ext cx="11994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initial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9858555" y="3814763"/>
            <a:ext cx="11994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final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5804" y="3639666"/>
            <a:ext cx="3583268" cy="4885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/>
          <p:cNvCxnSpPr/>
          <p:nvPr/>
        </p:nvCxnSpPr>
        <p:spPr>
          <a:xfrm>
            <a:off x="1869147" y="3639666"/>
            <a:ext cx="0" cy="48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56966" y="3657596"/>
            <a:ext cx="0" cy="4885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741447" y="3586164"/>
            <a:ext cx="11994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initial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009943" y="3604094"/>
            <a:ext cx="11994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final</a:t>
            </a:r>
            <a:endParaRPr lang="en-US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9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72408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Construction of syntax tree for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3718"/>
            <a:ext cx="10515600" cy="5446057"/>
          </a:xfrm>
        </p:spPr>
        <p:txBody>
          <a:bodyPr>
            <a:normAutofit fontScale="62500" lnSpcReduction="20000"/>
          </a:bodyPr>
          <a:lstStyle/>
          <a:p>
            <a:r>
              <a:rPr lang="en-IN" sz="3800" dirty="0"/>
              <a:t>The construction of a syntax tree for an expression is similar to the translation of the expression  into postfix form.</a:t>
            </a:r>
          </a:p>
          <a:p>
            <a:r>
              <a:rPr lang="en-IN" sz="3800" dirty="0"/>
              <a:t>Each node in a syntax tree can be implemented as a record with several fields. </a:t>
            </a:r>
          </a:p>
          <a:p>
            <a:r>
              <a:rPr lang="en-IN" sz="3800" dirty="0"/>
              <a:t> The following functions are used to create the nodes of a syntax tree for an expression with binary operators</a:t>
            </a:r>
          </a:p>
          <a:p>
            <a:pPr marL="0" indent="0">
              <a:buNone/>
            </a:pP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sz="3600" dirty="0" err="1">
                <a:solidFill>
                  <a:srgbClr val="FF0000"/>
                </a:solidFill>
              </a:rPr>
              <a:t>mknode</a:t>
            </a:r>
            <a:r>
              <a:rPr lang="en-IN" sz="3600" dirty="0">
                <a:solidFill>
                  <a:srgbClr val="FF0000"/>
                </a:solidFill>
              </a:rPr>
              <a:t>(op, left, right) </a:t>
            </a:r>
          </a:p>
          <a:p>
            <a:pPr lvl="2"/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/>
              <a:t>create an operator node with label op and two fields containing pointers to left and right</a:t>
            </a:r>
          </a:p>
          <a:p>
            <a:pPr marL="914400" lvl="2" indent="0">
              <a:buNone/>
            </a:pPr>
            <a:endParaRPr lang="en-IN" sz="2600" dirty="0"/>
          </a:p>
          <a:p>
            <a:pPr marL="914400" lvl="1" indent="-457200">
              <a:buFont typeface="+mj-lt"/>
              <a:buAutoNum type="arabicPeriod"/>
            </a:pPr>
            <a:r>
              <a:rPr lang="en-IN" sz="3600" dirty="0" err="1">
                <a:solidFill>
                  <a:srgbClr val="FF0000"/>
                </a:solidFill>
              </a:rPr>
              <a:t>mkleaf</a:t>
            </a:r>
            <a:r>
              <a:rPr lang="en-IN" sz="3600" dirty="0">
                <a:solidFill>
                  <a:srgbClr val="FF0000"/>
                </a:solidFill>
              </a:rPr>
              <a:t>( id, entry)</a:t>
            </a:r>
          </a:p>
          <a:p>
            <a:pPr lvl="2"/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/>
              <a:t>create an identifier node with label id and a field containing entry, a pointer to the symbol table entry of the identifier. </a:t>
            </a:r>
          </a:p>
          <a:p>
            <a:pPr marL="914400" lvl="2" indent="0">
              <a:buNone/>
            </a:pPr>
            <a:endParaRPr lang="en-IN" sz="26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 err="1">
                <a:solidFill>
                  <a:srgbClr val="FF0000"/>
                </a:solidFill>
              </a:rPr>
              <a:t>mkleaf</a:t>
            </a:r>
            <a:r>
              <a:rPr lang="en-IN" sz="3600" dirty="0">
                <a:solidFill>
                  <a:srgbClr val="FF0000"/>
                </a:solidFill>
              </a:rPr>
              <a:t>( </a:t>
            </a:r>
            <a:r>
              <a:rPr lang="en-IN" sz="3600" dirty="0" err="1">
                <a:solidFill>
                  <a:srgbClr val="FF0000"/>
                </a:solidFill>
              </a:rPr>
              <a:t>num</a:t>
            </a:r>
            <a:r>
              <a:rPr lang="en-IN" sz="3600" dirty="0">
                <a:solidFill>
                  <a:srgbClr val="FF0000"/>
                </a:solidFill>
              </a:rPr>
              <a:t>, </a:t>
            </a:r>
            <a:r>
              <a:rPr lang="en-IN" sz="3600" dirty="0" err="1">
                <a:solidFill>
                  <a:srgbClr val="FF0000"/>
                </a:solidFill>
              </a:rPr>
              <a:t>val</a:t>
            </a:r>
            <a:r>
              <a:rPr lang="en-IN" sz="36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/>
              <a:t>create a number node with label </a:t>
            </a:r>
            <a:r>
              <a:rPr lang="en-IN" sz="2600" dirty="0" err="1"/>
              <a:t>num</a:t>
            </a:r>
            <a:r>
              <a:rPr lang="en-IN" sz="2600" dirty="0"/>
              <a:t> and a field containing </a:t>
            </a:r>
            <a:r>
              <a:rPr lang="en-IN" sz="2600" dirty="0" err="1"/>
              <a:t>val</a:t>
            </a:r>
            <a:r>
              <a:rPr lang="en-IN" sz="2600" dirty="0"/>
              <a:t>, the value of the number.</a:t>
            </a:r>
            <a:endParaRPr lang="en-IN" sz="26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I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9"/>
            <a:ext cx="10515600" cy="61651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Construction of syntax tree for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1"/>
            <a:ext cx="10515600" cy="51666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syntax tree for the expression a – 4 + c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P1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entry_a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P2 = </a:t>
            </a:r>
            <a:r>
              <a:rPr lang="en-IN" dirty="0" err="1"/>
              <a:t>mkleaf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, 4)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P3 = </a:t>
            </a:r>
            <a:r>
              <a:rPr lang="en-IN" dirty="0" err="1"/>
              <a:t>mknode</a:t>
            </a:r>
            <a:r>
              <a:rPr lang="en-IN" dirty="0"/>
              <a:t>(“-”, P1, P2)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P4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entry_c</a:t>
            </a:r>
            <a:r>
              <a:rPr lang="en-I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P5 = </a:t>
            </a:r>
            <a:r>
              <a:rPr lang="en-IN" dirty="0" err="1"/>
              <a:t>mknode</a:t>
            </a:r>
            <a:r>
              <a:rPr lang="en-IN" dirty="0"/>
              <a:t>(“+”, P3, P4)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7" y="1638300"/>
            <a:ext cx="5153025" cy="332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7778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DAG (Directed Acyclic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3267634"/>
          </a:xfrm>
        </p:spPr>
        <p:txBody>
          <a:bodyPr/>
          <a:lstStyle/>
          <a:p>
            <a:r>
              <a:rPr lang="en-IN" dirty="0"/>
              <a:t>Identifies the common subexpression</a:t>
            </a:r>
          </a:p>
          <a:p>
            <a:r>
              <a:rPr lang="en-IN" dirty="0"/>
              <a:t> A node N in a DAG has more than one parent</a:t>
            </a:r>
          </a:p>
          <a:p>
            <a:r>
              <a:rPr lang="en-IN" dirty="0"/>
              <a:t>In a syntax tree, the common subexpression would be replicated as many times as the subexpression appears in the original expression</a:t>
            </a:r>
          </a:p>
        </p:txBody>
      </p:sp>
    </p:spTree>
    <p:extLst>
      <p:ext uri="{BB962C8B-B14F-4D97-AF65-F5344CB8AC3E}">
        <p14:creationId xmlns:p14="http://schemas.microsoft.com/office/powerpoint/2010/main" val="42482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5"/>
            <a:ext cx="10515600" cy="71064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DAG for the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392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A DAG for the expression </a:t>
            </a:r>
            <a:r>
              <a:rPr lang="en-IN" dirty="0">
                <a:solidFill>
                  <a:srgbClr val="FF0000"/>
                </a:solidFill>
              </a:rPr>
              <a:t>a + a * (b – c) + (b – c) * d</a:t>
            </a:r>
          </a:p>
          <a:p>
            <a:pPr marL="514350" indent="-514350">
              <a:buAutoNum type="arabicPeriod"/>
            </a:pPr>
            <a:r>
              <a:rPr lang="en-IN" dirty="0"/>
              <a:t>P1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entry_a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P2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entry_a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P3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entry_b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P4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entry_c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P5 = </a:t>
            </a:r>
            <a:r>
              <a:rPr lang="en-IN" dirty="0" err="1"/>
              <a:t>mknode</a:t>
            </a:r>
            <a:r>
              <a:rPr lang="en-IN" dirty="0"/>
              <a:t>(“-”, P3, P4)</a:t>
            </a:r>
          </a:p>
          <a:p>
            <a:pPr marL="514350" indent="-514350">
              <a:buAutoNum type="arabicPeriod"/>
            </a:pPr>
            <a:r>
              <a:rPr lang="en-IN" dirty="0"/>
              <a:t>P6 = </a:t>
            </a:r>
            <a:r>
              <a:rPr lang="en-IN" dirty="0" err="1"/>
              <a:t>mknode</a:t>
            </a:r>
            <a:r>
              <a:rPr lang="en-IN" dirty="0"/>
              <a:t>(“*”, P2, P5)</a:t>
            </a:r>
          </a:p>
          <a:p>
            <a:pPr marL="514350" indent="-514350">
              <a:buAutoNum type="arabicPeriod"/>
            </a:pPr>
            <a:r>
              <a:rPr lang="en-IN" dirty="0"/>
              <a:t>P7 = </a:t>
            </a:r>
            <a:r>
              <a:rPr lang="en-IN" dirty="0" err="1"/>
              <a:t>mknode</a:t>
            </a:r>
            <a:r>
              <a:rPr lang="en-IN" dirty="0"/>
              <a:t>(“+”, P1, P6)</a:t>
            </a:r>
          </a:p>
          <a:p>
            <a:pPr marL="514350" indent="-514350">
              <a:buAutoNum type="arabicPeriod"/>
            </a:pPr>
            <a:r>
              <a:rPr lang="en-IN" dirty="0"/>
              <a:t>P8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entry_b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P9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entry_c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P10 = </a:t>
            </a:r>
            <a:r>
              <a:rPr lang="en-IN" dirty="0" err="1"/>
              <a:t>mknode</a:t>
            </a:r>
            <a:r>
              <a:rPr lang="en-IN" dirty="0"/>
              <a:t>(“-”, P8, P9)</a:t>
            </a:r>
          </a:p>
          <a:p>
            <a:pPr marL="514350" indent="-514350">
              <a:buAutoNum type="arabicPeriod"/>
            </a:pPr>
            <a:r>
              <a:rPr lang="en-IN" dirty="0"/>
              <a:t>P11 = </a:t>
            </a:r>
            <a:r>
              <a:rPr lang="en-IN" dirty="0" err="1"/>
              <a:t>mkleaf</a:t>
            </a:r>
            <a:r>
              <a:rPr lang="en-IN" dirty="0"/>
              <a:t>(id, </a:t>
            </a:r>
            <a:r>
              <a:rPr lang="en-IN" dirty="0" err="1"/>
              <a:t>entry_d</a:t>
            </a:r>
            <a:r>
              <a:rPr lang="en-IN" dirty="0"/>
              <a:t>)</a:t>
            </a:r>
          </a:p>
          <a:p>
            <a:pPr marL="514350" indent="-514350">
              <a:buAutoNum type="arabicPeriod"/>
            </a:pPr>
            <a:r>
              <a:rPr lang="en-IN" dirty="0"/>
              <a:t>P12 = </a:t>
            </a:r>
            <a:r>
              <a:rPr lang="en-IN" dirty="0" err="1"/>
              <a:t>mknode</a:t>
            </a:r>
            <a:r>
              <a:rPr lang="en-IN" dirty="0"/>
              <a:t>(“*”, P10, P11)</a:t>
            </a:r>
          </a:p>
          <a:p>
            <a:pPr marL="514350" indent="-514350">
              <a:buAutoNum type="arabicPeriod"/>
            </a:pPr>
            <a:r>
              <a:rPr lang="en-IN" dirty="0"/>
              <a:t>P13 = </a:t>
            </a:r>
            <a:r>
              <a:rPr lang="en-IN" dirty="0" err="1"/>
              <a:t>mknode</a:t>
            </a:r>
            <a:r>
              <a:rPr lang="en-IN" dirty="0"/>
              <a:t>(“+”, P7, P12)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3197</Words>
  <Application>Microsoft Office PowerPoint</Application>
  <PresentationFormat>Widescreen</PresentationFormat>
  <Paragraphs>580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Office Theme</vt:lpstr>
      <vt:lpstr>CSI2005 Principles of Compiler Design </vt:lpstr>
      <vt:lpstr>Module -6</vt:lpstr>
      <vt:lpstr>Intermediate code generator</vt:lpstr>
      <vt:lpstr>Intermediate Representations</vt:lpstr>
      <vt:lpstr>Syntax tree</vt:lpstr>
      <vt:lpstr>Construction of syntax tree for expression</vt:lpstr>
      <vt:lpstr>Construction of syntax tree for expression</vt:lpstr>
      <vt:lpstr>DAG (Directed Acyclic Graph)</vt:lpstr>
      <vt:lpstr>DAG for the expression</vt:lpstr>
      <vt:lpstr>PowerPoint Presentation</vt:lpstr>
      <vt:lpstr>PowerPoint Presentation</vt:lpstr>
      <vt:lpstr>Postfix notation</vt:lpstr>
      <vt:lpstr>Three address code</vt:lpstr>
      <vt:lpstr>Types of Three address statements</vt:lpstr>
      <vt:lpstr>Types of Three address statements</vt:lpstr>
      <vt:lpstr>Data structures for three address codes</vt:lpstr>
      <vt:lpstr>Quadruples, Triples and Indirect Triples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Syntax Directed Translation (SDT)</vt:lpstr>
      <vt:lpstr>SDT for Assignment statement</vt:lpstr>
      <vt:lpstr>PowerPoint Presentation</vt:lpstr>
      <vt:lpstr>SDT for Expressions</vt:lpstr>
      <vt:lpstr>PowerPoint Presentation</vt:lpstr>
      <vt:lpstr>PowerPoint Presentation</vt:lpstr>
      <vt:lpstr>SDT for Boolean Expression</vt:lpstr>
      <vt:lpstr>PowerPoint Presentation</vt:lpstr>
      <vt:lpstr>SDT for Flow of Control Statements</vt:lpstr>
      <vt:lpstr>PowerPoint Presentation</vt:lpstr>
      <vt:lpstr>PowerPoint Presentation</vt:lpstr>
      <vt:lpstr>SDT for Flow of Control Statements</vt:lpstr>
      <vt:lpstr>PowerPoint Presentation</vt:lpstr>
      <vt:lpstr>PowerPoint Presentation</vt:lpstr>
      <vt:lpstr>SDT for Declarations </vt:lpstr>
      <vt:lpstr>PowerPoint Presentation</vt:lpstr>
      <vt:lpstr>Back-patching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Procedure calls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628</cp:revision>
  <dcterms:created xsi:type="dcterms:W3CDTF">2018-07-03T04:52:28Z</dcterms:created>
  <dcterms:modified xsi:type="dcterms:W3CDTF">2021-06-11T03:06:20Z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