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4"/>
  </p:notesMasterIdLst>
  <p:handoutMasterIdLst>
    <p:handoutMasterId r:id="rId45"/>
  </p:handoutMasterIdLst>
  <p:sldIdLst>
    <p:sldId id="269" r:id="rId2"/>
    <p:sldId id="398" r:id="rId3"/>
    <p:sldId id="367" r:id="rId4"/>
    <p:sldId id="368" r:id="rId5"/>
    <p:sldId id="369" r:id="rId6"/>
    <p:sldId id="370" r:id="rId7"/>
    <p:sldId id="373" r:id="rId8"/>
    <p:sldId id="371" r:id="rId9"/>
    <p:sldId id="372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407" r:id="rId42"/>
    <p:sldId id="408" r:id="rId4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008000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CSI2005</a:t>
            </a:r>
            <a:br>
              <a:rPr lang="en-US" dirty="0"/>
            </a:br>
            <a:r>
              <a:rPr lang="en-US" dirty="0"/>
              <a:t>Principles of Compiler Design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2702257"/>
            <a:ext cx="9144000" cy="3466723"/>
          </a:xfrm>
        </p:spPr>
        <p:txBody>
          <a:bodyPr>
            <a:normAutofit fontScale="92500" lnSpcReduction="20000"/>
          </a:bodyPr>
          <a:lstStyle/>
          <a:p>
            <a:endParaRPr lang="en-US" b="1" dirty="0">
              <a:solidFill>
                <a:srgbClr val="0000CC"/>
              </a:solidFill>
            </a:endParaRPr>
          </a:p>
          <a:p>
            <a:r>
              <a:rPr lang="en-US" sz="4300" b="1" dirty="0">
                <a:solidFill>
                  <a:schemeClr val="accent4">
                    <a:lumMod val="75000"/>
                  </a:schemeClr>
                </a:solidFill>
              </a:rPr>
              <a:t>MODULE </a:t>
            </a:r>
            <a:r>
              <a:rPr lang="en-US" sz="4300" b="1">
                <a:solidFill>
                  <a:schemeClr val="accent4">
                    <a:lumMod val="75000"/>
                  </a:schemeClr>
                </a:solidFill>
              </a:rPr>
              <a:t>- 6</a:t>
            </a:r>
            <a:endParaRPr lang="en-US" sz="43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en-US" b="1" dirty="0">
              <a:solidFill>
                <a:srgbClr val="0000CC"/>
              </a:solidFill>
            </a:endParaRPr>
          </a:p>
          <a:p>
            <a:r>
              <a:rPr lang="en-US" b="1" dirty="0">
                <a:solidFill>
                  <a:srgbClr val="0000CC"/>
                </a:solidFill>
              </a:rPr>
              <a:t>Dr. WI. </a:t>
            </a:r>
            <a:r>
              <a:rPr lang="en-US" b="1" dirty="0" err="1">
                <a:solidFill>
                  <a:srgbClr val="0000CC"/>
                </a:solidFill>
              </a:rPr>
              <a:t>Sureshkumar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en-US" dirty="0"/>
              <a:t>Associate Professor </a:t>
            </a:r>
          </a:p>
          <a:p>
            <a:r>
              <a:rPr lang="en-US" dirty="0"/>
              <a:t>School of Computer Science and Engineering (SCOPE)</a:t>
            </a:r>
          </a:p>
          <a:p>
            <a:r>
              <a:rPr lang="en-US" dirty="0"/>
              <a:t>VIT Vellore</a:t>
            </a:r>
          </a:p>
          <a:p>
            <a:r>
              <a:rPr lang="en-US" dirty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/>
              <a:t>SJT413A34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4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Basic Blocks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9796"/>
            <a:ext cx="10515600" cy="4024897"/>
          </a:xfrm>
        </p:spPr>
        <p:txBody>
          <a:bodyPr/>
          <a:lstStyle/>
          <a:p>
            <a:pPr>
              <a:defRPr/>
            </a:pPr>
            <a:r>
              <a:rPr lang="en-US" altLang="zh-CN" sz="3200" dirty="0"/>
              <a:t>A </a:t>
            </a:r>
            <a:r>
              <a:rPr lang="en-US" altLang="zh-CN" sz="3200" b="1" dirty="0">
                <a:solidFill>
                  <a:schemeClr val="hlink"/>
                </a:solidFill>
              </a:rPr>
              <a:t>basic block</a:t>
            </a:r>
            <a:r>
              <a:rPr lang="en-US" altLang="zh-CN" sz="3200" dirty="0"/>
              <a:t> is a maximal sequence of consecutive three-address instructions with the following properties:</a:t>
            </a:r>
          </a:p>
          <a:p>
            <a:pPr lvl="1">
              <a:defRPr/>
            </a:pPr>
            <a:r>
              <a:rPr lang="en-US" altLang="zh-CN" sz="2800" dirty="0"/>
              <a:t>The flow of control can only enter the basic block through the 1st instruction.</a:t>
            </a:r>
          </a:p>
          <a:p>
            <a:pPr lvl="1">
              <a:defRPr/>
            </a:pPr>
            <a:r>
              <a:rPr lang="en-US" altLang="zh-CN" sz="2800" dirty="0"/>
              <a:t>Control will leave the block without halting or branching, except possibly at the last instruction.</a:t>
            </a:r>
          </a:p>
          <a:p>
            <a:pPr>
              <a:defRPr/>
            </a:pPr>
            <a:r>
              <a:rPr lang="en-US" altLang="zh-CN" sz="3200" dirty="0"/>
              <a:t>Basic blocks become the nodes of a </a:t>
            </a:r>
            <a:r>
              <a:rPr lang="en-US" altLang="zh-CN" sz="3200" b="1" dirty="0">
                <a:solidFill>
                  <a:schemeClr val="hlink"/>
                </a:solidFill>
              </a:rPr>
              <a:t>flow graph</a:t>
            </a:r>
            <a:r>
              <a:rPr lang="en-US" altLang="zh-CN" sz="3200" dirty="0"/>
              <a:t>, with edges indicating the order.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433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1337"/>
            <a:ext cx="10515600" cy="5447212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698185" y="1034145"/>
            <a:ext cx="3962400" cy="5181600"/>
          </a:xfrm>
          <a:prstGeom prst="rect">
            <a:avLst/>
          </a:prstGeom>
          <a:ln>
            <a:solidFill>
              <a:schemeClr val="folHlink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 = 1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j = 1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t1 = 10 * i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t2 = t1 + j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t3 = 8 * t2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t4 = t3 - 88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a[t4] = 0.0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j = j + 1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if j &lt;= 10 goto (3)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 = i + 1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if i &lt;= 10 goto (2)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 = 1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t5 = i - 1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t6 = 88 * t5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a[t6] = 1.0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 = i + 1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if i &lt;= 10 goto (13)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193985" y="2405745"/>
            <a:ext cx="3886200" cy="3124200"/>
          </a:xfrm>
          <a:prstGeom prst="rect">
            <a:avLst/>
          </a:prstGeom>
          <a:ln cap="flat" algn="ctr">
            <a:solidFill>
              <a:schemeClr val="folHlink"/>
            </a:solidFill>
          </a:ln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arenR"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from 1 to 10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do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j from 1 to 10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do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a[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i,j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]=0.0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from 1 to 10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do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     a[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i,i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+mn-ea"/>
                <a:cs typeface="+mn-cs"/>
              </a:rPr>
              <a:t>]=1.0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257"/>
            <a:ext cx="10515600" cy="7445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Identifying Basic Blocks     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9532"/>
            <a:ext cx="10515600" cy="4728755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Input: sequence of instructions </a:t>
            </a:r>
            <a:r>
              <a:rPr lang="en-US" sz="4000" i="1" dirty="0" err="1">
                <a:solidFill>
                  <a:schemeClr val="hlink"/>
                </a:solidFill>
              </a:rPr>
              <a:t>instr</a:t>
            </a:r>
            <a:r>
              <a:rPr lang="en-US" sz="4000" i="1" dirty="0">
                <a:solidFill>
                  <a:schemeClr val="hlink"/>
                </a:solidFill>
              </a:rPr>
              <a:t>(</a:t>
            </a:r>
            <a:r>
              <a:rPr lang="en-US" sz="4000" i="1" dirty="0" err="1">
                <a:solidFill>
                  <a:schemeClr val="hlink"/>
                </a:solidFill>
              </a:rPr>
              <a:t>i</a:t>
            </a:r>
            <a:r>
              <a:rPr lang="en-US" sz="4000" i="1" dirty="0">
                <a:solidFill>
                  <a:schemeClr val="hlink"/>
                </a:solidFill>
              </a:rPr>
              <a:t>)</a:t>
            </a:r>
          </a:p>
          <a:p>
            <a:pPr>
              <a:defRPr/>
            </a:pPr>
            <a:r>
              <a:rPr lang="en-US" altLang="zh-CN" sz="4000" dirty="0"/>
              <a:t>Output: A list of basic blocks</a:t>
            </a:r>
          </a:p>
          <a:p>
            <a:pPr>
              <a:defRPr/>
            </a:pPr>
            <a:r>
              <a:rPr lang="en-US" altLang="zh-CN" sz="4000" dirty="0"/>
              <a:t>Method:</a:t>
            </a:r>
          </a:p>
          <a:p>
            <a:pPr lvl="1">
              <a:defRPr/>
            </a:pPr>
            <a:r>
              <a:rPr lang="en-US" sz="3600" dirty="0"/>
              <a:t>Identify </a:t>
            </a:r>
            <a:r>
              <a:rPr lang="en-US" sz="3600" b="1" dirty="0">
                <a:solidFill>
                  <a:schemeClr val="hlink"/>
                </a:solidFill>
              </a:rPr>
              <a:t>leaders</a:t>
            </a:r>
            <a:r>
              <a:rPr lang="en-US" sz="3600" dirty="0"/>
              <a:t>:</a:t>
            </a:r>
            <a:br>
              <a:rPr lang="en-US" sz="3600" dirty="0"/>
            </a:br>
            <a:r>
              <a:rPr lang="en-US" altLang="zh-CN" sz="3600" dirty="0"/>
              <a:t>  the </a:t>
            </a:r>
            <a:r>
              <a:rPr lang="en-US" sz="3600" dirty="0"/>
              <a:t>first instruction of </a:t>
            </a:r>
            <a:r>
              <a:rPr lang="en-US" altLang="zh-CN" sz="3600" dirty="0"/>
              <a:t>a </a:t>
            </a:r>
            <a:r>
              <a:rPr lang="en-US" sz="3600" dirty="0"/>
              <a:t>basic block</a:t>
            </a:r>
          </a:p>
          <a:p>
            <a:pPr lvl="1">
              <a:defRPr/>
            </a:pPr>
            <a:r>
              <a:rPr lang="en-US" sz="3600" dirty="0"/>
              <a:t>Iterate: add subsequent instructions to basic block until we reach another leader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0714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Identifying Leaders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602"/>
            <a:ext cx="10515600" cy="38247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/>
              <a:t>Rules for finding leaders in code</a:t>
            </a:r>
          </a:p>
          <a:p>
            <a:pPr lvl="1">
              <a:defRPr/>
            </a:pPr>
            <a:r>
              <a:rPr lang="en-US" altLang="zh-CN" sz="3200" dirty="0">
                <a:solidFill>
                  <a:schemeClr val="hlink"/>
                </a:solidFill>
              </a:rPr>
              <a:t>First instruction</a:t>
            </a:r>
            <a:r>
              <a:rPr lang="en-US" altLang="zh-CN" sz="3200" dirty="0"/>
              <a:t> in the code is a leader</a:t>
            </a:r>
          </a:p>
          <a:p>
            <a:pPr lvl="1">
              <a:defRPr/>
            </a:pPr>
            <a:r>
              <a:rPr lang="en-US" altLang="zh-CN" sz="3200" dirty="0"/>
              <a:t>Any instruction that is the </a:t>
            </a:r>
            <a:r>
              <a:rPr lang="en-US" altLang="zh-CN" sz="3200" dirty="0">
                <a:solidFill>
                  <a:schemeClr val="hlink"/>
                </a:solidFill>
              </a:rPr>
              <a:t>target</a:t>
            </a:r>
            <a:r>
              <a:rPr lang="en-US" altLang="zh-CN" sz="3200" dirty="0"/>
              <a:t> of a (conditional or unconditional) jump is a leader</a:t>
            </a:r>
          </a:p>
          <a:p>
            <a:pPr lvl="1">
              <a:defRPr/>
            </a:pPr>
            <a:r>
              <a:rPr lang="en-US" altLang="zh-CN" sz="3200" dirty="0"/>
              <a:t>Any instruction that </a:t>
            </a:r>
            <a:r>
              <a:rPr lang="en-US" altLang="zh-CN" sz="3200" dirty="0">
                <a:solidFill>
                  <a:schemeClr val="hlink"/>
                </a:solidFill>
              </a:rPr>
              <a:t>immediately follow</a:t>
            </a:r>
            <a:r>
              <a:rPr lang="en-US" altLang="zh-CN" sz="3200" dirty="0"/>
              <a:t> a (conditional or unconditional) jump is a leader</a:t>
            </a:r>
          </a:p>
          <a:p>
            <a:pPr>
              <a:buNone/>
            </a:pP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244"/>
            <a:ext cx="10515600" cy="6929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Basic Block Example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966" y="862149"/>
            <a:ext cx="9614263" cy="5525588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2987061" y="4353332"/>
            <a:ext cx="3657600" cy="366712"/>
            <a:chOff x="672" y="2841"/>
            <a:chExt cx="2304" cy="231"/>
          </a:xfrm>
        </p:grpSpPr>
        <p:sp>
          <p:nvSpPr>
            <p:cNvPr id="5" name="Rectangle 31"/>
            <p:cNvSpPr>
              <a:spLocks noChangeArrowheads="1"/>
            </p:cNvSpPr>
            <p:nvPr/>
          </p:nvSpPr>
          <p:spPr bwMode="auto">
            <a:xfrm>
              <a:off x="672" y="2880"/>
              <a:ext cx="2064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b="1"/>
            </a:p>
          </p:txBody>
        </p:sp>
        <p:sp>
          <p:nvSpPr>
            <p:cNvPr id="6" name="Text Box 46" descr="White marble"/>
            <p:cNvSpPr txBox="1">
              <a:spLocks noChangeArrowheads="1"/>
            </p:cNvSpPr>
            <p:nvPr/>
          </p:nvSpPr>
          <p:spPr bwMode="auto">
            <a:xfrm>
              <a:off x="2784" y="2841"/>
              <a:ext cx="1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E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2987061" y="986244"/>
            <a:ext cx="3657600" cy="381000"/>
            <a:chOff x="672" y="720"/>
            <a:chExt cx="2304" cy="240"/>
          </a:xfrm>
        </p:grpSpPr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672" y="768"/>
              <a:ext cx="2064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b="1"/>
            </a:p>
          </p:txBody>
        </p:sp>
        <p:sp>
          <p:nvSpPr>
            <p:cNvPr id="9" name="Text Box 35" descr="White marble"/>
            <p:cNvSpPr txBox="1">
              <a:spLocks noChangeArrowheads="1"/>
            </p:cNvSpPr>
            <p:nvPr/>
          </p:nvSpPr>
          <p:spPr bwMode="auto">
            <a:xfrm>
              <a:off x="2784" y="720"/>
              <a:ext cx="1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</a:p>
          </p:txBody>
        </p: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2987061" y="1367244"/>
            <a:ext cx="3657600" cy="366713"/>
            <a:chOff x="672" y="960"/>
            <a:chExt cx="2304" cy="231"/>
          </a:xfrm>
        </p:grpSpPr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672" y="960"/>
              <a:ext cx="2064" cy="192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b="1"/>
            </a:p>
          </p:txBody>
        </p:sp>
        <p:sp>
          <p:nvSpPr>
            <p:cNvPr id="12" name="Text Box 40" descr="White marble"/>
            <p:cNvSpPr txBox="1">
              <a:spLocks noChangeArrowheads="1"/>
            </p:cNvSpPr>
            <p:nvPr/>
          </p:nvSpPr>
          <p:spPr bwMode="auto">
            <a:xfrm>
              <a:off x="2784" y="960"/>
              <a:ext cx="1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</a:t>
              </a:r>
            </a:p>
          </p:txBody>
        </p:sp>
      </p:grpSp>
      <p:grpSp>
        <p:nvGrpSpPr>
          <p:cNvPr id="13" name="Group 44"/>
          <p:cNvGrpSpPr>
            <a:grpSpLocks/>
          </p:cNvGrpSpPr>
          <p:nvPr/>
        </p:nvGrpSpPr>
        <p:grpSpPr bwMode="auto">
          <a:xfrm>
            <a:off x="2987061" y="1672044"/>
            <a:ext cx="3657600" cy="2133600"/>
            <a:chOff x="672" y="1152"/>
            <a:chExt cx="2304" cy="1344"/>
          </a:xfrm>
        </p:grpSpPr>
        <p:sp>
          <p:nvSpPr>
            <p:cNvPr id="14" name="Rectangle 29"/>
            <p:cNvSpPr>
              <a:spLocks noChangeArrowheads="1"/>
            </p:cNvSpPr>
            <p:nvPr/>
          </p:nvSpPr>
          <p:spPr bwMode="auto">
            <a:xfrm>
              <a:off x="672" y="1152"/>
              <a:ext cx="2064" cy="134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b="1"/>
            </a:p>
          </p:txBody>
        </p:sp>
        <p:sp>
          <p:nvSpPr>
            <p:cNvPr id="15" name="Text Box 43" descr="White marble"/>
            <p:cNvSpPr txBox="1">
              <a:spLocks noChangeArrowheads="1"/>
            </p:cNvSpPr>
            <p:nvPr/>
          </p:nvSpPr>
          <p:spPr bwMode="auto">
            <a:xfrm>
              <a:off x="2784" y="1680"/>
              <a:ext cx="1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</a:t>
              </a:r>
            </a:p>
          </p:txBody>
        </p:sp>
      </p:grpSp>
      <p:grpSp>
        <p:nvGrpSpPr>
          <p:cNvPr id="16" name="Group 48"/>
          <p:cNvGrpSpPr>
            <a:grpSpLocks/>
          </p:cNvGrpSpPr>
          <p:nvPr/>
        </p:nvGrpSpPr>
        <p:grpSpPr bwMode="auto">
          <a:xfrm>
            <a:off x="2987061" y="3805644"/>
            <a:ext cx="3657600" cy="609600"/>
            <a:chOff x="672" y="2496"/>
            <a:chExt cx="2304" cy="384"/>
          </a:xfrm>
        </p:grpSpPr>
        <p:sp>
          <p:nvSpPr>
            <p:cNvPr id="17" name="Rectangle 30"/>
            <p:cNvSpPr>
              <a:spLocks noChangeArrowheads="1"/>
            </p:cNvSpPr>
            <p:nvPr/>
          </p:nvSpPr>
          <p:spPr bwMode="auto">
            <a:xfrm>
              <a:off x="672" y="2496"/>
              <a:ext cx="2064" cy="38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b="1"/>
            </a:p>
          </p:txBody>
        </p:sp>
        <p:sp>
          <p:nvSpPr>
            <p:cNvPr id="18" name="Text Box 45" descr="White marble"/>
            <p:cNvSpPr txBox="1">
              <a:spLocks noChangeArrowheads="1"/>
            </p:cNvSpPr>
            <p:nvPr/>
          </p:nvSpPr>
          <p:spPr bwMode="auto">
            <a:xfrm>
              <a:off x="2784" y="2544"/>
              <a:ext cx="1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3164861" y="4415244"/>
            <a:ext cx="2946400" cy="304800"/>
          </a:xfrm>
          <a:prstGeom prst="rect">
            <a:avLst/>
          </a:prstGeom>
          <a:solidFill>
            <a:srgbClr val="00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00008" tIns="50004" rIns="100008" bIns="50004" anchor="ctr"/>
          <a:lstStyle/>
          <a:p>
            <a:pPr defTabSz="1000125"/>
            <a:endParaRPr lang="en-US" altLang="zh-CN" sz="2200">
              <a:solidFill>
                <a:schemeClr val="bg1"/>
              </a:solidFill>
            </a:endParaRPr>
          </a:p>
        </p:txBody>
      </p: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2987061" y="4720044"/>
            <a:ext cx="3657600" cy="1524000"/>
            <a:chOff x="672" y="3072"/>
            <a:chExt cx="2304" cy="960"/>
          </a:xfrm>
        </p:grpSpPr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672" y="3072"/>
              <a:ext cx="2064" cy="96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 b="1"/>
            </a:p>
          </p:txBody>
        </p:sp>
        <p:sp>
          <p:nvSpPr>
            <p:cNvPr id="22" name="Text Box 47" descr="White marble"/>
            <p:cNvSpPr txBox="1">
              <a:spLocks noChangeArrowheads="1"/>
            </p:cNvSpPr>
            <p:nvPr/>
          </p:nvSpPr>
          <p:spPr bwMode="auto">
            <a:xfrm>
              <a:off x="2784" y="3456"/>
              <a:ext cx="19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1800" b="1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</a:t>
              </a:r>
            </a:p>
          </p:txBody>
        </p:sp>
      </p:grpSp>
      <p:sp>
        <p:nvSpPr>
          <p:cNvPr id="23" name="Rectangle 33"/>
          <p:cNvSpPr>
            <a:spLocks noChangeArrowheads="1"/>
          </p:cNvSpPr>
          <p:nvPr/>
        </p:nvSpPr>
        <p:spPr bwMode="auto">
          <a:xfrm>
            <a:off x="3164861" y="1672044"/>
            <a:ext cx="2946400" cy="304800"/>
          </a:xfrm>
          <a:prstGeom prst="rect">
            <a:avLst/>
          </a:prstGeom>
          <a:solidFill>
            <a:srgbClr val="00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00008" tIns="50004" rIns="100008" bIns="50004" anchor="ctr"/>
          <a:lstStyle/>
          <a:p>
            <a:pPr defTabSz="1000125"/>
            <a:endParaRPr lang="en-US" altLang="zh-CN" sz="2200">
              <a:solidFill>
                <a:schemeClr val="bg1"/>
              </a:solidFill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3164861" y="3805644"/>
            <a:ext cx="2946400" cy="304800"/>
          </a:xfrm>
          <a:prstGeom prst="rect">
            <a:avLst/>
          </a:prstGeom>
          <a:solidFill>
            <a:srgbClr val="00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00008" tIns="50004" rIns="100008" bIns="50004" anchor="ctr"/>
          <a:lstStyle/>
          <a:p>
            <a:pPr defTabSz="1000125"/>
            <a:endParaRPr lang="en-US" altLang="zh-CN" sz="2200">
              <a:solidFill>
                <a:schemeClr val="bg1"/>
              </a:solidFill>
            </a:endParaRP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3164861" y="1367244"/>
            <a:ext cx="2946400" cy="304800"/>
          </a:xfrm>
          <a:prstGeom prst="rect">
            <a:avLst/>
          </a:prstGeom>
          <a:solidFill>
            <a:srgbClr val="00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00008" tIns="50004" rIns="100008" bIns="50004" anchor="ctr"/>
          <a:lstStyle/>
          <a:p>
            <a:pPr defTabSz="1000125"/>
            <a:endParaRPr lang="en-US" altLang="zh-CN" sz="2200">
              <a:solidFill>
                <a:schemeClr val="bg1"/>
              </a:solidFill>
            </a:endParaRP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3164861" y="4720044"/>
            <a:ext cx="2946400" cy="304800"/>
          </a:xfrm>
          <a:prstGeom prst="rect">
            <a:avLst/>
          </a:prstGeom>
          <a:solidFill>
            <a:srgbClr val="00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00008" tIns="50004" rIns="100008" bIns="50004" anchor="ctr"/>
          <a:lstStyle/>
          <a:p>
            <a:pPr defTabSz="1000125"/>
            <a:endParaRPr lang="en-US" altLang="zh-CN" sz="2200">
              <a:solidFill>
                <a:schemeClr val="bg1"/>
              </a:solidFill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3164861" y="1062444"/>
            <a:ext cx="2946400" cy="304800"/>
          </a:xfrm>
          <a:prstGeom prst="rect">
            <a:avLst/>
          </a:prstGeom>
          <a:solidFill>
            <a:srgbClr val="00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00008" tIns="50004" rIns="100008" bIns="50004" anchor="ctr"/>
          <a:lstStyle/>
          <a:p>
            <a:pPr defTabSz="1000125"/>
            <a:endParaRPr lang="en-US" altLang="zh-CN" sz="2200">
              <a:solidFill>
                <a:schemeClr val="bg1"/>
              </a:solidFill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7559061" y="2097494"/>
            <a:ext cx="2286000" cy="488950"/>
          </a:xfrm>
          <a:prstGeom prst="rect">
            <a:avLst/>
          </a:prstGeom>
          <a:solidFill>
            <a:srgbClr val="00CC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100008" tIns="50004" rIns="100008" bIns="50004" anchor="ctr"/>
          <a:lstStyle/>
          <a:p>
            <a:pPr defTabSz="1000125"/>
            <a:r>
              <a:rPr lang="en-US" altLang="zh-CN" sz="2200">
                <a:solidFill>
                  <a:schemeClr val="hlink"/>
                </a:solidFill>
              </a:rPr>
              <a:t>Leaders</a:t>
            </a:r>
          </a:p>
        </p:txBody>
      </p:sp>
      <p:sp>
        <p:nvSpPr>
          <p:cNvPr id="29" name="Rectangle 21"/>
          <p:cNvSpPr txBox="1">
            <a:spLocks noChangeArrowheads="1"/>
          </p:cNvSpPr>
          <p:nvPr/>
        </p:nvSpPr>
        <p:spPr>
          <a:xfrm>
            <a:off x="2606061" y="1062444"/>
            <a:ext cx="3352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1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 = 1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t1 = 10 * i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t2 = t1 + j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t3 = 8 * t2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t4 = t3 - 88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a[t4] = 0.0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 = j + 1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j &lt;= 10 goto (3)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i + 1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i &lt;= 10 goto (2)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1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t5 = i - 1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t6 = 88 * t5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a[t6] = 1.0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= i + 1</a:t>
            </a:r>
          </a:p>
          <a:p>
            <a:pPr marL="533400" marR="0" lvl="0" indent="-5334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eriod"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i &lt;= 10 goto (13)</a:t>
            </a: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7559061" y="2738844"/>
            <a:ext cx="22860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b="1"/>
              <a:t>Basic Blocks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433"/>
            <a:ext cx="10515600" cy="70602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Control-Flow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9714"/>
            <a:ext cx="10252166" cy="446634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b="1" dirty="0"/>
              <a:t>Control-flow graph</a:t>
            </a:r>
            <a:r>
              <a:rPr lang="en-US" altLang="zh-CN" sz="3600" dirty="0"/>
              <a:t>:</a:t>
            </a:r>
          </a:p>
          <a:p>
            <a:pPr lvl="1">
              <a:defRPr/>
            </a:pPr>
            <a:r>
              <a:rPr lang="en-US" altLang="zh-CN" sz="3200" dirty="0"/>
              <a:t>Node: an instruction or sequence of instructions (a </a:t>
            </a:r>
            <a:r>
              <a:rPr lang="en-US" altLang="zh-CN" sz="3200" dirty="0">
                <a:solidFill>
                  <a:schemeClr val="hlink"/>
                </a:solidFill>
              </a:rPr>
              <a:t>basic block</a:t>
            </a:r>
            <a:r>
              <a:rPr lang="en-US" altLang="zh-CN" sz="3200" dirty="0"/>
              <a:t>)</a:t>
            </a:r>
          </a:p>
          <a:p>
            <a:pPr lvl="2">
              <a:defRPr/>
            </a:pPr>
            <a:r>
              <a:rPr lang="en-US" altLang="zh-CN" sz="2800" dirty="0"/>
              <a:t>Two instructions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, j in same basic block</a:t>
            </a:r>
            <a:br>
              <a:rPr lang="en-US" altLang="zh-CN" sz="2800" dirty="0"/>
            </a:br>
            <a:r>
              <a:rPr lang="en-US" altLang="zh-CN" sz="2800" i="1" dirty="0" err="1"/>
              <a:t>iff</a:t>
            </a:r>
            <a:r>
              <a:rPr lang="en-US" altLang="zh-CN" sz="2800" dirty="0"/>
              <a:t> execution of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</a:t>
            </a:r>
            <a:r>
              <a:rPr lang="en-US" altLang="zh-CN" sz="2800" i="1" dirty="0"/>
              <a:t>guarantees</a:t>
            </a:r>
            <a:r>
              <a:rPr lang="en-US" altLang="zh-CN" sz="2800" dirty="0"/>
              <a:t> execution of j</a:t>
            </a:r>
          </a:p>
          <a:p>
            <a:pPr lvl="1">
              <a:defRPr/>
            </a:pPr>
            <a:r>
              <a:rPr lang="en-US" altLang="zh-CN" sz="3200" dirty="0"/>
              <a:t>Directed edge: </a:t>
            </a:r>
            <a:r>
              <a:rPr lang="en-US" altLang="zh-CN" sz="3200" i="1" dirty="0">
                <a:solidFill>
                  <a:schemeClr val="hlink"/>
                </a:solidFill>
              </a:rPr>
              <a:t>potential</a:t>
            </a:r>
            <a:r>
              <a:rPr lang="en-US" altLang="zh-CN" sz="3200" dirty="0">
                <a:solidFill>
                  <a:schemeClr val="hlink"/>
                </a:solidFill>
              </a:rPr>
              <a:t> </a:t>
            </a:r>
            <a:r>
              <a:rPr lang="en-US" altLang="zh-CN" sz="3200" dirty="0"/>
              <a:t>flow of control</a:t>
            </a:r>
          </a:p>
          <a:p>
            <a:pPr lvl="1">
              <a:defRPr/>
            </a:pPr>
            <a:r>
              <a:rPr lang="en-US" altLang="zh-CN" sz="3200" dirty="0"/>
              <a:t>Distinguished start node </a:t>
            </a:r>
            <a:r>
              <a:rPr lang="en-US" altLang="zh-CN" sz="3200" i="1" dirty="0">
                <a:solidFill>
                  <a:schemeClr val="hlink"/>
                </a:solidFill>
              </a:rPr>
              <a:t>Entry &amp; Exit</a:t>
            </a:r>
            <a:endParaRPr lang="en-US" altLang="zh-CN" sz="3200" dirty="0">
              <a:solidFill>
                <a:schemeClr val="hlink"/>
              </a:solidFill>
            </a:endParaRPr>
          </a:p>
          <a:p>
            <a:pPr lvl="2">
              <a:defRPr/>
            </a:pPr>
            <a:r>
              <a:rPr lang="en-US" altLang="zh-CN" sz="2800" dirty="0"/>
              <a:t>First &amp; last instruction in program</a:t>
            </a:r>
          </a:p>
          <a:p>
            <a:pPr marL="0" indent="0">
              <a:buNone/>
            </a:pP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4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CFG Example</a:t>
            </a:r>
          </a:p>
        </p:txBody>
      </p:sp>
      <p:pic>
        <p:nvPicPr>
          <p:cNvPr id="4" name="Picture 8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61211" y="1045029"/>
            <a:ext cx="5081452" cy="54210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257"/>
            <a:ext cx="10515600" cy="66620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Loop Examples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8902"/>
            <a:ext cx="10515600" cy="531658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8000"/>
                </a:solidFill>
              </a:rPr>
              <a:t>{B3}</a:t>
            </a:r>
          </a:p>
          <a:p>
            <a:pPr>
              <a:defRPr/>
            </a:pPr>
            <a:r>
              <a:rPr lang="en-US" altLang="zh-CN" dirty="0">
                <a:solidFill>
                  <a:srgbClr val="008000"/>
                </a:solidFill>
              </a:rPr>
              <a:t>{B6}</a:t>
            </a:r>
          </a:p>
          <a:p>
            <a:pPr>
              <a:defRPr/>
            </a:pPr>
            <a:r>
              <a:rPr lang="en-US" altLang="zh-CN" dirty="0">
                <a:solidFill>
                  <a:srgbClr val="008000"/>
                </a:solidFill>
              </a:rPr>
              <a:t>{B2, B3, B4}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640081"/>
            <a:ext cx="3840163" cy="53949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550"/>
            <a:ext cx="10515600" cy="71064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Peephole Optimization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6106"/>
            <a:ext cx="10515600" cy="293145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/>
              <a:t>Introduction to peephole</a:t>
            </a:r>
          </a:p>
          <a:p>
            <a:pPr>
              <a:defRPr/>
            </a:pPr>
            <a:r>
              <a:rPr lang="en-US" altLang="zh-CN" sz="3600" dirty="0"/>
              <a:t>Common techniques</a:t>
            </a:r>
          </a:p>
          <a:p>
            <a:pPr>
              <a:defRPr/>
            </a:pPr>
            <a:r>
              <a:rPr lang="en-US" altLang="zh-CN" sz="3600" dirty="0"/>
              <a:t>Algebraic identities</a:t>
            </a:r>
          </a:p>
          <a:p>
            <a:pPr>
              <a:defRPr/>
            </a:pPr>
            <a:r>
              <a:rPr lang="en-US" altLang="zh-CN" sz="3600" dirty="0"/>
              <a:t>An example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9186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102"/>
            <a:ext cx="10515600" cy="85855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Peephole 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659"/>
            <a:ext cx="10515600" cy="53653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/>
              <a:t>Simple compiler do not perform machine-independent code improvement</a:t>
            </a:r>
          </a:p>
          <a:p>
            <a:pPr lvl="1">
              <a:defRPr/>
            </a:pPr>
            <a:r>
              <a:rPr lang="en-US" altLang="zh-CN" sz="3200" dirty="0"/>
              <a:t>They generates </a:t>
            </a:r>
            <a:r>
              <a:rPr lang="en-US" altLang="zh-CN" sz="3200" i="1" dirty="0"/>
              <a:t>naive</a:t>
            </a:r>
            <a:r>
              <a:rPr lang="en-US" altLang="zh-CN" sz="3200" dirty="0"/>
              <a:t> code</a:t>
            </a:r>
          </a:p>
          <a:p>
            <a:pPr>
              <a:defRPr/>
            </a:pPr>
            <a:r>
              <a:rPr lang="en-US" altLang="zh-CN" sz="3600" dirty="0"/>
              <a:t>It is possible to take the target hole and optimize it</a:t>
            </a:r>
          </a:p>
          <a:p>
            <a:pPr lvl="1">
              <a:defRPr/>
            </a:pPr>
            <a:r>
              <a:rPr lang="en-US" altLang="zh-CN" sz="3200" dirty="0"/>
              <a:t>Sub-optimal sequences of instructions that match an optimization pattern are transformed into optimal sequences of instructions</a:t>
            </a:r>
          </a:p>
          <a:p>
            <a:pPr lvl="1">
              <a:defRPr/>
            </a:pPr>
            <a:r>
              <a:rPr lang="en-US" altLang="zh-CN" sz="3200" dirty="0"/>
              <a:t>This technique is known as </a:t>
            </a:r>
            <a:r>
              <a:rPr lang="en-US" altLang="zh-CN" sz="3200" b="1" dirty="0">
                <a:solidFill>
                  <a:schemeClr val="hlink"/>
                </a:solidFill>
              </a:rPr>
              <a:t>peephole optimization</a:t>
            </a:r>
          </a:p>
          <a:p>
            <a:pPr lvl="1">
              <a:defRPr/>
            </a:pPr>
            <a:r>
              <a:rPr lang="en-US" altLang="zh-CN" sz="3200" dirty="0"/>
              <a:t>Peephole optimization usually works by sliding a window of several instructions (a </a:t>
            </a:r>
            <a:r>
              <a:rPr lang="en-US" altLang="zh-CN" sz="3200" i="1" dirty="0"/>
              <a:t>peephole</a:t>
            </a:r>
            <a:r>
              <a:rPr lang="en-US" altLang="zh-CN" sz="3200" dirty="0"/>
              <a:t>)</a:t>
            </a:r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5934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4776"/>
            <a:ext cx="10515600" cy="5612187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Code Optimization </a:t>
            </a:r>
            <a:r>
              <a:rPr lang="en-IN" dirty="0"/>
              <a:t>	</a:t>
            </a:r>
            <a:endParaRPr lang="en-US" dirty="0"/>
          </a:p>
          <a:p>
            <a:r>
              <a:rPr lang="en-US" dirty="0"/>
              <a:t>Basic Blocks and Flow Graphs </a:t>
            </a:r>
          </a:p>
          <a:p>
            <a:r>
              <a:rPr lang="en-US" dirty="0"/>
              <a:t>The DAG Representation of Basic Blocks</a:t>
            </a:r>
          </a:p>
          <a:p>
            <a:r>
              <a:rPr lang="en-US" dirty="0"/>
              <a:t>The Principal Sources of Optimization </a:t>
            </a:r>
          </a:p>
          <a:p>
            <a:r>
              <a:rPr lang="en-US" dirty="0"/>
              <a:t>Optimization of Basic Blocks </a:t>
            </a:r>
          </a:p>
          <a:p>
            <a:r>
              <a:rPr lang="en-US" dirty="0"/>
              <a:t> Loops in Flow Graphs </a:t>
            </a:r>
          </a:p>
          <a:p>
            <a:r>
              <a:rPr lang="en-US" dirty="0"/>
              <a:t> Peephole Optimization </a:t>
            </a:r>
          </a:p>
          <a:p>
            <a:r>
              <a:rPr lang="en-US" dirty="0"/>
              <a:t> Introduction to Global Data-Flow Analysis 	</a:t>
            </a:r>
          </a:p>
        </p:txBody>
      </p:sp>
    </p:spTree>
    <p:extLst>
      <p:ext uri="{BB962C8B-B14F-4D97-AF65-F5344CB8AC3E}">
        <p14:creationId xmlns:p14="http://schemas.microsoft.com/office/powerpoint/2010/main" val="373692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103"/>
            <a:ext cx="10515600" cy="791322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Peephole Optimization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5424"/>
            <a:ext cx="10515600" cy="5392269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50783" y="1405966"/>
            <a:ext cx="9085263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ahoma" panose="020B0604030504040204" pitchFamily="34" charset="0"/>
              </a:rPr>
              <a:t>Goals: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ahoma" panose="020B0604030504040204" pitchFamily="34" charset="0"/>
              </a:rPr>
              <a:t>	- improve performance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ahoma" panose="020B0604030504040204" pitchFamily="34" charset="0"/>
              </a:rPr>
              <a:t>	- reduce memory footprint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ahoma" panose="020B0604030504040204" pitchFamily="34" charset="0"/>
              </a:rPr>
              <a:t>	- reduce code size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Tahoma" panose="020B0604030504040204" pitchFamily="34" charset="0"/>
              </a:rPr>
              <a:t>Method:</a:t>
            </a:r>
            <a:r>
              <a:rPr lang="en-US" altLang="zh-CN" sz="2800" dirty="0"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ahoma" panose="020B0604030504040204" pitchFamily="34" charset="0"/>
              </a:rPr>
              <a:t>	1. Exam short sequences of target instructions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Tahoma" panose="020B0604030504040204" pitchFamily="34" charset="0"/>
              </a:rPr>
              <a:t>	2. Replacing the sequence by a more efficient one.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41508" y="4588904"/>
            <a:ext cx="4973638" cy="1562100"/>
          </a:xfrm>
          <a:prstGeom prst="rect">
            <a:avLst/>
          </a:prstGeom>
          <a:noFill/>
          <a:ln w="9525">
            <a:solidFill>
              <a:srgbClr val="99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dirty="0">
                <a:latin typeface="Tahoma" panose="020B060403050404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ahoma" panose="020B0604030504040204" pitchFamily="34" charset="0"/>
              </a:rPr>
              <a:t>redundant-instruction elimination 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ahoma" panose="020B0604030504040204" pitchFamily="34" charset="0"/>
              </a:rPr>
              <a:t> algebraic simplifications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ahoma" panose="020B0604030504040204" pitchFamily="34" charset="0"/>
              </a:rPr>
              <a:t> flow-of-control optimizations </a:t>
            </a:r>
          </a:p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zh-CN" sz="2400" dirty="0">
                <a:solidFill>
                  <a:srgbClr val="FF0000"/>
                </a:solidFill>
                <a:latin typeface="Tahoma" panose="020B0604030504040204" pitchFamily="34" charset="0"/>
              </a:rPr>
              <a:t> use of machine idioms</a:t>
            </a:r>
          </a:p>
        </p:txBody>
      </p:sp>
    </p:spTree>
    <p:extLst>
      <p:ext uri="{BB962C8B-B14F-4D97-AF65-F5344CB8AC3E}">
        <p14:creationId xmlns:p14="http://schemas.microsoft.com/office/powerpoint/2010/main" val="24256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761"/>
            <a:ext cx="10515600" cy="898899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Peephole Optimization </a:t>
            </a:r>
            <a:r>
              <a:rPr lang="en-US" altLang="zh-CN" sz="4000" dirty="0">
                <a:solidFill>
                  <a:srgbClr val="FF0000"/>
                </a:solidFill>
              </a:rPr>
              <a:t>Common Techniques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 descr="code_737-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95" y="1210235"/>
            <a:ext cx="8700246" cy="4921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83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7208"/>
            <a:ext cx="10515600" cy="898899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Peephole Optimization </a:t>
            </a:r>
            <a:r>
              <a:rPr lang="en-US" altLang="zh-CN" sz="4000" dirty="0">
                <a:solidFill>
                  <a:srgbClr val="FF0000"/>
                </a:solidFill>
              </a:rPr>
              <a:t>Common Techniques</a:t>
            </a:r>
            <a:endParaRPr lang="en-IN" dirty="0"/>
          </a:p>
        </p:txBody>
      </p:sp>
      <p:pic>
        <p:nvPicPr>
          <p:cNvPr id="4" name="Content Placeholder 3" descr="code_737-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94" y="1331260"/>
            <a:ext cx="9412941" cy="5271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29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103"/>
            <a:ext cx="10515600" cy="81821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Peephole Optimization </a:t>
            </a:r>
            <a:r>
              <a:rPr lang="en-US" altLang="zh-CN" sz="4000" dirty="0">
                <a:solidFill>
                  <a:srgbClr val="FF0000"/>
                </a:solidFill>
              </a:rPr>
              <a:t>Common Techniques</a:t>
            </a:r>
            <a:endParaRPr lang="en-IN" dirty="0"/>
          </a:p>
        </p:txBody>
      </p:sp>
      <p:pic>
        <p:nvPicPr>
          <p:cNvPr id="4" name="Content Placeholder 3" descr="code_737-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35" y="1264024"/>
            <a:ext cx="9870141" cy="474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256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048"/>
            <a:ext cx="10515600" cy="76648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Peephole Optimization </a:t>
            </a:r>
            <a:r>
              <a:rPr lang="en-US" altLang="zh-CN" sz="4000" dirty="0">
                <a:solidFill>
                  <a:srgbClr val="FF0000"/>
                </a:solidFill>
              </a:rPr>
              <a:t>Common Techniques</a:t>
            </a:r>
            <a:endParaRPr lang="en-IN" dirty="0"/>
          </a:p>
        </p:txBody>
      </p:sp>
      <p:pic>
        <p:nvPicPr>
          <p:cNvPr id="4" name="Content Placeholder 3" descr="code_737-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213" y="1761565"/>
            <a:ext cx="9426388" cy="229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93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629957"/>
          </a:xfrm>
        </p:spPr>
        <p:txBody>
          <a:bodyPr>
            <a:normAutofit fontScale="90000"/>
          </a:bodyPr>
          <a:lstStyle/>
          <a:p>
            <a:r>
              <a:rPr lang="en-GB" altLang="zh-CN" dirty="0">
                <a:solidFill>
                  <a:srgbClr val="FF0000"/>
                </a:solidFill>
              </a:rPr>
              <a:t>Algebraic identities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16013"/>
            <a:ext cx="10515600" cy="48275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GB" altLang="zh-CN" sz="2800" dirty="0"/>
              <a:t>Worth recognizing single instructions with a constant operand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zh-CN" sz="2400" dirty="0"/>
              <a:t>Eliminate computations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GB" altLang="zh-CN" sz="2000" dirty="0"/>
              <a:t>A * 1 =     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GB" altLang="zh-CN" sz="2000" dirty="0"/>
              <a:t>A * 0 =     0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GB" altLang="zh-CN" sz="2000" dirty="0"/>
              <a:t>A / 1 =     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zh-CN" sz="2400" dirty="0"/>
              <a:t>Reduce strength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GB" altLang="zh-CN" sz="2000" dirty="0"/>
              <a:t>A * 2 =     A + A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GB" altLang="zh-CN" sz="2000" dirty="0"/>
              <a:t>A/2  =   A * 0.5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GB" altLang="zh-CN" sz="2400" dirty="0"/>
              <a:t>Constant folding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GB" altLang="zh-CN" sz="2000" dirty="0"/>
              <a:t>2 * 3.14 = 6.28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GB" altLang="zh-CN" sz="2800" dirty="0"/>
              <a:t>More delicate with floating-point</a:t>
            </a:r>
          </a:p>
        </p:txBody>
      </p:sp>
    </p:spTree>
    <p:extLst>
      <p:ext uri="{BB962C8B-B14F-4D97-AF65-F5344CB8AC3E}">
        <p14:creationId xmlns:p14="http://schemas.microsoft.com/office/powerpoint/2010/main" val="398638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4103"/>
            <a:ext cx="10515600" cy="764428"/>
          </a:xfrm>
        </p:spPr>
        <p:txBody>
          <a:bodyPr/>
          <a:lstStyle/>
          <a:p>
            <a:r>
              <a:rPr lang="en-GB" altLang="zh-CN" dirty="0">
                <a:solidFill>
                  <a:srgbClr val="FF0000"/>
                </a:solidFill>
              </a:rPr>
              <a:t>Replace Multiply by Shift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82688"/>
            <a:ext cx="10515600" cy="469367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altLang="zh-CN" sz="3600" dirty="0"/>
              <a:t>A := A * 4;</a:t>
            </a:r>
          </a:p>
          <a:p>
            <a:pPr lvl="1" eaLnBrk="1" hangingPunct="1">
              <a:defRPr/>
            </a:pPr>
            <a:r>
              <a:rPr lang="en-GB" altLang="zh-CN" sz="3200" dirty="0"/>
              <a:t>Can be replaced by 2-bit left shift (signed/unsigned)</a:t>
            </a:r>
          </a:p>
          <a:p>
            <a:pPr lvl="1" eaLnBrk="1" hangingPunct="1">
              <a:defRPr/>
            </a:pPr>
            <a:r>
              <a:rPr lang="en-GB" altLang="zh-CN" sz="3200" dirty="0"/>
              <a:t>But must worry about overflow if language does</a:t>
            </a:r>
          </a:p>
          <a:p>
            <a:pPr eaLnBrk="1" hangingPunct="1">
              <a:defRPr/>
            </a:pPr>
            <a:r>
              <a:rPr lang="en-GB" altLang="zh-CN" sz="3600" dirty="0"/>
              <a:t>A := A / 4;</a:t>
            </a:r>
          </a:p>
          <a:p>
            <a:pPr lvl="1" eaLnBrk="1" hangingPunct="1">
              <a:defRPr/>
            </a:pPr>
            <a:r>
              <a:rPr lang="en-GB" altLang="zh-CN" sz="3200" dirty="0"/>
              <a:t>If </a:t>
            </a:r>
            <a:r>
              <a:rPr lang="en-GB" altLang="zh-CN" sz="3200" dirty="0">
                <a:solidFill>
                  <a:schemeClr val="hlink"/>
                </a:solidFill>
              </a:rPr>
              <a:t>unsigned</a:t>
            </a:r>
            <a:r>
              <a:rPr lang="en-GB" altLang="zh-CN" sz="3200" dirty="0"/>
              <a:t>, can replace with shift right</a:t>
            </a:r>
          </a:p>
          <a:p>
            <a:pPr lvl="1" eaLnBrk="1" hangingPunct="1">
              <a:defRPr/>
            </a:pPr>
            <a:r>
              <a:rPr lang="en-GB" altLang="zh-CN" sz="3200" dirty="0"/>
              <a:t>But shift right arithmetic is a well-known problem</a:t>
            </a:r>
          </a:p>
          <a:p>
            <a:pPr lvl="1" eaLnBrk="1" hangingPunct="1">
              <a:defRPr/>
            </a:pPr>
            <a:r>
              <a:rPr lang="en-GB" altLang="zh-CN" sz="3200" dirty="0"/>
              <a:t>Language may allow it anyway (traditional C)</a:t>
            </a:r>
          </a:p>
        </p:txBody>
      </p:sp>
    </p:spTree>
    <p:extLst>
      <p:ext uri="{BB962C8B-B14F-4D97-AF65-F5344CB8AC3E}">
        <p14:creationId xmlns:p14="http://schemas.microsoft.com/office/powerpoint/2010/main" val="31171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890"/>
            <a:ext cx="10515600" cy="629957"/>
          </a:xfrm>
        </p:spPr>
        <p:txBody>
          <a:bodyPr>
            <a:normAutofit fontScale="90000"/>
          </a:bodyPr>
          <a:lstStyle/>
          <a:p>
            <a:r>
              <a:rPr lang="en-GB" altLang="zh-CN" dirty="0">
                <a:solidFill>
                  <a:srgbClr val="FF0000"/>
                </a:solidFill>
              </a:rPr>
              <a:t>Addition chains for multiplication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30301"/>
            <a:ext cx="10515600" cy="466538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altLang="zh-CN" sz="3600" dirty="0"/>
              <a:t>If multiply is very slow (or on a machine with no multiply instruction like the original SPARC), decomposing a constant operand into sum of powers of two can be effective:</a:t>
            </a:r>
          </a:p>
          <a:p>
            <a:pPr lvl="1" eaLnBrk="1" hangingPunct="1">
              <a:defRPr/>
            </a:pPr>
            <a:r>
              <a:rPr lang="en-GB" altLang="zh-CN" sz="3200" dirty="0"/>
              <a:t>          X * 125   =    x * 128 - x*4 + x</a:t>
            </a:r>
          </a:p>
          <a:p>
            <a:pPr lvl="1" eaLnBrk="1" hangingPunct="1">
              <a:defRPr/>
            </a:pPr>
            <a:r>
              <a:rPr lang="en-GB" altLang="zh-CN" sz="3200" dirty="0"/>
              <a:t>two shifts, one subtract and one add, which may be faster than one multiply</a:t>
            </a:r>
          </a:p>
          <a:p>
            <a:pPr lvl="1" eaLnBrk="1" hangingPunct="1">
              <a:defRPr/>
            </a:pPr>
            <a:r>
              <a:rPr lang="en-GB" altLang="zh-CN" sz="3200" dirty="0"/>
              <a:t>Note similarity with efficient exponentiation method</a:t>
            </a:r>
          </a:p>
        </p:txBody>
      </p:sp>
    </p:spTree>
    <p:extLst>
      <p:ext uri="{BB962C8B-B14F-4D97-AF65-F5344CB8AC3E}">
        <p14:creationId xmlns:p14="http://schemas.microsoft.com/office/powerpoint/2010/main" val="406891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762"/>
            <a:ext cx="10515600" cy="84511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Flow-of-control optimizations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788"/>
            <a:ext cx="10515600" cy="523090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325902" y="1712259"/>
            <a:ext cx="2101850" cy="1006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Lucida Console" panose="020B0609040504020204" pitchFamily="49" charset="0"/>
              </a:rPr>
              <a:t>    </a:t>
            </a:r>
            <a:r>
              <a:rPr lang="en-US" altLang="zh-CN" sz="2000" dirty="0" err="1">
                <a:latin typeface="Lucida Console" panose="020B0609040504020204" pitchFamily="49" charset="0"/>
              </a:rPr>
              <a:t>goto</a:t>
            </a:r>
            <a:r>
              <a:rPr lang="en-US" altLang="zh-CN" sz="2000" dirty="0">
                <a:latin typeface="Lucida Console" panose="020B0609040504020204" pitchFamily="49" charset="0"/>
              </a:rPr>
              <a:t> L1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Lucida Console" panose="020B0609040504020204" pitchFamily="49" charset="0"/>
              </a:rPr>
              <a:t>     . . 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Lucida Console" panose="020B0609040504020204" pitchFamily="49" charset="0"/>
              </a:rPr>
              <a:t>L1: </a:t>
            </a:r>
            <a:r>
              <a:rPr lang="en-US" altLang="zh-CN" sz="2000" dirty="0" err="1">
                <a:latin typeface="Lucida Console" panose="020B0609040504020204" pitchFamily="49" charset="0"/>
              </a:rPr>
              <a:t>goto</a:t>
            </a:r>
            <a:r>
              <a:rPr lang="en-US" altLang="zh-CN" sz="2000" dirty="0">
                <a:latin typeface="Lucida Console" panose="020B0609040504020204" pitchFamily="49" charset="0"/>
              </a:rPr>
              <a:t> L2   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900827" y="1712259"/>
            <a:ext cx="3565525" cy="1006475"/>
            <a:chOff x="2582" y="1104"/>
            <a:chExt cx="2246" cy="634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504" y="1104"/>
              <a:ext cx="1324" cy="6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Lucida Console" panose="020B0609040504020204" pitchFamily="49" charset="0"/>
                </a:rPr>
                <a:t>    </a:t>
              </a:r>
              <a:r>
                <a:rPr lang="en-US" altLang="zh-CN" sz="2000" dirty="0" err="1">
                  <a:latin typeface="Lucida Console" panose="020B0609040504020204" pitchFamily="49" charset="0"/>
                </a:rPr>
                <a:t>goto</a:t>
              </a:r>
              <a:r>
                <a:rPr lang="en-US" altLang="zh-CN" sz="2000" dirty="0">
                  <a:latin typeface="Lucida Console" panose="020B0609040504020204" pitchFamily="49" charset="0"/>
                </a:rPr>
                <a:t> L2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Lucida Console" panose="020B0609040504020204" pitchFamily="49" charset="0"/>
                </a:rPr>
                <a:t>     . . 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Lucida Console" panose="020B0609040504020204" pitchFamily="49" charset="0"/>
                </a:rPr>
                <a:t>L1: </a:t>
              </a:r>
              <a:r>
                <a:rPr lang="en-US" altLang="zh-CN" sz="2000" dirty="0" err="1">
                  <a:latin typeface="Lucida Console" panose="020B0609040504020204" pitchFamily="49" charset="0"/>
                </a:rPr>
                <a:t>goto</a:t>
              </a:r>
              <a:r>
                <a:rPr lang="en-US" altLang="zh-CN" sz="2000" dirty="0">
                  <a:latin typeface="Lucida Console" panose="020B0609040504020204" pitchFamily="49" charset="0"/>
                </a:rPr>
                <a:t> L2    </a:t>
              </a:r>
            </a:p>
          </p:txBody>
        </p:sp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2582" y="1382"/>
              <a:ext cx="624" cy="192"/>
            </a:xfrm>
            <a:prstGeom prst="rightArrow">
              <a:avLst>
                <a:gd name="adj1" fmla="val 50000"/>
                <a:gd name="adj2" fmla="val 8125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ahoma" panose="020B0604030504040204" pitchFamily="34" charset="0"/>
              </a:endParaRPr>
            </a:p>
          </p:txBody>
        </p:sp>
      </p:grp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487702" y="3312459"/>
            <a:ext cx="3306763" cy="1006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Lucida Console" panose="020B0609040504020204" pitchFamily="49" charset="0"/>
              </a:rPr>
              <a:t>    if a &lt; b </a:t>
            </a:r>
            <a:r>
              <a:rPr lang="en-US" altLang="zh-CN" sz="2000" dirty="0" err="1">
                <a:latin typeface="Lucida Console" panose="020B0609040504020204" pitchFamily="49" charset="0"/>
              </a:rPr>
              <a:t>goto</a:t>
            </a:r>
            <a:r>
              <a:rPr lang="en-US" altLang="zh-CN" sz="2000" dirty="0">
                <a:latin typeface="Lucida Console" panose="020B0609040504020204" pitchFamily="49" charset="0"/>
              </a:rPr>
              <a:t> L1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Lucida Console" panose="020B0609040504020204" pitchFamily="49" charset="0"/>
              </a:rPr>
              <a:t>     . . 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Lucida Console" panose="020B0609040504020204" pitchFamily="49" charset="0"/>
              </a:rPr>
              <a:t>L1: </a:t>
            </a:r>
            <a:r>
              <a:rPr lang="en-US" altLang="zh-CN" sz="2000" dirty="0" err="1">
                <a:latin typeface="Lucida Console" panose="020B0609040504020204" pitchFamily="49" charset="0"/>
              </a:rPr>
              <a:t>goto</a:t>
            </a:r>
            <a:r>
              <a:rPr lang="en-US" altLang="zh-CN" sz="2000" dirty="0">
                <a:latin typeface="Lucida Console" panose="020B0609040504020204" pitchFamily="49" charset="0"/>
              </a:rPr>
              <a:t> L2    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930990" y="3312459"/>
            <a:ext cx="4710112" cy="1006475"/>
            <a:chOff x="2601" y="2112"/>
            <a:chExt cx="2458" cy="634"/>
          </a:xfrm>
          <a:solidFill>
            <a:schemeClr val="accent1"/>
          </a:solidFill>
        </p:grpSpPr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312" y="2112"/>
              <a:ext cx="1747" cy="6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Lucida Console" panose="020B0609040504020204" pitchFamily="49" charset="0"/>
                </a:rPr>
                <a:t>    if a &lt; b goto L2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Lucida Console" panose="020B0609040504020204" pitchFamily="49" charset="0"/>
                </a:rPr>
                <a:t>     . . 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Lucida Console" panose="020B0609040504020204" pitchFamily="49" charset="0"/>
                </a:rPr>
                <a:t>L1: goto L2</a:t>
              </a: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>
              <a:off x="2601" y="2390"/>
              <a:ext cx="624" cy="192"/>
            </a:xfrm>
            <a:prstGeom prst="rightArrow">
              <a:avLst>
                <a:gd name="adj1" fmla="val 50000"/>
                <a:gd name="adj2" fmla="val 8125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ahoma" panose="020B0604030504040204" pitchFamily="34" charset="0"/>
              </a:endParaRPr>
            </a:p>
          </p:txBody>
        </p:sp>
      </p:grp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411502" y="4912659"/>
            <a:ext cx="3505200" cy="13112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Lucida Console" panose="020B0609040504020204" pitchFamily="49" charset="0"/>
              </a:rPr>
              <a:t>    </a:t>
            </a:r>
            <a:r>
              <a:rPr lang="en-US" altLang="zh-CN" sz="2000" dirty="0" err="1">
                <a:latin typeface="Lucida Console" panose="020B0609040504020204" pitchFamily="49" charset="0"/>
              </a:rPr>
              <a:t>goto</a:t>
            </a:r>
            <a:r>
              <a:rPr lang="en-US" altLang="zh-CN" sz="2000" dirty="0">
                <a:latin typeface="Lucida Console" panose="020B0609040504020204" pitchFamily="49" charset="0"/>
              </a:rPr>
              <a:t> L1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Lucida Console" panose="020B0609040504020204" pitchFamily="49" charset="0"/>
              </a:rPr>
              <a:t>     . . 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Lucida Console" panose="020B0609040504020204" pitchFamily="49" charset="0"/>
              </a:rPr>
              <a:t>L1: if a &lt; b </a:t>
            </a:r>
            <a:r>
              <a:rPr lang="en-US" altLang="zh-CN" sz="2000" dirty="0" err="1">
                <a:latin typeface="Lucida Console" panose="020B0609040504020204" pitchFamily="49" charset="0"/>
              </a:rPr>
              <a:t>goto</a:t>
            </a:r>
            <a:r>
              <a:rPr lang="en-US" altLang="zh-CN" sz="2000" dirty="0">
                <a:latin typeface="Lucida Console" panose="020B0609040504020204" pitchFamily="49" charset="0"/>
              </a:rPr>
              <a:t> L2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Lucida Console" panose="020B0609040504020204" pitchFamily="49" charset="0"/>
              </a:rPr>
              <a:t>L3:    </a:t>
            </a: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6031002" y="4912659"/>
            <a:ext cx="4610100" cy="1311275"/>
            <a:chOff x="2664" y="3120"/>
            <a:chExt cx="2443" cy="826"/>
          </a:xfrm>
        </p:grpSpPr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360" y="3120"/>
              <a:ext cx="1747" cy="8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Lucida Console" panose="020B0609040504020204" pitchFamily="49" charset="0"/>
                </a:rPr>
                <a:t>    if a &lt; b </a:t>
              </a:r>
              <a:r>
                <a:rPr lang="en-US" altLang="zh-CN" sz="2000" dirty="0" err="1">
                  <a:latin typeface="Lucida Console" panose="020B0609040504020204" pitchFamily="49" charset="0"/>
                </a:rPr>
                <a:t>goto</a:t>
              </a:r>
              <a:r>
                <a:rPr lang="en-US" altLang="zh-CN" sz="2000" dirty="0">
                  <a:latin typeface="Lucida Console" panose="020B0609040504020204" pitchFamily="49" charset="0"/>
                </a:rPr>
                <a:t> L2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Lucida Console" panose="020B0609040504020204" pitchFamily="49" charset="0"/>
                </a:rPr>
                <a:t>    </a:t>
              </a:r>
              <a:r>
                <a:rPr lang="en-US" altLang="zh-CN" sz="2000" dirty="0" err="1">
                  <a:latin typeface="Lucida Console" panose="020B0609040504020204" pitchFamily="49" charset="0"/>
                </a:rPr>
                <a:t>goto</a:t>
              </a:r>
              <a:r>
                <a:rPr lang="en-US" altLang="zh-CN" sz="2000" dirty="0">
                  <a:latin typeface="Lucida Console" panose="020B0609040504020204" pitchFamily="49" charset="0"/>
                </a:rPr>
                <a:t> L3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Lucida Console" panose="020B0609040504020204" pitchFamily="49" charset="0"/>
                </a:rPr>
                <a:t>    . . 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latin typeface="Lucida Console" panose="020B0609040504020204" pitchFamily="49" charset="0"/>
                </a:rPr>
                <a:t>L3: </a:t>
              </a: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>
              <a:off x="2664" y="3513"/>
              <a:ext cx="624" cy="192"/>
            </a:xfrm>
            <a:prstGeom prst="rightArrow">
              <a:avLst>
                <a:gd name="adj1" fmla="val 50000"/>
                <a:gd name="adj2" fmla="val 8125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692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12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550"/>
            <a:ext cx="10515600" cy="791322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Peephole Opt: an Example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128"/>
            <a:ext cx="10515600" cy="510988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549584" y="1600200"/>
            <a:ext cx="5181600" cy="161607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debug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. . 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if(debug)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   print debugging information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  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701984" y="4114800"/>
            <a:ext cx="4935538" cy="192087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    debug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    . . 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    if debug = 1 goto L1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    goto L2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L1: print debugging information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L2: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71509" y="2557463"/>
            <a:ext cx="216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Source Code: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33397" y="4843463"/>
            <a:ext cx="1997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Intermediate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Code:</a:t>
            </a:r>
            <a:endParaRPr lang="en-US" altLang="zh-CN" sz="2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1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1258"/>
            <a:ext cx="10515600" cy="60089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Code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4480560"/>
          </a:xfrm>
        </p:spPr>
        <p:txBody>
          <a:bodyPr/>
          <a:lstStyle/>
          <a:p>
            <a:r>
              <a:rPr lang="en-US" dirty="0"/>
              <a:t>Optimization is a program transformation technique, which tries to improve the code by making it consume less resources (i.e. CPU, Memory) and deliver high speed. </a:t>
            </a:r>
          </a:p>
          <a:p>
            <a:r>
              <a:rPr lang="en-US" dirty="0"/>
              <a:t>In optimization, high-level general programming constructs are replaced by very efficient low-level code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Faster execution</a:t>
            </a:r>
          </a:p>
          <a:p>
            <a:pPr lvl="1"/>
            <a:r>
              <a:rPr lang="en-US" dirty="0"/>
              <a:t>Efficient memory usage</a:t>
            </a:r>
          </a:p>
          <a:p>
            <a:pPr lvl="1"/>
            <a:r>
              <a:rPr lang="en-US" dirty="0"/>
              <a:t>Better performance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996"/>
            <a:ext cx="10515600" cy="804769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Eliminate Jump after Jump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0576"/>
            <a:ext cx="10515600" cy="505609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82750" y="2589213"/>
            <a:ext cx="125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Before: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903413" y="5027613"/>
            <a:ext cx="998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After: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657600" y="1828800"/>
            <a:ext cx="4935538" cy="192087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    debug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    . . 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    if debug = 1 goto L1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    goto L2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L1: print debugging information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L2: 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733800" y="4191000"/>
            <a:ext cx="4935538" cy="161607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    debug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    . . 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    if debug </a:t>
            </a:r>
            <a:r>
              <a:rPr lang="en-US" altLang="zh-CN" sz="2000">
                <a:latin typeface="Tahoma" panose="020B0604030504040204" pitchFamily="34" charset="0"/>
                <a:sym typeface="Symbol" panose="05050102010706020507" pitchFamily="18" charset="2"/>
              </a:rPr>
              <a:t></a:t>
            </a:r>
            <a:r>
              <a:rPr lang="en-US" altLang="zh-CN" sz="2000">
                <a:latin typeface="Lucida Console" panose="020B0609040504020204" pitchFamily="49" charset="0"/>
              </a:rPr>
              <a:t> 1 goto L2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    print debugging information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L2: </a:t>
            </a:r>
          </a:p>
        </p:txBody>
      </p:sp>
    </p:spTree>
    <p:extLst>
      <p:ext uri="{BB962C8B-B14F-4D97-AF65-F5344CB8AC3E}">
        <p14:creationId xmlns:p14="http://schemas.microsoft.com/office/powerpoint/2010/main" val="334563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890"/>
            <a:ext cx="10515600" cy="72408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Constant Propagation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6106"/>
            <a:ext cx="10515600" cy="506085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23091" y="2333720"/>
            <a:ext cx="125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Before: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43754" y="4772120"/>
            <a:ext cx="998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After: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545541" y="1725707"/>
            <a:ext cx="4935538" cy="161607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    debug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    . . 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    if debug </a:t>
            </a:r>
            <a:r>
              <a:rPr lang="en-US" altLang="zh-CN" sz="2000">
                <a:latin typeface="Tahoma" panose="020B0604030504040204" pitchFamily="34" charset="0"/>
                <a:sym typeface="Symbol" panose="05050102010706020507" pitchFamily="18" charset="2"/>
              </a:rPr>
              <a:t></a:t>
            </a:r>
            <a:r>
              <a:rPr lang="en-US" altLang="zh-CN" sz="2000">
                <a:latin typeface="Lucida Console" panose="020B0609040504020204" pitchFamily="49" charset="0"/>
              </a:rPr>
              <a:t> 1 goto L2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    print debugging information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L2: 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3639204" y="4011707"/>
            <a:ext cx="4935537" cy="1616075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    debug =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    . . 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    if </a:t>
            </a:r>
            <a:r>
              <a:rPr lang="en-US" altLang="zh-CN" sz="2000">
                <a:latin typeface="Tahoma" panose="020B0604030504040204" pitchFamily="34" charset="0"/>
              </a:rPr>
              <a:t>0</a:t>
            </a:r>
            <a:r>
              <a:rPr lang="en-US" altLang="zh-CN" sz="2000">
                <a:latin typeface="Lucida Console" panose="020B0609040504020204" pitchFamily="49" charset="0"/>
              </a:rPr>
              <a:t> </a:t>
            </a:r>
            <a:r>
              <a:rPr lang="en-US" altLang="zh-CN" sz="2000">
                <a:latin typeface="Tahoma" panose="020B0604030504040204" pitchFamily="34" charset="0"/>
                <a:sym typeface="Symbol" panose="05050102010706020507" pitchFamily="18" charset="2"/>
              </a:rPr>
              <a:t></a:t>
            </a:r>
            <a:r>
              <a:rPr lang="en-US" altLang="zh-CN" sz="2000">
                <a:latin typeface="Lucida Console" panose="020B0609040504020204" pitchFamily="49" charset="0"/>
              </a:rPr>
              <a:t> 1 goto L2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    print debugging information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Lucida Console" panose="020B0609040504020204" pitchFamily="49" charset="0"/>
              </a:rPr>
              <a:t>L2: </a:t>
            </a:r>
          </a:p>
        </p:txBody>
      </p:sp>
    </p:spTree>
    <p:extLst>
      <p:ext uri="{BB962C8B-B14F-4D97-AF65-F5344CB8AC3E}">
        <p14:creationId xmlns:p14="http://schemas.microsoft.com/office/powerpoint/2010/main" val="382192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7890"/>
            <a:ext cx="10515600" cy="85855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Peephole Optimization Summary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946150" y="1155700"/>
            <a:ext cx="10515600" cy="435759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sz="3600" dirty="0"/>
              <a:t>Peephole optimization is very fast</a:t>
            </a:r>
          </a:p>
          <a:p>
            <a:pPr lvl="1" eaLnBrk="1" hangingPunct="1">
              <a:defRPr/>
            </a:pPr>
            <a:r>
              <a:rPr lang="en-US" altLang="zh-CN" sz="3200" dirty="0"/>
              <a:t>Small overhead per instruction since they use a small, fixed-size window</a:t>
            </a:r>
          </a:p>
          <a:p>
            <a:pPr eaLnBrk="1" hangingPunct="1">
              <a:defRPr/>
            </a:pPr>
            <a:endParaRPr lang="en-US" altLang="zh-CN" sz="3600" dirty="0"/>
          </a:p>
          <a:p>
            <a:pPr eaLnBrk="1" hangingPunct="1">
              <a:defRPr/>
            </a:pPr>
            <a:r>
              <a:rPr lang="en-US" altLang="zh-CN" sz="3600" dirty="0"/>
              <a:t>It is often easier to generate na</a:t>
            </a:r>
            <a:r>
              <a:rPr lang="en-US" altLang="zh-CN" sz="3600" dirty="0">
                <a:latin typeface="Times" pitchFamily="17" charset="0"/>
              </a:rPr>
              <a:t>ï</a:t>
            </a:r>
            <a:r>
              <a:rPr lang="en-US" altLang="zh-CN" sz="3600" dirty="0"/>
              <a:t>ve code and run peephole optimization than generating good code.</a:t>
            </a:r>
          </a:p>
        </p:txBody>
      </p:sp>
    </p:spTree>
    <p:extLst>
      <p:ext uri="{BB962C8B-B14F-4D97-AF65-F5344CB8AC3E}">
        <p14:creationId xmlns:p14="http://schemas.microsoft.com/office/powerpoint/2010/main" val="6190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269" y="470646"/>
            <a:ext cx="10107706" cy="6051177"/>
          </a:xfrm>
        </p:spPr>
        <p:txBody>
          <a:bodyPr/>
          <a:lstStyle/>
          <a:p>
            <a:pPr marL="0" indent="0" algn="ctr">
              <a:buNone/>
            </a:pPr>
            <a:r>
              <a:rPr lang="en-IN" u="sng" dirty="0">
                <a:solidFill>
                  <a:srgbClr val="FF0000"/>
                </a:solidFill>
              </a:rPr>
              <a:t>Loops in Flow Graphs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Dominators:</a:t>
            </a:r>
          </a:p>
          <a:p>
            <a:pPr marL="0" indent="0">
              <a:buNone/>
            </a:pPr>
            <a:r>
              <a:rPr lang="en-IN" dirty="0">
                <a:solidFill>
                  <a:srgbClr val="0000CC"/>
                </a:solidFill>
              </a:rPr>
              <a:t> </a:t>
            </a:r>
            <a:r>
              <a:rPr lang="en-IN" dirty="0"/>
              <a:t>- A node </a:t>
            </a:r>
            <a:r>
              <a:rPr lang="en-IN" dirty="0">
                <a:solidFill>
                  <a:srgbClr val="FF0000"/>
                </a:solidFill>
              </a:rPr>
              <a:t>d </a:t>
            </a:r>
            <a:r>
              <a:rPr lang="en-IN" dirty="0"/>
              <a:t>of a flow graph dominates node </a:t>
            </a:r>
            <a:r>
              <a:rPr lang="en-IN" dirty="0">
                <a:solidFill>
                  <a:srgbClr val="FF0000"/>
                </a:solidFill>
              </a:rPr>
              <a:t>n</a:t>
            </a:r>
            <a:r>
              <a:rPr lang="en-IN" dirty="0"/>
              <a:t> ( a node </a:t>
            </a:r>
            <a:r>
              <a:rPr lang="en-IN" dirty="0">
                <a:solidFill>
                  <a:srgbClr val="FF0000"/>
                </a:solidFill>
              </a:rPr>
              <a:t>d</a:t>
            </a:r>
            <a:r>
              <a:rPr lang="en-IN" dirty="0"/>
              <a:t> is a dominator of a node </a:t>
            </a:r>
            <a:r>
              <a:rPr lang="en-IN" dirty="0">
                <a:solidFill>
                  <a:srgbClr val="FF0000"/>
                </a:solidFill>
              </a:rPr>
              <a:t>n</a:t>
            </a:r>
            <a:r>
              <a:rPr lang="en-IN" dirty="0"/>
              <a:t>), written </a:t>
            </a:r>
            <a:r>
              <a:rPr lang="en-IN" dirty="0">
                <a:solidFill>
                  <a:srgbClr val="FF0000"/>
                </a:solidFill>
              </a:rPr>
              <a:t>d dom n</a:t>
            </a:r>
            <a:r>
              <a:rPr lang="en-IN" dirty="0"/>
              <a:t>, if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</a:t>
            </a:r>
            <a:r>
              <a:rPr lang="en-IN" dirty="0"/>
              <a:t>- Every path from the </a:t>
            </a:r>
            <a:r>
              <a:rPr lang="en-IN" dirty="0">
                <a:solidFill>
                  <a:srgbClr val="FF0000"/>
                </a:solidFill>
              </a:rPr>
              <a:t>initial node</a:t>
            </a:r>
            <a:r>
              <a:rPr lang="en-IN" dirty="0"/>
              <a:t> of the flow graph to node </a:t>
            </a:r>
            <a:r>
              <a:rPr lang="en-IN" dirty="0">
                <a:solidFill>
                  <a:srgbClr val="FF0000"/>
                </a:solidFill>
              </a:rPr>
              <a:t>n</a:t>
            </a:r>
          </a:p>
          <a:p>
            <a:pPr marL="0" indent="0">
              <a:buNone/>
            </a:pPr>
            <a:r>
              <a:rPr lang="en-IN" dirty="0"/>
              <a:t>        goes through </a:t>
            </a:r>
            <a:r>
              <a:rPr lang="en-IN" dirty="0">
                <a:solidFill>
                  <a:srgbClr val="FF0000"/>
                </a:solidFill>
              </a:rPr>
              <a:t>d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</a:t>
            </a:r>
            <a:r>
              <a:rPr lang="en-IN" dirty="0"/>
              <a:t>- Every node dominates itself</a:t>
            </a:r>
          </a:p>
          <a:p>
            <a:pPr marL="0" indent="0">
              <a:buNone/>
            </a:pPr>
            <a:r>
              <a:rPr lang="en-IN" dirty="0"/>
              <a:t>     - Entry node of a loop dominates all node in the loop.</a:t>
            </a:r>
          </a:p>
          <a:p>
            <a:pPr marL="0" indent="0">
              <a:buNone/>
            </a:pPr>
            <a:r>
              <a:rPr lang="en-IN" dirty="0"/>
              <a:t> A useful way of presenting dominator information is in a tree, called a </a:t>
            </a:r>
            <a:r>
              <a:rPr lang="en-IN" dirty="0">
                <a:solidFill>
                  <a:srgbClr val="FF0000"/>
                </a:solidFill>
              </a:rPr>
              <a:t>dominator tree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     - Initial node is a root</a:t>
            </a:r>
          </a:p>
          <a:p>
            <a:pPr marL="0" indent="0">
              <a:buNone/>
            </a:pPr>
            <a:r>
              <a:rPr lang="en-IN" dirty="0"/>
              <a:t>     - Each node dominates only its descendants in the tree</a:t>
            </a:r>
          </a:p>
        </p:txBody>
      </p:sp>
    </p:spTree>
    <p:extLst>
      <p:ext uri="{BB962C8B-B14F-4D97-AF65-F5344CB8AC3E}">
        <p14:creationId xmlns:p14="http://schemas.microsoft.com/office/powerpoint/2010/main" val="29468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4776"/>
            <a:ext cx="10515600" cy="561218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1 </a:t>
            </a:r>
            <a:r>
              <a:rPr lang="en-IN" dirty="0"/>
              <a:t>dominates  = { 1, 2, 3, 4, 5, 6, 7, 8, 9, 10} }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2 </a:t>
            </a:r>
            <a:r>
              <a:rPr lang="en-IN" dirty="0"/>
              <a:t>dominates  = { 2 }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3 </a:t>
            </a:r>
            <a:r>
              <a:rPr lang="en-IN" dirty="0"/>
              <a:t>dominates  = { 3, 4, 5, 6, 7, 8, 9, 10}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4 </a:t>
            </a:r>
            <a:r>
              <a:rPr lang="en-IN" dirty="0"/>
              <a:t>dominates  = { 4, 5, 6, 7, 8, 9, 10}</a:t>
            </a:r>
            <a:r>
              <a:rPr lang="en-IN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5 </a:t>
            </a:r>
            <a:r>
              <a:rPr lang="en-IN" dirty="0"/>
              <a:t>dominates  = { 5 }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6 </a:t>
            </a:r>
            <a:r>
              <a:rPr lang="en-IN" dirty="0"/>
              <a:t>dominates  = { 6}</a:t>
            </a:r>
            <a:r>
              <a:rPr lang="en-IN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7 </a:t>
            </a:r>
            <a:r>
              <a:rPr lang="en-IN" dirty="0"/>
              <a:t>dominates  = { 7, 8, 9, 10}</a:t>
            </a:r>
            <a:r>
              <a:rPr lang="en-IN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8 </a:t>
            </a:r>
            <a:r>
              <a:rPr lang="en-IN" dirty="0"/>
              <a:t>dominates  = { 8, 9, 10}</a:t>
            </a:r>
            <a:r>
              <a:rPr lang="en-IN" dirty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9 </a:t>
            </a:r>
            <a:r>
              <a:rPr lang="en-IN" dirty="0"/>
              <a:t>dominates  = { 9 }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10 </a:t>
            </a:r>
            <a:r>
              <a:rPr lang="en-IN" dirty="0"/>
              <a:t>dominates  = {10}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306" y="726141"/>
            <a:ext cx="3524250" cy="456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5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726141"/>
            <a:ext cx="10322859" cy="493507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Dominator tree: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094" y="1519515"/>
            <a:ext cx="5419161" cy="420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9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739589"/>
            <a:ext cx="10269073" cy="5217458"/>
          </a:xfrm>
        </p:spPr>
        <p:txBody>
          <a:bodyPr/>
          <a:lstStyle/>
          <a:p>
            <a:pPr marL="0" indent="0" algn="ctr">
              <a:buNone/>
            </a:pPr>
            <a:r>
              <a:rPr lang="en-IN" sz="4000" u="sng" dirty="0">
                <a:solidFill>
                  <a:srgbClr val="FF0000"/>
                </a:solidFill>
              </a:rPr>
              <a:t>Natural Loops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0000CC"/>
                </a:solidFill>
              </a:rPr>
              <a:t>One important application of dominator information is in determining the loops of a flow graph suitable for improvement. There are two essential properties of such loops:</a:t>
            </a:r>
          </a:p>
          <a:p>
            <a:pPr marL="0" indent="0">
              <a:buNone/>
            </a:pPr>
            <a:r>
              <a:rPr lang="en-IN" dirty="0"/>
              <a:t>1. A loop must have a single entry point, called the </a:t>
            </a:r>
            <a:r>
              <a:rPr lang="en-IN" dirty="0">
                <a:solidFill>
                  <a:srgbClr val="FF0000"/>
                </a:solidFill>
              </a:rPr>
              <a:t>header</a:t>
            </a:r>
            <a:r>
              <a:rPr lang="en-IN" dirty="0"/>
              <a:t>. This entry  </a:t>
            </a:r>
          </a:p>
          <a:p>
            <a:pPr marL="0" indent="0">
              <a:buNone/>
            </a:pPr>
            <a:r>
              <a:rPr lang="en-IN" dirty="0"/>
              <a:t>    point dominates all nodes in the loop.</a:t>
            </a:r>
          </a:p>
          <a:p>
            <a:pPr marL="0" indent="0">
              <a:buNone/>
            </a:pPr>
            <a:r>
              <a:rPr lang="en-IN" dirty="0"/>
              <a:t>2. There must be at least one way to iterate the loop i.e. at least one </a:t>
            </a:r>
          </a:p>
          <a:p>
            <a:pPr marL="0" indent="0">
              <a:buNone/>
            </a:pPr>
            <a:r>
              <a:rPr lang="en-IN" dirty="0"/>
              <a:t>    path back to the header.</a:t>
            </a:r>
          </a:p>
        </p:txBody>
      </p:sp>
    </p:spTree>
    <p:extLst>
      <p:ext uri="{BB962C8B-B14F-4D97-AF65-F5344CB8AC3E}">
        <p14:creationId xmlns:p14="http://schemas.microsoft.com/office/powerpoint/2010/main" val="269005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0928" y="887505"/>
            <a:ext cx="9959788" cy="4666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 good way to find all the loops in a flow graph is to search for the edges whose heads dominate their tails.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l-GR" dirty="0">
                <a:solidFill>
                  <a:srgbClr val="FF0000"/>
                </a:solidFill>
              </a:rPr>
              <a:t>→</a:t>
            </a:r>
            <a:r>
              <a:rPr lang="en-IN" dirty="0">
                <a:solidFill>
                  <a:srgbClr val="FF0000"/>
                </a:solidFill>
              </a:rPr>
              <a:t>b </a:t>
            </a:r>
            <a:r>
              <a:rPr lang="en-IN" dirty="0"/>
              <a:t>is an edge, </a:t>
            </a: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IN" dirty="0"/>
              <a:t> is the head and </a:t>
            </a:r>
            <a:r>
              <a:rPr lang="en-IN" dirty="0">
                <a:solidFill>
                  <a:srgbClr val="FF0000"/>
                </a:solidFill>
              </a:rPr>
              <a:t>a</a:t>
            </a:r>
            <a:r>
              <a:rPr lang="en-IN" dirty="0"/>
              <a:t> is the tail. We call such edges are </a:t>
            </a:r>
            <a:r>
              <a:rPr lang="en-IN" dirty="0">
                <a:solidFill>
                  <a:srgbClr val="FF0000"/>
                </a:solidFill>
              </a:rPr>
              <a:t>back edges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There is a edge </a:t>
            </a:r>
            <a:r>
              <a:rPr lang="en-IN" dirty="0">
                <a:solidFill>
                  <a:srgbClr val="FF0000"/>
                </a:solidFill>
              </a:rPr>
              <a:t>7</a:t>
            </a:r>
            <a:r>
              <a:rPr lang="el-GR" dirty="0">
                <a:solidFill>
                  <a:srgbClr val="FF0000"/>
                </a:solidFill>
              </a:rPr>
              <a:t>→</a:t>
            </a:r>
            <a:r>
              <a:rPr lang="en-IN" dirty="0">
                <a:solidFill>
                  <a:srgbClr val="FF0000"/>
                </a:solidFill>
              </a:rPr>
              <a:t>4</a:t>
            </a:r>
            <a:r>
              <a:rPr lang="en-IN" dirty="0"/>
              <a:t>, and </a:t>
            </a:r>
            <a:r>
              <a:rPr lang="en-IN" dirty="0">
                <a:solidFill>
                  <a:srgbClr val="FF0000"/>
                </a:solidFill>
              </a:rPr>
              <a:t>4 dom 7</a:t>
            </a:r>
          </a:p>
          <a:p>
            <a:pPr marL="0" indent="0">
              <a:buNone/>
            </a:pPr>
            <a:r>
              <a:rPr lang="en-IN" dirty="0"/>
              <a:t>There is a edge </a:t>
            </a:r>
            <a:r>
              <a:rPr lang="en-IN" dirty="0">
                <a:solidFill>
                  <a:srgbClr val="FF0000"/>
                </a:solidFill>
              </a:rPr>
              <a:t>4</a:t>
            </a:r>
            <a:r>
              <a:rPr lang="el-GR" dirty="0">
                <a:solidFill>
                  <a:srgbClr val="FF0000"/>
                </a:solidFill>
              </a:rPr>
              <a:t>→</a:t>
            </a:r>
            <a:r>
              <a:rPr lang="en-IN" dirty="0">
                <a:solidFill>
                  <a:srgbClr val="FF0000"/>
                </a:solidFill>
              </a:rPr>
              <a:t>3</a:t>
            </a:r>
            <a:r>
              <a:rPr lang="en-IN" dirty="0"/>
              <a:t>, and </a:t>
            </a:r>
            <a:r>
              <a:rPr lang="en-IN" dirty="0">
                <a:solidFill>
                  <a:srgbClr val="FF0000"/>
                </a:solidFill>
              </a:rPr>
              <a:t>3 dom 4</a:t>
            </a:r>
          </a:p>
          <a:p>
            <a:pPr marL="0" indent="0">
              <a:buNone/>
            </a:pPr>
            <a:r>
              <a:rPr lang="en-IN" dirty="0"/>
              <a:t>There is a edge </a:t>
            </a:r>
            <a:r>
              <a:rPr lang="en-IN" dirty="0">
                <a:solidFill>
                  <a:srgbClr val="FF0000"/>
                </a:solidFill>
              </a:rPr>
              <a:t>10</a:t>
            </a:r>
            <a:r>
              <a:rPr lang="el-GR" dirty="0">
                <a:solidFill>
                  <a:srgbClr val="FF0000"/>
                </a:solidFill>
              </a:rPr>
              <a:t>→</a:t>
            </a:r>
            <a:r>
              <a:rPr lang="en-IN" dirty="0">
                <a:solidFill>
                  <a:srgbClr val="FF0000"/>
                </a:solidFill>
              </a:rPr>
              <a:t>7</a:t>
            </a:r>
            <a:r>
              <a:rPr lang="en-IN" dirty="0"/>
              <a:t>, and </a:t>
            </a:r>
            <a:r>
              <a:rPr lang="en-IN" dirty="0">
                <a:solidFill>
                  <a:srgbClr val="FF0000"/>
                </a:solidFill>
              </a:rPr>
              <a:t>7 dom 10</a:t>
            </a:r>
          </a:p>
          <a:p>
            <a:pPr marL="0" indent="0">
              <a:buNone/>
            </a:pPr>
            <a:r>
              <a:rPr lang="en-IN" dirty="0"/>
              <a:t>There is a edge </a:t>
            </a:r>
            <a:r>
              <a:rPr lang="en-IN" dirty="0">
                <a:solidFill>
                  <a:srgbClr val="FF0000"/>
                </a:solidFill>
              </a:rPr>
              <a:t>8</a:t>
            </a:r>
            <a:r>
              <a:rPr lang="el-GR" dirty="0">
                <a:solidFill>
                  <a:srgbClr val="FF0000"/>
                </a:solidFill>
              </a:rPr>
              <a:t>→</a:t>
            </a:r>
            <a:r>
              <a:rPr lang="en-IN" dirty="0">
                <a:solidFill>
                  <a:srgbClr val="FF0000"/>
                </a:solidFill>
              </a:rPr>
              <a:t>3</a:t>
            </a:r>
            <a:r>
              <a:rPr lang="en-IN" dirty="0"/>
              <a:t>, and </a:t>
            </a:r>
            <a:r>
              <a:rPr lang="en-IN" dirty="0">
                <a:solidFill>
                  <a:srgbClr val="FF0000"/>
                </a:solidFill>
              </a:rPr>
              <a:t>3 dom 8</a:t>
            </a:r>
          </a:p>
          <a:p>
            <a:pPr marL="0" indent="0">
              <a:buNone/>
            </a:pPr>
            <a:r>
              <a:rPr lang="en-IN" dirty="0"/>
              <a:t>There is a edge </a:t>
            </a:r>
            <a:r>
              <a:rPr lang="en-IN" dirty="0">
                <a:solidFill>
                  <a:srgbClr val="FF0000"/>
                </a:solidFill>
              </a:rPr>
              <a:t>9</a:t>
            </a:r>
            <a:r>
              <a:rPr lang="el-GR" dirty="0">
                <a:solidFill>
                  <a:srgbClr val="FF0000"/>
                </a:solidFill>
              </a:rPr>
              <a:t>→</a:t>
            </a:r>
            <a:r>
              <a:rPr lang="en-IN" dirty="0">
                <a:solidFill>
                  <a:srgbClr val="FF0000"/>
                </a:solidFill>
              </a:rPr>
              <a:t>1</a:t>
            </a:r>
            <a:r>
              <a:rPr lang="en-IN" dirty="0"/>
              <a:t>, and </a:t>
            </a:r>
            <a:r>
              <a:rPr lang="en-IN" dirty="0">
                <a:solidFill>
                  <a:srgbClr val="FF0000"/>
                </a:solidFill>
              </a:rPr>
              <a:t>1 dom 9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70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670" y="551329"/>
            <a:ext cx="9569824" cy="492162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- </a:t>
            </a:r>
            <a:r>
              <a:rPr lang="en-IN"/>
              <a:t>Given a back </a:t>
            </a:r>
            <a:r>
              <a:rPr lang="en-IN" dirty="0"/>
              <a:t>edge </a:t>
            </a:r>
            <a:r>
              <a:rPr lang="en-IN" dirty="0">
                <a:solidFill>
                  <a:srgbClr val="FF0000"/>
                </a:solidFill>
              </a:rPr>
              <a:t>n</a:t>
            </a:r>
            <a:r>
              <a:rPr lang="el-GR" dirty="0">
                <a:solidFill>
                  <a:srgbClr val="FF0000"/>
                </a:solidFill>
              </a:rPr>
              <a:t>→</a:t>
            </a:r>
            <a:r>
              <a:rPr lang="en-IN" dirty="0">
                <a:solidFill>
                  <a:srgbClr val="FF0000"/>
                </a:solidFill>
              </a:rPr>
              <a:t>d</a:t>
            </a:r>
            <a:r>
              <a:rPr lang="en-IN" dirty="0"/>
              <a:t>, we define the natural loop of the edge   </a:t>
            </a:r>
          </a:p>
          <a:p>
            <a:pPr marL="0" indent="0">
              <a:buNone/>
            </a:pPr>
            <a:r>
              <a:rPr lang="en-IN" dirty="0"/>
              <a:t>    to be </a:t>
            </a:r>
            <a:r>
              <a:rPr lang="en-IN" dirty="0">
                <a:solidFill>
                  <a:srgbClr val="FF0000"/>
                </a:solidFill>
              </a:rPr>
              <a:t>d </a:t>
            </a:r>
            <a:r>
              <a:rPr lang="en-IN" dirty="0"/>
              <a:t>plus the set of nodes that can reach </a:t>
            </a:r>
            <a:r>
              <a:rPr lang="en-IN" dirty="0">
                <a:solidFill>
                  <a:srgbClr val="FF0000"/>
                </a:solidFill>
              </a:rPr>
              <a:t>n </a:t>
            </a:r>
            <a:r>
              <a:rPr lang="en-IN" dirty="0"/>
              <a:t>without going </a:t>
            </a:r>
          </a:p>
          <a:p>
            <a:pPr marL="0" indent="0">
              <a:buNone/>
            </a:pPr>
            <a:r>
              <a:rPr lang="en-IN" dirty="0"/>
              <a:t>    through </a:t>
            </a:r>
            <a:r>
              <a:rPr lang="en-IN" dirty="0">
                <a:solidFill>
                  <a:srgbClr val="FF0000"/>
                </a:solidFill>
              </a:rPr>
              <a:t>d</a:t>
            </a:r>
            <a:r>
              <a:rPr lang="en-IN" dirty="0"/>
              <a:t>. </a:t>
            </a:r>
          </a:p>
          <a:p>
            <a:pPr marL="0" indent="0">
              <a:buNone/>
            </a:pPr>
            <a:r>
              <a:rPr lang="en-IN" dirty="0"/>
              <a:t> - Node d is the header of the loop</a:t>
            </a:r>
          </a:p>
          <a:p>
            <a:pPr marL="0" indent="0">
              <a:buNone/>
            </a:pPr>
            <a:r>
              <a:rPr lang="en-IN" dirty="0"/>
              <a:t>The natural loop of the edge </a:t>
            </a:r>
            <a:r>
              <a:rPr lang="en-IN" dirty="0">
                <a:solidFill>
                  <a:srgbClr val="FF0000"/>
                </a:solidFill>
              </a:rPr>
              <a:t>10</a:t>
            </a:r>
            <a:r>
              <a:rPr lang="el-GR" dirty="0">
                <a:solidFill>
                  <a:srgbClr val="FF0000"/>
                </a:solidFill>
              </a:rPr>
              <a:t>→</a:t>
            </a:r>
            <a:r>
              <a:rPr lang="en-IN" dirty="0">
                <a:solidFill>
                  <a:srgbClr val="FF0000"/>
                </a:solidFill>
              </a:rPr>
              <a:t>7 </a:t>
            </a:r>
            <a:r>
              <a:rPr lang="en-IN" dirty="0"/>
              <a:t>consists of the nodes </a:t>
            </a:r>
          </a:p>
          <a:p>
            <a:pPr marL="0" indent="0">
              <a:buNone/>
            </a:pPr>
            <a:r>
              <a:rPr lang="en-IN" dirty="0"/>
              <a:t>                      </a:t>
            </a:r>
            <a:r>
              <a:rPr lang="en-IN" dirty="0">
                <a:solidFill>
                  <a:srgbClr val="FF0000"/>
                </a:solidFill>
              </a:rPr>
              <a:t>7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8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r>
              <a:rPr lang="en-IN" dirty="0"/>
              <a:t>The natural loop of the edge </a:t>
            </a:r>
            <a:r>
              <a:rPr lang="en-IN" dirty="0">
                <a:solidFill>
                  <a:srgbClr val="FF0000"/>
                </a:solidFill>
              </a:rPr>
              <a:t>9</a:t>
            </a:r>
            <a:r>
              <a:rPr lang="el-GR" dirty="0">
                <a:solidFill>
                  <a:srgbClr val="FF0000"/>
                </a:solidFill>
              </a:rPr>
              <a:t>→</a:t>
            </a:r>
            <a:r>
              <a:rPr lang="en-IN" dirty="0">
                <a:solidFill>
                  <a:srgbClr val="FF0000"/>
                </a:solidFill>
              </a:rPr>
              <a:t>1 </a:t>
            </a:r>
            <a:r>
              <a:rPr lang="en-IN" dirty="0"/>
              <a:t>is the entire flow </a:t>
            </a:r>
            <a:r>
              <a:rPr lang="en-IN" dirty="0" err="1"/>
              <a:t>grah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06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1914" y="564776"/>
            <a:ext cx="9354671" cy="561218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Consider the following program fragment: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Fact(x)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f = 1;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for(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=2;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&lt;=x; </a:t>
            </a:r>
            <a:r>
              <a:rPr lang="en-IN" dirty="0" err="1">
                <a:solidFill>
                  <a:srgbClr val="FF0000"/>
                </a:solidFill>
              </a:rPr>
              <a:t>i</a:t>
            </a:r>
            <a:r>
              <a:rPr lang="en-IN" dirty="0">
                <a:solidFill>
                  <a:srgbClr val="FF0000"/>
                </a:solidFill>
              </a:rPr>
              <a:t>++)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f = f * I;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return(f);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19295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Code Optimization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062549"/>
          </a:xfrm>
        </p:spPr>
        <p:txBody>
          <a:bodyPr/>
          <a:lstStyle/>
          <a:p>
            <a:r>
              <a:rPr lang="en-US" dirty="0"/>
              <a:t>Compile time evaluation</a:t>
            </a:r>
          </a:p>
          <a:p>
            <a:pPr lvl="1"/>
            <a:r>
              <a:rPr lang="en-US" dirty="0"/>
              <a:t>Constant folding</a:t>
            </a:r>
          </a:p>
          <a:p>
            <a:pPr lvl="1"/>
            <a:r>
              <a:rPr lang="en-US" dirty="0"/>
              <a:t>Constant propagation</a:t>
            </a:r>
          </a:p>
          <a:p>
            <a:r>
              <a:rPr lang="en-US" dirty="0"/>
              <a:t>Common sub-expression elimination</a:t>
            </a:r>
          </a:p>
          <a:p>
            <a:r>
              <a:rPr lang="en-US" dirty="0"/>
              <a:t>Strength reduction</a:t>
            </a:r>
          </a:p>
          <a:p>
            <a:r>
              <a:rPr lang="en-US" dirty="0"/>
              <a:t>Code motion</a:t>
            </a:r>
          </a:p>
          <a:p>
            <a:r>
              <a:rPr lang="en-US" dirty="0"/>
              <a:t>Dead code elimination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5459"/>
            <a:ext cx="10515600" cy="553150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three address –code representation of the program fragment is:</a:t>
            </a:r>
          </a:p>
          <a:p>
            <a:pPr marL="0" indent="0">
              <a:buNone/>
            </a:pPr>
            <a:r>
              <a:rPr lang="en-IN" dirty="0"/>
              <a:t>10 f = 1                                          Leaders are  </a:t>
            </a:r>
            <a:r>
              <a:rPr lang="en-IN" dirty="0">
                <a:solidFill>
                  <a:srgbClr val="FF0000"/>
                </a:solidFill>
              </a:rPr>
              <a:t>10</a:t>
            </a:r>
          </a:p>
          <a:p>
            <a:pPr marL="0" indent="0">
              <a:buNone/>
            </a:pPr>
            <a:r>
              <a:rPr lang="en-IN" dirty="0"/>
              <a:t>11 </a:t>
            </a:r>
            <a:r>
              <a:rPr lang="en-IN" dirty="0" err="1"/>
              <a:t>i</a:t>
            </a:r>
            <a:r>
              <a:rPr lang="en-IN" dirty="0"/>
              <a:t> =2                                                                  </a:t>
            </a:r>
            <a:r>
              <a:rPr lang="en-IN" dirty="0">
                <a:solidFill>
                  <a:srgbClr val="008000"/>
                </a:solidFill>
              </a:rPr>
              <a:t>12, 14, 18</a:t>
            </a:r>
          </a:p>
          <a:p>
            <a:pPr marL="514350" indent="-514350">
              <a:buAutoNum type="arabicPlain" startAt="12"/>
            </a:pPr>
            <a:r>
              <a:rPr lang="en-IN" dirty="0"/>
              <a:t>If </a:t>
            </a:r>
            <a:r>
              <a:rPr lang="en-IN" dirty="0" err="1"/>
              <a:t>i</a:t>
            </a:r>
            <a:r>
              <a:rPr lang="en-IN" dirty="0"/>
              <a:t> &lt;= x  </a:t>
            </a:r>
            <a:r>
              <a:rPr lang="en-IN" dirty="0" err="1"/>
              <a:t>goto</a:t>
            </a:r>
            <a:r>
              <a:rPr lang="en-IN" dirty="0"/>
              <a:t> 14                                            </a:t>
            </a:r>
            <a:r>
              <a:rPr lang="en-IN" dirty="0">
                <a:solidFill>
                  <a:srgbClr val="0000CC"/>
                </a:solidFill>
              </a:rPr>
              <a:t>13</a:t>
            </a:r>
          </a:p>
          <a:p>
            <a:pPr marL="514350" indent="-514350">
              <a:buAutoNum type="arabicPlain" startAt="12"/>
            </a:pPr>
            <a:r>
              <a:rPr lang="en-IN" dirty="0"/>
              <a:t> </a:t>
            </a:r>
            <a:r>
              <a:rPr lang="en-IN" dirty="0" err="1"/>
              <a:t>goto</a:t>
            </a:r>
            <a:r>
              <a:rPr lang="en-IN" dirty="0"/>
              <a:t> 18                                       B1:  10, 11</a:t>
            </a:r>
          </a:p>
          <a:p>
            <a:pPr marL="514350" indent="-514350">
              <a:buAutoNum type="arabicPlain" startAt="12"/>
            </a:pPr>
            <a:r>
              <a:rPr lang="en-IN" dirty="0"/>
              <a:t> f = f * </a:t>
            </a:r>
            <a:r>
              <a:rPr lang="en-IN" dirty="0" err="1"/>
              <a:t>i</a:t>
            </a:r>
            <a:r>
              <a:rPr lang="en-IN" dirty="0"/>
              <a:t>                                         B2: 12</a:t>
            </a:r>
          </a:p>
          <a:p>
            <a:pPr marL="514350" indent="-514350">
              <a:buAutoNum type="arabicPlain" startAt="12"/>
            </a:pPr>
            <a:r>
              <a:rPr lang="en-IN" dirty="0"/>
              <a:t> t1 = </a:t>
            </a:r>
            <a:r>
              <a:rPr lang="en-IN" dirty="0" err="1"/>
              <a:t>i</a:t>
            </a:r>
            <a:r>
              <a:rPr lang="en-IN" dirty="0"/>
              <a:t> + 1                                      B3: 13</a:t>
            </a:r>
          </a:p>
          <a:p>
            <a:pPr marL="514350" indent="-514350">
              <a:buAutoNum type="arabicPlain" startAt="12"/>
            </a:pP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t1                                            B4: 14, 15, 16, 17</a:t>
            </a:r>
          </a:p>
          <a:p>
            <a:pPr marL="514350" indent="-514350">
              <a:buAutoNum type="arabicPlain" startAt="12"/>
            </a:pPr>
            <a:r>
              <a:rPr lang="en-IN" dirty="0"/>
              <a:t> </a:t>
            </a:r>
            <a:r>
              <a:rPr lang="en-IN" dirty="0" err="1"/>
              <a:t>goto</a:t>
            </a:r>
            <a:r>
              <a:rPr lang="en-IN" dirty="0"/>
              <a:t> 12                                        B5: 18</a:t>
            </a:r>
          </a:p>
          <a:p>
            <a:pPr marL="514350" indent="-514350">
              <a:buAutoNum type="arabicPlain" startAt="12"/>
            </a:pPr>
            <a:r>
              <a:rPr lang="en-IN" dirty="0"/>
              <a:t> </a:t>
            </a:r>
            <a:r>
              <a:rPr lang="en-IN" dirty="0" err="1"/>
              <a:t>goto</a:t>
            </a:r>
            <a:r>
              <a:rPr lang="en-IN" dirty="0"/>
              <a:t> calling program</a:t>
            </a:r>
          </a:p>
        </p:txBody>
      </p:sp>
    </p:spTree>
    <p:extLst>
      <p:ext uri="{BB962C8B-B14F-4D97-AF65-F5344CB8AC3E}">
        <p14:creationId xmlns:p14="http://schemas.microsoft.com/office/powerpoint/2010/main" val="211206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09884" y="712696"/>
            <a:ext cx="837772" cy="7126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                </a:t>
            </a:r>
          </a:p>
        </p:txBody>
      </p:sp>
      <p:sp>
        <p:nvSpPr>
          <p:cNvPr id="5" name="Oval 4"/>
          <p:cNvSpPr/>
          <p:nvPr/>
        </p:nvSpPr>
        <p:spPr>
          <a:xfrm>
            <a:off x="3639677" y="2878945"/>
            <a:ext cx="837772" cy="7126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                </a:t>
            </a:r>
          </a:p>
        </p:txBody>
      </p:sp>
      <p:sp>
        <p:nvSpPr>
          <p:cNvPr id="7" name="Oval 6"/>
          <p:cNvSpPr/>
          <p:nvPr/>
        </p:nvSpPr>
        <p:spPr>
          <a:xfrm>
            <a:off x="6689373" y="2989722"/>
            <a:ext cx="837772" cy="7126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                </a:t>
            </a:r>
          </a:p>
        </p:txBody>
      </p:sp>
      <p:sp>
        <p:nvSpPr>
          <p:cNvPr id="8" name="Oval 7"/>
          <p:cNvSpPr/>
          <p:nvPr/>
        </p:nvSpPr>
        <p:spPr>
          <a:xfrm>
            <a:off x="3623455" y="4549590"/>
            <a:ext cx="837772" cy="7126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                </a:t>
            </a:r>
          </a:p>
        </p:txBody>
      </p:sp>
      <p:sp>
        <p:nvSpPr>
          <p:cNvPr id="9" name="Oval 8"/>
          <p:cNvSpPr/>
          <p:nvPr/>
        </p:nvSpPr>
        <p:spPr>
          <a:xfrm>
            <a:off x="4914366" y="1779492"/>
            <a:ext cx="837772" cy="712694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                   </a:t>
            </a:r>
          </a:p>
        </p:txBody>
      </p:sp>
      <p:cxnSp>
        <p:nvCxnSpPr>
          <p:cNvPr id="11" name="Straight Arrow Connector 10"/>
          <p:cNvCxnSpPr>
            <a:stCxn id="4" idx="4"/>
            <a:endCxn id="9" idx="0"/>
          </p:cNvCxnSpPr>
          <p:nvPr/>
        </p:nvCxnSpPr>
        <p:spPr>
          <a:xfrm>
            <a:off x="5328770" y="1425390"/>
            <a:ext cx="4482" cy="3541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8" idx="0"/>
          </p:cNvCxnSpPr>
          <p:nvPr/>
        </p:nvCxnSpPr>
        <p:spPr>
          <a:xfrm>
            <a:off x="4037859" y="3591639"/>
            <a:ext cx="4482" cy="957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7"/>
          </p:cNvCxnSpPr>
          <p:nvPr/>
        </p:nvCxnSpPr>
        <p:spPr>
          <a:xfrm flipH="1">
            <a:off x="4354760" y="2341286"/>
            <a:ext cx="629722" cy="6420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1"/>
          </p:cNvCxnSpPr>
          <p:nvPr/>
        </p:nvCxnSpPr>
        <p:spPr>
          <a:xfrm>
            <a:off x="5699565" y="2341286"/>
            <a:ext cx="1112497" cy="7528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87470" y="884377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87470" y="1901545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96559" y="3078351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17263" y="4693546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26191" y="3161403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B4</a:t>
            </a:r>
          </a:p>
        </p:txBody>
      </p:sp>
      <p:sp>
        <p:nvSpPr>
          <p:cNvPr id="25" name="Arc 455"/>
          <p:cNvSpPr>
            <a:spLocks/>
          </p:cNvSpPr>
          <p:nvPr/>
        </p:nvSpPr>
        <p:spPr bwMode="auto">
          <a:xfrm rot="7586741" flipH="1">
            <a:off x="5595274" y="1712544"/>
            <a:ext cx="1725361" cy="2004261"/>
          </a:xfrm>
          <a:custGeom>
            <a:avLst/>
            <a:gdLst>
              <a:gd name="T0" fmla="*/ 722980 w 1093470"/>
              <a:gd name="T1" fmla="*/ 30525 h 1143635"/>
              <a:gd name="T2" fmla="*/ 1091895 w 1093470"/>
              <a:gd name="T3" fmla="*/ 615186 h 1143635"/>
              <a:gd name="T4" fmla="*/ 635481 w 1093470"/>
              <a:gd name="T5" fmla="*/ 1136053 h 11436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93470" h="1143635" stroke="0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  <a:lnTo>
                  <a:pt x="546735" y="571818"/>
                </a:lnTo>
                <a:lnTo>
                  <a:pt x="722980" y="30525"/>
                </a:lnTo>
                <a:close/>
              </a:path>
              <a:path w="1093470" h="1143635" fill="none">
                <a:moveTo>
                  <a:pt x="722980" y="30525"/>
                </a:moveTo>
                <a:cubicBezTo>
                  <a:pt x="959054" y="114605"/>
                  <a:pt x="1110809" y="355109"/>
                  <a:pt x="1091895" y="615186"/>
                </a:cubicBezTo>
                <a:cubicBezTo>
                  <a:pt x="1072775" y="878100"/>
                  <a:pt x="884245" y="1093253"/>
                  <a:pt x="635481" y="1136053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4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389965"/>
            <a:ext cx="10515600" cy="578699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Find dominators and natural loops in the following flow graph: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729" y="887506"/>
            <a:ext cx="7140389" cy="516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5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Code Optimization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331" y="1045030"/>
            <a:ext cx="10946675" cy="53557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Constant folding</a:t>
            </a:r>
          </a:p>
          <a:p>
            <a:pPr>
              <a:buNone/>
            </a:pPr>
            <a:r>
              <a:rPr lang="en-US" dirty="0"/>
              <a:t>   It refers to a technique if evaluating the expressions whose operands are known to be constant at compile time.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Ex.  a = (22/ 7) * b;</a:t>
            </a:r>
          </a:p>
          <a:p>
            <a:r>
              <a:rPr lang="en-US" dirty="0"/>
              <a:t> Constant propagation</a:t>
            </a:r>
          </a:p>
          <a:p>
            <a:pPr>
              <a:buNone/>
            </a:pPr>
            <a:r>
              <a:rPr lang="en-US" dirty="0"/>
              <a:t>    Constants assigned to a variable can be propagated through the flow graph and substituted at the use of the variable.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Ex.</a:t>
            </a:r>
            <a:r>
              <a:rPr lang="en-US" dirty="0"/>
              <a:t> In the code fragment below, the value of x can be propagated to the use of x.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>
                <a:solidFill>
                  <a:srgbClr val="FF0000"/>
                </a:solidFill>
              </a:rPr>
              <a:t>x = 3;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y = x + 4; </a:t>
            </a:r>
          </a:p>
          <a:p>
            <a:pPr>
              <a:buNone/>
            </a:pPr>
            <a:r>
              <a:rPr lang="en-US" dirty="0"/>
              <a:t>Below is the code fragment after constant propagation and constant folding.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x = 3;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y = 7;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Code Optimization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131934"/>
          </a:xfrm>
        </p:spPr>
        <p:txBody>
          <a:bodyPr/>
          <a:lstStyle/>
          <a:p>
            <a:pPr>
              <a:defRPr/>
            </a:pPr>
            <a:r>
              <a:rPr lang="en-US" altLang="zh-CN" sz="2400" b="1" dirty="0"/>
              <a:t>Strength reduction</a:t>
            </a:r>
          </a:p>
          <a:p>
            <a:pPr lvl="1">
              <a:defRPr/>
            </a:pPr>
            <a:r>
              <a:rPr lang="en-US" altLang="zh-CN" sz="2000" dirty="0"/>
              <a:t>Use the fastest version of an operation</a:t>
            </a:r>
          </a:p>
          <a:p>
            <a:pPr lvl="1">
              <a:defRPr/>
            </a:pPr>
            <a:r>
              <a:rPr lang="en-US" altLang="zh-CN" sz="2000" i="1" dirty="0"/>
              <a:t>E.g. </a:t>
            </a:r>
          </a:p>
          <a:p>
            <a:pPr lvl="2">
              <a:buNone/>
              <a:defRPr/>
            </a:pPr>
            <a:r>
              <a:rPr lang="en-US" altLang="zh-CN" sz="1800" dirty="0">
                <a:latin typeface="Courier New" pitchFamily="49" charset="0"/>
              </a:rPr>
              <a:t>x &gt;&gt; 2</a:t>
            </a:r>
            <a:r>
              <a:rPr lang="en-US" altLang="zh-CN" sz="1800" dirty="0"/>
              <a:t> 		</a:t>
            </a:r>
            <a:r>
              <a:rPr lang="en-US" altLang="zh-CN" sz="1800" i="1" dirty="0"/>
              <a:t>instead of</a:t>
            </a:r>
            <a:r>
              <a:rPr lang="en-US" altLang="zh-CN" sz="1800" dirty="0"/>
              <a:t> 	</a:t>
            </a:r>
            <a:r>
              <a:rPr lang="en-US" altLang="zh-CN" sz="1800" dirty="0">
                <a:latin typeface="Courier New" pitchFamily="49" charset="0"/>
              </a:rPr>
              <a:t>x / 4</a:t>
            </a:r>
          </a:p>
          <a:p>
            <a:pPr lvl="2">
              <a:buNone/>
              <a:defRPr/>
            </a:pPr>
            <a:r>
              <a:rPr lang="en-US" altLang="zh-CN" sz="1800" dirty="0">
                <a:latin typeface="Courier New" pitchFamily="49" charset="0"/>
              </a:rPr>
              <a:t>x &lt;&lt; 1</a:t>
            </a:r>
            <a:r>
              <a:rPr lang="en-US" altLang="zh-CN" sz="1800" dirty="0"/>
              <a:t> 		</a:t>
            </a:r>
            <a:r>
              <a:rPr lang="en-US" altLang="zh-CN" sz="1800" i="1" dirty="0"/>
              <a:t>instead of</a:t>
            </a:r>
            <a:r>
              <a:rPr lang="en-US" altLang="zh-CN" sz="1800" dirty="0"/>
              <a:t> 	</a:t>
            </a:r>
            <a:r>
              <a:rPr lang="en-US" altLang="zh-CN" sz="1800" dirty="0">
                <a:latin typeface="Courier New" pitchFamily="49" charset="0"/>
              </a:rPr>
              <a:t>x * 2</a:t>
            </a:r>
          </a:p>
          <a:p>
            <a:pPr>
              <a:defRPr/>
            </a:pPr>
            <a:r>
              <a:rPr lang="en-US" altLang="zh-CN" sz="2400" b="1" dirty="0"/>
              <a:t>Common sub expression elimination</a:t>
            </a:r>
          </a:p>
          <a:p>
            <a:pPr lvl="1">
              <a:defRPr/>
            </a:pPr>
            <a:r>
              <a:rPr lang="en-US" altLang="zh-CN" sz="2000" dirty="0"/>
              <a:t>Eliminate redundant calculations</a:t>
            </a:r>
          </a:p>
          <a:p>
            <a:pPr lvl="1">
              <a:defRPr/>
            </a:pPr>
            <a:r>
              <a:rPr lang="en-US" altLang="zh-CN" sz="2000" i="1" dirty="0"/>
              <a:t>E.g.</a:t>
            </a:r>
          </a:p>
          <a:p>
            <a:pPr lvl="2">
              <a:buNone/>
              <a:defRPr/>
            </a:pPr>
            <a:r>
              <a:rPr lang="en-US" altLang="zh-CN" sz="1800" dirty="0">
                <a:latin typeface="Courier New" pitchFamily="49" charset="0"/>
              </a:rPr>
              <a:t>double x = d * (</a:t>
            </a:r>
            <a:r>
              <a:rPr lang="en-US" altLang="zh-CN" sz="1800" dirty="0" err="1">
                <a:latin typeface="Courier New" pitchFamily="49" charset="0"/>
              </a:rPr>
              <a:t>lim</a:t>
            </a:r>
            <a:r>
              <a:rPr lang="en-US" altLang="zh-CN" sz="1800" dirty="0">
                <a:latin typeface="Courier New" pitchFamily="49" charset="0"/>
              </a:rPr>
              <a:t> / max) * </a:t>
            </a:r>
            <a:r>
              <a:rPr lang="en-US" altLang="zh-CN" sz="1800" dirty="0" err="1">
                <a:latin typeface="Courier New" pitchFamily="49" charset="0"/>
              </a:rPr>
              <a:t>sx</a:t>
            </a:r>
            <a:r>
              <a:rPr lang="en-US" altLang="zh-CN" sz="1800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dirty="0">
                <a:latin typeface="Courier New" pitchFamily="49" charset="0"/>
              </a:rPr>
              <a:t>double y = d * (</a:t>
            </a:r>
            <a:r>
              <a:rPr lang="en-US" altLang="zh-CN" sz="1800" dirty="0" err="1">
                <a:latin typeface="Courier New" pitchFamily="49" charset="0"/>
              </a:rPr>
              <a:t>lim</a:t>
            </a:r>
            <a:r>
              <a:rPr lang="en-US" altLang="zh-CN" sz="1800" dirty="0">
                <a:latin typeface="Courier New" pitchFamily="49" charset="0"/>
              </a:rPr>
              <a:t> / max) * </a:t>
            </a:r>
            <a:r>
              <a:rPr lang="en-US" altLang="zh-CN" sz="1800" dirty="0" err="1">
                <a:latin typeface="Courier New" pitchFamily="49" charset="0"/>
              </a:rPr>
              <a:t>sy</a:t>
            </a:r>
            <a:r>
              <a:rPr lang="en-US" altLang="zh-CN" sz="1800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dirty="0">
                <a:latin typeface="Courier New" pitchFamily="49" charset="0"/>
              </a:rPr>
              <a:t>			</a:t>
            </a:r>
          </a:p>
          <a:p>
            <a:pPr lvl="2">
              <a:buNone/>
              <a:defRPr/>
            </a:pPr>
            <a:r>
              <a:rPr lang="en-US" altLang="zh-CN" sz="1800" dirty="0">
                <a:latin typeface="Courier New" pitchFamily="49" charset="0"/>
              </a:rPr>
              <a:t>		    double depth = d * (</a:t>
            </a:r>
            <a:r>
              <a:rPr lang="en-US" altLang="zh-CN" sz="1800" dirty="0" err="1">
                <a:latin typeface="Courier New" pitchFamily="49" charset="0"/>
              </a:rPr>
              <a:t>lim</a:t>
            </a:r>
            <a:r>
              <a:rPr lang="en-US" altLang="zh-CN" sz="1800" dirty="0">
                <a:latin typeface="Courier New" pitchFamily="49" charset="0"/>
              </a:rPr>
              <a:t> / max);</a:t>
            </a:r>
          </a:p>
          <a:p>
            <a:pPr lvl="2">
              <a:buNone/>
              <a:defRPr/>
            </a:pPr>
            <a:r>
              <a:rPr lang="en-US" altLang="zh-CN" sz="1800" dirty="0">
                <a:latin typeface="Courier New" pitchFamily="49" charset="0"/>
              </a:rPr>
              <a:t>		    double x = depth * </a:t>
            </a:r>
            <a:r>
              <a:rPr lang="en-US" altLang="zh-CN" sz="1800" dirty="0" err="1">
                <a:latin typeface="Courier New" pitchFamily="49" charset="0"/>
              </a:rPr>
              <a:t>sx</a:t>
            </a:r>
            <a:r>
              <a:rPr lang="en-US" altLang="zh-CN" sz="1800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altLang="zh-CN" sz="1800" dirty="0">
                <a:latin typeface="Courier New" pitchFamily="49" charset="0"/>
              </a:rPr>
              <a:t>		    double y = depth * </a:t>
            </a:r>
            <a:r>
              <a:rPr lang="en-US" altLang="zh-CN" sz="1800" dirty="0" err="1">
                <a:latin typeface="Courier New" pitchFamily="49" charset="0"/>
              </a:rPr>
              <a:t>sy</a:t>
            </a:r>
            <a:r>
              <a:rPr lang="en-US" altLang="zh-CN" sz="1800" dirty="0">
                <a:latin typeface="Courier New" pitchFamily="49" charset="0"/>
              </a:rPr>
              <a:t>;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748"/>
            <a:ext cx="10515600" cy="6145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Code Optimization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406"/>
            <a:ext cx="10304417" cy="4833257"/>
          </a:xfrm>
        </p:spPr>
        <p:txBody>
          <a:bodyPr/>
          <a:lstStyle/>
          <a:p>
            <a:r>
              <a:rPr lang="en-US" altLang="zh-CN" sz="2400" b="1" dirty="0"/>
              <a:t>Common sub expression elimination</a:t>
            </a:r>
          </a:p>
          <a:p>
            <a:pPr>
              <a:buNone/>
            </a:pPr>
            <a:r>
              <a:rPr lang="en-US" dirty="0"/>
              <a:t>    </a:t>
            </a:r>
          </a:p>
          <a:p>
            <a:pPr>
              <a:buNone/>
            </a:pPr>
            <a:r>
              <a:rPr lang="en-US" dirty="0"/>
              <a:t>         t1 = 4 * </a:t>
            </a:r>
            <a:r>
              <a:rPr lang="en-US" dirty="0" err="1"/>
              <a:t>i</a:t>
            </a:r>
            <a:r>
              <a:rPr lang="en-US" dirty="0"/>
              <a:t>                                              t1 = 4 * </a:t>
            </a:r>
            <a:r>
              <a:rPr lang="en-US" dirty="0" err="1"/>
              <a:t>i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     t2 = a[t1]                                             t2 = a[t1]</a:t>
            </a:r>
          </a:p>
          <a:p>
            <a:pPr>
              <a:buNone/>
            </a:pPr>
            <a:r>
              <a:rPr lang="en-US" dirty="0"/>
              <a:t>         t3 = 4 * j                                              t3 = 4 * j</a:t>
            </a:r>
          </a:p>
          <a:p>
            <a:pPr>
              <a:buNone/>
            </a:pPr>
            <a:r>
              <a:rPr lang="en-US" dirty="0"/>
              <a:t>         t4 = 4 * </a:t>
            </a:r>
            <a:r>
              <a:rPr lang="en-US" dirty="0" err="1"/>
              <a:t>i</a:t>
            </a:r>
            <a:r>
              <a:rPr lang="en-US" dirty="0"/>
              <a:t>                                              t5 = n</a:t>
            </a:r>
          </a:p>
          <a:p>
            <a:pPr>
              <a:buNone/>
            </a:pPr>
            <a:r>
              <a:rPr lang="en-US" dirty="0"/>
              <a:t>         t5 = n                                                   t6 = b[t1] + t5</a:t>
            </a:r>
          </a:p>
          <a:p>
            <a:pPr>
              <a:buNone/>
            </a:pPr>
            <a:r>
              <a:rPr lang="en-US" dirty="0"/>
              <a:t>         t6 = b[t4] + t5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Before </a:t>
            </a:r>
            <a:r>
              <a:rPr lang="en-US">
                <a:solidFill>
                  <a:srgbClr val="FF0000"/>
                </a:solidFill>
              </a:rPr>
              <a:t>Optimization                         After </a:t>
            </a:r>
            <a:r>
              <a:rPr lang="en-US" dirty="0">
                <a:solidFill>
                  <a:srgbClr val="FF0000"/>
                </a:solidFill>
              </a:rPr>
              <a:t>Optimization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071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Code Optimization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155"/>
            <a:ext cx="10515600" cy="4781006"/>
          </a:xfrm>
        </p:spPr>
        <p:txBody>
          <a:bodyPr/>
          <a:lstStyle/>
          <a:p>
            <a:pPr>
              <a:defRPr/>
            </a:pPr>
            <a:r>
              <a:rPr lang="en-US" altLang="zh-CN" b="1" dirty="0"/>
              <a:t>Code motion</a:t>
            </a:r>
          </a:p>
          <a:p>
            <a:pPr lvl="1">
              <a:defRPr/>
            </a:pPr>
            <a:r>
              <a:rPr lang="en-US" altLang="zh-CN" i="1" dirty="0"/>
              <a:t>Invariant</a:t>
            </a:r>
            <a:r>
              <a:rPr lang="en-US" altLang="zh-CN" dirty="0"/>
              <a:t> expressions should be executed only once</a:t>
            </a:r>
          </a:p>
          <a:p>
            <a:pPr lvl="1">
              <a:defRPr/>
            </a:pPr>
            <a:r>
              <a:rPr lang="en-US" altLang="zh-CN" i="1" dirty="0"/>
              <a:t>E.g.</a:t>
            </a:r>
            <a:endParaRPr lang="en-US" altLang="zh-CN" dirty="0"/>
          </a:p>
          <a:p>
            <a:pPr lvl="2">
              <a:buNone/>
              <a:defRPr/>
            </a:pPr>
            <a:r>
              <a:rPr lang="en-US" altLang="zh-CN" dirty="0">
                <a:latin typeface="Courier New" pitchFamily="49" charset="0"/>
              </a:rPr>
              <a:t>for (</a:t>
            </a:r>
            <a:r>
              <a:rPr lang="en-US" altLang="zh-CN" dirty="0" err="1">
                <a:latin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</a:rPr>
              <a:t> = 0; </a:t>
            </a:r>
            <a:r>
              <a:rPr lang="en-US" altLang="zh-CN" dirty="0" err="1">
                <a:latin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</a:rPr>
              <a:t> &lt; </a:t>
            </a:r>
            <a:r>
              <a:rPr lang="en-US" altLang="zh-CN" dirty="0" err="1">
                <a:latin typeface="Courier New" pitchFamily="49" charset="0"/>
              </a:rPr>
              <a:t>x.length</a:t>
            </a:r>
            <a:r>
              <a:rPr lang="en-US" altLang="zh-CN" dirty="0">
                <a:latin typeface="Courier New" pitchFamily="49" charset="0"/>
              </a:rPr>
              <a:t>; </a:t>
            </a:r>
            <a:r>
              <a:rPr lang="en-US" altLang="zh-CN" dirty="0" err="1">
                <a:latin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</a:rPr>
              <a:t>++)</a:t>
            </a:r>
          </a:p>
          <a:p>
            <a:pPr lvl="2">
              <a:buNone/>
              <a:defRPr/>
            </a:pPr>
            <a:r>
              <a:rPr lang="en-US" altLang="zh-CN" dirty="0">
                <a:latin typeface="Courier New" pitchFamily="49" charset="0"/>
              </a:rPr>
              <a:t>    x[</a:t>
            </a:r>
            <a:r>
              <a:rPr lang="en-US" altLang="zh-CN" dirty="0" err="1">
                <a:latin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</a:rPr>
              <a:t>] *= </a:t>
            </a:r>
            <a:r>
              <a:rPr lang="en-US" altLang="zh-CN" dirty="0" err="1">
                <a:latin typeface="Courier New" pitchFamily="49" charset="0"/>
              </a:rPr>
              <a:t>Math.PI</a:t>
            </a:r>
            <a:r>
              <a:rPr lang="en-US" altLang="zh-CN" dirty="0">
                <a:latin typeface="Courier New" pitchFamily="49" charset="0"/>
              </a:rPr>
              <a:t> * Math.cos(y);</a:t>
            </a:r>
          </a:p>
          <a:p>
            <a:pPr lvl="2">
              <a:buNone/>
              <a:defRPr/>
            </a:pPr>
            <a:endParaRPr lang="en-US" altLang="zh-CN" dirty="0">
              <a:latin typeface="Courier New" pitchFamily="49" charset="0"/>
            </a:endParaRPr>
          </a:p>
          <a:p>
            <a:pPr lvl="2">
              <a:buNone/>
              <a:defRPr/>
            </a:pPr>
            <a:endParaRPr lang="en-US" altLang="zh-CN" dirty="0">
              <a:latin typeface="Courier New" pitchFamily="49" charset="0"/>
            </a:endParaRPr>
          </a:p>
          <a:p>
            <a:pPr lvl="2">
              <a:buNone/>
              <a:defRPr/>
            </a:pPr>
            <a:endParaRPr lang="en-US" altLang="zh-CN" dirty="0">
              <a:latin typeface="Courier New" pitchFamily="49" charset="0"/>
            </a:endParaRPr>
          </a:p>
          <a:p>
            <a:pPr lvl="2">
              <a:buNone/>
              <a:defRPr/>
            </a:pPr>
            <a:r>
              <a:rPr lang="en-US" altLang="zh-CN" dirty="0">
                <a:latin typeface="Courier New" pitchFamily="49" charset="0"/>
              </a:rPr>
              <a:t>double </a:t>
            </a:r>
            <a:r>
              <a:rPr lang="en-US" altLang="zh-CN" dirty="0" err="1">
                <a:latin typeface="Courier New" pitchFamily="49" charset="0"/>
              </a:rPr>
              <a:t>picosy</a:t>
            </a:r>
            <a:r>
              <a:rPr lang="en-US" altLang="zh-CN" dirty="0">
                <a:latin typeface="Courier New" pitchFamily="49" charset="0"/>
              </a:rPr>
              <a:t> = </a:t>
            </a:r>
            <a:r>
              <a:rPr lang="en-US" altLang="zh-CN" dirty="0" err="1">
                <a:latin typeface="Courier New" pitchFamily="49" charset="0"/>
              </a:rPr>
              <a:t>Math.PI</a:t>
            </a:r>
            <a:r>
              <a:rPr lang="en-US" altLang="zh-CN" dirty="0">
                <a:latin typeface="Courier New" pitchFamily="49" charset="0"/>
              </a:rPr>
              <a:t> * Math.cos(y);</a:t>
            </a:r>
          </a:p>
          <a:p>
            <a:pPr lvl="2">
              <a:buNone/>
              <a:defRPr/>
            </a:pPr>
            <a:r>
              <a:rPr lang="en-US" altLang="zh-CN" dirty="0">
                <a:latin typeface="Courier New" pitchFamily="49" charset="0"/>
              </a:rPr>
              <a:t>for (</a:t>
            </a:r>
            <a:r>
              <a:rPr lang="en-US" altLang="zh-CN" dirty="0" err="1">
                <a:latin typeface="Courier New" pitchFamily="49" charset="0"/>
              </a:rPr>
              <a:t>int</a:t>
            </a: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dirty="0" err="1">
                <a:latin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</a:rPr>
              <a:t> = 0; </a:t>
            </a:r>
            <a:r>
              <a:rPr lang="en-US" altLang="zh-CN" dirty="0" err="1">
                <a:latin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</a:rPr>
              <a:t> &lt; </a:t>
            </a:r>
            <a:r>
              <a:rPr lang="en-US" altLang="zh-CN" dirty="0" err="1">
                <a:latin typeface="Courier New" pitchFamily="49" charset="0"/>
              </a:rPr>
              <a:t>x.length</a:t>
            </a:r>
            <a:r>
              <a:rPr lang="en-US" altLang="zh-CN" dirty="0">
                <a:latin typeface="Courier New" pitchFamily="49" charset="0"/>
              </a:rPr>
              <a:t>; </a:t>
            </a:r>
            <a:r>
              <a:rPr lang="en-US" altLang="zh-CN" dirty="0" err="1">
                <a:latin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</a:rPr>
              <a:t>++)</a:t>
            </a:r>
          </a:p>
          <a:p>
            <a:pPr lvl="2">
              <a:buNone/>
              <a:defRPr/>
            </a:pPr>
            <a:r>
              <a:rPr lang="en-US" altLang="zh-CN" dirty="0">
                <a:latin typeface="Courier New" pitchFamily="49" charset="0"/>
              </a:rPr>
              <a:t>    x[</a:t>
            </a:r>
            <a:r>
              <a:rPr lang="en-US" altLang="zh-CN" dirty="0" err="1">
                <a:latin typeface="Courier New" pitchFamily="49" charset="0"/>
              </a:rPr>
              <a:t>i</a:t>
            </a:r>
            <a:r>
              <a:rPr lang="en-US" altLang="zh-CN" dirty="0">
                <a:latin typeface="Courier New" pitchFamily="49" charset="0"/>
              </a:rPr>
              <a:t>] *= </a:t>
            </a:r>
            <a:r>
              <a:rPr lang="en-US" altLang="zh-CN" dirty="0" err="1">
                <a:latin typeface="Courier New" pitchFamily="49" charset="0"/>
              </a:rPr>
              <a:t>picosy</a:t>
            </a:r>
            <a:r>
              <a:rPr lang="en-US" altLang="zh-CN" dirty="0">
                <a:latin typeface="Courier New" pitchFamily="49" charset="0"/>
              </a:rPr>
              <a:t>;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558"/>
            <a:ext cx="10515600" cy="64071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Code Optimization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967"/>
            <a:ext cx="10515600" cy="51598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Code that is unreachable or that does not affect the program (e.g. dead stores) can be eliminated.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Ex:</a:t>
            </a:r>
          </a:p>
          <a:p>
            <a:pPr>
              <a:buNone/>
            </a:pPr>
            <a:r>
              <a:rPr lang="en-US" dirty="0"/>
              <a:t>    In the example below, the value assigned to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/>
              <a:t> is never used, and the dead store can be eliminated. The first assignment to global is dead, and the third assignment to global is unreachable; both can be eliminated.</a:t>
            </a:r>
          </a:p>
          <a:p>
            <a:pPr>
              <a:buNone/>
            </a:pPr>
            <a:r>
              <a:rPr lang="en-US" dirty="0" err="1"/>
              <a:t>int</a:t>
            </a:r>
            <a:r>
              <a:rPr lang="en-US" dirty="0"/>
              <a:t> global; </a:t>
            </a:r>
          </a:p>
          <a:p>
            <a:pPr>
              <a:buNone/>
            </a:pPr>
            <a:r>
              <a:rPr lang="en-US" dirty="0"/>
              <a:t>void f ()            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Below is the code fragment after dead code elimination.</a:t>
            </a:r>
          </a:p>
          <a:p>
            <a:pPr>
              <a:buNone/>
            </a:pPr>
            <a:r>
              <a:rPr lang="en-US" dirty="0"/>
              <a:t>{ </a:t>
            </a:r>
            <a:r>
              <a:rPr lang="en-US" dirty="0">
                <a:solidFill>
                  <a:srgbClr val="FF0000"/>
                </a:solidFill>
              </a:rPr>
              <a:t>                                                                                                                </a:t>
            </a:r>
            <a:r>
              <a:rPr lang="en-US" dirty="0" err="1"/>
              <a:t>int</a:t>
            </a:r>
            <a:r>
              <a:rPr lang="en-US" dirty="0"/>
              <a:t> global; </a:t>
            </a: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 = 1; /* dead store */                                                                 void f () </a:t>
            </a:r>
          </a:p>
          <a:p>
            <a:pPr>
              <a:buNone/>
            </a:pPr>
            <a:r>
              <a:rPr lang="en-US" dirty="0"/>
              <a:t>   global = 1; /* dead store */                                                                    { </a:t>
            </a:r>
          </a:p>
          <a:p>
            <a:pPr>
              <a:buNone/>
            </a:pPr>
            <a:r>
              <a:rPr lang="en-US" dirty="0"/>
              <a:t>   global = 2;                                                                                                     global = 2; </a:t>
            </a:r>
          </a:p>
          <a:p>
            <a:pPr>
              <a:buNone/>
            </a:pPr>
            <a:r>
              <a:rPr lang="en-US" dirty="0"/>
              <a:t>   return;                                                                                                           return;</a:t>
            </a:r>
          </a:p>
          <a:p>
            <a:pPr>
              <a:buNone/>
            </a:pPr>
            <a:r>
              <a:rPr lang="en-US" dirty="0"/>
              <a:t>   global = 3; /* unreachable */                                                                }</a:t>
            </a:r>
          </a:p>
          <a:p>
            <a:pPr>
              <a:buNone/>
            </a:pPr>
            <a:r>
              <a:rPr lang="en-US" dirty="0"/>
              <a:t> }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3229</TotalTime>
  <Words>2432</Words>
  <Application>Microsoft Office PowerPoint</Application>
  <PresentationFormat>Widescreen</PresentationFormat>
  <Paragraphs>372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Lucida Console</vt:lpstr>
      <vt:lpstr>Tahoma</vt:lpstr>
      <vt:lpstr>Times</vt:lpstr>
      <vt:lpstr>Wingdings</vt:lpstr>
      <vt:lpstr>Office Theme</vt:lpstr>
      <vt:lpstr>CSI2005 Principles of Compiler Design </vt:lpstr>
      <vt:lpstr>PowerPoint Presentation</vt:lpstr>
      <vt:lpstr>Code Optimization</vt:lpstr>
      <vt:lpstr>Code Optimization Techniques</vt:lpstr>
      <vt:lpstr>Code Optimization Techniques</vt:lpstr>
      <vt:lpstr>Code Optimization Techniques</vt:lpstr>
      <vt:lpstr>Code Optimization Techniques</vt:lpstr>
      <vt:lpstr>Code Optimization Techniques</vt:lpstr>
      <vt:lpstr>Code Optimization Techniques</vt:lpstr>
      <vt:lpstr>Basic Blocks</vt:lpstr>
      <vt:lpstr>Examples</vt:lpstr>
      <vt:lpstr>Identifying Basic Blocks                       </vt:lpstr>
      <vt:lpstr>Identifying Leaders</vt:lpstr>
      <vt:lpstr>Basic Block Example    </vt:lpstr>
      <vt:lpstr>Control-Flow Graphs</vt:lpstr>
      <vt:lpstr>CFG Example</vt:lpstr>
      <vt:lpstr>Loop Examples</vt:lpstr>
      <vt:lpstr>Peephole Optimization</vt:lpstr>
      <vt:lpstr>Peephole Optimization</vt:lpstr>
      <vt:lpstr>Peephole Optimization</vt:lpstr>
      <vt:lpstr>Peephole Optimization Common Techniques</vt:lpstr>
      <vt:lpstr>Peephole Optimization Common Techniques</vt:lpstr>
      <vt:lpstr>Peephole Optimization Common Techniques</vt:lpstr>
      <vt:lpstr>Peephole Optimization Common Techniques</vt:lpstr>
      <vt:lpstr>Algebraic identities</vt:lpstr>
      <vt:lpstr>Replace Multiply by Shift</vt:lpstr>
      <vt:lpstr>Addition chains for multiplication</vt:lpstr>
      <vt:lpstr>Flow-of-control optimizations</vt:lpstr>
      <vt:lpstr>Peephole Opt: an Example</vt:lpstr>
      <vt:lpstr>Eliminate Jump after Jump</vt:lpstr>
      <vt:lpstr>Constant Propagation</vt:lpstr>
      <vt:lpstr>Peephole Optimization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Prashanth Singaravelan</cp:lastModifiedBy>
  <cp:revision>441</cp:revision>
  <cp:lastPrinted>2021-06-11T08:35:04Z</cp:lastPrinted>
  <dcterms:created xsi:type="dcterms:W3CDTF">2018-07-03T04:52:28Z</dcterms:created>
  <dcterms:modified xsi:type="dcterms:W3CDTF">2021-06-11T15:39:28Z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