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69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6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CC0099"/>
    <a:srgbClr val="008000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CSE2002</a:t>
            </a:r>
            <a:br>
              <a:rPr lang="en-US" dirty="0"/>
            </a:br>
            <a:r>
              <a:rPr lang="en-US" dirty="0"/>
              <a:t>Principles of Compiler Design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2702257"/>
            <a:ext cx="9144000" cy="3466723"/>
          </a:xfrm>
        </p:spPr>
        <p:txBody>
          <a:bodyPr>
            <a:normAutofit fontScale="92500" lnSpcReduction="20000"/>
          </a:bodyPr>
          <a:lstStyle/>
          <a:p>
            <a:endParaRPr lang="en-US" b="1" dirty="0">
              <a:solidFill>
                <a:srgbClr val="0000CC"/>
              </a:solidFill>
            </a:endParaRPr>
          </a:p>
          <a:p>
            <a:r>
              <a:rPr lang="en-US" sz="4300" b="1" dirty="0">
                <a:solidFill>
                  <a:schemeClr val="accent4">
                    <a:lumMod val="75000"/>
                  </a:schemeClr>
                </a:solidFill>
              </a:rPr>
              <a:t>MODULE - 6</a:t>
            </a:r>
          </a:p>
          <a:p>
            <a:endParaRPr lang="en-US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Dr. WI. </a:t>
            </a:r>
            <a:r>
              <a:rPr lang="en-US" b="1" dirty="0" err="1">
                <a:solidFill>
                  <a:srgbClr val="0000CC"/>
                </a:solidFill>
              </a:rPr>
              <a:t>Sureshkumar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en-US" dirty="0"/>
              <a:t>Associate Professor </a:t>
            </a:r>
          </a:p>
          <a:p>
            <a:r>
              <a:rPr lang="en-US" dirty="0"/>
              <a:t>School of Computer Science and Engineering (SCOPE)</a:t>
            </a:r>
          </a:p>
          <a:p>
            <a:r>
              <a:rPr lang="en-US" dirty="0"/>
              <a:t>VIT Vellore</a:t>
            </a:r>
          </a:p>
          <a:p>
            <a:r>
              <a:rPr lang="en-US" dirty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/>
              <a:t>SJT413A34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550"/>
            <a:ext cx="10515600" cy="764428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Block Levels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1978"/>
            <a:ext cx="10672482" cy="5405716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Keywords, global variables, and local variables are stored at different block levels.</a:t>
            </a:r>
          </a:p>
          <a:p>
            <a:r>
              <a:rPr lang="en-US" altLang="en-US" sz="3600" dirty="0"/>
              <a:t>C and C++ recognize further levels (blocks) within functions, delimited by braces { }.</a:t>
            </a:r>
          </a:p>
          <a:p>
            <a:r>
              <a:rPr lang="en-US" altLang="en-US" sz="3600" dirty="0"/>
              <a:t>However, in C, variables local to a block must be declared at the beginning of the block.</a:t>
            </a:r>
          </a:p>
          <a:p>
            <a:r>
              <a:rPr lang="en-US" altLang="en-US" sz="3600" dirty="0"/>
              <a:t>Every time we enter a block, the block level increases by 1 and every time we leave a block, it decreases by 1.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4836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553" y="389966"/>
            <a:ext cx="10125635" cy="60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3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965" y="363071"/>
            <a:ext cx="9964270" cy="601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7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459" y="1089212"/>
            <a:ext cx="8001000" cy="48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694" y="981635"/>
            <a:ext cx="7611035" cy="446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21"/>
            <a:ext cx="10515600" cy="71063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Symbol Table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27100"/>
            <a:ext cx="10515600" cy="5110629"/>
          </a:xfrm>
        </p:spPr>
        <p:txBody>
          <a:bodyPr/>
          <a:lstStyle/>
          <a:p>
            <a:r>
              <a:rPr lang="en-US" altLang="en-US" dirty="0"/>
              <a:t>When identifiers are found, they will be entered into a symbol table, which will hold all relevant information about identifiers.</a:t>
            </a:r>
          </a:p>
          <a:p>
            <a:r>
              <a:rPr lang="en-US" altLang="en-US" dirty="0"/>
              <a:t>This information will be used later by the semantic analyzer and the code generator.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770087" y="3160064"/>
            <a:ext cx="6858000" cy="1828800"/>
            <a:chOff x="720" y="2736"/>
            <a:chExt cx="4320" cy="115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20" y="2736"/>
              <a:ext cx="864" cy="48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Lexical</a:t>
              </a:r>
            </a:p>
            <a:p>
              <a:pPr algn="ctr"/>
              <a:r>
                <a:rPr lang="en-US" altLang="en-US"/>
                <a:t>Analyzer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024" y="2736"/>
              <a:ext cx="864" cy="48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Semantic</a:t>
              </a:r>
            </a:p>
            <a:p>
              <a:pPr algn="ctr"/>
              <a:r>
                <a:rPr lang="en-US" altLang="en-US"/>
                <a:t>Analyzer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176" y="2736"/>
              <a:ext cx="864" cy="48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Code</a:t>
              </a:r>
            </a:p>
            <a:p>
              <a:pPr algn="ctr"/>
              <a:r>
                <a:rPr lang="en-US" altLang="en-US"/>
                <a:t>Generator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872" y="3408"/>
              <a:ext cx="864" cy="48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Symbol</a:t>
              </a:r>
            </a:p>
            <a:p>
              <a:pPr algn="ctr"/>
              <a:r>
                <a:rPr lang="en-US" altLang="en-US"/>
                <a:t>Table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584" y="2976"/>
              <a:ext cx="288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296" y="3216"/>
              <a:ext cx="576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2736" y="3216"/>
              <a:ext cx="720" cy="43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888" y="2976"/>
              <a:ext cx="288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2736" y="3216"/>
              <a:ext cx="1632" cy="43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872" y="2736"/>
              <a:ext cx="864" cy="48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Syntax</a:t>
              </a:r>
            </a:p>
            <a:p>
              <a:pPr algn="ctr"/>
              <a:r>
                <a:rPr lang="en-US" altLang="en-US"/>
                <a:t>Analyzer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2736" y="2976"/>
              <a:ext cx="288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2304" y="3216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0800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550"/>
            <a:ext cx="10515600" cy="818216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Symbol Table Entries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6107"/>
            <a:ext cx="10515600" cy="4733364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We will store the following information about identifiers.</a:t>
            </a:r>
          </a:p>
          <a:p>
            <a:pPr lvl="2"/>
            <a:r>
              <a:rPr lang="en-US" altLang="en-US" sz="3200" dirty="0"/>
              <a:t>The name (as a string).</a:t>
            </a:r>
          </a:p>
          <a:p>
            <a:pPr lvl="2"/>
            <a:r>
              <a:rPr lang="en-US" altLang="en-US" sz="3200" dirty="0"/>
              <a:t>The data type.</a:t>
            </a:r>
          </a:p>
          <a:p>
            <a:pPr lvl="2"/>
            <a:r>
              <a:rPr lang="en-US" altLang="en-US" sz="3200" dirty="0"/>
              <a:t>The block level.</a:t>
            </a:r>
          </a:p>
          <a:p>
            <a:pPr lvl="2"/>
            <a:r>
              <a:rPr lang="en-US" altLang="en-US" sz="3200" dirty="0"/>
              <a:t>Its scope (global, local, or parameter).</a:t>
            </a:r>
          </a:p>
          <a:p>
            <a:pPr lvl="2"/>
            <a:r>
              <a:rPr lang="en-US" altLang="en-US" sz="3200" dirty="0"/>
              <a:t>Its offset from the base pointer (for local variables and parameters only).</a:t>
            </a:r>
          </a:p>
          <a:p>
            <a:pPr marL="0" indent="0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9652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996"/>
            <a:ext cx="10515600" cy="858557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Symbol Table Entries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9552"/>
            <a:ext cx="10515600" cy="4262719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This information is stored in an object called an </a:t>
            </a:r>
            <a:r>
              <a:rPr lang="en-US" altLang="en-US" sz="3600" dirty="0" err="1">
                <a:solidFill>
                  <a:srgbClr val="FF0000"/>
                </a:solidFill>
              </a:rPr>
              <a:t>IdEntry</a:t>
            </a:r>
            <a:r>
              <a:rPr lang="en-US" altLang="en-US" sz="3600" dirty="0"/>
              <a:t>.</a:t>
            </a:r>
          </a:p>
          <a:p>
            <a:r>
              <a:rPr lang="en-US" altLang="en-US" sz="3600" dirty="0"/>
              <a:t>This information may not all be known at once.</a:t>
            </a:r>
          </a:p>
          <a:p>
            <a:r>
              <a:rPr lang="en-US" altLang="en-US" sz="3600" dirty="0"/>
              <a:t>We may begin by knowing only the name and data type, and then later learn the block level, scope, and the offset.</a:t>
            </a:r>
          </a:p>
        </p:txBody>
      </p:sp>
    </p:spTree>
    <p:extLst>
      <p:ext uri="{BB962C8B-B14F-4D97-AF65-F5344CB8AC3E}">
        <p14:creationId xmlns:p14="http://schemas.microsoft.com/office/powerpoint/2010/main" val="236770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761"/>
            <a:ext cx="10515600" cy="764427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Symbol Table Functions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4235824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The two most basic symbol-table functions are the ones that insert a new symbol and lookup an old symbol.</a:t>
            </a:r>
          </a:p>
          <a:p>
            <a:pPr lvl="1"/>
            <a:r>
              <a:rPr lang="en-US" altLang="en-US" sz="3600" dirty="0" err="1"/>
              <a:t>IdEntry</a:t>
            </a:r>
            <a:r>
              <a:rPr lang="en-US" altLang="en-US" sz="3600" dirty="0"/>
              <a:t> install(String s, </a:t>
            </a:r>
            <a:r>
              <a:rPr lang="en-US" altLang="en-US" sz="3600" dirty="0" err="1"/>
              <a:t>int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blkLev</a:t>
            </a:r>
            <a:r>
              <a:rPr lang="en-US" altLang="en-US" sz="3600" dirty="0"/>
              <a:t>)</a:t>
            </a:r>
          </a:p>
          <a:p>
            <a:pPr lvl="1"/>
            <a:r>
              <a:rPr lang="en-US" altLang="en-US" sz="3600" dirty="0" err="1"/>
              <a:t>IdEntry</a:t>
            </a:r>
            <a:r>
              <a:rPr lang="en-US" altLang="en-US" sz="3600" dirty="0"/>
              <a:t> </a:t>
            </a:r>
            <a:r>
              <a:rPr lang="en-US" altLang="en-US" sz="3600" dirty="0" err="1"/>
              <a:t>idLookup</a:t>
            </a:r>
            <a:r>
              <a:rPr lang="en-US" altLang="en-US" sz="3600" dirty="0"/>
              <a:t>(String s, </a:t>
            </a:r>
            <a:r>
              <a:rPr lang="en-US" altLang="en-US" sz="3600" dirty="0" err="1"/>
              <a:t>int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blkLev</a:t>
            </a:r>
            <a:r>
              <a:rPr lang="en-US" altLang="en-US" sz="3600" dirty="0"/>
              <a:t>)</a:t>
            </a:r>
          </a:p>
          <a:p>
            <a:pPr marL="0" indent="0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254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550"/>
            <a:ext cx="10515600" cy="777874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Inserting a Symbol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827494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The install() function will insert a new symbol into the symbol table.</a:t>
            </a:r>
          </a:p>
          <a:p>
            <a:r>
              <a:rPr lang="en-US" altLang="en-US" sz="3600" dirty="0"/>
              <a:t>Each symbol has a block level.</a:t>
            </a:r>
          </a:p>
          <a:p>
            <a:pPr lvl="1"/>
            <a:r>
              <a:rPr lang="en-US" altLang="en-US" sz="3200" dirty="0"/>
              <a:t>Block level 1 = Keywords.</a:t>
            </a:r>
          </a:p>
          <a:p>
            <a:pPr lvl="1"/>
            <a:r>
              <a:rPr lang="en-US" altLang="en-US" sz="3200" dirty="0"/>
              <a:t>Block level 2 = Global variables.</a:t>
            </a:r>
          </a:p>
          <a:p>
            <a:pPr lvl="1"/>
            <a:r>
              <a:rPr lang="en-US" altLang="en-US" sz="3200" dirty="0"/>
              <a:t>Block level 3 = Parameters and local variables.</a:t>
            </a:r>
          </a:p>
          <a:p>
            <a:r>
              <a:rPr lang="en-US" altLang="en-US" sz="3600" dirty="0"/>
              <a:t>install() will create an </a:t>
            </a:r>
            <a:r>
              <a:rPr lang="en-US" altLang="en-US" sz="3600" dirty="0" err="1"/>
              <a:t>IdEntry</a:t>
            </a:r>
            <a:r>
              <a:rPr lang="en-US" altLang="en-US" sz="3600" dirty="0"/>
              <a:t> object and store it in the table.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528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550"/>
            <a:ext cx="10515600" cy="818216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Inserting a Symbol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298140"/>
          </a:xfrm>
        </p:spPr>
        <p:txBody>
          <a:bodyPr/>
          <a:lstStyle/>
          <a:p>
            <a:r>
              <a:rPr lang="en-US" altLang="en-US" sz="3600" dirty="0"/>
              <a:t>When the symbol is first encountered by the </a:t>
            </a:r>
            <a:r>
              <a:rPr lang="en-US" altLang="en-US" sz="3600" dirty="0" err="1"/>
              <a:t>lexer</a:t>
            </a:r>
            <a:r>
              <a:rPr lang="en-US" altLang="en-US" sz="3600" dirty="0"/>
              <a:t>, we do not yet know the scope or type.</a:t>
            </a:r>
          </a:p>
          <a:p>
            <a:r>
              <a:rPr lang="en-US" altLang="en-US" sz="3600" dirty="0"/>
              <a:t>That is determined later by the parser.</a:t>
            </a:r>
          </a:p>
          <a:p>
            <a:r>
              <a:rPr lang="en-US" altLang="en-US" sz="3600" dirty="0"/>
              <a:t>For example, we could first encounter the symbol </a:t>
            </a:r>
            <a:r>
              <a:rPr lang="en-US" altLang="en-US" sz="3600" dirty="0">
                <a:solidFill>
                  <a:srgbClr val="FF0000"/>
                </a:solidFill>
                <a:latin typeface="Courier New" panose="02070309020205020404" pitchFamily="49" charset="0"/>
              </a:rPr>
              <a:t>count</a:t>
            </a:r>
            <a:r>
              <a:rPr lang="en-US" altLang="en-US" sz="3600" dirty="0"/>
              <a:t> in any of the following contexts.</a:t>
            </a:r>
          </a:p>
          <a:p>
            <a:pPr lvl="1"/>
            <a:r>
              <a:rPr lang="en-US" altLang="en-US" sz="3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3600" dirty="0">
                <a:latin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FF0000"/>
                </a:solidFill>
                <a:latin typeface="Courier New" panose="02070309020205020404" pitchFamily="49" charset="0"/>
              </a:rPr>
              <a:t>count</a:t>
            </a:r>
            <a:r>
              <a:rPr lang="en-US" altLang="en-US" sz="3600" dirty="0">
                <a:latin typeface="Courier New" panose="02070309020205020404" pitchFamily="49" charset="0"/>
              </a:rPr>
              <a:t>;  // Global variable</a:t>
            </a:r>
          </a:p>
          <a:p>
            <a:pPr lvl="1"/>
            <a:r>
              <a:rPr lang="en-US" altLang="en-US" sz="3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3600" dirty="0">
                <a:latin typeface="Courier New" panose="02070309020205020404" pitchFamily="49" charset="0"/>
              </a:rPr>
              <a:t> </a:t>
            </a:r>
            <a:r>
              <a:rPr lang="en-US" altLang="en-US" sz="3600" dirty="0" err="1">
                <a:latin typeface="Courier New" panose="02070309020205020404" pitchFamily="49" charset="0"/>
              </a:rPr>
              <a:t>func</a:t>
            </a:r>
            <a:r>
              <a:rPr lang="en-US" altLang="en-US" sz="3600" dirty="0">
                <a:latin typeface="Courier New" panose="02070309020205020404" pitchFamily="49" charset="0"/>
              </a:rPr>
              <a:t>(</a:t>
            </a:r>
            <a:r>
              <a:rPr lang="en-US" altLang="en-US" sz="3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3600" dirty="0">
                <a:latin typeface="Courier New" panose="02070309020205020404" pitchFamily="49" charset="0"/>
              </a:rPr>
              <a:t> sum, </a:t>
            </a:r>
            <a:r>
              <a:rPr lang="en-US" altLang="en-US" sz="3600" b="1" dirty="0">
                <a:latin typeface="Courier New" panose="02070309020205020404" pitchFamily="49" charset="0"/>
              </a:rPr>
              <a:t>float</a:t>
            </a:r>
            <a:r>
              <a:rPr lang="en-US" altLang="en-US" sz="3600" dirty="0">
                <a:latin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FF0000"/>
                </a:solidFill>
                <a:latin typeface="Courier New" panose="02070309020205020404" pitchFamily="49" charset="0"/>
              </a:rPr>
              <a:t>count</a:t>
            </a:r>
            <a:r>
              <a:rPr lang="en-US" altLang="en-US" sz="3600" dirty="0"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en-US" sz="3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3600" dirty="0">
                <a:latin typeface="Courier New" panose="02070309020205020404" pitchFamily="49" charset="0"/>
              </a:rPr>
              <a:t> main() {</a:t>
            </a:r>
            <a:r>
              <a:rPr lang="en-US" altLang="en-US" sz="3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3600" dirty="0">
                <a:latin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FF0000"/>
                </a:solidFill>
                <a:latin typeface="Courier New" panose="02070309020205020404" pitchFamily="49" charset="0"/>
              </a:rPr>
              <a:t>count</a:t>
            </a:r>
            <a:r>
              <a:rPr lang="en-US" altLang="en-US" sz="3600" dirty="0">
                <a:latin typeface="Courier New" panose="02070309020205020404" pitchFamily="49" charset="0"/>
              </a:rPr>
              <a:t>…}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974"/>
            <a:ext cx="10515600" cy="764428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Looking up a Symbol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4743"/>
            <a:ext cx="10515600" cy="5262561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Whenever a symbol is encountered, we must look it up in the symbol table.</a:t>
            </a:r>
          </a:p>
          <a:p>
            <a:r>
              <a:rPr lang="en-US" altLang="en-US" sz="3600" dirty="0"/>
              <a:t>If it is the first encounter, then </a:t>
            </a:r>
            <a:r>
              <a:rPr lang="en-US" altLang="en-US" sz="3600" dirty="0" err="1"/>
              <a:t>idLookup</a:t>
            </a:r>
            <a:r>
              <a:rPr lang="en-US" altLang="en-US" sz="3600" dirty="0"/>
              <a:t>() will return null.</a:t>
            </a:r>
          </a:p>
          <a:p>
            <a:r>
              <a:rPr lang="en-US" altLang="en-US" sz="3600" dirty="0"/>
              <a:t>If it is not the first encounter, then </a:t>
            </a:r>
            <a:r>
              <a:rPr lang="en-US" altLang="en-US" sz="3600" dirty="0" err="1"/>
              <a:t>idLookup</a:t>
            </a:r>
            <a:r>
              <a:rPr lang="en-US" altLang="en-US" sz="3600" dirty="0"/>
              <a:t>() will return a reference to the </a:t>
            </a:r>
            <a:r>
              <a:rPr lang="en-US" altLang="en-US" sz="3600" dirty="0" err="1"/>
              <a:t>IdEntry</a:t>
            </a:r>
            <a:r>
              <a:rPr lang="en-US" altLang="en-US" sz="3600" dirty="0"/>
              <a:t> for that identifier found in the table.</a:t>
            </a:r>
          </a:p>
          <a:p>
            <a:r>
              <a:rPr lang="en-US" altLang="en-US" sz="3600" dirty="0"/>
              <a:t>Once we have the </a:t>
            </a:r>
            <a:r>
              <a:rPr lang="en-US" altLang="en-US" sz="3600" dirty="0" err="1"/>
              <a:t>IdEntry</a:t>
            </a:r>
            <a:r>
              <a:rPr lang="en-US" altLang="en-US" sz="3600" dirty="0"/>
              <a:t> object, we may add information to it.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6372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4444"/>
            <a:ext cx="10515600" cy="791322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Looking up a Symbol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4625787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Since a variable should be declared when it first appears,</a:t>
            </a:r>
          </a:p>
          <a:p>
            <a:pPr lvl="1"/>
            <a:r>
              <a:rPr lang="en-US" altLang="en-US" sz="3600" dirty="0"/>
              <a:t>If the parser is parsing a declaration, then it expects </a:t>
            </a:r>
            <a:r>
              <a:rPr lang="en-US" altLang="en-US" sz="3600" dirty="0" err="1"/>
              <a:t>idLookup</a:t>
            </a:r>
            <a:r>
              <a:rPr lang="en-US" altLang="en-US" sz="3600" dirty="0"/>
              <a:t>() to return null.</a:t>
            </a:r>
          </a:p>
          <a:p>
            <a:pPr lvl="1"/>
            <a:r>
              <a:rPr lang="en-US" altLang="en-US" sz="3600" dirty="0"/>
              <a:t>If the parser is not parsing a declaration, then it expects </a:t>
            </a:r>
            <a:r>
              <a:rPr lang="en-US" altLang="en-US" sz="3600" dirty="0" err="1"/>
              <a:t>idLookup</a:t>
            </a:r>
            <a:r>
              <a:rPr lang="en-US" altLang="en-US" sz="3600" dirty="0"/>
              <a:t>() to return non-null.</a:t>
            </a:r>
          </a:p>
          <a:p>
            <a:pPr lvl="1"/>
            <a:r>
              <a:rPr lang="en-US" altLang="en-US" sz="3600" dirty="0"/>
              <a:t>In each case, anything else is an error.</a:t>
            </a:r>
          </a:p>
        </p:txBody>
      </p:sp>
    </p:spTree>
    <p:extLst>
      <p:ext uri="{BB962C8B-B14F-4D97-AF65-F5344CB8AC3E}">
        <p14:creationId xmlns:p14="http://schemas.microsoft.com/office/powerpoint/2010/main" val="428735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3722</TotalTime>
  <Words>574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CSE2002 Principles of Compiler Design </vt:lpstr>
      <vt:lpstr>Symbol Table</vt:lpstr>
      <vt:lpstr>Symbol Table Entries</vt:lpstr>
      <vt:lpstr>Symbol Table Entries</vt:lpstr>
      <vt:lpstr>Symbol Table Functions</vt:lpstr>
      <vt:lpstr>Inserting a Symbol</vt:lpstr>
      <vt:lpstr>Inserting a Symbol</vt:lpstr>
      <vt:lpstr>Looking up a Symbol</vt:lpstr>
      <vt:lpstr>Looking up a Symbol</vt:lpstr>
      <vt:lpstr>Block Levels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Prashanth Singaravelan</cp:lastModifiedBy>
  <cp:revision>549</cp:revision>
  <dcterms:created xsi:type="dcterms:W3CDTF">2018-07-03T04:52:28Z</dcterms:created>
  <dcterms:modified xsi:type="dcterms:W3CDTF">2021-06-11T08:23:58Z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