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344" r:id="rId2"/>
    <p:sldId id="337" r:id="rId3"/>
    <p:sldId id="338" r:id="rId4"/>
    <p:sldId id="316" r:id="rId5"/>
    <p:sldId id="339" r:id="rId6"/>
    <p:sldId id="343" r:id="rId7"/>
    <p:sldId id="340" r:id="rId8"/>
    <p:sldId id="341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CC0099"/>
    <a:srgbClr val="008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CSI2005</a:t>
            </a:r>
            <a:br>
              <a:rPr lang="en-US" dirty="0"/>
            </a:br>
            <a:r>
              <a:rPr lang="en-US" dirty="0"/>
              <a:t>Principles of 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3602037"/>
            <a:ext cx="9144000" cy="25669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0906" y="294850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MODULE – 2</a:t>
            </a:r>
          </a:p>
        </p:txBody>
      </p:sp>
    </p:spTree>
    <p:extLst>
      <p:ext uri="{BB962C8B-B14F-4D97-AF65-F5344CB8AC3E}">
        <p14:creationId xmlns:p14="http://schemas.microsoft.com/office/powerpoint/2010/main" val="28537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1"/>
            <a:ext cx="10515600" cy="66970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Left Recursion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75" y="1133341"/>
            <a:ext cx="8729528" cy="51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3"/>
            <a:ext cx="10515600" cy="78109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Left Recursion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35" y="1300766"/>
            <a:ext cx="8873544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1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2"/>
            <a:ext cx="10515600" cy="70382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1378"/>
            <a:ext cx="10515600" cy="5309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</a:t>
            </a:r>
            <a:r>
              <a:rPr lang="en-US" dirty="0"/>
              <a:t>E → E + T / T</a:t>
            </a:r>
          </a:p>
          <a:p>
            <a:pPr marL="0" indent="0">
              <a:buNone/>
            </a:pPr>
            <a:r>
              <a:rPr lang="en-US" dirty="0"/>
              <a:t>           T → T * F / F</a:t>
            </a:r>
          </a:p>
          <a:p>
            <a:pPr marL="0" indent="0">
              <a:buNone/>
            </a:pPr>
            <a:r>
              <a:rPr lang="en-US" dirty="0"/>
              <a:t>           F → ( E ) / id</a:t>
            </a:r>
          </a:p>
          <a:p>
            <a:pPr marL="0" indent="0">
              <a:buNone/>
            </a:pPr>
            <a:r>
              <a:rPr lang="en-US" dirty="0"/>
              <a:t>Eliminate the immediate left recursion,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IN" dirty="0"/>
              <a:t> </a:t>
            </a:r>
            <a:r>
              <a:rPr lang="en-US" dirty="0">
                <a:solidFill>
                  <a:srgbClr val="FF0000"/>
                </a:solidFill>
              </a:rPr>
              <a:t>E → TE’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E’ → +TE’ / </a:t>
            </a:r>
            <a:r>
              <a:rPr lang="th-TH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00B050"/>
                </a:solidFill>
              </a:rPr>
              <a:t>T → FT’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T’ → *FT’ / </a:t>
            </a:r>
            <a:r>
              <a:rPr lang="th-TH" altLang="en-US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       F → ( E ) / id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8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76821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46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S → Aa / b</a:t>
            </a:r>
          </a:p>
          <a:p>
            <a:pPr marL="0" indent="0">
              <a:buNone/>
            </a:pPr>
            <a:r>
              <a:rPr lang="en-US" dirty="0"/>
              <a:t>           A → Ac / </a:t>
            </a:r>
            <a:r>
              <a:rPr lang="en-US" dirty="0" err="1"/>
              <a:t>Sd</a:t>
            </a:r>
            <a:r>
              <a:rPr lang="en-US" dirty="0"/>
              <a:t> / </a:t>
            </a:r>
            <a:r>
              <a:rPr lang="th-TH" altLang="en-US" dirty="0">
                <a:sym typeface="Symbol" panose="05050102010706020507" pitchFamily="18" charset="2"/>
              </a:rPr>
              <a:t>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Here both S and A are left recursive,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S        Aa        </a:t>
            </a:r>
            <a:r>
              <a:rPr lang="en-IN" dirty="0" err="1">
                <a:sym typeface="Symbol" panose="05050102010706020507" pitchFamily="18" charset="2"/>
              </a:rPr>
              <a:t>Sda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Since S is not immediate left recursive, keep S- productions as it is. Use the S-production in A-productions,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</a:t>
            </a:r>
            <a:r>
              <a:rPr lang="en-US" dirty="0"/>
              <a:t>A → Ac / </a:t>
            </a:r>
            <a:r>
              <a:rPr lang="en-US" dirty="0" err="1"/>
              <a:t>Aad</a:t>
            </a:r>
            <a:r>
              <a:rPr lang="en-US" dirty="0"/>
              <a:t> / </a:t>
            </a:r>
            <a:r>
              <a:rPr lang="en-US" dirty="0" err="1"/>
              <a:t>bd</a:t>
            </a:r>
            <a:r>
              <a:rPr lang="en-US" dirty="0"/>
              <a:t> /</a:t>
            </a:r>
            <a:r>
              <a:rPr lang="th-TH" altLang="en-US" dirty="0">
                <a:sym typeface="Symbol" panose="05050102010706020507" pitchFamily="18" charset="2"/>
              </a:rPr>
              <a:t>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Now eliminate left recursion in A-productions,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US" dirty="0"/>
              <a:t>A →  </a:t>
            </a:r>
            <a:r>
              <a:rPr lang="en-US" dirty="0" err="1"/>
              <a:t>bdA</a:t>
            </a:r>
            <a:r>
              <a:rPr lang="en-US" dirty="0"/>
              <a:t>’ / A’</a:t>
            </a:r>
          </a:p>
          <a:p>
            <a:pPr marL="0" indent="0">
              <a:buNone/>
            </a:pPr>
            <a:r>
              <a:rPr lang="en-US" dirty="0"/>
              <a:t>             A’ →  </a:t>
            </a:r>
            <a:r>
              <a:rPr lang="en-US" dirty="0" err="1"/>
              <a:t>cA</a:t>
            </a:r>
            <a:r>
              <a:rPr lang="en-US" dirty="0"/>
              <a:t>’ / </a:t>
            </a:r>
            <a:r>
              <a:rPr lang="en-US" dirty="0" err="1"/>
              <a:t>adA</a:t>
            </a:r>
            <a:r>
              <a:rPr lang="en-US" dirty="0"/>
              <a:t>’ / </a:t>
            </a:r>
            <a:r>
              <a:rPr lang="th-TH" altLang="en-US" dirty="0">
                <a:sym typeface="Symbol" panose="05050102010706020507" pitchFamily="18" charset="2"/>
              </a:rPr>
              <a:t></a:t>
            </a:r>
            <a:r>
              <a:rPr lang="en-IN" altLang="en-US" dirty="0">
                <a:sym typeface="Symbol" panose="05050102010706020507" pitchFamily="18" charset="2"/>
              </a:rPr>
              <a:t>                     </a:t>
            </a:r>
            <a:r>
              <a:rPr lang="en-US" dirty="0"/>
              <a:t>S → Aa / b</a:t>
            </a:r>
            <a:endParaRPr lang="en-IN" dirty="0"/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20738"/>
              </p:ext>
            </p:extLst>
          </p:nvPr>
        </p:nvGraphicFramePr>
        <p:xfrm>
          <a:off x="1498135" y="257709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152280" progId="Equation.3">
                  <p:embed/>
                </p:oleObj>
              </mc:Choice>
              <mc:Fallback>
                <p:oleObj name="Equation" r:id="rId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135" y="257709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864976"/>
              </p:ext>
            </p:extLst>
          </p:nvPr>
        </p:nvGraphicFramePr>
        <p:xfrm>
          <a:off x="2487658" y="260070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152280" progId="Equation.3">
                  <p:embed/>
                </p:oleObj>
              </mc:Choice>
              <mc:Fallback>
                <p:oleObj name="Equation" r:id="rId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58" y="260070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7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79931"/>
            <a:ext cx="10065152" cy="80391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5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Eliminate left-recursion from the following grammar,</a:t>
            </a:r>
          </a:p>
          <a:p>
            <a:pPr marL="0" indent="0">
              <a:buNone/>
            </a:pPr>
            <a:r>
              <a:rPr lang="en-US" dirty="0"/>
              <a:t>            S → (  L  ) / a</a:t>
            </a:r>
          </a:p>
          <a:p>
            <a:pPr marL="0" indent="0">
              <a:buNone/>
            </a:pPr>
            <a:r>
              <a:rPr lang="en-US" dirty="0"/>
              <a:t>            L → L , S / 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S → (  L  ) / a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L → SL’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L’ →, SL’ / </a:t>
            </a:r>
            <a:r>
              <a:rPr lang="th-TH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7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71670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Left factoring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4856"/>
            <a:ext cx="8743950" cy="51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14" y="171940"/>
            <a:ext cx="9544291" cy="74245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Left factoring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754" y="1076446"/>
            <a:ext cx="7286425" cy="37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076"/>
            <a:ext cx="10515600" cy="80391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Left factoring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5894"/>
            <a:ext cx="8653463" cy="42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</TotalTime>
  <Words>257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Equation</vt:lpstr>
      <vt:lpstr>CSI2005 Principles of Compiler Design </vt:lpstr>
      <vt:lpstr>Left Recursion</vt:lpstr>
      <vt:lpstr>Left Recursion</vt:lpstr>
      <vt:lpstr>Example -1</vt:lpstr>
      <vt:lpstr>Example -2</vt:lpstr>
      <vt:lpstr>Problem</vt:lpstr>
      <vt:lpstr>Left factoring</vt:lpstr>
      <vt:lpstr>  Left factoring</vt:lpstr>
      <vt:lpstr>Left factoring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574</cp:revision>
  <dcterms:created xsi:type="dcterms:W3CDTF">2018-07-03T04:52:28Z</dcterms:created>
  <dcterms:modified xsi:type="dcterms:W3CDTF">2021-06-11T08:25:02Z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