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72" r:id="rId4"/>
    <p:sldId id="274" r:id="rId5"/>
    <p:sldId id="275" r:id="rId6"/>
    <p:sldId id="277" r:id="rId7"/>
    <p:sldId id="278" r:id="rId8"/>
    <p:sldId id="276" r:id="rId9"/>
    <p:sldId id="279" r:id="rId10"/>
    <p:sldId id="280" r:id="rId11"/>
    <p:sldId id="284" r:id="rId12"/>
    <p:sldId id="285" r:id="rId13"/>
    <p:sldId id="282" r:id="rId14"/>
    <p:sldId id="28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Servlets</a:t>
            </a:r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servlet  (</a:t>
            </a:r>
            <a:r>
              <a:rPr lang="en-IN" dirty="0" err="1"/>
              <a:t>init</a:t>
            </a:r>
            <a:r>
              <a:rPr lang="en-IN" dirty="0"/>
              <a:t> method)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1534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200" dirty="0"/>
              <a:t>import java.io.*; import </a:t>
            </a:r>
            <a:r>
              <a:rPr lang="en-IN" sz="3200" dirty="0" err="1"/>
              <a:t>javax.servlet</a:t>
            </a:r>
            <a:r>
              <a:rPr lang="en-IN" sz="3200" dirty="0"/>
              <a:t>.*;import </a:t>
            </a:r>
            <a:r>
              <a:rPr lang="en-IN" sz="3200" dirty="0" err="1"/>
              <a:t>javax.servlet.http</a:t>
            </a:r>
            <a:r>
              <a:rPr lang="en-IN" sz="3200" dirty="0"/>
              <a:t>.*;</a:t>
            </a:r>
          </a:p>
          <a:p>
            <a:pPr marL="0" indent="0">
              <a:buNone/>
            </a:pPr>
            <a:r>
              <a:rPr lang="en-IN" sz="3200" dirty="0"/>
              <a:t>public class HelloWorld extends </a:t>
            </a:r>
            <a:r>
              <a:rPr lang="en-IN" sz="3200" dirty="0" err="1"/>
              <a:t>HttpServlet</a:t>
            </a:r>
            <a:r>
              <a:rPr lang="en-IN" sz="3200" dirty="0"/>
              <a:t> {</a:t>
            </a:r>
          </a:p>
          <a:p>
            <a:pPr marL="0" indent="0">
              <a:buNone/>
            </a:pPr>
            <a:r>
              <a:rPr lang="en-IN" sz="3200" dirty="0"/>
              <a:t>   private String message;</a:t>
            </a:r>
          </a:p>
          <a:p>
            <a:pPr marL="0" indent="0">
              <a:buNone/>
            </a:pPr>
            <a:r>
              <a:rPr lang="en-IN" sz="3200" dirty="0"/>
              <a:t>   public void </a:t>
            </a:r>
            <a:r>
              <a:rPr lang="en-IN" sz="3200" dirty="0" err="1"/>
              <a:t>init</a:t>
            </a:r>
            <a:r>
              <a:rPr lang="en-IN" sz="3200" dirty="0"/>
              <a:t>() throws </a:t>
            </a:r>
            <a:r>
              <a:rPr lang="en-IN" sz="3200" dirty="0" err="1"/>
              <a:t>ServletException</a:t>
            </a:r>
            <a:r>
              <a:rPr lang="en-IN" sz="3200" dirty="0"/>
              <a:t> {</a:t>
            </a:r>
          </a:p>
          <a:p>
            <a:pPr marL="0" indent="0">
              <a:buNone/>
            </a:pPr>
            <a:r>
              <a:rPr lang="en-IN" sz="3200" dirty="0"/>
              <a:t>	message = "Hello World";</a:t>
            </a:r>
          </a:p>
          <a:p>
            <a:pPr marL="0" indent="0">
              <a:buNone/>
            </a:pPr>
            <a:r>
              <a:rPr lang="en-IN" sz="3200" dirty="0"/>
              <a:t>   }</a:t>
            </a:r>
          </a:p>
          <a:p>
            <a:pPr marL="0" indent="0">
              <a:buNone/>
            </a:pPr>
            <a:r>
              <a:rPr lang="en-IN" sz="1600" dirty="0"/>
              <a:t> </a:t>
            </a:r>
          </a:p>
          <a:p>
            <a:pPr marL="0" indent="0">
              <a:buNone/>
            </a:pPr>
            <a:r>
              <a:rPr lang="en-IN" sz="16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1087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Example servlet  (</a:t>
            </a:r>
            <a:r>
              <a:rPr lang="en-IN" dirty="0" err="1"/>
              <a:t>sevice</a:t>
            </a:r>
            <a:r>
              <a:rPr lang="en-IN" dirty="0"/>
              <a:t>/</a:t>
            </a:r>
            <a:r>
              <a:rPr lang="en-IN" dirty="0" err="1"/>
              <a:t>processRequest</a:t>
            </a:r>
            <a:r>
              <a:rPr lang="en-IN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 protected void </a:t>
            </a:r>
            <a:r>
              <a:rPr lang="en-IN" sz="1600" dirty="0" err="1"/>
              <a:t>processRequest</a:t>
            </a:r>
            <a:r>
              <a:rPr lang="en-IN" sz="1600" dirty="0"/>
              <a:t>(</a:t>
            </a:r>
            <a:r>
              <a:rPr lang="en-IN" sz="1600" dirty="0" err="1"/>
              <a:t>HttpServletRequest</a:t>
            </a:r>
            <a:r>
              <a:rPr lang="en-IN" sz="1600" dirty="0"/>
              <a:t> request, </a:t>
            </a:r>
            <a:r>
              <a:rPr lang="en-IN" sz="1600" dirty="0" err="1"/>
              <a:t>HttpServletResponse</a:t>
            </a:r>
            <a:r>
              <a:rPr lang="en-IN" sz="1600" dirty="0"/>
              <a:t> response)</a:t>
            </a:r>
          </a:p>
          <a:p>
            <a:pPr marL="0" indent="0">
              <a:buNone/>
            </a:pPr>
            <a:r>
              <a:rPr lang="en-IN" sz="1600" dirty="0"/>
              <a:t>            throws </a:t>
            </a:r>
            <a:r>
              <a:rPr lang="en-IN" sz="1600" dirty="0" err="1"/>
              <a:t>ServletException</a:t>
            </a:r>
            <a:r>
              <a:rPr lang="en-IN" sz="1600" dirty="0"/>
              <a:t>, </a:t>
            </a:r>
            <a:r>
              <a:rPr lang="en-IN" sz="1600" dirty="0" err="1"/>
              <a:t>IOException</a:t>
            </a:r>
            <a:r>
              <a:rPr lang="en-IN" sz="1600" dirty="0"/>
              <a:t> {</a:t>
            </a:r>
          </a:p>
          <a:p>
            <a:pPr marL="0" indent="0">
              <a:buNone/>
            </a:pPr>
            <a:r>
              <a:rPr lang="en-IN" sz="1600" dirty="0"/>
              <a:t>        </a:t>
            </a:r>
            <a:r>
              <a:rPr lang="en-IN" sz="1600" dirty="0" err="1"/>
              <a:t>response.setContentType</a:t>
            </a:r>
            <a:r>
              <a:rPr lang="en-IN" sz="1600" dirty="0"/>
              <a:t>("text/</a:t>
            </a:r>
            <a:r>
              <a:rPr lang="en-IN" sz="1600" dirty="0" err="1"/>
              <a:t>html;charset</a:t>
            </a:r>
            <a:r>
              <a:rPr lang="en-IN" sz="1600" dirty="0"/>
              <a:t>=UTF-8");</a:t>
            </a:r>
          </a:p>
          <a:p>
            <a:pPr marL="0" indent="0">
              <a:buNone/>
            </a:pPr>
            <a:r>
              <a:rPr lang="en-IN" sz="1600" dirty="0"/>
              <a:t>        try (</a:t>
            </a:r>
            <a:r>
              <a:rPr lang="en-IN" sz="1600" dirty="0" err="1"/>
              <a:t>PrintWriter</a:t>
            </a:r>
            <a:r>
              <a:rPr lang="en-IN" sz="1600" dirty="0"/>
              <a:t> out = </a:t>
            </a:r>
            <a:r>
              <a:rPr lang="en-IN" sz="1600" dirty="0" err="1"/>
              <a:t>response.getWriter</a:t>
            </a:r>
            <a:r>
              <a:rPr lang="en-IN" sz="1600" dirty="0"/>
              <a:t>()) {</a:t>
            </a:r>
          </a:p>
          <a:p>
            <a:pPr marL="0" indent="0">
              <a:buNone/>
            </a:pPr>
            <a:r>
              <a:rPr lang="en-IN" sz="1600" dirty="0"/>
              <a:t>            /* TODO output your page here. You may use following sample code. */</a:t>
            </a:r>
          </a:p>
          <a:p>
            <a:pPr marL="0" indent="0">
              <a:buNone/>
            </a:pPr>
            <a:r>
              <a:rPr lang="en-IN" sz="1600" dirty="0"/>
              <a:t>            </a:t>
            </a:r>
            <a:r>
              <a:rPr lang="en-IN" sz="1600" dirty="0" err="1"/>
              <a:t>out.println</a:t>
            </a:r>
            <a:r>
              <a:rPr lang="en-IN" sz="1600" dirty="0"/>
              <a:t>("&lt;!DOCTYPE html&gt;");</a:t>
            </a:r>
          </a:p>
          <a:p>
            <a:pPr marL="0" indent="0">
              <a:buNone/>
            </a:pPr>
            <a:r>
              <a:rPr lang="en-IN" sz="1600" dirty="0"/>
              <a:t>            </a:t>
            </a:r>
            <a:r>
              <a:rPr lang="en-IN" sz="1600" dirty="0" err="1"/>
              <a:t>out.println</a:t>
            </a:r>
            <a:r>
              <a:rPr lang="en-IN" sz="1600" dirty="0"/>
              <a:t>("&lt;html&gt;");</a:t>
            </a:r>
          </a:p>
          <a:p>
            <a:pPr marL="0" indent="0">
              <a:buNone/>
            </a:pPr>
            <a:r>
              <a:rPr lang="en-IN" sz="1600" dirty="0"/>
              <a:t>            </a:t>
            </a:r>
            <a:r>
              <a:rPr lang="en-IN" sz="1600" dirty="0" err="1"/>
              <a:t>out.println</a:t>
            </a:r>
            <a:r>
              <a:rPr lang="en-IN" sz="1600" dirty="0"/>
              <a:t>("&lt;head&gt;");</a:t>
            </a:r>
          </a:p>
          <a:p>
            <a:pPr marL="0" indent="0">
              <a:buNone/>
            </a:pPr>
            <a:r>
              <a:rPr lang="en-IN" sz="1600" dirty="0"/>
              <a:t>            //</a:t>
            </a:r>
            <a:r>
              <a:rPr lang="en-IN" sz="1600" dirty="0" err="1"/>
              <a:t>out.println</a:t>
            </a:r>
            <a:r>
              <a:rPr lang="en-IN" sz="1600" dirty="0"/>
              <a:t>("&lt;title&gt;Servlet HelloWorld&lt;/title&gt;");            </a:t>
            </a:r>
          </a:p>
          <a:p>
            <a:pPr marL="0" indent="0">
              <a:buNone/>
            </a:pPr>
            <a:r>
              <a:rPr lang="en-IN" sz="1600" dirty="0"/>
              <a:t>            </a:t>
            </a:r>
            <a:r>
              <a:rPr lang="en-IN" sz="1600" dirty="0" err="1"/>
              <a:t>out.println</a:t>
            </a:r>
            <a:r>
              <a:rPr lang="en-IN" sz="1600" dirty="0"/>
              <a:t>("&lt;/head&gt;");</a:t>
            </a:r>
          </a:p>
          <a:p>
            <a:pPr marL="0" indent="0">
              <a:buNone/>
            </a:pPr>
            <a:r>
              <a:rPr lang="en-IN" sz="1600" dirty="0"/>
              <a:t>            </a:t>
            </a:r>
            <a:r>
              <a:rPr lang="en-IN" sz="1600" dirty="0" err="1"/>
              <a:t>out.println</a:t>
            </a:r>
            <a:r>
              <a:rPr lang="en-IN" sz="1600" dirty="0"/>
              <a:t>("&lt;body&gt;");</a:t>
            </a:r>
          </a:p>
          <a:p>
            <a:pPr marL="0" indent="0">
              <a:buNone/>
            </a:pPr>
            <a:r>
              <a:rPr lang="en-IN" sz="1600" dirty="0"/>
              <a:t>            </a:t>
            </a:r>
            <a:r>
              <a:rPr lang="en-IN" sz="1600" dirty="0" err="1"/>
              <a:t>out.println</a:t>
            </a:r>
            <a:r>
              <a:rPr lang="en-IN" sz="1600" dirty="0"/>
              <a:t>("&lt;h1&gt;Servlet at " + message + "&lt;/h1&gt;");</a:t>
            </a:r>
          </a:p>
          <a:p>
            <a:pPr marL="0" indent="0">
              <a:buNone/>
            </a:pPr>
            <a:r>
              <a:rPr lang="en-IN" sz="1600" dirty="0"/>
              <a:t>            </a:t>
            </a:r>
            <a:r>
              <a:rPr lang="en-IN" sz="1600" dirty="0" err="1"/>
              <a:t>out.println</a:t>
            </a:r>
            <a:r>
              <a:rPr lang="en-IN" sz="1600" dirty="0"/>
              <a:t>("&lt;/body&gt;");</a:t>
            </a:r>
          </a:p>
          <a:p>
            <a:pPr marL="0" indent="0">
              <a:buNone/>
            </a:pPr>
            <a:r>
              <a:rPr lang="en-IN" sz="1600" dirty="0"/>
              <a:t>            </a:t>
            </a:r>
            <a:r>
              <a:rPr lang="en-IN" sz="1600" dirty="0" err="1"/>
              <a:t>out.println</a:t>
            </a:r>
            <a:r>
              <a:rPr lang="en-IN" sz="1600" dirty="0"/>
              <a:t>("&lt;/html&gt;");</a:t>
            </a:r>
          </a:p>
          <a:p>
            <a:pPr marL="0" indent="0">
              <a:buNone/>
            </a:pPr>
            <a:r>
              <a:rPr lang="en-IN" sz="1600" dirty="0"/>
              <a:t>        }</a:t>
            </a:r>
          </a:p>
          <a:p>
            <a:pPr marL="0" indent="0">
              <a:buNone/>
            </a:pPr>
            <a:r>
              <a:rPr lang="en-IN" sz="16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065934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servlet  </a:t>
            </a:r>
            <a:r>
              <a:rPr lang="en-IN"/>
              <a:t>(destroy)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dirty="0"/>
              <a:t> public void destroy() {</a:t>
            </a:r>
          </a:p>
          <a:p>
            <a:pPr marL="0" indent="0">
              <a:buNone/>
            </a:pPr>
            <a:r>
              <a:rPr lang="en-IN" sz="2800" dirty="0"/>
              <a:t>      // do nothing.</a:t>
            </a:r>
          </a:p>
          <a:p>
            <a:pPr marL="0" indent="0">
              <a:buNone/>
            </a:pPr>
            <a:r>
              <a:rPr lang="en-IN" sz="2800" dirty="0"/>
              <a:t>   }</a:t>
            </a:r>
          </a:p>
          <a:p>
            <a:pPr marL="0" indent="0">
              <a:buNone/>
            </a:pPr>
            <a:r>
              <a:rPr lang="en-IN" sz="2800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469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Servlet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GET Method</a:t>
            </a:r>
          </a:p>
          <a:p>
            <a:pPr lvl="1"/>
            <a:r>
              <a:rPr lang="en-IN" dirty="0"/>
              <a:t>The GET method sends the encoded user information appended to the page request. The page and the encoded information are separated by the </a:t>
            </a:r>
            <a:r>
              <a:rPr lang="en-IN" b="1" dirty="0"/>
              <a:t>?</a:t>
            </a:r>
            <a:r>
              <a:rPr lang="en-IN" dirty="0"/>
              <a:t>(question mark) symbol as follows −</a:t>
            </a:r>
          </a:p>
          <a:p>
            <a:pPr lvl="1"/>
            <a:r>
              <a:rPr lang="en-IN" dirty="0"/>
              <a:t>http://www.test.com/hello?key1 = value1&amp;key2 = value2</a:t>
            </a:r>
          </a:p>
          <a:p>
            <a:pPr lvl="1"/>
            <a:r>
              <a:rPr lang="en-IN" b="1" dirty="0"/>
              <a:t>http://localhost:8080/HelloForm?first_name = </a:t>
            </a:r>
            <a:r>
              <a:rPr lang="en-IN" b="1" dirty="0" err="1"/>
              <a:t>VIT&amp;last_name</a:t>
            </a:r>
            <a:r>
              <a:rPr lang="en-IN" b="1" dirty="0"/>
              <a:t> = UNIV</a:t>
            </a:r>
          </a:p>
          <a:p>
            <a:pPr lvl="1"/>
            <a:r>
              <a:rPr lang="en-IN" b="1" dirty="0"/>
              <a:t>http://localhost:8080/WebApplication1/HelloForm1?first_name=VIT&amp;last_name=UNIV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061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Servlet form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777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import java.io.*;</a:t>
            </a:r>
          </a:p>
          <a:p>
            <a:pPr marL="0" indent="0">
              <a:buNone/>
            </a:pPr>
            <a:r>
              <a:rPr lang="en-IN" sz="1600" dirty="0"/>
              <a:t>import </a:t>
            </a:r>
            <a:r>
              <a:rPr lang="en-IN" sz="1600" dirty="0" err="1"/>
              <a:t>javax.servlet</a:t>
            </a:r>
            <a:r>
              <a:rPr lang="en-IN" sz="1600" dirty="0"/>
              <a:t>.*;</a:t>
            </a:r>
          </a:p>
          <a:p>
            <a:pPr marL="0" indent="0">
              <a:buNone/>
            </a:pPr>
            <a:r>
              <a:rPr lang="en-IN" sz="1600" dirty="0"/>
              <a:t>import </a:t>
            </a:r>
            <a:r>
              <a:rPr lang="en-IN" sz="1600" dirty="0" err="1"/>
              <a:t>javax.servlet.http</a:t>
            </a:r>
            <a:r>
              <a:rPr lang="en-IN" sz="1600" dirty="0"/>
              <a:t>.*;</a:t>
            </a:r>
          </a:p>
          <a:p>
            <a:pPr marL="0" indent="0">
              <a:buNone/>
            </a:pPr>
            <a:r>
              <a:rPr lang="en-IN" sz="1600" dirty="0"/>
              <a:t>public class </a:t>
            </a:r>
            <a:r>
              <a:rPr lang="en-IN" sz="1600" dirty="0" err="1"/>
              <a:t>HelloForm</a:t>
            </a:r>
            <a:r>
              <a:rPr lang="en-IN" sz="1600" dirty="0"/>
              <a:t> extends </a:t>
            </a:r>
            <a:r>
              <a:rPr lang="en-IN" sz="1600" dirty="0" err="1"/>
              <a:t>HttpServlet</a:t>
            </a:r>
            <a:r>
              <a:rPr lang="en-IN" sz="1600" dirty="0"/>
              <a:t> {</a:t>
            </a:r>
          </a:p>
          <a:p>
            <a:pPr marL="0" indent="0">
              <a:buNone/>
            </a:pPr>
            <a:r>
              <a:rPr lang="en-IN" sz="1600" dirty="0"/>
              <a:t> protected void </a:t>
            </a:r>
            <a:r>
              <a:rPr lang="en-IN" sz="1600" dirty="0" err="1"/>
              <a:t>processRequest</a:t>
            </a:r>
            <a:r>
              <a:rPr lang="en-IN" sz="1600" dirty="0"/>
              <a:t>(</a:t>
            </a:r>
            <a:r>
              <a:rPr lang="en-IN" sz="1600" dirty="0" err="1"/>
              <a:t>HttpServletRequest</a:t>
            </a:r>
            <a:r>
              <a:rPr lang="en-IN" sz="1600" dirty="0"/>
              <a:t> request, </a:t>
            </a:r>
            <a:r>
              <a:rPr lang="en-IN" sz="1600" dirty="0" err="1"/>
              <a:t>HttpServletResponse</a:t>
            </a:r>
            <a:r>
              <a:rPr lang="en-IN" sz="1600" dirty="0"/>
              <a:t> response)</a:t>
            </a:r>
          </a:p>
          <a:p>
            <a:pPr marL="0" indent="0">
              <a:buNone/>
            </a:pPr>
            <a:r>
              <a:rPr lang="en-IN" sz="1600" dirty="0"/>
              <a:t>            throws </a:t>
            </a:r>
            <a:r>
              <a:rPr lang="en-IN" sz="1600" dirty="0" err="1"/>
              <a:t>ServletException</a:t>
            </a:r>
            <a:r>
              <a:rPr lang="en-IN" sz="1600" dirty="0"/>
              <a:t>, </a:t>
            </a:r>
            <a:r>
              <a:rPr lang="en-IN" sz="1600" dirty="0" err="1"/>
              <a:t>IOException</a:t>
            </a:r>
            <a:r>
              <a:rPr lang="en-IN" sz="1600" dirty="0"/>
              <a:t> {</a:t>
            </a:r>
          </a:p>
          <a:p>
            <a:pPr marL="0" indent="0">
              <a:buNone/>
            </a:pPr>
            <a:r>
              <a:rPr lang="en-IN" sz="1600" dirty="0"/>
              <a:t>        </a:t>
            </a:r>
            <a:r>
              <a:rPr lang="en-IN" sz="1600" dirty="0" err="1"/>
              <a:t>response.setContentType</a:t>
            </a:r>
            <a:r>
              <a:rPr lang="en-IN" sz="1600" dirty="0"/>
              <a:t>("text/</a:t>
            </a:r>
            <a:r>
              <a:rPr lang="en-IN" sz="1600" dirty="0" err="1"/>
              <a:t>html;charset</a:t>
            </a:r>
            <a:r>
              <a:rPr lang="en-IN" sz="1600" dirty="0"/>
              <a:t>=UTF-8");</a:t>
            </a:r>
          </a:p>
          <a:p>
            <a:pPr marL="0" indent="0">
              <a:buNone/>
            </a:pPr>
            <a:r>
              <a:rPr lang="en-IN" sz="1600" dirty="0"/>
              <a:t>        try (</a:t>
            </a:r>
            <a:r>
              <a:rPr lang="en-IN" sz="1600" dirty="0" err="1"/>
              <a:t>PrintWriter</a:t>
            </a:r>
            <a:r>
              <a:rPr lang="en-IN" sz="1600" dirty="0"/>
              <a:t> out = </a:t>
            </a:r>
            <a:r>
              <a:rPr lang="en-IN" sz="1600" dirty="0" err="1"/>
              <a:t>response.getWriter</a:t>
            </a:r>
            <a:r>
              <a:rPr lang="en-IN" sz="1600" dirty="0"/>
              <a:t>()) {</a:t>
            </a:r>
          </a:p>
          <a:p>
            <a:pPr marL="0" indent="0">
              <a:buNone/>
            </a:pPr>
            <a:r>
              <a:rPr lang="en-IN" sz="1600" dirty="0"/>
              <a:t>      String title = "Using GET Method to Read Form Data";</a:t>
            </a:r>
          </a:p>
          <a:p>
            <a:pPr marL="0" indent="0">
              <a:buNone/>
            </a:pPr>
            <a:r>
              <a:rPr lang="en-IN" sz="1600" dirty="0"/>
              <a:t>      String </a:t>
            </a:r>
            <a:r>
              <a:rPr lang="en-IN" sz="1600" dirty="0" err="1"/>
              <a:t>docType</a:t>
            </a:r>
            <a:r>
              <a:rPr lang="en-IN" sz="1600" dirty="0"/>
              <a:t> =</a:t>
            </a:r>
          </a:p>
          <a:p>
            <a:pPr marL="0" indent="0">
              <a:buNone/>
            </a:pPr>
            <a:r>
              <a:rPr lang="en-IN" sz="1600" dirty="0"/>
              <a:t>"&lt;!</a:t>
            </a:r>
            <a:r>
              <a:rPr lang="en-IN" sz="1600" dirty="0" err="1"/>
              <a:t>doctype</a:t>
            </a:r>
            <a:r>
              <a:rPr lang="en-IN" sz="1600" dirty="0"/>
              <a:t> html public</a:t>
            </a:r>
          </a:p>
          <a:p>
            <a:pPr marL="0" indent="0">
              <a:buNone/>
            </a:pPr>
            <a:r>
              <a:rPr lang="en-IN" sz="1600" dirty="0"/>
              <a:t> \"-//w3c//</a:t>
            </a:r>
            <a:r>
              <a:rPr lang="en-IN" sz="1600" dirty="0" err="1"/>
              <a:t>dtd</a:t>
            </a:r>
            <a:r>
              <a:rPr lang="en-IN" sz="1600" dirty="0"/>
              <a:t> html 4.0 " + "transitional//</a:t>
            </a:r>
            <a:r>
              <a:rPr lang="en-IN" sz="1600" dirty="0" err="1"/>
              <a:t>en</a:t>
            </a:r>
            <a:r>
              <a:rPr lang="en-IN" sz="1600" dirty="0"/>
              <a:t>\"&gt;\n";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3400" y="990600"/>
            <a:ext cx="4953000" cy="4572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IN" sz="1600" dirty="0"/>
              <a:t>         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      </a:t>
            </a:r>
            <a:r>
              <a:rPr lang="en-IN" sz="1600" dirty="0" err="1"/>
              <a:t>out.println</a:t>
            </a:r>
            <a:r>
              <a:rPr lang="en-IN" sz="1600" dirty="0"/>
              <a:t>(</a:t>
            </a:r>
            <a:r>
              <a:rPr lang="en-IN" sz="1600" dirty="0" err="1"/>
              <a:t>docType</a:t>
            </a:r>
            <a:r>
              <a:rPr lang="en-IN" sz="1600" dirty="0"/>
              <a:t> +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         "&lt;html&gt;\n" +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            "&lt;head&gt;&lt;title&gt;" + title + "&lt;/title&gt;&lt;/head&gt;\n" +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            "&lt;body </a:t>
            </a:r>
            <a:r>
              <a:rPr lang="en-IN" sz="1600" dirty="0" err="1"/>
              <a:t>bgcolor</a:t>
            </a:r>
            <a:r>
              <a:rPr lang="en-IN" sz="1600" dirty="0"/>
              <a:t> = \"#f0f0f0\"&gt;\n" +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               "&lt;h1 align = \"</a:t>
            </a:r>
            <a:r>
              <a:rPr lang="en-IN" sz="1600" dirty="0" err="1"/>
              <a:t>center</a:t>
            </a:r>
            <a:r>
              <a:rPr lang="en-IN" sz="1600" dirty="0"/>
              <a:t>\"&gt;" + title + "&lt;/h1&gt;\n" +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               "&lt;</a:t>
            </a:r>
            <a:r>
              <a:rPr lang="en-IN" sz="1600" dirty="0" err="1"/>
              <a:t>ul</a:t>
            </a:r>
            <a:r>
              <a:rPr lang="en-IN" sz="1600" dirty="0"/>
              <a:t>&gt;\n" +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                  "  &lt;li&gt;&lt;b&gt;First Name&lt;/b&gt;: "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                  </a:t>
            </a:r>
            <a:r>
              <a:rPr lang="en-IN" sz="1600" b="1" dirty="0"/>
              <a:t>+ </a:t>
            </a:r>
            <a:r>
              <a:rPr lang="en-IN" sz="1600" b="1" dirty="0" err="1"/>
              <a:t>request.getParameter</a:t>
            </a:r>
            <a:r>
              <a:rPr lang="en-IN" sz="1600" b="1" dirty="0"/>
              <a:t>("</a:t>
            </a:r>
            <a:r>
              <a:rPr lang="en-IN" sz="1600" b="1" dirty="0" err="1"/>
              <a:t>first_name</a:t>
            </a:r>
            <a:r>
              <a:rPr lang="en-IN" sz="1600" b="1" dirty="0"/>
              <a:t>") </a:t>
            </a:r>
            <a:r>
              <a:rPr lang="en-IN" sz="1600" dirty="0"/>
              <a:t>+ "\n" +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                  "  &lt;li&gt;&lt;b&gt;Last Name&lt;/b&gt;: "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                  </a:t>
            </a:r>
            <a:r>
              <a:rPr lang="en-IN" sz="1600" b="1" dirty="0"/>
              <a:t>+ </a:t>
            </a:r>
            <a:r>
              <a:rPr lang="en-IN" sz="1600" b="1" dirty="0" err="1"/>
              <a:t>request.getParameter</a:t>
            </a:r>
            <a:r>
              <a:rPr lang="en-IN" sz="1600" b="1" dirty="0"/>
              <a:t>("</a:t>
            </a:r>
            <a:r>
              <a:rPr lang="en-IN" sz="1600" b="1" dirty="0" err="1"/>
              <a:t>last_name</a:t>
            </a:r>
            <a:r>
              <a:rPr lang="en-IN" sz="1600" b="1" dirty="0"/>
              <a:t>") </a:t>
            </a:r>
            <a:r>
              <a:rPr lang="en-IN" sz="1600" dirty="0"/>
              <a:t>+ "\n" +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               "&lt;/</a:t>
            </a:r>
            <a:r>
              <a:rPr lang="en-IN" sz="1600" dirty="0" err="1"/>
              <a:t>ul</a:t>
            </a:r>
            <a:r>
              <a:rPr lang="en-IN" sz="1600" dirty="0"/>
              <a:t>&gt;\n" +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            "&lt;/body&gt;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         &lt;/html&gt;"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      );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   }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558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Servlets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14400"/>
            <a:ext cx="7772400" cy="4572000"/>
          </a:xfrm>
        </p:spPr>
        <p:txBody>
          <a:bodyPr>
            <a:normAutofit/>
          </a:bodyPr>
          <a:lstStyle/>
          <a:p>
            <a:r>
              <a:rPr lang="en-IN" sz="2000" dirty="0"/>
              <a:t>Java Servlets are programs that run on a Web or Application server and act as a middle layer between a requests coming from a Web browser or other HTTP client and databases or applications on the HTTP server.</a:t>
            </a:r>
          </a:p>
          <a:p>
            <a:r>
              <a:rPr lang="en-IN" sz="2000" dirty="0"/>
              <a:t>Servlet is a web component that is deployed on the server to create dynamic web page.</a:t>
            </a:r>
          </a:p>
          <a:p>
            <a:endParaRPr lang="en-IN" sz="2000" dirty="0"/>
          </a:p>
        </p:txBody>
      </p:sp>
      <p:pic>
        <p:nvPicPr>
          <p:cNvPr id="1026" name="Picture 2" descr="servl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76962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68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715962"/>
          </a:xfrm>
        </p:spPr>
        <p:txBody>
          <a:bodyPr>
            <a:normAutofit fontScale="90000"/>
          </a:bodyPr>
          <a:lstStyle/>
          <a:p>
            <a:r>
              <a:rPr lang="en-IN" dirty="0"/>
              <a:t>Servlet vs CGI(Common gateway 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problem in cgi and how servlet is b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14400"/>
            <a:ext cx="72390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dvantage of servl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33800"/>
            <a:ext cx="7620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59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Servlet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Servlet Life 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9248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90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Servlet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 </a:t>
            </a:r>
            <a:r>
              <a:rPr lang="en-IN" dirty="0" err="1"/>
              <a:t>init</a:t>
            </a:r>
            <a:r>
              <a:rPr lang="en-IN" dirty="0"/>
              <a:t>() Method</a:t>
            </a:r>
          </a:p>
          <a:p>
            <a:pPr lvl="1"/>
            <a:r>
              <a:rPr lang="en-IN" dirty="0"/>
              <a:t>The </a:t>
            </a:r>
            <a:r>
              <a:rPr lang="en-IN" dirty="0" err="1"/>
              <a:t>init</a:t>
            </a:r>
            <a:r>
              <a:rPr lang="en-IN" dirty="0"/>
              <a:t> method is called only once. It is called only when the servlet is created, and not called for any user requests afterwards.</a:t>
            </a:r>
          </a:p>
          <a:p>
            <a:pPr lvl="1"/>
            <a:r>
              <a:rPr lang="en-IN" i="1" dirty="0"/>
              <a:t>public void </a:t>
            </a:r>
            <a:r>
              <a:rPr lang="en-IN" i="1" dirty="0" err="1"/>
              <a:t>init</a:t>
            </a:r>
            <a:r>
              <a:rPr lang="en-IN" i="1" dirty="0"/>
              <a:t>() throws </a:t>
            </a:r>
            <a:r>
              <a:rPr lang="en-IN" i="1" dirty="0" err="1"/>
              <a:t>ServletException</a:t>
            </a:r>
            <a:r>
              <a:rPr lang="en-IN" i="1" dirty="0"/>
              <a:t> { // Initialization code... }</a:t>
            </a:r>
            <a:endParaRPr lang="en-IN" dirty="0"/>
          </a:p>
          <a:p>
            <a:r>
              <a:rPr lang="en-IN" dirty="0"/>
              <a:t>The service() Method</a:t>
            </a:r>
          </a:p>
          <a:p>
            <a:pPr lvl="1"/>
            <a:r>
              <a:rPr lang="en-IN" dirty="0"/>
              <a:t>The servlet container (i.e. web server) calls the service() method to handle requests coming from the client( browsers) and to write the formatted response back to the client.</a:t>
            </a:r>
          </a:p>
          <a:p>
            <a:pPr lvl="1"/>
            <a:r>
              <a:rPr lang="en-IN" dirty="0"/>
              <a:t>The service() method checks the HTTP request type (GET, POST, PUT, DELETE, etc.) and calls </a:t>
            </a:r>
            <a:r>
              <a:rPr lang="en-IN" dirty="0" err="1"/>
              <a:t>doGet</a:t>
            </a:r>
            <a:r>
              <a:rPr lang="en-IN" dirty="0"/>
              <a:t>, </a:t>
            </a:r>
            <a:r>
              <a:rPr lang="en-IN" dirty="0" err="1"/>
              <a:t>doPost</a:t>
            </a:r>
            <a:r>
              <a:rPr lang="en-IN" dirty="0"/>
              <a:t>, </a:t>
            </a:r>
            <a:r>
              <a:rPr lang="en-IN" dirty="0" err="1"/>
              <a:t>doPut</a:t>
            </a:r>
            <a:r>
              <a:rPr lang="en-IN" dirty="0"/>
              <a:t>, </a:t>
            </a:r>
            <a:r>
              <a:rPr lang="en-IN" dirty="0" err="1"/>
              <a:t>doDelete</a:t>
            </a:r>
            <a:r>
              <a:rPr lang="en-IN" dirty="0"/>
              <a:t>, etc. methods as appropriate.</a:t>
            </a:r>
          </a:p>
          <a:p>
            <a:pPr lvl="1"/>
            <a:r>
              <a:rPr lang="en-IN" i="1" dirty="0"/>
              <a:t>public void service(</a:t>
            </a:r>
            <a:r>
              <a:rPr lang="en-IN" i="1" dirty="0" err="1"/>
              <a:t>ServletRequest</a:t>
            </a:r>
            <a:r>
              <a:rPr lang="en-IN" i="1" dirty="0"/>
              <a:t> request, </a:t>
            </a:r>
            <a:r>
              <a:rPr lang="en-IN" i="1" dirty="0" err="1"/>
              <a:t>ServletResponse</a:t>
            </a:r>
            <a:r>
              <a:rPr lang="en-IN" i="1" dirty="0"/>
              <a:t> response) throws </a:t>
            </a:r>
            <a:r>
              <a:rPr lang="en-IN" i="1" dirty="0" err="1"/>
              <a:t>ServletException</a:t>
            </a:r>
            <a:r>
              <a:rPr lang="en-IN" i="1" dirty="0"/>
              <a:t>, </a:t>
            </a:r>
            <a:r>
              <a:rPr lang="en-IN" i="1" dirty="0" err="1"/>
              <a:t>IOException</a:t>
            </a:r>
            <a:r>
              <a:rPr lang="en-IN" i="1" dirty="0"/>
              <a:t> { }</a:t>
            </a:r>
          </a:p>
        </p:txBody>
      </p:sp>
    </p:spTree>
    <p:extLst>
      <p:ext uri="{BB962C8B-B14F-4D97-AF65-F5344CB8AC3E}">
        <p14:creationId xmlns:p14="http://schemas.microsoft.com/office/powerpoint/2010/main" val="87229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Servlet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The destroy() Method</a:t>
            </a:r>
          </a:p>
          <a:p>
            <a:pPr lvl="1"/>
            <a:r>
              <a:rPr lang="en-IN" dirty="0"/>
              <a:t>The destroy() method is called only once at the end of the life cycle of a servlet. This method gives your servlet a chance to close database connections, halt background threads, write cookie lists or hit counts to disk, and perform other such </a:t>
            </a:r>
            <a:r>
              <a:rPr lang="en-IN" dirty="0" err="1"/>
              <a:t>cleanup</a:t>
            </a:r>
            <a:r>
              <a:rPr lang="en-IN" dirty="0"/>
              <a:t> activities.</a:t>
            </a:r>
          </a:p>
          <a:p>
            <a:pPr lvl="1"/>
            <a:r>
              <a:rPr lang="en-IN" dirty="0"/>
              <a:t>public void destroy() { // Finalization code... }</a:t>
            </a:r>
          </a:p>
        </p:txBody>
      </p:sp>
    </p:spTree>
    <p:extLst>
      <p:ext uri="{BB962C8B-B14F-4D97-AF65-F5344CB8AC3E}">
        <p14:creationId xmlns:p14="http://schemas.microsoft.com/office/powerpoint/2010/main" val="906007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Servlet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838200"/>
            <a:ext cx="7772400" cy="457200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dirty="0" err="1"/>
              <a:t>javax.servlet</a:t>
            </a:r>
            <a:r>
              <a:rPr lang="en-IN" sz="2400" dirty="0"/>
              <a:t> and </a:t>
            </a:r>
            <a:r>
              <a:rPr lang="en-IN" sz="2400" dirty="0" err="1"/>
              <a:t>javax.servlet.http</a:t>
            </a:r>
            <a:r>
              <a:rPr lang="en-IN" sz="2400" dirty="0"/>
              <a:t> packages represent interfaces and classes for servlet </a:t>
            </a:r>
            <a:r>
              <a:rPr lang="en-IN" sz="2400" dirty="0" err="1"/>
              <a:t>api</a:t>
            </a:r>
            <a:r>
              <a:rPr lang="en-IN" sz="2400" dirty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585071"/>
              </p:ext>
            </p:extLst>
          </p:nvPr>
        </p:nvGraphicFramePr>
        <p:xfrm>
          <a:off x="228600" y="1676399"/>
          <a:ext cx="8763000" cy="5170834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561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1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5538">
                <a:tc>
                  <a:txBody>
                    <a:bodyPr/>
                    <a:lstStyle/>
                    <a:p>
                      <a:pPr algn="just" fontAlgn="ctr"/>
                      <a:endParaRPr lang="en-IN" sz="2000" b="1" u="none" strike="noStrike" dirty="0">
                        <a:effectLst/>
                      </a:endParaRPr>
                    </a:p>
                    <a:p>
                      <a:pPr algn="just" fontAlgn="ctr"/>
                      <a:r>
                        <a:rPr lang="en-IN" sz="2000" b="1" u="none" strike="noStrike" dirty="0">
                          <a:effectLst/>
                        </a:rPr>
                        <a:t>Interfaces in </a:t>
                      </a:r>
                      <a:r>
                        <a:rPr lang="en-IN" sz="2000" b="1" u="none" strike="noStrike" dirty="0" err="1">
                          <a:effectLst/>
                        </a:rPr>
                        <a:t>javax.servlet</a:t>
                      </a:r>
                      <a:r>
                        <a:rPr lang="en-IN" sz="2000" b="1" u="none" strike="noStrike" dirty="0">
                          <a:effectLst/>
                        </a:rPr>
                        <a:t> package</a:t>
                      </a:r>
                      <a:endParaRPr lang="en-IN" sz="2000" b="1" i="0" u="none" strike="noStrike" dirty="0">
                        <a:solidFill>
                          <a:srgbClr val="610B4B"/>
                        </a:solidFill>
                        <a:effectLst/>
                        <a:latin typeface="Arial"/>
                      </a:endParaRPr>
                    </a:p>
                  </a:txBody>
                  <a:tcPr marL="7531" marR="7531" marT="7531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000" b="1" u="none" strike="noStrike" dirty="0">
                        <a:effectLst/>
                      </a:endParaRPr>
                    </a:p>
                    <a:p>
                      <a:pPr algn="l" fontAlgn="t"/>
                      <a:r>
                        <a:rPr lang="en-IN" sz="2000" b="1" u="none" strike="noStrike" dirty="0">
                          <a:effectLst/>
                        </a:rPr>
                        <a:t>Classes in </a:t>
                      </a:r>
                      <a:r>
                        <a:rPr lang="en-IN" sz="2000" b="1" u="none" strike="noStrike" dirty="0" err="1">
                          <a:effectLst/>
                        </a:rPr>
                        <a:t>javax.servlet</a:t>
                      </a:r>
                      <a:r>
                        <a:rPr lang="en-IN" sz="2000" b="1" u="none" strike="noStrike" dirty="0">
                          <a:effectLst/>
                        </a:rPr>
                        <a:t> package</a:t>
                      </a:r>
                      <a:endParaRPr lang="en-IN" sz="2000" b="1" i="0" u="none" strike="noStrike" dirty="0">
                        <a:solidFill>
                          <a:srgbClr val="610B4B"/>
                        </a:solidFill>
                        <a:effectLst/>
                        <a:latin typeface="Arial"/>
                      </a:endParaRPr>
                    </a:p>
                  </a:txBody>
                  <a:tcPr marL="7531" marR="7531" marT="7531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733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 dirty="0">
                          <a:effectLst/>
                        </a:rPr>
                        <a:t>1. Servlet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1. enericServlet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733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2. ServletRequest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2. ServletInputStream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733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3. ServletResponse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3. ServletOutputStream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733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 dirty="0">
                          <a:effectLst/>
                        </a:rPr>
                        <a:t>4. </a:t>
                      </a:r>
                      <a:r>
                        <a:rPr lang="en-IN" sz="2000" u="none" strike="noStrike" dirty="0" err="1">
                          <a:effectLst/>
                        </a:rPr>
                        <a:t>RequestDispatcher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4. ServletRequestWrapper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733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5. ServletConfig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 dirty="0">
                          <a:effectLst/>
                        </a:rPr>
                        <a:t>5. </a:t>
                      </a:r>
                      <a:r>
                        <a:rPr lang="en-IN" sz="2000" u="none" strike="noStrike" dirty="0" err="1">
                          <a:effectLst/>
                        </a:rPr>
                        <a:t>ServletResponseWrapper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733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6. ServletContext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6. ServletRequestEvent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733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7. SingleThreadModel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7. ServletContextEvent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733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8. Filter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8. ServletRequestAttributeEvent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733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9. FilterConfig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9. ServletContextAttributeEvent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7733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10. FilterChain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10. ServletException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7733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11. ServletRequestListener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11. UnavailableException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93400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12. ServletRequestAttributeListener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31" marR="7531" marT="7531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7733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13. ServletContextListener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31" marR="7531" marT="7531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7733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14. ServletContextAttributeListener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531" marR="7531" marT="7531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531" marR="7531" marT="7531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44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javax.servlet.http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462767"/>
              </p:ext>
            </p:extLst>
          </p:nvPr>
        </p:nvGraphicFramePr>
        <p:xfrm>
          <a:off x="304800" y="1981200"/>
          <a:ext cx="8763000" cy="47466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561">
                <a:tc>
                  <a:txBody>
                    <a:bodyPr/>
                    <a:lstStyle/>
                    <a:p>
                      <a:pPr algn="just" fontAlgn="ctr"/>
                      <a:endParaRPr lang="en-IN" sz="2000" b="1" u="none" strike="noStrike" dirty="0">
                        <a:effectLst/>
                      </a:endParaRPr>
                    </a:p>
                    <a:p>
                      <a:pPr algn="just" fontAlgn="ctr"/>
                      <a:r>
                        <a:rPr lang="en-IN" sz="2000" b="1" u="none" strike="noStrike" dirty="0">
                          <a:effectLst/>
                        </a:rPr>
                        <a:t>Interfaces in </a:t>
                      </a:r>
                      <a:r>
                        <a:rPr lang="en-IN" sz="2000" b="1" u="none" strike="noStrike" dirty="0" err="1">
                          <a:effectLst/>
                        </a:rPr>
                        <a:t>javax.servlet.http</a:t>
                      </a:r>
                      <a:r>
                        <a:rPr lang="en-IN" sz="2000" b="1" u="none" strike="noStrike" dirty="0">
                          <a:effectLst/>
                        </a:rPr>
                        <a:t> package</a:t>
                      </a:r>
                      <a:endParaRPr lang="en-IN" sz="2000" b="1" i="0" u="none" strike="noStrike" dirty="0">
                        <a:solidFill>
                          <a:srgbClr val="610B4B"/>
                        </a:solidFill>
                        <a:effectLst/>
                        <a:latin typeface="Arial"/>
                      </a:endParaRPr>
                    </a:p>
                  </a:txBody>
                  <a:tcPr marL="3655" marR="3655" marT="365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000" b="1" u="none" strike="noStrike" dirty="0">
                        <a:effectLst/>
                      </a:endParaRPr>
                    </a:p>
                    <a:p>
                      <a:pPr algn="l" fontAlgn="t"/>
                      <a:r>
                        <a:rPr lang="en-IN" sz="2000" b="1" u="none" strike="noStrike" dirty="0">
                          <a:effectLst/>
                        </a:rPr>
                        <a:t>Classes in </a:t>
                      </a:r>
                      <a:r>
                        <a:rPr lang="en-IN" sz="2000" b="1" u="none" strike="noStrike" dirty="0" err="1">
                          <a:effectLst/>
                        </a:rPr>
                        <a:t>javax.servlet.http</a:t>
                      </a:r>
                      <a:r>
                        <a:rPr lang="en-IN" sz="2000" b="1" u="none" strike="noStrike" dirty="0">
                          <a:effectLst/>
                        </a:rPr>
                        <a:t> package</a:t>
                      </a:r>
                      <a:endParaRPr lang="en-IN" sz="2000" b="1" i="0" u="none" strike="noStrike" dirty="0">
                        <a:solidFill>
                          <a:srgbClr val="610B4B"/>
                        </a:solidFill>
                        <a:effectLst/>
                        <a:latin typeface="Arial"/>
                      </a:endParaRPr>
                    </a:p>
                  </a:txBody>
                  <a:tcPr marL="3655" marR="3655" marT="365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597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1. HttpServletRequest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1. HttpServlet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55" marR="3655" marT="365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597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2. HttpServletResponse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2. Cookie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55" marR="3655" marT="365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129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3. HttpSession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3. HttpServletRequestWrapper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55" marR="3655" marT="365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129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4. HttpSessionListener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4. HttpServletResponseWrapper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55" marR="3655" marT="365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597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5. HttpSessionAttributeListener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 dirty="0">
                          <a:effectLst/>
                        </a:rPr>
                        <a:t>5. </a:t>
                      </a:r>
                      <a:r>
                        <a:rPr lang="en-IN" sz="2000" u="none" strike="noStrike" dirty="0" err="1">
                          <a:effectLst/>
                        </a:rPr>
                        <a:t>HttpSessionEvent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55" marR="3655" marT="365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0129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6. HttpSessionBindingListener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6. HttpSessionBindingEvent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55" marR="3655" marT="365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597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7. HttpSessionActivationListener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7. HttpUtils (deprecated now)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55" marR="3655" marT="365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12662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u="none" strike="noStrike">
                          <a:effectLst/>
                        </a:rPr>
                        <a:t>8. HttpSessionContext (deprecated now)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55" marR="3655" marT="36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55" marR="3655" marT="365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207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Servlet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27577"/>
            <a:ext cx="7772400" cy="4572000"/>
          </a:xfrm>
        </p:spPr>
        <p:txBody>
          <a:bodyPr/>
          <a:lstStyle/>
          <a:p>
            <a:r>
              <a:rPr lang="en-IN" dirty="0"/>
              <a:t>The  servlet example can be created by three ways:</a:t>
            </a:r>
          </a:p>
          <a:p>
            <a:pPr lvl="1"/>
            <a:r>
              <a:rPr lang="en-IN" dirty="0"/>
              <a:t>By implementing Servlet interface,</a:t>
            </a:r>
          </a:p>
          <a:p>
            <a:pPr lvl="1"/>
            <a:r>
              <a:rPr lang="en-IN" dirty="0"/>
              <a:t>By inheriting </a:t>
            </a:r>
            <a:r>
              <a:rPr lang="en-IN" dirty="0" err="1"/>
              <a:t>GenericServlet</a:t>
            </a:r>
            <a:r>
              <a:rPr lang="en-IN" dirty="0"/>
              <a:t> class, (or)</a:t>
            </a:r>
          </a:p>
          <a:p>
            <a:pPr lvl="1"/>
            <a:r>
              <a:rPr lang="en-IN" dirty="0"/>
              <a:t>By inheriting </a:t>
            </a:r>
            <a:r>
              <a:rPr lang="en-IN" dirty="0" err="1"/>
              <a:t>HttpServlet</a:t>
            </a:r>
            <a:r>
              <a:rPr lang="en-IN" dirty="0"/>
              <a:t> class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6107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1276</TotalTime>
  <Words>1046</Words>
  <Application>Microsoft Office PowerPoint</Application>
  <PresentationFormat>On-screen Show (4:3)</PresentationFormat>
  <Paragraphs>141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Franklin Gothic Book</vt:lpstr>
      <vt:lpstr>Perpetua</vt:lpstr>
      <vt:lpstr>Verdana</vt:lpstr>
      <vt:lpstr>Wingdings 2</vt:lpstr>
      <vt:lpstr>Equity</vt:lpstr>
      <vt:lpstr>Servlets</vt:lpstr>
      <vt:lpstr>Servlets</vt:lpstr>
      <vt:lpstr>Servlet vs CGI(Common gateway Interface)</vt:lpstr>
      <vt:lpstr>Servlet Life Cycle</vt:lpstr>
      <vt:lpstr>Servlet Life Cycle</vt:lpstr>
      <vt:lpstr>Servlet Life Cycle</vt:lpstr>
      <vt:lpstr>Servlet API</vt:lpstr>
      <vt:lpstr>javax.servlet.http</vt:lpstr>
      <vt:lpstr>Servlet creation</vt:lpstr>
      <vt:lpstr>Example servlet  (init method)</vt:lpstr>
      <vt:lpstr>Example servlet  (sevice/processRequest)</vt:lpstr>
      <vt:lpstr>Example servlet  (destroy)</vt:lpstr>
      <vt:lpstr>Servlet Form</vt:lpstr>
      <vt:lpstr>Servlet form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Prashanth Singaravelan</cp:lastModifiedBy>
  <cp:revision>145</cp:revision>
  <dcterms:created xsi:type="dcterms:W3CDTF">2006-08-16T00:00:00Z</dcterms:created>
  <dcterms:modified xsi:type="dcterms:W3CDTF">2021-05-26T06:49:34Z</dcterms:modified>
</cp:coreProperties>
</file>