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354E7-CB55-4FB8-82CC-C4629D3B793E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E2160-F8AF-4CBA-A846-7858D6205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0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50864C-D898-4A10-BFBF-65D38DF0866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B10CD-658F-4D64-B6BA-232C346F01F0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Heuristic Search Algorithms</a:t>
            </a:r>
          </a:p>
          <a:p>
            <a:r>
              <a:rPr lang="en-IN" dirty="0"/>
              <a:t>A* Algorithm</a:t>
            </a:r>
          </a:p>
          <a:p>
            <a:r>
              <a:rPr lang="en-IN" dirty="0"/>
              <a:t>AO* Algorithm</a:t>
            </a:r>
          </a:p>
        </p:txBody>
      </p:sp>
    </p:spTree>
    <p:extLst>
      <p:ext uri="{BB962C8B-B14F-4D97-AF65-F5344CB8AC3E}">
        <p14:creationId xmlns:p14="http://schemas.microsoft.com/office/powerpoint/2010/main" val="303584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For Successor = {G}</a:t>
            </a:r>
          </a:p>
          <a:p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 F    G</a:t>
            </a:r>
          </a:p>
          <a:p>
            <a:r>
              <a:rPr lang="en-IN" dirty="0">
                <a:sym typeface="Wingdings" pitchFamily="2" charset="2"/>
              </a:rPr>
              <a:t>g(G) = 4</a:t>
            </a:r>
          </a:p>
          <a:p>
            <a:r>
              <a:rPr lang="en-IN" dirty="0">
                <a:sym typeface="Wingdings" pitchFamily="2" charset="2"/>
              </a:rPr>
              <a:t>OPEN = { B, G}</a:t>
            </a:r>
          </a:p>
          <a:p>
            <a:r>
              <a:rPr lang="en-IN" dirty="0">
                <a:sym typeface="Wingdings" pitchFamily="2" charset="2"/>
              </a:rPr>
              <a:t>f’(G)= g(G) + h’(G)</a:t>
            </a:r>
          </a:p>
          <a:p>
            <a:r>
              <a:rPr lang="en-IN" dirty="0">
                <a:sym typeface="Wingdings" pitchFamily="2" charset="2"/>
              </a:rPr>
              <a:t>  f’(G)  = 4 + 5 = 9</a:t>
            </a:r>
          </a:p>
          <a:p>
            <a:r>
              <a:rPr lang="en-IN" dirty="0">
                <a:sym typeface="Wingdings" pitchFamily="2" charset="2"/>
              </a:rPr>
              <a:t>For Successor = H,</a:t>
            </a:r>
          </a:p>
          <a:p>
            <a:r>
              <a:rPr lang="en-IN" dirty="0"/>
              <a:t> A </a:t>
            </a:r>
            <a:r>
              <a:rPr lang="en-IN" dirty="0">
                <a:sym typeface="Wingdings" pitchFamily="2" charset="2"/>
              </a:rPr>
              <a:t> F  </a:t>
            </a:r>
            <a:r>
              <a:rPr lang="en-IN" dirty="0"/>
              <a:t>   H</a:t>
            </a:r>
          </a:p>
          <a:p>
            <a:r>
              <a:rPr lang="en-IN" dirty="0"/>
              <a:t>g(H)= 10</a:t>
            </a:r>
          </a:p>
          <a:p>
            <a:r>
              <a:rPr lang="en-IN" dirty="0"/>
              <a:t>f’(H) = g(H) + h’(H)</a:t>
            </a:r>
          </a:p>
          <a:p>
            <a:r>
              <a:rPr lang="en-IN" dirty="0"/>
              <a:t>         = 10 + 3 = 13</a:t>
            </a:r>
          </a:p>
          <a:p>
            <a:r>
              <a:rPr lang="en-IN" dirty="0"/>
              <a:t>OPEN = { B-14, G-9, H-13}</a:t>
            </a:r>
          </a:p>
          <a:p>
            <a:r>
              <a:rPr lang="en-IN" dirty="0"/>
              <a:t>BESTNODE = G</a:t>
            </a:r>
          </a:p>
          <a:p>
            <a:r>
              <a:rPr lang="en-IN" dirty="0"/>
              <a:t>OPEN={ B, H}</a:t>
            </a:r>
          </a:p>
          <a:p>
            <a:r>
              <a:rPr lang="en-IN" dirty="0"/>
              <a:t>CLOSED = { A, F, G}</a:t>
            </a:r>
          </a:p>
          <a:p>
            <a:r>
              <a:rPr lang="en-IN" dirty="0"/>
              <a:t>Successors of G = { I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51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</a:t>
            </a:r>
            <a:r>
              <a:rPr lang="en-IN" dirty="0" err="1"/>
              <a:t>Sucessor</a:t>
            </a:r>
            <a:r>
              <a:rPr lang="en-IN" dirty="0"/>
              <a:t> = I</a:t>
            </a:r>
          </a:p>
          <a:p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 F    G  I</a:t>
            </a:r>
          </a:p>
          <a:p>
            <a:r>
              <a:rPr lang="en-IN" dirty="0">
                <a:sym typeface="Wingdings" pitchFamily="2" charset="2"/>
              </a:rPr>
              <a:t>g(I)= 7</a:t>
            </a:r>
          </a:p>
          <a:p>
            <a:r>
              <a:rPr lang="en-IN" dirty="0">
                <a:sym typeface="Wingdings" pitchFamily="2" charset="2"/>
              </a:rPr>
              <a:t>OPEN = {  B-14, H-13, I-8 }</a:t>
            </a:r>
          </a:p>
          <a:p>
            <a:r>
              <a:rPr lang="en-IN" dirty="0">
                <a:sym typeface="Wingdings" pitchFamily="2" charset="2"/>
              </a:rPr>
              <a:t>f’(I)= 7 + 1 = 8</a:t>
            </a:r>
          </a:p>
          <a:p>
            <a:r>
              <a:rPr lang="en-IN" dirty="0">
                <a:sym typeface="Wingdings" pitchFamily="2" charset="2"/>
              </a:rPr>
              <a:t>BESNODE = I</a:t>
            </a:r>
          </a:p>
          <a:p>
            <a:r>
              <a:rPr lang="en-IN" dirty="0">
                <a:sym typeface="Wingdings" pitchFamily="2" charset="2"/>
              </a:rPr>
              <a:t>OPEN = { B, H}</a:t>
            </a:r>
          </a:p>
          <a:p>
            <a:r>
              <a:rPr lang="en-IN" dirty="0">
                <a:sym typeface="Wingdings" pitchFamily="2" charset="2"/>
              </a:rPr>
              <a:t>CLOSED </a:t>
            </a:r>
            <a:r>
              <a:rPr lang="en-IN">
                <a:sym typeface="Wingdings" pitchFamily="2" charset="2"/>
              </a:rPr>
              <a:t>= {A, F, G, I}</a:t>
            </a:r>
            <a:endParaRPr lang="en-IN" dirty="0">
              <a:sym typeface="Wingdings" pitchFamily="2" charset="2"/>
            </a:endParaRPr>
          </a:p>
          <a:p>
            <a:endParaRPr lang="en-IN" dirty="0">
              <a:sym typeface="Wingdings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8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ic Sans MS" pitchFamily="66" charset="0"/>
              </a:rPr>
              <a:t> A* Algorithm</a:t>
            </a:r>
            <a:br>
              <a:rPr lang="en-US" dirty="0">
                <a:latin typeface="Comic Sans MS" pitchFamily="66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latin typeface="Comic Sans MS" pitchFamily="66" charset="0"/>
              </a:rPr>
              <a:t>Presented by Hart et al.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Comic Sans MS" pitchFamily="66" charset="0"/>
              </a:rPr>
              <a:t>Algorithm uses: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f’: Heuristic function that estimates the merits of each node we generate. This is sum of two components, g and h’ and f’ represents an estimate of the cost of getting from the initial state to a goal state along with the path that generated the current node.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g : The function g is a measure of the cost of getting from initial state to the current node.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h’ : The function h’ is an estimate of the additional cost of getting from the current node to a goal state.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OPEN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CLOSED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f’(n) = g(n) + h’(n)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6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pitchFamily="66" charset="0"/>
              </a:rPr>
              <a:t>A*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Start with OPEN containing only initial node. Set that node’s g value to 0, its h’ value to whatever it is, and its f’ value to h’+0 or h’. Set CLOSED to empty list.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Until a goal node is found, repeat the following procedure: If there are no nodes on OPEN, report failure.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Otherwise, pick the node on OPEN with the lowest f’ value</a:t>
            </a:r>
            <a:r>
              <a:rPr lang="en-US" sz="2400" dirty="0">
                <a:latin typeface="Comic Sans MS" pitchFamily="66" charset="0"/>
              </a:rPr>
              <a:t>. Call it BESTNODE. Remove it from OPEN. Place it in CLOSED. See if the BESTNODE is a goal state. If so exit and report a solution. Otherwise, generate the successors of BESTNODE but do not set the BESTNODE to point to them yet.</a:t>
            </a:r>
          </a:p>
        </p:txBody>
      </p:sp>
    </p:spTree>
    <p:extLst>
      <p:ext uri="{BB962C8B-B14F-4D97-AF65-F5344CB8AC3E}">
        <p14:creationId xmlns:p14="http://schemas.microsoft.com/office/powerpoint/2010/main" val="207257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pitchFamily="66" charset="0"/>
              </a:rPr>
              <a:t>A* Algorithm ( contd)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For each of the SUCCESSOR, do the following: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2000" dirty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r>
              <a:rPr lang="en-US" sz="2000" dirty="0">
                <a:latin typeface="Comic Sans MS" pitchFamily="66" charset="0"/>
              </a:rPr>
              <a:t>Set SUCCESSOR to point back to BESTNODE. These backwards links will make it possible to recover the path once a solution is found.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endParaRPr lang="en-US" sz="2000" dirty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r>
              <a:rPr lang="en-US" sz="2000" dirty="0">
                <a:latin typeface="Comic Sans MS" pitchFamily="66" charset="0"/>
              </a:rPr>
              <a:t>Compute g(SUCCESSOR) = g(BESTNODE) + the cost of getting from BESTNODE to SUCCESSOR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endParaRPr lang="en-US" sz="2000" dirty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endParaRPr lang="en-US" sz="2000" dirty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r>
              <a:rPr lang="en-US" sz="2000" dirty="0">
                <a:latin typeface="Comic Sans MS" pitchFamily="66" charset="0"/>
              </a:rPr>
              <a:t>If SUCCESSOR was not already on either OPEN or CLOSED, then put it on OPEN and add it to the list of BESTNODE’s successors. Compute f’(SUCCESSOR) = g(SUCCESSOR) + h’(SUCCESSOR).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8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A*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87" y="2209794"/>
            <a:ext cx="5295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5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Goal = J, </a:t>
            </a:r>
            <a:r>
              <a:rPr lang="en-IN" dirty="0" err="1"/>
              <a:t>Start_Node</a:t>
            </a:r>
            <a:r>
              <a:rPr lang="en-IN" dirty="0"/>
              <a:t> = A.</a:t>
            </a:r>
          </a:p>
          <a:p>
            <a:r>
              <a:rPr lang="en-IN" dirty="0"/>
              <a:t>OPEN = { A }</a:t>
            </a:r>
          </a:p>
          <a:p>
            <a:r>
              <a:rPr lang="en-IN" dirty="0"/>
              <a:t>g(A) = 0</a:t>
            </a:r>
          </a:p>
          <a:p>
            <a:r>
              <a:rPr lang="en-IN" dirty="0"/>
              <a:t>h’(A) = 10</a:t>
            </a:r>
          </a:p>
          <a:p>
            <a:r>
              <a:rPr lang="en-IN" dirty="0"/>
              <a:t>f’(A)= g(A) + h’(A) = 0 + 10 = 10</a:t>
            </a:r>
          </a:p>
          <a:p>
            <a:r>
              <a:rPr lang="en-IN" dirty="0"/>
              <a:t>CLOSED = {    }</a:t>
            </a:r>
          </a:p>
          <a:p>
            <a:r>
              <a:rPr lang="en-IN" dirty="0"/>
              <a:t>BESTNODE = A</a:t>
            </a:r>
          </a:p>
          <a:p>
            <a:r>
              <a:rPr lang="en-IN" dirty="0"/>
              <a:t>OPEN = {   }</a:t>
            </a:r>
          </a:p>
          <a:p>
            <a:r>
              <a:rPr lang="en-IN" dirty="0"/>
              <a:t>CLOSED = { A }</a:t>
            </a:r>
          </a:p>
          <a:p>
            <a:r>
              <a:rPr lang="en-IN" dirty="0"/>
              <a:t>Successors of A = { B,  F 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33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Goal = J, </a:t>
            </a:r>
            <a:r>
              <a:rPr lang="en-IN" dirty="0" err="1"/>
              <a:t>Start_Node</a:t>
            </a:r>
            <a:r>
              <a:rPr lang="en-IN" dirty="0"/>
              <a:t> = A.</a:t>
            </a:r>
          </a:p>
          <a:p>
            <a:r>
              <a:rPr lang="en-IN" dirty="0"/>
              <a:t>OPEN = { A }</a:t>
            </a:r>
          </a:p>
          <a:p>
            <a:r>
              <a:rPr lang="en-IN" dirty="0"/>
              <a:t>g(A) = 0</a:t>
            </a:r>
          </a:p>
          <a:p>
            <a:r>
              <a:rPr lang="en-IN" dirty="0"/>
              <a:t>h’(A) = 10</a:t>
            </a:r>
          </a:p>
          <a:p>
            <a:r>
              <a:rPr lang="en-IN" dirty="0"/>
              <a:t>f’(A)= g(A) + h’(A) = 0 + 10 = 10</a:t>
            </a:r>
          </a:p>
          <a:p>
            <a:r>
              <a:rPr lang="en-IN" dirty="0"/>
              <a:t>CLOSED = {    }</a:t>
            </a:r>
          </a:p>
          <a:p>
            <a:r>
              <a:rPr lang="en-IN" dirty="0"/>
              <a:t>BESTNODE = A</a:t>
            </a:r>
          </a:p>
          <a:p>
            <a:r>
              <a:rPr lang="en-IN" dirty="0"/>
              <a:t>OPEN = {   }</a:t>
            </a:r>
          </a:p>
          <a:p>
            <a:r>
              <a:rPr lang="en-IN" dirty="0"/>
              <a:t>CLOSED = { A }</a:t>
            </a:r>
          </a:p>
          <a:p>
            <a:r>
              <a:rPr lang="en-IN" dirty="0"/>
              <a:t>Successors of A = { B,  F 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26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</a:t>
            </a:r>
            <a:r>
              <a:rPr lang="en-IN" dirty="0" err="1"/>
              <a:t>Sucessor</a:t>
            </a:r>
            <a:r>
              <a:rPr lang="en-IN" dirty="0"/>
              <a:t> = B</a:t>
            </a:r>
          </a:p>
          <a:p>
            <a:r>
              <a:rPr lang="en-IN" dirty="0"/>
              <a:t> A </a:t>
            </a:r>
            <a:r>
              <a:rPr lang="en-IN" dirty="0">
                <a:sym typeface="Wingdings" pitchFamily="2" charset="2"/>
              </a:rPr>
              <a:t> B</a:t>
            </a:r>
          </a:p>
          <a:p>
            <a:r>
              <a:rPr lang="en-IN" dirty="0">
                <a:sym typeface="Wingdings" pitchFamily="2" charset="2"/>
              </a:rPr>
              <a:t>g(B) = g(A) + The cost of getting B from A</a:t>
            </a:r>
          </a:p>
          <a:p>
            <a:r>
              <a:rPr lang="en-IN" dirty="0">
                <a:sym typeface="Wingdings" pitchFamily="2" charset="2"/>
              </a:rPr>
              <a:t> g(B) = 0 + 6 = 6</a:t>
            </a:r>
          </a:p>
          <a:p>
            <a:r>
              <a:rPr lang="en-IN" dirty="0">
                <a:sym typeface="Wingdings" pitchFamily="2" charset="2"/>
              </a:rPr>
              <a:t>OPEN = { B }</a:t>
            </a:r>
          </a:p>
          <a:p>
            <a:r>
              <a:rPr lang="en-US" dirty="0">
                <a:latin typeface="Comic Sans MS" pitchFamily="66" charset="0"/>
              </a:rPr>
              <a:t>f’(SUCCESSOR) = g(SUCCESSOR) + h’(SUCCESSOR).</a:t>
            </a:r>
          </a:p>
          <a:p>
            <a:r>
              <a:rPr lang="en-IN" dirty="0"/>
              <a:t>f’(B)= 6 + 8 = 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22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For Successor = F</a:t>
            </a:r>
          </a:p>
          <a:p>
            <a:r>
              <a:rPr lang="en-IN" dirty="0"/>
              <a:t> A </a:t>
            </a:r>
            <a:r>
              <a:rPr lang="en-IN" dirty="0">
                <a:sym typeface="Wingdings" pitchFamily="2" charset="2"/>
              </a:rPr>
              <a:t> F</a:t>
            </a:r>
          </a:p>
          <a:p>
            <a:r>
              <a:rPr lang="en-IN" dirty="0">
                <a:sym typeface="Wingdings" pitchFamily="2" charset="2"/>
              </a:rPr>
              <a:t>g(F) = g(A) + The cost of getting F from A</a:t>
            </a:r>
          </a:p>
          <a:p>
            <a:r>
              <a:rPr lang="en-IN" dirty="0">
                <a:sym typeface="Wingdings" pitchFamily="2" charset="2"/>
              </a:rPr>
              <a:t> g(F) = 0 + 3  = 3</a:t>
            </a:r>
          </a:p>
          <a:p>
            <a:r>
              <a:rPr lang="en-IN" dirty="0">
                <a:sym typeface="Wingdings" pitchFamily="2" charset="2"/>
              </a:rPr>
              <a:t>OPEN = { B-14,  F-9 }</a:t>
            </a:r>
          </a:p>
          <a:p>
            <a:r>
              <a:rPr lang="en-US" dirty="0">
                <a:latin typeface="Comic Sans MS" pitchFamily="66" charset="0"/>
              </a:rPr>
              <a:t>f’(SUCCESSOR) = g(SUCCESSOR) + h’(SUCCESSOR).</a:t>
            </a:r>
          </a:p>
          <a:p>
            <a:r>
              <a:rPr lang="en-IN" dirty="0"/>
              <a:t>f’(F)= 3 + 6 = 9</a:t>
            </a:r>
          </a:p>
          <a:p>
            <a:r>
              <a:rPr lang="en-IN" dirty="0"/>
              <a:t>BESTNODE= F</a:t>
            </a:r>
          </a:p>
          <a:p>
            <a:r>
              <a:rPr lang="en-IN" dirty="0"/>
              <a:t>OPEN= { B } </a:t>
            </a:r>
          </a:p>
          <a:p>
            <a:r>
              <a:rPr lang="en-IN" dirty="0"/>
              <a:t>CLOSED = { A, F }</a:t>
            </a:r>
          </a:p>
          <a:p>
            <a:r>
              <a:rPr lang="en-IN" dirty="0"/>
              <a:t>Successors of F = {  G, H}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1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853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Office Theme</vt:lpstr>
      <vt:lpstr>A* Algorithm</vt:lpstr>
      <vt:lpstr> A* Algorithm </vt:lpstr>
      <vt:lpstr>A* Algorithm</vt:lpstr>
      <vt:lpstr>A* Algorithm ( contd)</vt:lpstr>
      <vt:lpstr>A*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Admin</dc:creator>
  <cp:lastModifiedBy>Prashanth Singaravelan</cp:lastModifiedBy>
  <cp:revision>60</cp:revision>
  <dcterms:created xsi:type="dcterms:W3CDTF">2006-08-16T00:00:00Z</dcterms:created>
  <dcterms:modified xsi:type="dcterms:W3CDTF">2021-04-22T13:13:56Z</dcterms:modified>
</cp:coreProperties>
</file>