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  <p:sldMasterId id="2147483685" r:id="rId4"/>
  </p:sldMasterIdLst>
  <p:notesMasterIdLst>
    <p:notesMasterId r:id="rId6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  <p:sldId id="291" r:id="rId35"/>
    <p:sldId id="292" r:id="rId36"/>
    <p:sldId id="293" r:id="rId37"/>
    <p:sldId id="294" r:id="rId38"/>
    <p:sldId id="306" r:id="rId39"/>
    <p:sldId id="307" r:id="rId40"/>
    <p:sldId id="309" r:id="rId41"/>
    <p:sldId id="308" r:id="rId42"/>
    <p:sldId id="313" r:id="rId43"/>
    <p:sldId id="314" r:id="rId44"/>
    <p:sldId id="311" r:id="rId45"/>
    <p:sldId id="315" r:id="rId46"/>
    <p:sldId id="296" r:id="rId47"/>
    <p:sldId id="297" r:id="rId48"/>
    <p:sldId id="299" r:id="rId49"/>
    <p:sldId id="304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B54D6-095C-49AC-9CA5-4FC9002A2ED6}" type="datetimeFigureOut">
              <a:rPr lang="en-IN" smtClean="0"/>
              <a:t>25-04-2021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F61C2-9636-409C-9011-B2A18E2A9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6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66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08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7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333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008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60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9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46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401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15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455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2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4D1411-974B-4723-85DD-2070D68855D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12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B7634-6803-4550-B267-F892CECED24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BF1C-2D52-478E-B7E2-D777EEEF2824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3B9AA-0C1E-4983-8CD1-B5FE26A95BC0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524000" y="1905000"/>
            <a:ext cx="7010400" cy="411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9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0CF51F-E5D5-4BDD-8E46-40624157D06A}" type="datetime1">
              <a:rPr lang="en-US" altLang="zh-CN" smtClean="0"/>
              <a:t>4/25/2021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fld id="{1E24E9BB-9486-47F9-9FDD-FBF926A8F20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129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5645FD-CAF6-4F64-A267-C9898D3A0E63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4812B-1AC9-4EDA-A13B-892275D2496C}" type="slidenum">
              <a:rPr lang="zh-TW" altLang="en-US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5393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041C5-0C80-4496-A75C-0A52D5B5A4FB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23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D8E9DE-41D2-40E3-B2E4-C962FF8C111B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D954577-355C-4065-8CAE-BA50329CCB27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785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568739-C465-4735-82D4-A885451EB01E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E22EE94-5016-4AC4-824E-DC25304260CD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7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D203D-26FC-4B17-9CBB-D04C1D23F0A6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6730F03-997B-4823-9B1F-F21B57ACC07F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526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315BF0-F64B-4BA2-9164-10A113423E59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9F3AD6F-576C-48ED-A0EC-D3FEC981CFEA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489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810F24-FD09-4FDF-9F52-A9007F1977DD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ED5AA61-444C-4E42-BEA6-967FF15079AC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56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D55B2-2F0D-45B5-8D5F-F8D7DB14D492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9A050-5CF6-4D23-ADEF-D10A2F0D465B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7C1042C-F0F9-496F-8295-9A55960FEEA8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2584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61101-D5D5-4429-808F-696F5790C941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1F767AD-9094-44DB-A233-AA945A8F7BB9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3311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6B33-3FD9-4E9E-B742-B576A2F4F9C9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3424794-0F10-476C-884D-457D97C9598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06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AA6D4-796D-4E3B-BA4F-146E1AF3397D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1A0CFD0-82A3-487E-944C-D5937D5549C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3951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1EADF5-CB42-4819-9A96-3DEFD664582C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4812B-1AC9-4EDA-A13B-892275D2496C}" type="slidenum">
              <a:rPr lang="zh-TW" altLang="en-US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238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85B53-6F4D-474E-83B0-E5FD521F6863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283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B1D05F-D366-4035-9089-E555AEDECEBC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D954577-355C-4065-8CAE-BA50329CCB27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693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E94CD-91E8-4790-974A-7A06EA93EE67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E22EE94-5016-4AC4-824E-DC25304260CD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429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7FCD3-6FFA-4D50-8407-122742747164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6730F03-997B-4823-9B1F-F21B57ACC07F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398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3FB4F-E2FE-43AC-A043-91194FD796CF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9F3AD6F-576C-48ED-A0EC-D3FEC981CFEA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50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753F7-FFDF-4066-8357-64051DC48A23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EC269-C3BD-492B-82CB-0D218B816AB6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ED5AA61-444C-4E42-BEA6-967FF15079AC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340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4E886-CCC6-4A20-9707-49131B2BE38F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7C1042C-F0F9-496F-8295-9A55960FEEA8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8089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CE526-9936-41E1-97A8-446EC776130C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1F767AD-9094-44DB-A233-AA945A8F7BB9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4045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B26B7-1D4C-427F-8167-7938FB5CD668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3424794-0F10-476C-884D-457D97C9598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301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C9D95-5EC6-467C-8DD3-0EE2D0C71F3F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1A0CFD0-82A3-487E-944C-D5937D5549C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0509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en-IN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IN" sz="2400">
                <a:solidFill>
                  <a:srgbClr val="000000"/>
                </a:solidFill>
              </a:endParaRPr>
            </a:p>
          </p:txBody>
        </p:sp>
      </p:grpSp>
      <p:sp>
        <p:nvSpPr>
          <p:cNvPr id="491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491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2846E3-378C-4286-98B9-F23A750EB235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2362200" y="6248400"/>
            <a:ext cx="502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14812B-1AC9-4EDA-A13B-892275D2496C}" type="slidenum">
              <a:rPr lang="zh-TW" altLang="en-US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0040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257C5-5368-45EB-8450-14C2327DC0FF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1421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ED6764-8FCC-4F18-B99D-B50D2499E8D3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8D954577-355C-4065-8CAE-BA50329CCB27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5143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952E0-AFDC-4448-B7FB-D82306CEA89C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E22EE94-5016-4AC4-824E-DC25304260CD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85801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A80F-E66B-4EF8-9A0F-128E8F9653CC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C6730F03-997B-4823-9B1F-F21B57ACC07F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2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AA9D-2011-4F22-86BE-13DA325C4912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969113-B863-43D3-B682-84857BD73B85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E9F3AD6F-576C-48ED-A0EC-D3FEC981CFEA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0361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F9098-5DEA-45B8-B387-E4268B4C32EF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ED5AA61-444C-4E42-BEA6-967FF15079AC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68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84882-E14C-433A-AD91-4B6F5E349794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67C1042C-F0F9-496F-8295-9A55960FEEA8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585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41592-8C52-4B1E-8D43-C72F1C9E57B7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1F767AD-9094-44DB-A233-AA945A8F7BB9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221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09492-9F65-44CD-9100-C3E297009A8B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03424794-0F10-476C-884D-457D97C9598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6957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533400"/>
            <a:ext cx="1943100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76900" cy="5105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3978E-097C-450B-B47F-16873D55F2E6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21A0CFD0-82A3-487E-944C-D5937D5549C5}" type="slidenum">
              <a:rPr lang="en-US" altLang="zh-TW">
                <a:solidFill>
                  <a:srgbClr val="00E4A8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FFCD4-B3A6-49A5-84A2-6FB9496D8CF4}" type="datetime1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F561-C885-4B38-A1D6-B5CBCC84AEF1}" type="datetime1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C9857-2EDB-48E7-80BB-2091A21A28CC}" type="datetime1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D4202-6888-4432-9F70-49896C258BA5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3E7E-E505-40D5-BB6C-E00022ADEAAA}" type="datetime1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4B48-A670-450B-A1F0-066A05410FDB}" type="datetime1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20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1354D2-FB35-420A-81B3-13F3297259C9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389E2EC-A02C-468E-837A-96CE2BFA7F3D}" type="slidenum">
              <a:rPr lang="en-US" altLang="zh-TW">
                <a:solidFill>
                  <a:srgbClr val="00E4A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04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20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B9526A-211B-4821-BB47-1A8B5FCEBD21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389E2EC-A02C-468E-837A-96CE2BFA7F3D}" type="slidenum">
              <a:rPr lang="en-US" altLang="zh-TW">
                <a:solidFill>
                  <a:srgbClr val="00E4A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93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20000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F45014B-91DA-4D3D-AF04-BD87A74FD78B}" type="datetime1">
              <a:rPr lang="en-US" altLang="zh-TW" smtClean="0">
                <a:solidFill>
                  <a:srgbClr val="00E4A8"/>
                </a:solidFill>
              </a:rPr>
              <a:t>4/25/2021</a:t>
            </a:fld>
            <a:endParaRPr lang="en-US" altLang="zh-TW">
              <a:solidFill>
                <a:srgbClr val="00E4A8"/>
              </a:solidFill>
            </a:endParaRPr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3246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>
              <a:solidFill>
                <a:srgbClr val="00E4A8"/>
              </a:solidFill>
            </a:endParaRP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solidFill>
                  <a:schemeClr val="accent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9389E2EC-A02C-468E-837A-96CE2BFA7F3D}" type="slidenum">
              <a:rPr lang="en-US" altLang="zh-TW">
                <a:solidFill>
                  <a:srgbClr val="00E4A8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9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Randomized Algorithms</a:t>
            </a:r>
          </a:p>
          <a:p>
            <a:r>
              <a:rPr lang="en-IN" dirty="0"/>
              <a:t>Las Vegas Algorithm</a:t>
            </a:r>
          </a:p>
          <a:p>
            <a:r>
              <a:rPr lang="en-IN" dirty="0"/>
              <a:t>Monte-Carlo Algorithm</a:t>
            </a:r>
          </a:p>
          <a:p>
            <a:r>
              <a:rPr lang="en-IN" dirty="0"/>
              <a:t>Randomized Quick Sort</a:t>
            </a:r>
          </a:p>
          <a:p>
            <a:r>
              <a:rPr lang="en-IN" dirty="0" err="1"/>
              <a:t>Primality</a:t>
            </a:r>
            <a:r>
              <a:rPr lang="en-IN" dirty="0"/>
              <a:t>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839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6"/>
                </a:solidFill>
              </a:rPr>
              <a:t>Randomized</a:t>
            </a:r>
            <a:r>
              <a:rPr lang="en-US" altLang="zh-TW" dirty="0">
                <a:solidFill>
                  <a:srgbClr val="FF0066"/>
                </a:solidFill>
              </a:rPr>
              <a:t> algorithms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 algn="just">
              <a:lnSpc>
                <a:spcPct val="90000"/>
              </a:lnSpc>
            </a:pPr>
            <a:r>
              <a:rPr lang="en-US" altLang="zh-TW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randomized algorithm (probabilistic algorithm), we make some random choices. </a:t>
            </a:r>
          </a:p>
          <a:p>
            <a:pPr marL="533400" indent="-533400" algn="just">
              <a:lnSpc>
                <a:spcPct val="90000"/>
              </a:lnSpc>
            </a:pPr>
            <a:r>
              <a:rPr lang="zh-TW" alt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TW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randomized algorithms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 algn="just">
              <a:lnSpc>
                <a:spcPct val="9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TW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optimization problem, a randomized algorithm gives an optimal solution. The average case time-complexity is more important than the worst case time-complexity.</a:t>
            </a:r>
          </a:p>
          <a:p>
            <a:pPr marL="914400" lvl="1" indent="-457200" algn="just">
              <a:lnSpc>
                <a:spcPct val="90000"/>
              </a:lnSpc>
              <a:buSzPct val="80000"/>
              <a:buFont typeface="Wingdings" panose="05000000000000000000" pitchFamily="2" charset="2"/>
              <a:buAutoNum type="arabicPeriod"/>
            </a:pPr>
            <a:r>
              <a:rPr lang="en-US" altLang="zh-TW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decision problem, a randomized algorithm may make mistakes. The probability of producing wrong solutions is very small.</a:t>
            </a:r>
            <a:endParaRPr lang="zh-TW" altLang="en-US" sz="3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8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Types of Random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Vegas:</a:t>
            </a:r>
          </a:p>
          <a:p>
            <a:pPr lvl="1" algn="just"/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Guaranteed to produce correct answer, but running time is probabilistic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sz="3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bounded by input size, but answer may be wrong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9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66"/>
                </a:solidFill>
              </a:rPr>
              <a:t>Las Vegas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gives the true answer.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random.</a:t>
            </a:r>
          </a:p>
          <a:p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is bounded.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Las Vegas algorithm.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 Vegas	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the correct answer.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running time is a random variable whose expectation is bounded (say by a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3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Monte Carlo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may produce incorrect answer!</a:t>
            </a:r>
          </a:p>
          <a:p>
            <a:pPr algn="just"/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are able to bound its probability.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running it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times on independent random 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make the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 probability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arbitrarily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expense of running time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runs for a fi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xed number of steps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produces an answer that is correct with probability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1/2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9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Las Vegas VS Monte Carlo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 Vegas Algorithm: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always produces the correct answer and the expected running time is finite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(e.s.p. randomized quick sort).</a:t>
            </a:r>
          </a:p>
          <a:p>
            <a:pPr algn="just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Monte Carlo Algorithm: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It may produce incorrect answer but with bounded error probability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(e.s.p. randomized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min_cut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84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computer has </a:t>
            </a:r>
            <a:r>
              <a:rPr lang="en-US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packet.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b="1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 D(i).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Packets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not follow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same edge simultaneously.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oblivious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oblivious algorithm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of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nodes, for each of the node with an out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 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an instance of permutation routing requiring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(N/d) </a:t>
            </a:r>
            <a:r>
              <a:rPr lang="en-US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½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00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Routing Problem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intermediate destination.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first travels to the intermediate 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to 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destination.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probability at least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1-(1/N),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packet reaches its destination in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14n or fewer steps in Q</a:t>
            </a:r>
            <a:r>
              <a:rPr 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steps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Example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Expectation:-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     X()------ flips a coin.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>
                <a:solidFill>
                  <a:srgbClr val="FF00FF"/>
                </a:solidFill>
              </a:rPr>
              <a:t>Heads: One second to execute.</a:t>
            </a:r>
          </a:p>
          <a:p>
            <a:pPr marL="0" indent="0">
              <a:buNone/>
            </a:pPr>
            <a:r>
              <a:rPr lang="en-US" dirty="0">
                <a:solidFill>
                  <a:srgbClr val="9AA907"/>
                </a:solidFill>
              </a:rPr>
              <a:t>      Tails: Three seconds.</a:t>
            </a:r>
          </a:p>
          <a:p>
            <a:r>
              <a:rPr lang="en-US" dirty="0">
                <a:solidFill>
                  <a:srgbClr val="00FFFF"/>
                </a:solidFill>
              </a:rPr>
              <a:t>Let X be running time of one cell to X() </a:t>
            </a:r>
          </a:p>
          <a:p>
            <a:r>
              <a:rPr lang="en-US" dirty="0">
                <a:solidFill>
                  <a:srgbClr val="FF0066"/>
                </a:solidFill>
              </a:rPr>
              <a:t>with probability 0.5------ X is 1.</a:t>
            </a:r>
          </a:p>
          <a:p>
            <a:r>
              <a:rPr lang="en-US" dirty="0">
                <a:solidFill>
                  <a:srgbClr val="0066FF"/>
                </a:solidFill>
              </a:rPr>
              <a:t>With probability 0.5------X is 3.</a:t>
            </a:r>
          </a:p>
          <a:p>
            <a:r>
              <a:rPr lang="en-US" dirty="0">
                <a:solidFill>
                  <a:srgbClr val="33CC33"/>
                </a:solidFill>
              </a:rPr>
              <a:t>Here random variable is X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87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Example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66FF"/>
                </a:solidFill>
              </a:rPr>
              <a:t>Expected value of X=E[X]=0.5x1+0.5x3= 2 seconds expected time.</a:t>
            </a:r>
          </a:p>
          <a:p>
            <a:r>
              <a:rPr lang="en-US" dirty="0">
                <a:solidFill>
                  <a:srgbClr val="FF0066"/>
                </a:solidFill>
              </a:rPr>
              <a:t>Suppose we run X(),// take time X</a:t>
            </a:r>
          </a:p>
          <a:p>
            <a:pPr marL="0" indent="0">
              <a:buNone/>
            </a:pPr>
            <a:r>
              <a:rPr lang="en-US" dirty="0">
                <a:solidFill>
                  <a:srgbClr val="FF0066"/>
                </a:solidFill>
              </a:rPr>
              <a:t>                                  X(),// take time Y</a:t>
            </a:r>
          </a:p>
          <a:p>
            <a:r>
              <a:rPr lang="en-US" dirty="0">
                <a:solidFill>
                  <a:srgbClr val="FF00FF"/>
                </a:solidFill>
              </a:rPr>
              <a:t>Total running time is T=X+Y , here T is random variable.</a:t>
            </a:r>
          </a:p>
          <a:p>
            <a:r>
              <a:rPr lang="en-US" dirty="0">
                <a:solidFill>
                  <a:srgbClr val="FF0000"/>
                </a:solidFill>
              </a:rPr>
              <a:t>What is expected total time E[T]=?</a:t>
            </a:r>
          </a:p>
          <a:p>
            <a:r>
              <a:rPr lang="en-US" dirty="0">
                <a:solidFill>
                  <a:srgbClr val="0070C0"/>
                </a:solidFill>
              </a:rPr>
              <a:t>Linearity of expectation: E[X+Y]=E[X]+E[Y]=2+2=4 seconds expected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Min_Cut</a:t>
            </a:r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Definition: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Min_cut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Problem is to find the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minimum edge set C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such that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removing C disconnects the graph.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40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Traditional Solution: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Max-flow: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 maximum amount of flow is 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 to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capacity of a minimum cut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46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randomized algorithm</a:t>
            </a:r>
            <a:r>
              <a:rPr lang="en-US" dirty="0"/>
              <a:t> is just one that depends on random numbers for its operation</a:t>
            </a:r>
          </a:p>
          <a:p>
            <a:r>
              <a:rPr lang="en-US" dirty="0"/>
              <a:t>These are randomized algorithms:</a:t>
            </a:r>
          </a:p>
          <a:p>
            <a:pPr lvl="1"/>
            <a:r>
              <a:rPr lang="en-US" dirty="0"/>
              <a:t>Using random numbers to help find a solution to a problem.</a:t>
            </a:r>
          </a:p>
          <a:p>
            <a:pPr lvl="1"/>
            <a:r>
              <a:rPr lang="en-US" dirty="0"/>
              <a:t>Using random numbers to improve a solution to a problem.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77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90501"/>
            <a:ext cx="8153400" cy="8763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Example of Min_Cut</a:t>
            </a:r>
          </a:p>
        </p:txBody>
      </p:sp>
      <p:sp>
        <p:nvSpPr>
          <p:cNvPr id="35905" name="Line 65"/>
          <p:cNvSpPr>
            <a:spLocks noChangeShapeType="1"/>
          </p:cNvSpPr>
          <p:nvPr/>
        </p:nvSpPr>
        <p:spPr bwMode="auto">
          <a:xfrm flipH="1">
            <a:off x="1524000" y="21336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6" name="Line 66"/>
          <p:cNvSpPr>
            <a:spLocks noChangeShapeType="1"/>
          </p:cNvSpPr>
          <p:nvPr/>
        </p:nvSpPr>
        <p:spPr bwMode="auto">
          <a:xfrm>
            <a:off x="1524000" y="3352800"/>
            <a:ext cx="990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7" name="Line 67"/>
          <p:cNvSpPr>
            <a:spLocks noChangeShapeType="1"/>
          </p:cNvSpPr>
          <p:nvPr/>
        </p:nvSpPr>
        <p:spPr bwMode="auto">
          <a:xfrm flipH="1">
            <a:off x="2514600" y="2133600"/>
            <a:ext cx="1524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8" name="Line 68"/>
          <p:cNvSpPr>
            <a:spLocks noChangeShapeType="1"/>
          </p:cNvSpPr>
          <p:nvPr/>
        </p:nvSpPr>
        <p:spPr bwMode="auto">
          <a:xfrm>
            <a:off x="2667000" y="2133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09" name="Line 69"/>
          <p:cNvSpPr>
            <a:spLocks noChangeShapeType="1"/>
          </p:cNvSpPr>
          <p:nvPr/>
        </p:nvSpPr>
        <p:spPr bwMode="auto">
          <a:xfrm>
            <a:off x="3810000" y="3048000"/>
            <a:ext cx="2286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0" name="Line 70"/>
          <p:cNvSpPr>
            <a:spLocks noChangeShapeType="1"/>
          </p:cNvSpPr>
          <p:nvPr/>
        </p:nvSpPr>
        <p:spPr bwMode="auto">
          <a:xfrm flipV="1">
            <a:off x="2514600" y="449580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1" name="Line 71"/>
          <p:cNvSpPr>
            <a:spLocks noChangeShapeType="1"/>
          </p:cNvSpPr>
          <p:nvPr/>
        </p:nvSpPr>
        <p:spPr bwMode="auto">
          <a:xfrm flipV="1">
            <a:off x="1524000" y="3048000"/>
            <a:ext cx="2286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2" name="Line 72"/>
          <p:cNvSpPr>
            <a:spLocks noChangeShapeType="1"/>
          </p:cNvSpPr>
          <p:nvPr/>
        </p:nvSpPr>
        <p:spPr bwMode="auto">
          <a:xfrm>
            <a:off x="2667000" y="21336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3" name="Line 73"/>
          <p:cNvSpPr>
            <a:spLocks noChangeShapeType="1"/>
          </p:cNvSpPr>
          <p:nvPr/>
        </p:nvSpPr>
        <p:spPr bwMode="auto">
          <a:xfrm flipH="1">
            <a:off x="3810000" y="2133600"/>
            <a:ext cx="381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4" name="Line 74"/>
          <p:cNvSpPr>
            <a:spLocks noChangeShapeType="1"/>
          </p:cNvSpPr>
          <p:nvPr/>
        </p:nvSpPr>
        <p:spPr bwMode="auto">
          <a:xfrm>
            <a:off x="4191000" y="21336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5" name="Line 75"/>
          <p:cNvSpPr>
            <a:spLocks noChangeShapeType="1"/>
          </p:cNvSpPr>
          <p:nvPr/>
        </p:nvSpPr>
        <p:spPr bwMode="auto">
          <a:xfrm flipV="1">
            <a:off x="3810000" y="2895600"/>
            <a:ext cx="1295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6" name="Line 76"/>
          <p:cNvSpPr>
            <a:spLocks noChangeShapeType="1"/>
          </p:cNvSpPr>
          <p:nvPr/>
        </p:nvSpPr>
        <p:spPr bwMode="auto">
          <a:xfrm flipV="1">
            <a:off x="4038600" y="2895600"/>
            <a:ext cx="1066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7" name="Line 77"/>
          <p:cNvSpPr>
            <a:spLocks noChangeShapeType="1"/>
          </p:cNvSpPr>
          <p:nvPr/>
        </p:nvSpPr>
        <p:spPr bwMode="auto">
          <a:xfrm flipV="1">
            <a:off x="4191000" y="1905000"/>
            <a:ext cx="2133600" cy="228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8" name="Line 78"/>
          <p:cNvSpPr>
            <a:spLocks noChangeShapeType="1"/>
          </p:cNvSpPr>
          <p:nvPr/>
        </p:nvSpPr>
        <p:spPr bwMode="auto">
          <a:xfrm>
            <a:off x="5105400" y="2895600"/>
            <a:ext cx="1371600" cy="762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19" name="Line 79"/>
          <p:cNvSpPr>
            <a:spLocks noChangeShapeType="1"/>
          </p:cNvSpPr>
          <p:nvPr/>
        </p:nvSpPr>
        <p:spPr bwMode="auto">
          <a:xfrm>
            <a:off x="6324600" y="1905000"/>
            <a:ext cx="152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0" name="Line 80"/>
          <p:cNvSpPr>
            <a:spLocks noChangeShapeType="1"/>
          </p:cNvSpPr>
          <p:nvPr/>
        </p:nvSpPr>
        <p:spPr bwMode="auto">
          <a:xfrm>
            <a:off x="6324600" y="1905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1" name="Line 81"/>
          <p:cNvSpPr>
            <a:spLocks noChangeShapeType="1"/>
          </p:cNvSpPr>
          <p:nvPr/>
        </p:nvSpPr>
        <p:spPr bwMode="auto">
          <a:xfrm flipH="1">
            <a:off x="6477000" y="1905000"/>
            <a:ext cx="1295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2" name="Line 82"/>
          <p:cNvSpPr>
            <a:spLocks noChangeShapeType="1"/>
          </p:cNvSpPr>
          <p:nvPr/>
        </p:nvSpPr>
        <p:spPr bwMode="auto">
          <a:xfrm>
            <a:off x="6324600" y="19050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3" name="Line 83"/>
          <p:cNvSpPr>
            <a:spLocks noChangeShapeType="1"/>
          </p:cNvSpPr>
          <p:nvPr/>
        </p:nvSpPr>
        <p:spPr bwMode="auto">
          <a:xfrm flipH="1">
            <a:off x="7467600" y="1905000"/>
            <a:ext cx="3048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4" name="Line 84"/>
          <p:cNvSpPr>
            <a:spLocks noChangeShapeType="1"/>
          </p:cNvSpPr>
          <p:nvPr/>
        </p:nvSpPr>
        <p:spPr bwMode="auto">
          <a:xfrm>
            <a:off x="6477000" y="2971800"/>
            <a:ext cx="990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3200400" y="5105400"/>
            <a:ext cx="304800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ea typeface="宋体" panose="02010600030101010101" pitchFamily="2" charset="-122"/>
              </a:rPr>
              <a:t>e.g. Min_Cut = 2</a:t>
            </a:r>
          </a:p>
        </p:txBody>
      </p:sp>
      <p:sp>
        <p:nvSpPr>
          <p:cNvPr id="35926" name="Text Box 86"/>
          <p:cNvSpPr txBox="1">
            <a:spLocks noChangeArrowheads="1"/>
          </p:cNvSpPr>
          <p:nvPr/>
        </p:nvSpPr>
        <p:spPr bwMode="auto">
          <a:xfrm>
            <a:off x="4953000" y="1600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5927" name="Text Box 87"/>
          <p:cNvSpPr txBox="1">
            <a:spLocks noChangeArrowheads="1"/>
          </p:cNvSpPr>
          <p:nvPr/>
        </p:nvSpPr>
        <p:spPr bwMode="auto">
          <a:xfrm>
            <a:off x="5486400" y="31242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5929" name="Freeform 89"/>
          <p:cNvSpPr>
            <a:spLocks/>
          </p:cNvSpPr>
          <p:nvPr/>
        </p:nvSpPr>
        <p:spPr bwMode="auto">
          <a:xfrm>
            <a:off x="5257800" y="1524000"/>
            <a:ext cx="863600" cy="1803400"/>
          </a:xfrm>
          <a:custGeom>
            <a:avLst/>
            <a:gdLst>
              <a:gd name="T0" fmla="*/ 0 w 544"/>
              <a:gd name="T1" fmla="*/ 0 h 1136"/>
              <a:gd name="T2" fmla="*/ 336 w 544"/>
              <a:gd name="T3" fmla="*/ 432 h 1136"/>
              <a:gd name="T4" fmla="*/ 144 w 544"/>
              <a:gd name="T5" fmla="*/ 624 h 1136"/>
              <a:gd name="T6" fmla="*/ 480 w 544"/>
              <a:gd name="T7" fmla="*/ 1056 h 1136"/>
              <a:gd name="T8" fmla="*/ 528 w 544"/>
              <a:gd name="T9" fmla="*/ 1104 h 1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" h="1136">
                <a:moveTo>
                  <a:pt x="0" y="0"/>
                </a:moveTo>
                <a:cubicBezTo>
                  <a:pt x="156" y="164"/>
                  <a:pt x="312" y="328"/>
                  <a:pt x="336" y="432"/>
                </a:cubicBezTo>
                <a:cubicBezTo>
                  <a:pt x="360" y="536"/>
                  <a:pt x="120" y="520"/>
                  <a:pt x="144" y="624"/>
                </a:cubicBezTo>
                <a:cubicBezTo>
                  <a:pt x="168" y="728"/>
                  <a:pt x="416" y="976"/>
                  <a:pt x="480" y="1056"/>
                </a:cubicBezTo>
                <a:cubicBezTo>
                  <a:pt x="544" y="1136"/>
                  <a:pt x="512" y="1096"/>
                  <a:pt x="528" y="1104"/>
                </a:cubicBezTo>
              </a:path>
            </a:pathLst>
          </a:custGeom>
          <a:noFill/>
          <a:ln w="28575" cmpd="sng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4E9BB-9486-47F9-9FDD-FBF926A8F204}" type="slidenum">
              <a:rPr lang="zh-CN" altLang="en-US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8585427"/>
      </p:ext>
    </p:extLst>
  </p:cSld>
  <p:clrMapOvr>
    <a:masterClrMapping/>
  </p:clrMapOvr>
  <p:transition spd="med">
    <p:pull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Intuition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763000" cy="58674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Let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graph 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has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nodes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and </a:t>
            </a: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 of min_cut = 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that is </a:t>
            </a:r>
            <a:r>
              <a:rPr lang="en-US" altLang="zh-CN" dirty="0">
                <a:solidFill>
                  <a:srgbClr val="00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|C| = k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: degree for each node &gt;= 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total number of edges in G &gt;= nk/2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Min_Cut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     a graph G(V, E), |V| = n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  min_cut C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any edge uniformly at random, collapse it and remove self-loops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Until: |V| down to 2.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*Running time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zh-CN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O(n2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25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8201"/>
            <a:ext cx="9144000" cy="11430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solidFill>
                  <a:srgbClr val="FF0066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Example of</a:t>
            </a:r>
            <a:r>
              <a:rPr lang="en-US" altLang="zh-CN" sz="3600" dirty="0">
                <a:solidFill>
                  <a:srgbClr val="FF0066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solidFill>
                  <a:srgbClr val="FF0066"/>
                </a:solidFill>
                <a:latin typeface="Lucida Calligraphy" panose="03010101010101010101" pitchFamily="66" charset="0"/>
                <a:ea typeface="宋体" panose="02010600030101010101" pitchFamily="2" charset="-122"/>
              </a:rPr>
              <a:t>Randomized Min_Cut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30480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3810000" y="2133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89" name="Oval 9"/>
          <p:cNvSpPr>
            <a:spLocks noChangeArrowheads="1"/>
          </p:cNvSpPr>
          <p:nvPr/>
        </p:nvSpPr>
        <p:spPr bwMode="auto">
          <a:xfrm>
            <a:off x="3810000" y="2971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90" name="Oval 10"/>
          <p:cNvSpPr>
            <a:spLocks noChangeArrowheads="1"/>
          </p:cNvSpPr>
          <p:nvPr/>
        </p:nvSpPr>
        <p:spPr bwMode="auto">
          <a:xfrm>
            <a:off x="4572000" y="2514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32766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886200" y="23622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4038600" y="27432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4038600" y="22098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533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0" name="Oval 20"/>
          <p:cNvSpPr>
            <a:spLocks noChangeArrowheads="1"/>
          </p:cNvSpPr>
          <p:nvPr/>
        </p:nvSpPr>
        <p:spPr bwMode="auto">
          <a:xfrm>
            <a:off x="1295400" y="220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5334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2" name="Oval 22"/>
          <p:cNvSpPr>
            <a:spLocks noChangeArrowheads="1"/>
          </p:cNvSpPr>
          <p:nvPr/>
        </p:nvSpPr>
        <p:spPr bwMode="auto">
          <a:xfrm>
            <a:off x="1295400" y="3048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2057400" y="2590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7620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>
            <a:off x="7620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>
            <a:off x="609600" y="2438400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>
            <a:off x="1371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1524000" y="2819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1524000" y="22860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0" name="Line 30"/>
          <p:cNvSpPr>
            <a:spLocks noChangeShapeType="1"/>
          </p:cNvSpPr>
          <p:nvPr/>
        </p:nvSpPr>
        <p:spPr bwMode="auto">
          <a:xfrm>
            <a:off x="685800" y="2438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1" name="Line 31"/>
          <p:cNvSpPr>
            <a:spLocks noChangeShapeType="1"/>
          </p:cNvSpPr>
          <p:nvPr/>
        </p:nvSpPr>
        <p:spPr bwMode="auto">
          <a:xfrm flipV="1">
            <a:off x="762000" y="24384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2" name="Line 32"/>
          <p:cNvSpPr>
            <a:spLocks noChangeShapeType="1"/>
          </p:cNvSpPr>
          <p:nvPr/>
        </p:nvSpPr>
        <p:spPr bwMode="auto">
          <a:xfrm>
            <a:off x="3276600" y="23622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3" name="Freeform 33"/>
          <p:cNvSpPr>
            <a:spLocks/>
          </p:cNvSpPr>
          <p:nvPr/>
        </p:nvSpPr>
        <p:spPr bwMode="auto">
          <a:xfrm>
            <a:off x="3200400" y="2362200"/>
            <a:ext cx="609600" cy="685800"/>
          </a:xfrm>
          <a:custGeom>
            <a:avLst/>
            <a:gdLst>
              <a:gd name="T0" fmla="*/ 0 w 384"/>
              <a:gd name="T1" fmla="*/ 0 h 432"/>
              <a:gd name="T2" fmla="*/ 96 w 384"/>
              <a:gd name="T3" fmla="*/ 240 h 432"/>
              <a:gd name="T4" fmla="*/ 384 w 384"/>
              <a:gd name="T5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4" h="432">
                <a:moveTo>
                  <a:pt x="0" y="0"/>
                </a:moveTo>
                <a:cubicBezTo>
                  <a:pt x="16" y="84"/>
                  <a:pt x="32" y="168"/>
                  <a:pt x="96" y="240"/>
                </a:cubicBezTo>
                <a:cubicBezTo>
                  <a:pt x="160" y="312"/>
                  <a:pt x="272" y="372"/>
                  <a:pt x="384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15" name="Freeform 35"/>
          <p:cNvSpPr>
            <a:spLocks/>
          </p:cNvSpPr>
          <p:nvPr/>
        </p:nvSpPr>
        <p:spPr bwMode="auto">
          <a:xfrm>
            <a:off x="3200400" y="1981200"/>
            <a:ext cx="685800" cy="152400"/>
          </a:xfrm>
          <a:custGeom>
            <a:avLst/>
            <a:gdLst>
              <a:gd name="T0" fmla="*/ 0 w 432"/>
              <a:gd name="T1" fmla="*/ 96 h 96"/>
              <a:gd name="T2" fmla="*/ 192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48" y="48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46130" name="Group 50"/>
          <p:cNvGrpSpPr>
            <a:grpSpLocks/>
          </p:cNvGrpSpPr>
          <p:nvPr/>
        </p:nvGrpSpPr>
        <p:grpSpPr bwMode="auto">
          <a:xfrm>
            <a:off x="5638800" y="2362200"/>
            <a:ext cx="1828800" cy="533400"/>
            <a:chOff x="3552" y="1248"/>
            <a:chExt cx="1152" cy="336"/>
          </a:xfrm>
        </p:grpSpPr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3552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4032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4560" y="13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>
              <a:off x="3696" y="13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6" name="Freeform 46"/>
            <p:cNvSpPr>
              <a:spLocks/>
            </p:cNvSpPr>
            <p:nvPr/>
          </p:nvSpPr>
          <p:spPr bwMode="auto">
            <a:xfrm>
              <a:off x="3648" y="1248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192 w 432"/>
                <a:gd name="T3" fmla="*/ 0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60" y="48"/>
                    <a:pt x="120" y="0"/>
                    <a:pt x="192" y="0"/>
                  </a:cubicBezTo>
                  <a:cubicBezTo>
                    <a:pt x="264" y="0"/>
                    <a:pt x="348" y="48"/>
                    <a:pt x="432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7" name="Freeform 47"/>
            <p:cNvSpPr>
              <a:spLocks/>
            </p:cNvSpPr>
            <p:nvPr/>
          </p:nvSpPr>
          <p:spPr bwMode="auto">
            <a:xfrm>
              <a:off x="3648" y="1472"/>
              <a:ext cx="480" cy="112"/>
            </a:xfrm>
            <a:custGeom>
              <a:avLst/>
              <a:gdLst>
                <a:gd name="T0" fmla="*/ 0 w 480"/>
                <a:gd name="T1" fmla="*/ 16 h 112"/>
                <a:gd name="T2" fmla="*/ 240 w 480"/>
                <a:gd name="T3" fmla="*/ 112 h 112"/>
                <a:gd name="T4" fmla="*/ 432 w 480"/>
                <a:gd name="T5" fmla="*/ 16 h 112"/>
                <a:gd name="T6" fmla="*/ 480 w 480"/>
                <a:gd name="T7" fmla="*/ 16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112">
                  <a:moveTo>
                    <a:pt x="0" y="16"/>
                  </a:moveTo>
                  <a:cubicBezTo>
                    <a:pt x="84" y="64"/>
                    <a:pt x="168" y="112"/>
                    <a:pt x="240" y="112"/>
                  </a:cubicBezTo>
                  <a:cubicBezTo>
                    <a:pt x="312" y="112"/>
                    <a:pt x="392" y="32"/>
                    <a:pt x="432" y="16"/>
                  </a:cubicBezTo>
                  <a:cubicBezTo>
                    <a:pt x="472" y="0"/>
                    <a:pt x="464" y="8"/>
                    <a:pt x="480" y="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8" name="Freeform 48"/>
            <p:cNvSpPr>
              <a:spLocks/>
            </p:cNvSpPr>
            <p:nvPr/>
          </p:nvSpPr>
          <p:spPr bwMode="auto">
            <a:xfrm>
              <a:off x="3696" y="1440"/>
              <a:ext cx="336" cy="96"/>
            </a:xfrm>
            <a:custGeom>
              <a:avLst/>
              <a:gdLst>
                <a:gd name="T0" fmla="*/ 0 w 336"/>
                <a:gd name="T1" fmla="*/ 0 h 96"/>
                <a:gd name="T2" fmla="*/ 144 w 336"/>
                <a:gd name="T3" fmla="*/ 96 h 96"/>
                <a:gd name="T4" fmla="*/ 336 w 336"/>
                <a:gd name="T5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96">
                  <a:moveTo>
                    <a:pt x="0" y="0"/>
                  </a:moveTo>
                  <a:cubicBezTo>
                    <a:pt x="44" y="48"/>
                    <a:pt x="88" y="96"/>
                    <a:pt x="144" y="96"/>
                  </a:cubicBezTo>
                  <a:cubicBezTo>
                    <a:pt x="200" y="96"/>
                    <a:pt x="304" y="16"/>
                    <a:pt x="3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129" name="Line 49"/>
            <p:cNvSpPr>
              <a:spLocks noChangeShapeType="1"/>
            </p:cNvSpPr>
            <p:nvPr/>
          </p:nvSpPr>
          <p:spPr bwMode="auto">
            <a:xfrm>
              <a:off x="4176" y="14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46133" name="Oval 53"/>
          <p:cNvSpPr>
            <a:spLocks noChangeArrowheads="1"/>
          </p:cNvSpPr>
          <p:nvPr/>
        </p:nvSpPr>
        <p:spPr bwMode="auto">
          <a:xfrm>
            <a:off x="4572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34" name="Oval 54"/>
          <p:cNvSpPr>
            <a:spLocks noChangeArrowheads="1"/>
          </p:cNvSpPr>
          <p:nvPr/>
        </p:nvSpPr>
        <p:spPr bwMode="auto">
          <a:xfrm>
            <a:off x="53340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35" name="Oval 55"/>
          <p:cNvSpPr>
            <a:spLocks noChangeArrowheads="1"/>
          </p:cNvSpPr>
          <p:nvPr/>
        </p:nvSpPr>
        <p:spPr bwMode="auto">
          <a:xfrm>
            <a:off x="61722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36" name="Line 56"/>
          <p:cNvSpPr>
            <a:spLocks noChangeShapeType="1"/>
          </p:cNvSpPr>
          <p:nvPr/>
        </p:nvSpPr>
        <p:spPr bwMode="auto">
          <a:xfrm>
            <a:off x="4800600" y="3962400"/>
            <a:ext cx="533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37" name="Freeform 57"/>
          <p:cNvSpPr>
            <a:spLocks/>
          </p:cNvSpPr>
          <p:nvPr/>
        </p:nvSpPr>
        <p:spPr bwMode="auto">
          <a:xfrm>
            <a:off x="4724400" y="3733800"/>
            <a:ext cx="685800" cy="152400"/>
          </a:xfrm>
          <a:custGeom>
            <a:avLst/>
            <a:gdLst>
              <a:gd name="T0" fmla="*/ 0 w 432"/>
              <a:gd name="T1" fmla="*/ 96 h 96"/>
              <a:gd name="T2" fmla="*/ 192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48" y="48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38" name="Freeform 58"/>
          <p:cNvSpPr>
            <a:spLocks/>
          </p:cNvSpPr>
          <p:nvPr/>
        </p:nvSpPr>
        <p:spPr bwMode="auto">
          <a:xfrm>
            <a:off x="4724400" y="4089400"/>
            <a:ext cx="762000" cy="177800"/>
          </a:xfrm>
          <a:custGeom>
            <a:avLst/>
            <a:gdLst>
              <a:gd name="T0" fmla="*/ 0 w 480"/>
              <a:gd name="T1" fmla="*/ 16 h 112"/>
              <a:gd name="T2" fmla="*/ 240 w 480"/>
              <a:gd name="T3" fmla="*/ 112 h 112"/>
              <a:gd name="T4" fmla="*/ 432 w 480"/>
              <a:gd name="T5" fmla="*/ 16 h 112"/>
              <a:gd name="T6" fmla="*/ 480 w 480"/>
              <a:gd name="T7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12">
                <a:moveTo>
                  <a:pt x="0" y="16"/>
                </a:moveTo>
                <a:cubicBezTo>
                  <a:pt x="84" y="64"/>
                  <a:pt x="168" y="112"/>
                  <a:pt x="240" y="112"/>
                </a:cubicBezTo>
                <a:cubicBezTo>
                  <a:pt x="312" y="112"/>
                  <a:pt x="392" y="32"/>
                  <a:pt x="432" y="16"/>
                </a:cubicBezTo>
                <a:cubicBezTo>
                  <a:pt x="472" y="0"/>
                  <a:pt x="464" y="8"/>
                  <a:pt x="48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39" name="Freeform 59"/>
          <p:cNvSpPr>
            <a:spLocks/>
          </p:cNvSpPr>
          <p:nvPr/>
        </p:nvSpPr>
        <p:spPr bwMode="auto">
          <a:xfrm>
            <a:off x="4800600" y="4038600"/>
            <a:ext cx="533400" cy="152400"/>
          </a:xfrm>
          <a:custGeom>
            <a:avLst/>
            <a:gdLst>
              <a:gd name="T0" fmla="*/ 0 w 336"/>
              <a:gd name="T1" fmla="*/ 0 h 96"/>
              <a:gd name="T2" fmla="*/ 144 w 336"/>
              <a:gd name="T3" fmla="*/ 96 h 96"/>
              <a:gd name="T4" fmla="*/ 336 w 33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44" y="48"/>
                  <a:pt x="88" y="96"/>
                  <a:pt x="144" y="96"/>
                </a:cubicBezTo>
                <a:cubicBezTo>
                  <a:pt x="200" y="96"/>
                  <a:pt x="304" y="1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0" name="Line 60"/>
          <p:cNvSpPr>
            <a:spLocks noChangeShapeType="1"/>
          </p:cNvSpPr>
          <p:nvPr/>
        </p:nvSpPr>
        <p:spPr bwMode="auto">
          <a:xfrm>
            <a:off x="5562600" y="398145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2" name="Oval 62"/>
          <p:cNvSpPr>
            <a:spLocks noChangeArrowheads="1"/>
          </p:cNvSpPr>
          <p:nvPr/>
        </p:nvSpPr>
        <p:spPr bwMode="auto">
          <a:xfrm>
            <a:off x="45720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43" name="Oval 63"/>
          <p:cNvSpPr>
            <a:spLocks noChangeArrowheads="1"/>
          </p:cNvSpPr>
          <p:nvPr/>
        </p:nvSpPr>
        <p:spPr bwMode="auto">
          <a:xfrm>
            <a:off x="53340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44" name="Oval 64"/>
          <p:cNvSpPr>
            <a:spLocks noChangeArrowheads="1"/>
          </p:cNvSpPr>
          <p:nvPr/>
        </p:nvSpPr>
        <p:spPr bwMode="auto">
          <a:xfrm>
            <a:off x="61722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45" name="Line 65"/>
          <p:cNvSpPr>
            <a:spLocks noChangeShapeType="1"/>
          </p:cNvSpPr>
          <p:nvPr/>
        </p:nvSpPr>
        <p:spPr bwMode="auto">
          <a:xfrm>
            <a:off x="4800600" y="5334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6" name="Freeform 66"/>
          <p:cNvSpPr>
            <a:spLocks/>
          </p:cNvSpPr>
          <p:nvPr/>
        </p:nvSpPr>
        <p:spPr bwMode="auto">
          <a:xfrm>
            <a:off x="4724400" y="5105400"/>
            <a:ext cx="685800" cy="152400"/>
          </a:xfrm>
          <a:custGeom>
            <a:avLst/>
            <a:gdLst>
              <a:gd name="T0" fmla="*/ 0 w 432"/>
              <a:gd name="T1" fmla="*/ 96 h 96"/>
              <a:gd name="T2" fmla="*/ 192 w 432"/>
              <a:gd name="T3" fmla="*/ 0 h 96"/>
              <a:gd name="T4" fmla="*/ 432 w 43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" h="96">
                <a:moveTo>
                  <a:pt x="0" y="96"/>
                </a:moveTo>
                <a:cubicBezTo>
                  <a:pt x="60" y="48"/>
                  <a:pt x="120" y="0"/>
                  <a:pt x="192" y="0"/>
                </a:cubicBezTo>
                <a:cubicBezTo>
                  <a:pt x="264" y="0"/>
                  <a:pt x="348" y="48"/>
                  <a:pt x="432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7" name="Freeform 67"/>
          <p:cNvSpPr>
            <a:spLocks/>
          </p:cNvSpPr>
          <p:nvPr/>
        </p:nvSpPr>
        <p:spPr bwMode="auto">
          <a:xfrm>
            <a:off x="4724400" y="5461000"/>
            <a:ext cx="762000" cy="177800"/>
          </a:xfrm>
          <a:custGeom>
            <a:avLst/>
            <a:gdLst>
              <a:gd name="T0" fmla="*/ 0 w 480"/>
              <a:gd name="T1" fmla="*/ 16 h 112"/>
              <a:gd name="T2" fmla="*/ 240 w 480"/>
              <a:gd name="T3" fmla="*/ 112 h 112"/>
              <a:gd name="T4" fmla="*/ 432 w 480"/>
              <a:gd name="T5" fmla="*/ 16 h 112"/>
              <a:gd name="T6" fmla="*/ 480 w 480"/>
              <a:gd name="T7" fmla="*/ 1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0" h="112">
                <a:moveTo>
                  <a:pt x="0" y="16"/>
                </a:moveTo>
                <a:cubicBezTo>
                  <a:pt x="84" y="64"/>
                  <a:pt x="168" y="112"/>
                  <a:pt x="240" y="112"/>
                </a:cubicBezTo>
                <a:cubicBezTo>
                  <a:pt x="312" y="112"/>
                  <a:pt x="392" y="32"/>
                  <a:pt x="432" y="16"/>
                </a:cubicBezTo>
                <a:cubicBezTo>
                  <a:pt x="472" y="0"/>
                  <a:pt x="464" y="8"/>
                  <a:pt x="48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8" name="Freeform 68"/>
          <p:cNvSpPr>
            <a:spLocks/>
          </p:cNvSpPr>
          <p:nvPr/>
        </p:nvSpPr>
        <p:spPr bwMode="auto">
          <a:xfrm>
            <a:off x="4800600" y="5410200"/>
            <a:ext cx="533400" cy="152400"/>
          </a:xfrm>
          <a:custGeom>
            <a:avLst/>
            <a:gdLst>
              <a:gd name="T0" fmla="*/ 0 w 336"/>
              <a:gd name="T1" fmla="*/ 0 h 96"/>
              <a:gd name="T2" fmla="*/ 144 w 336"/>
              <a:gd name="T3" fmla="*/ 96 h 96"/>
              <a:gd name="T4" fmla="*/ 336 w 33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96">
                <a:moveTo>
                  <a:pt x="0" y="0"/>
                </a:moveTo>
                <a:cubicBezTo>
                  <a:pt x="44" y="48"/>
                  <a:pt x="88" y="96"/>
                  <a:pt x="144" y="96"/>
                </a:cubicBezTo>
                <a:cubicBezTo>
                  <a:pt x="200" y="96"/>
                  <a:pt x="304" y="16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49" name="Line 69"/>
          <p:cNvSpPr>
            <a:spLocks noChangeShapeType="1"/>
          </p:cNvSpPr>
          <p:nvPr/>
        </p:nvSpPr>
        <p:spPr bwMode="auto">
          <a:xfrm>
            <a:off x="5562600" y="5353050"/>
            <a:ext cx="609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0" name="Oval 70"/>
          <p:cNvSpPr>
            <a:spLocks noChangeArrowheads="1"/>
          </p:cNvSpPr>
          <p:nvPr/>
        </p:nvSpPr>
        <p:spPr bwMode="auto">
          <a:xfrm>
            <a:off x="2514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1" name="Oval 71"/>
          <p:cNvSpPr>
            <a:spLocks noChangeArrowheads="1"/>
          </p:cNvSpPr>
          <p:nvPr/>
        </p:nvSpPr>
        <p:spPr bwMode="auto">
          <a:xfrm>
            <a:off x="348615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2" name="Oval 72"/>
          <p:cNvSpPr>
            <a:spLocks noChangeArrowheads="1"/>
          </p:cNvSpPr>
          <p:nvPr/>
        </p:nvSpPr>
        <p:spPr bwMode="auto">
          <a:xfrm>
            <a:off x="2514600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3" name="Oval 73"/>
          <p:cNvSpPr>
            <a:spLocks noChangeArrowheads="1"/>
          </p:cNvSpPr>
          <p:nvPr/>
        </p:nvSpPr>
        <p:spPr bwMode="auto">
          <a:xfrm>
            <a:off x="3533775" y="524827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54" name="Freeform 74"/>
          <p:cNvSpPr>
            <a:spLocks/>
          </p:cNvSpPr>
          <p:nvPr/>
        </p:nvSpPr>
        <p:spPr bwMode="auto">
          <a:xfrm>
            <a:off x="2743200" y="3721100"/>
            <a:ext cx="762000" cy="241300"/>
          </a:xfrm>
          <a:custGeom>
            <a:avLst/>
            <a:gdLst>
              <a:gd name="T0" fmla="*/ 0 w 480"/>
              <a:gd name="T1" fmla="*/ 152 h 152"/>
              <a:gd name="T2" fmla="*/ 192 w 480"/>
              <a:gd name="T3" fmla="*/ 8 h 152"/>
              <a:gd name="T4" fmla="*/ 480 w 480"/>
              <a:gd name="T5" fmla="*/ 104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52">
                <a:moveTo>
                  <a:pt x="0" y="152"/>
                </a:moveTo>
                <a:cubicBezTo>
                  <a:pt x="56" y="84"/>
                  <a:pt x="112" y="16"/>
                  <a:pt x="192" y="8"/>
                </a:cubicBezTo>
                <a:cubicBezTo>
                  <a:pt x="272" y="0"/>
                  <a:pt x="376" y="52"/>
                  <a:pt x="480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5" name="Freeform 75"/>
          <p:cNvSpPr>
            <a:spLocks/>
          </p:cNvSpPr>
          <p:nvPr/>
        </p:nvSpPr>
        <p:spPr bwMode="auto">
          <a:xfrm>
            <a:off x="2743200" y="3962400"/>
            <a:ext cx="762000" cy="241300"/>
          </a:xfrm>
          <a:custGeom>
            <a:avLst/>
            <a:gdLst>
              <a:gd name="T0" fmla="*/ 0 w 480"/>
              <a:gd name="T1" fmla="*/ 0 h 152"/>
              <a:gd name="T2" fmla="*/ 288 w 480"/>
              <a:gd name="T3" fmla="*/ 144 h 152"/>
              <a:gd name="T4" fmla="*/ 480 w 480"/>
              <a:gd name="T5" fmla="*/ 48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152">
                <a:moveTo>
                  <a:pt x="0" y="0"/>
                </a:moveTo>
                <a:cubicBezTo>
                  <a:pt x="104" y="68"/>
                  <a:pt x="208" y="136"/>
                  <a:pt x="288" y="144"/>
                </a:cubicBezTo>
                <a:cubicBezTo>
                  <a:pt x="368" y="152"/>
                  <a:pt x="424" y="100"/>
                  <a:pt x="480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6" name="Freeform 76"/>
          <p:cNvSpPr>
            <a:spLocks/>
          </p:cNvSpPr>
          <p:nvPr/>
        </p:nvSpPr>
        <p:spPr bwMode="auto">
          <a:xfrm>
            <a:off x="2667000" y="5029200"/>
            <a:ext cx="914400" cy="228600"/>
          </a:xfrm>
          <a:custGeom>
            <a:avLst/>
            <a:gdLst>
              <a:gd name="T0" fmla="*/ 0 w 576"/>
              <a:gd name="T1" fmla="*/ 144 h 144"/>
              <a:gd name="T2" fmla="*/ 240 w 576"/>
              <a:gd name="T3" fmla="*/ 0 h 144"/>
              <a:gd name="T4" fmla="*/ 576 w 57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144">
                <a:moveTo>
                  <a:pt x="0" y="144"/>
                </a:moveTo>
                <a:cubicBezTo>
                  <a:pt x="72" y="72"/>
                  <a:pt x="144" y="0"/>
                  <a:pt x="240" y="0"/>
                </a:cubicBezTo>
                <a:cubicBezTo>
                  <a:pt x="336" y="0"/>
                  <a:pt x="456" y="72"/>
                  <a:pt x="57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57" name="Freeform 77"/>
          <p:cNvSpPr>
            <a:spLocks/>
          </p:cNvSpPr>
          <p:nvPr/>
        </p:nvSpPr>
        <p:spPr bwMode="auto">
          <a:xfrm>
            <a:off x="2667000" y="5486400"/>
            <a:ext cx="914400" cy="152400"/>
          </a:xfrm>
          <a:custGeom>
            <a:avLst/>
            <a:gdLst>
              <a:gd name="T0" fmla="*/ 0 w 576"/>
              <a:gd name="T1" fmla="*/ 0 h 96"/>
              <a:gd name="T2" fmla="*/ 288 w 576"/>
              <a:gd name="T3" fmla="*/ 96 h 96"/>
              <a:gd name="T4" fmla="*/ 576 w 576"/>
              <a:gd name="T5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76" h="96">
                <a:moveTo>
                  <a:pt x="0" y="0"/>
                </a:moveTo>
                <a:cubicBezTo>
                  <a:pt x="96" y="48"/>
                  <a:pt x="192" y="96"/>
                  <a:pt x="288" y="96"/>
                </a:cubicBezTo>
                <a:cubicBezTo>
                  <a:pt x="384" y="96"/>
                  <a:pt x="480" y="4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60" name="Freeform 80"/>
          <p:cNvSpPr>
            <a:spLocks/>
          </p:cNvSpPr>
          <p:nvPr/>
        </p:nvSpPr>
        <p:spPr bwMode="auto">
          <a:xfrm>
            <a:off x="2743200" y="5181600"/>
            <a:ext cx="762000" cy="152400"/>
          </a:xfrm>
          <a:custGeom>
            <a:avLst/>
            <a:gdLst>
              <a:gd name="T0" fmla="*/ 0 w 480"/>
              <a:gd name="T1" fmla="*/ 96 h 96"/>
              <a:gd name="T2" fmla="*/ 192 w 480"/>
              <a:gd name="T3" fmla="*/ 0 h 96"/>
              <a:gd name="T4" fmla="*/ 480 w 480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96">
                <a:moveTo>
                  <a:pt x="0" y="96"/>
                </a:moveTo>
                <a:cubicBezTo>
                  <a:pt x="56" y="48"/>
                  <a:pt x="112" y="0"/>
                  <a:pt x="192" y="0"/>
                </a:cubicBezTo>
                <a:cubicBezTo>
                  <a:pt x="272" y="0"/>
                  <a:pt x="376" y="48"/>
                  <a:pt x="480" y="9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61" name="Freeform 81"/>
          <p:cNvSpPr>
            <a:spLocks/>
          </p:cNvSpPr>
          <p:nvPr/>
        </p:nvSpPr>
        <p:spPr bwMode="auto">
          <a:xfrm>
            <a:off x="2743200" y="5410200"/>
            <a:ext cx="838200" cy="76200"/>
          </a:xfrm>
          <a:custGeom>
            <a:avLst/>
            <a:gdLst>
              <a:gd name="T0" fmla="*/ 0 w 528"/>
              <a:gd name="T1" fmla="*/ 0 h 48"/>
              <a:gd name="T2" fmla="*/ 240 w 528"/>
              <a:gd name="T3" fmla="*/ 48 h 48"/>
              <a:gd name="T4" fmla="*/ 528 w 528"/>
              <a:gd name="T5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48">
                <a:moveTo>
                  <a:pt x="0" y="0"/>
                </a:moveTo>
                <a:cubicBezTo>
                  <a:pt x="76" y="24"/>
                  <a:pt x="152" y="48"/>
                  <a:pt x="240" y="48"/>
                </a:cubicBezTo>
                <a:cubicBezTo>
                  <a:pt x="328" y="48"/>
                  <a:pt x="428" y="24"/>
                  <a:pt x="52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62" name="AutoShape 82"/>
          <p:cNvSpPr>
            <a:spLocks noChangeArrowheads="1"/>
          </p:cNvSpPr>
          <p:nvPr/>
        </p:nvSpPr>
        <p:spPr bwMode="auto">
          <a:xfrm>
            <a:off x="2514600" y="25908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3" name="AutoShape 83"/>
          <p:cNvSpPr>
            <a:spLocks noChangeArrowheads="1"/>
          </p:cNvSpPr>
          <p:nvPr/>
        </p:nvSpPr>
        <p:spPr bwMode="auto">
          <a:xfrm>
            <a:off x="5029200" y="25146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4" name="AutoShape 84"/>
          <p:cNvSpPr>
            <a:spLocks noChangeArrowheads="1"/>
          </p:cNvSpPr>
          <p:nvPr/>
        </p:nvSpPr>
        <p:spPr bwMode="auto">
          <a:xfrm>
            <a:off x="7239000" y="3352800"/>
            <a:ext cx="304800" cy="1676400"/>
          </a:xfrm>
          <a:prstGeom prst="curvedLeftArrow">
            <a:avLst>
              <a:gd name="adj1" fmla="val 110000"/>
              <a:gd name="adj2" fmla="val 22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5" name="Text Box 85"/>
          <p:cNvSpPr txBox="1">
            <a:spLocks noChangeArrowheads="1"/>
          </p:cNvSpPr>
          <p:nvPr/>
        </p:nvSpPr>
        <p:spPr bwMode="auto">
          <a:xfrm>
            <a:off x="4648200" y="4419600"/>
            <a:ext cx="210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tx2"/>
                </a:solidFill>
                <a:ea typeface="宋体" panose="02010600030101010101" pitchFamily="2" charset="-122"/>
              </a:rPr>
              <a:t>Or maybe…</a:t>
            </a:r>
          </a:p>
        </p:txBody>
      </p:sp>
      <p:sp>
        <p:nvSpPr>
          <p:cNvPr id="46166" name="Text Box 86"/>
          <p:cNvSpPr txBox="1">
            <a:spLocks noChangeArrowheads="1"/>
          </p:cNvSpPr>
          <p:nvPr/>
        </p:nvSpPr>
        <p:spPr bwMode="auto">
          <a:xfrm>
            <a:off x="838200" y="38862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min_cut = 2</a:t>
            </a:r>
          </a:p>
        </p:txBody>
      </p:sp>
      <p:sp>
        <p:nvSpPr>
          <p:cNvPr id="46167" name="Text Box 87"/>
          <p:cNvSpPr txBox="1">
            <a:spLocks noChangeArrowheads="1"/>
          </p:cNvSpPr>
          <p:nvPr/>
        </p:nvSpPr>
        <p:spPr bwMode="auto">
          <a:xfrm>
            <a:off x="838200" y="5181600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min_cut = 4</a:t>
            </a:r>
          </a:p>
        </p:txBody>
      </p:sp>
      <p:sp>
        <p:nvSpPr>
          <p:cNvPr id="46168" name="AutoShape 88"/>
          <p:cNvSpPr>
            <a:spLocks noChangeArrowheads="1"/>
          </p:cNvSpPr>
          <p:nvPr/>
        </p:nvSpPr>
        <p:spPr bwMode="auto">
          <a:xfrm>
            <a:off x="3962400" y="38862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69" name="AutoShape 89"/>
          <p:cNvSpPr>
            <a:spLocks noChangeArrowheads="1"/>
          </p:cNvSpPr>
          <p:nvPr/>
        </p:nvSpPr>
        <p:spPr bwMode="auto">
          <a:xfrm>
            <a:off x="3962400" y="5257800"/>
            <a:ext cx="381000" cy="228600"/>
          </a:xfrm>
          <a:prstGeom prst="lef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170" name="Freeform 90"/>
          <p:cNvSpPr>
            <a:spLocks/>
          </p:cNvSpPr>
          <p:nvPr/>
        </p:nvSpPr>
        <p:spPr bwMode="auto">
          <a:xfrm>
            <a:off x="6629400" y="2667000"/>
            <a:ext cx="609600" cy="88900"/>
          </a:xfrm>
          <a:custGeom>
            <a:avLst/>
            <a:gdLst>
              <a:gd name="T0" fmla="*/ 0 w 384"/>
              <a:gd name="T1" fmla="*/ 0 h 56"/>
              <a:gd name="T2" fmla="*/ 192 w 384"/>
              <a:gd name="T3" fmla="*/ 48 h 56"/>
              <a:gd name="T4" fmla="*/ 240 w 384"/>
              <a:gd name="T5" fmla="*/ 48 h 56"/>
              <a:gd name="T6" fmla="*/ 384 w 384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56">
                <a:moveTo>
                  <a:pt x="0" y="0"/>
                </a:moveTo>
                <a:cubicBezTo>
                  <a:pt x="76" y="20"/>
                  <a:pt x="152" y="40"/>
                  <a:pt x="192" y="48"/>
                </a:cubicBezTo>
                <a:cubicBezTo>
                  <a:pt x="232" y="56"/>
                  <a:pt x="208" y="56"/>
                  <a:pt x="240" y="48"/>
                </a:cubicBezTo>
                <a:cubicBezTo>
                  <a:pt x="272" y="40"/>
                  <a:pt x="328" y="2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71" name="Freeform 91"/>
          <p:cNvSpPr>
            <a:spLocks/>
          </p:cNvSpPr>
          <p:nvPr/>
        </p:nvSpPr>
        <p:spPr bwMode="auto">
          <a:xfrm>
            <a:off x="5562600" y="4038600"/>
            <a:ext cx="609600" cy="88900"/>
          </a:xfrm>
          <a:custGeom>
            <a:avLst/>
            <a:gdLst>
              <a:gd name="T0" fmla="*/ 0 w 384"/>
              <a:gd name="T1" fmla="*/ 0 h 56"/>
              <a:gd name="T2" fmla="*/ 192 w 384"/>
              <a:gd name="T3" fmla="*/ 48 h 56"/>
              <a:gd name="T4" fmla="*/ 240 w 384"/>
              <a:gd name="T5" fmla="*/ 48 h 56"/>
              <a:gd name="T6" fmla="*/ 384 w 384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56">
                <a:moveTo>
                  <a:pt x="0" y="0"/>
                </a:moveTo>
                <a:cubicBezTo>
                  <a:pt x="76" y="20"/>
                  <a:pt x="152" y="40"/>
                  <a:pt x="192" y="48"/>
                </a:cubicBezTo>
                <a:cubicBezTo>
                  <a:pt x="232" y="56"/>
                  <a:pt x="208" y="56"/>
                  <a:pt x="240" y="48"/>
                </a:cubicBezTo>
                <a:cubicBezTo>
                  <a:pt x="272" y="40"/>
                  <a:pt x="328" y="2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46172" name="Freeform 92"/>
          <p:cNvSpPr>
            <a:spLocks/>
          </p:cNvSpPr>
          <p:nvPr/>
        </p:nvSpPr>
        <p:spPr bwMode="auto">
          <a:xfrm>
            <a:off x="5562600" y="5486400"/>
            <a:ext cx="609600" cy="88900"/>
          </a:xfrm>
          <a:custGeom>
            <a:avLst/>
            <a:gdLst>
              <a:gd name="T0" fmla="*/ 0 w 384"/>
              <a:gd name="T1" fmla="*/ 0 h 56"/>
              <a:gd name="T2" fmla="*/ 192 w 384"/>
              <a:gd name="T3" fmla="*/ 48 h 56"/>
              <a:gd name="T4" fmla="*/ 240 w 384"/>
              <a:gd name="T5" fmla="*/ 48 h 56"/>
              <a:gd name="T6" fmla="*/ 384 w 384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56">
                <a:moveTo>
                  <a:pt x="0" y="0"/>
                </a:moveTo>
                <a:cubicBezTo>
                  <a:pt x="76" y="20"/>
                  <a:pt x="152" y="40"/>
                  <a:pt x="192" y="48"/>
                </a:cubicBezTo>
                <a:cubicBezTo>
                  <a:pt x="232" y="56"/>
                  <a:pt x="208" y="56"/>
                  <a:pt x="240" y="48"/>
                </a:cubicBezTo>
                <a:cubicBezTo>
                  <a:pt x="272" y="40"/>
                  <a:pt x="328" y="2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pic>
        <p:nvPicPr>
          <p:cNvPr id="46173" name="Picture 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576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174" name="Picture 9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029200"/>
            <a:ext cx="685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7476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- Examples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Hash Tables:-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code maps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key to randomly chosen bucket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 keys random hash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never changes.</a:t>
            </a:r>
          </a:p>
          <a:p>
            <a:pPr algn="just"/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model for how a good hash code will perform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hash table uses chaining 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keys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79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- Examples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(k).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hashes to bucket b cost of search is one birr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plus birr for every entry in the bucket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whose key is not 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there are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keys in table besides 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V1,V2,………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Random variables for each key Ki,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Vi= 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key Ki hashes to bucket b 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otherwise.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0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 - Examples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of find(k) is T= 1+V1+V2+……….+</a:t>
            </a:r>
            <a:r>
              <a:rPr lang="en-US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 cost is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E[T]= 1+E[V1]+E[V2]+-------+E[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buckets:-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key has 1/N probability of hashing to bucket b ≤ 0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E[Vi]=1/N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E[T]=1+n/N.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load factor ≤ C,E[T]€ O(1).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table operations take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O(1) expected amortized time.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4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b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that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behaves the same way given the same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input completely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computations performed by the algorithm.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base their behavior not only on the input but also on several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77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b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randomized algorithm,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input multiple times, may perform different computations in each invocation.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means, among other things, that the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a randomized algorithm on a given input is no longer 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is itself a random variable. 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04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EXAMPLE: Nuts and Bolts 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are given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nuts and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different sizes.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 matches exactly one bolt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 versa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nuts and bolts are all almost exactly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we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can’t tell if one bolt is bigger than the other, or if one nut is bigger than the other.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try to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nut witch a bolt, however, the nut will be either too big, too small, or just right for the bolt. 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task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match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nut to its corresponding bolt.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64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3048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algorithms: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that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behaves the same way given the same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the input completely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sequence of computations performed by the algorithm.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the other hand, base their behavior not only on the input but also on several </a:t>
            </a:r>
            <a:r>
              <a:rPr lang="en-US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randomized algorithm,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the same input multiple times, may perform different computations in each invocation.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means, among other things, that the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time of a randomized algorithm on a given input is no longer fixed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is itself a random variable.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1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63137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Algorithms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33400"/>
            <a:ext cx="8882418" cy="6172200"/>
          </a:xfrm>
        </p:spPr>
        <p:txBody>
          <a:bodyPr>
            <a:normAutofit lnSpcReduction="10000"/>
          </a:bodyPr>
          <a:lstStyle/>
          <a:p>
            <a:pPr algn="just"/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                                                         Output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to </a:t>
            </a:r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the algorithm solves the problem correctly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	</a:t>
            </a:r>
            <a:r>
              <a:rPr lang="en-US" sz="4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quickly.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 the </a:t>
            </a:r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steps should be </a:t>
            </a:r>
            <a:r>
              <a:rPr lang="en-US" sz="4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</a:t>
            </a:r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size of the input.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67000" y="1143000"/>
            <a:ext cx="35052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8200" y="157480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72200" y="154577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9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the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 that matches a given bolt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‘Uniformly’ is a technical term meaning that each nut has exactly the same probability of being chosen.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if there are </a:t>
            </a:r>
            <a:r>
              <a:rPr lang="en-US" sz="36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nuts left to test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one will be chosen with probability 1/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what’s the expected number of comparisons we have to perform?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Intuitively, it should be about </a:t>
            </a: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but let’s formalize our intuition.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denote the number of comparisons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uses to find a match for a single bolt out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still have some simple base cases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0 and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1, but when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random variable. </a:t>
            </a:r>
          </a:p>
          <a:p>
            <a:pPr algn="just"/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always between 1 and 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it’s actual value depends on our algorithm’s random choices. We are interested in the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defined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15000"/>
            <a:ext cx="4097482" cy="99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denote the number of comparisons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 uses to find a match for a single bolt out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still have some simple base cases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= 0 and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= 1, but when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&gt;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 random variable. </a:t>
            </a:r>
          </a:p>
          <a:p>
            <a:pPr algn="just"/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is always between 1 and </a:t>
            </a:r>
            <a:r>
              <a:rPr lang="en-US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it’s actual value depends on our algorithm’s random choices. We are interested in the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value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expectation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defined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715000"/>
            <a:ext cx="4097482" cy="9906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EXAMPLE: Nuts and Bolts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target nut is the </a:t>
            </a:r>
            <a:r>
              <a:rPr lang="en-US" sz="24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 nut tested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our algorithm performs  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n-1}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comparisons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particular, if the </a:t>
            </a:r>
            <a:r>
              <a:rPr lang="en-US" sz="2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nut is the last nut chosen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don’t actually test it. Because </a:t>
            </a:r>
            <a:r>
              <a:rPr lang="en-US" sz="24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choose the next nut to test uniformly at random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target nut is equally likely—with probability exactly 1/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—to be the first , second, third, or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bolt tested, for any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Thus: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86" y="3141404"/>
            <a:ext cx="6319838" cy="373054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36329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 EXAMPLES for Randomized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Contention Resolution.</a:t>
            </a:r>
          </a:p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Minimum Cut.</a:t>
            </a:r>
          </a:p>
          <a:p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Linearity of Expectation.</a:t>
            </a:r>
          </a:p>
          <a:p>
            <a:r>
              <a:rPr lang="en-US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3-SATISFIABILITY.</a:t>
            </a:r>
          </a:p>
          <a:p>
            <a:r>
              <a:rPr lang="en-US" sz="4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 Hashing.</a:t>
            </a:r>
          </a:p>
          <a:p>
            <a:r>
              <a:rPr lang="en-US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Balancing.</a:t>
            </a:r>
          </a:p>
          <a:p>
            <a:r>
              <a:rPr lang="en-US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Divide-and-Conquer.</a:t>
            </a:r>
          </a:p>
          <a:p>
            <a:r>
              <a:rPr lang="en-US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Queuing problems.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Las Vegas </a:t>
            </a:r>
            <a:r>
              <a:rPr lang="en-IN" dirty="0" err="1"/>
              <a:t>Vs</a:t>
            </a:r>
            <a:r>
              <a:rPr lang="en-IN" dirty="0"/>
              <a:t> Monte Carlo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Las Vegas</a:t>
            </a:r>
            <a:r>
              <a:rPr lang="en-US" dirty="0"/>
              <a:t> algorithm is a randomized algorithm that always gives the correct result but gambles with resources.</a:t>
            </a:r>
          </a:p>
          <a:p>
            <a:r>
              <a:rPr lang="en-US" b="1" dirty="0"/>
              <a:t>Monte Carlo</a:t>
            </a:r>
            <a:r>
              <a:rPr lang="en-US" dirty="0"/>
              <a:t> simulations are a broad class of algorithms that use repeated random sampling to obtain numerical results.</a:t>
            </a:r>
          </a:p>
          <a:p>
            <a:r>
              <a:rPr lang="en-US" dirty="0"/>
              <a:t>Monte Carlo </a:t>
            </a:r>
            <a:r>
              <a:rPr lang="en-US" b="1" dirty="0"/>
              <a:t>simulations</a:t>
            </a:r>
            <a:r>
              <a:rPr lang="en-US" dirty="0"/>
              <a:t> are typically used to simulate the </a:t>
            </a:r>
            <a:r>
              <a:rPr lang="en-US" dirty="0" err="1"/>
              <a:t>behaviour</a:t>
            </a:r>
            <a:r>
              <a:rPr lang="en-US" dirty="0"/>
              <a:t> of other systems.</a:t>
            </a:r>
          </a:p>
          <a:p>
            <a:r>
              <a:rPr lang="en-US" dirty="0"/>
              <a:t>Monte Carlo </a:t>
            </a:r>
            <a:r>
              <a:rPr lang="en-US" b="1" dirty="0"/>
              <a:t>algorithms</a:t>
            </a:r>
            <a:r>
              <a:rPr lang="en-US" dirty="0"/>
              <a:t>, on the other hand, are randomized algorithms whose output may be incorrect with a certain, typically small, probability.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Las Vegas Example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Finding a Random point in circle.</a:t>
            </a:r>
          </a:p>
          <a:p>
            <a:r>
              <a:rPr lang="en-US" dirty="0"/>
              <a:t>It’s easy and convenient to compute a random point in a circle with a Las Vegas algorithm.</a:t>
            </a:r>
          </a:p>
          <a:p>
            <a:r>
              <a:rPr lang="en-US" dirty="0"/>
              <a:t>The idea is to first generate a point (x, y), with</a:t>
            </a:r>
          </a:p>
          <a:p>
            <a:pPr marL="0" indent="0">
              <a:buNone/>
            </a:pPr>
            <a:r>
              <a:rPr lang="en-US" dirty="0"/>
              <a:t> -1 &lt; x &lt; 1 and -1 &lt; y &lt; 1. If this point happens to fall within the unit circle we keep it, otherwise we throw it away and try again.</a:t>
            </a:r>
          </a:p>
          <a:p>
            <a:r>
              <a:rPr lang="en-US" dirty="0"/>
              <a:t>This algorithm obviously gives the correct result, but it gambles with the number of calls to the random number generator.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593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to find a </a:t>
            </a:r>
            <a:r>
              <a:rPr lang="en-US" dirty="0"/>
              <a:t> Random point in circle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 Point returns a random point in the unit circle. </a:t>
            </a:r>
          </a:p>
          <a:p>
            <a:pPr marL="0" indent="0">
              <a:buNone/>
            </a:pPr>
            <a:r>
              <a:rPr lang="en-IN" dirty="0" err="1"/>
              <a:t>func</a:t>
            </a:r>
            <a:r>
              <a:rPr lang="en-IN" dirty="0"/>
              <a:t> Point() (x, y float64) { </a:t>
            </a:r>
          </a:p>
          <a:p>
            <a:pPr marL="0" indent="0">
              <a:buNone/>
            </a:pPr>
            <a:r>
              <a:rPr lang="en-IN" dirty="0"/>
              <a:t>   for { // This loop runs 4/</a:t>
            </a:r>
            <a:r>
              <a:rPr lang="el-GR" dirty="0"/>
              <a:t>π </a:t>
            </a:r>
            <a:r>
              <a:rPr lang="en-IN" dirty="0"/>
              <a:t>times on average. </a:t>
            </a:r>
          </a:p>
          <a:p>
            <a:pPr marL="0" indent="0">
              <a:buNone/>
            </a:pPr>
            <a:r>
              <a:rPr lang="en-IN" dirty="0"/>
              <a:t>         x = 2*rand.Float64() – 1;</a:t>
            </a:r>
          </a:p>
          <a:p>
            <a:pPr marL="0" indent="0">
              <a:buNone/>
            </a:pPr>
            <a:r>
              <a:rPr lang="en-IN" dirty="0"/>
              <a:t>         y = 2*rand.Float64() - 1 ;</a:t>
            </a:r>
          </a:p>
          <a:p>
            <a:pPr marL="0" indent="0">
              <a:buNone/>
            </a:pPr>
            <a:r>
              <a:rPr lang="en-IN" dirty="0"/>
              <a:t>         if x*</a:t>
            </a:r>
            <a:r>
              <a:rPr lang="en-IN" dirty="0" err="1"/>
              <a:t>x+y</a:t>
            </a:r>
            <a:r>
              <a:rPr lang="en-IN" dirty="0"/>
              <a:t>*y &lt; 1 </a:t>
            </a:r>
          </a:p>
          <a:p>
            <a:pPr marL="0" indent="0">
              <a:buNone/>
            </a:pPr>
            <a:r>
              <a:rPr lang="en-IN" dirty="0"/>
              <a:t>            { return </a:t>
            </a:r>
          </a:p>
          <a:p>
            <a:pPr marL="0" indent="0">
              <a:buNone/>
            </a:pPr>
            <a:r>
              <a:rPr lang="en-IN" dirty="0"/>
              <a:t>            } </a:t>
            </a:r>
          </a:p>
          <a:p>
            <a:pPr marL="0" indent="0">
              <a:buNone/>
            </a:pPr>
            <a:r>
              <a:rPr lang="en-IN" dirty="0"/>
              <a:t>         } 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397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Circle with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783" y="2971800"/>
            <a:ext cx="2772000" cy="27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25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Algorithm Example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the approximate value of π.</a:t>
            </a:r>
          </a:p>
          <a:p>
            <a:r>
              <a:rPr lang="en-US" dirty="0"/>
              <a:t> If points (x, y), with -1 &lt; x &lt; 1 and -1 &lt; y &lt; 1, are placed randomly, the ratio of points that fall within the unit circle will be close to π/4.</a:t>
            </a:r>
          </a:p>
          <a:p>
            <a:r>
              <a:rPr lang="en-US" dirty="0"/>
              <a:t>A Monte Carlo simulation would randomly place points in the square and use the percentage of points inside the circle to estimate the value of π.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8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Allow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fair coin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flip in unit time.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randomize?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lead to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known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particular problem.</a:t>
            </a:r>
          </a:p>
          <a:p>
            <a:pPr algn="just"/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Examples:  G</a:t>
            </a:r>
            <a:r>
              <a:rPr lang="en-US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raph algorithms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9AA90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 </a:t>
            </a: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59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Monte Carlo Algorithm Simulation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n = 100000</a:t>
            </a:r>
          </a:p>
          <a:p>
            <a:pPr marL="0" indent="0">
              <a:buNone/>
            </a:pPr>
            <a:r>
              <a:rPr lang="en-IN" dirty="0"/>
              <a:t>count := 0</a:t>
            </a:r>
          </a:p>
          <a:p>
            <a:pPr marL="0" indent="0">
              <a:buNone/>
            </a:pPr>
            <a:r>
              <a:rPr lang="en-IN" dirty="0"/>
              <a:t>for i := 0; i &lt; n; i++ {</a:t>
            </a:r>
          </a:p>
          <a:p>
            <a:pPr marL="0" indent="0">
              <a:buNone/>
            </a:pPr>
            <a:r>
              <a:rPr lang="en-IN" dirty="0"/>
              <a:t>    x := 2*rand.Float64() - 1</a:t>
            </a:r>
          </a:p>
          <a:p>
            <a:pPr marL="0" indent="0">
              <a:buNone/>
            </a:pPr>
            <a:r>
              <a:rPr lang="en-IN" dirty="0"/>
              <a:t>    y := 2*rand.Float64() - 1</a:t>
            </a:r>
          </a:p>
          <a:p>
            <a:pPr marL="0" indent="0">
              <a:buNone/>
            </a:pPr>
            <a:r>
              <a:rPr lang="en-IN" dirty="0"/>
              <a:t>    if x*</a:t>
            </a:r>
            <a:r>
              <a:rPr lang="en-IN" dirty="0" err="1"/>
              <a:t>x+y</a:t>
            </a:r>
            <a:r>
              <a:rPr lang="en-IN" dirty="0"/>
              <a:t>*y &lt; 1 {</a:t>
            </a:r>
          </a:p>
          <a:p>
            <a:pPr marL="0" indent="0">
              <a:buNone/>
            </a:pPr>
            <a:r>
              <a:rPr lang="en-IN" dirty="0"/>
              <a:t>        count++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fmt.Println</a:t>
            </a:r>
            <a:r>
              <a:rPr lang="en-IN" dirty="0"/>
              <a:t>(4 * float64(count) / float64(n)) // 3.1484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414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0"/>
            <a:ext cx="762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-381000"/>
            <a:ext cx="7620000" cy="76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52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6149" name="Picture 5" descr="Las Vegas vs. Monte Carlo algorithms · YourBas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23" y="76200"/>
            <a:ext cx="76200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64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Vs. Randomized Quicksort 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609600"/>
            <a:ext cx="9034818" cy="6096000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Pick a pivot element from array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array into 3 sub arrays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those smaller than pivot, those larger than pivot, and the pivot itself.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Recursively sort the sub arrays, and concatenate them.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 Quicksort: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Pick a pivot element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uniformly at random from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array into 3 sub arrays: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smaller than pivot, those larger than pivot, and the pivot itself.</a:t>
            </a:r>
          </a:p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Recursively sort the sub arrays, and concatenate them.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4572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 Vs. Randomized Quicksort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609600"/>
            <a:ext cx="9034818" cy="6096000"/>
          </a:xfrm>
        </p:spPr>
        <p:txBody>
          <a:bodyPr>
            <a:normAutofit/>
          </a:bodyPr>
          <a:lstStyle/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can take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40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to sort array of size n.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Quicksort sorts a given array of length n in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 expected time.</a:t>
            </a:r>
          </a:p>
          <a:p>
            <a:pPr marL="342900" lvl="1" indent="-342900" algn="just">
              <a:buFont typeface="Arial" pitchFamily="34" charset="0"/>
              <a:buChar char="•"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Randomization can NOT eliminate the worst-case but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can make it less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likely!</a:t>
            </a:r>
          </a:p>
          <a:p>
            <a:pPr algn="just"/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1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915400" cy="50496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Examples: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9034818" cy="6200632"/>
          </a:xfrm>
        </p:spPr>
        <p:txBody>
          <a:bodyPr>
            <a:norm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Quicksort algorithm is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efficient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practice, its worst-case running time is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slow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sorting n elements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comparisons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3600" baseline="30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 case happens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sizes of the sub problems are 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balanced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pivot is </a:t>
            </a:r>
            <a:r>
              <a:rPr 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uniformly at random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US" sz="3600" dirty="0">
                <a:solidFill>
                  <a:srgbClr val="33CC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number of comparisons of this randomized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Quicksort is bounded by </a:t>
            </a:r>
            <a:r>
              <a:rPr lang="en-US" sz="3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n).</a:t>
            </a: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solidFill>
                  <a:srgbClr val="DD0111"/>
                </a:solidFill>
                <a:latin typeface="Monotype Corsiva" pitchFamily="66" charset="0"/>
              </a:rPr>
              <a:t>Alg. :</a:t>
            </a:r>
            <a:r>
              <a:rPr lang="en-US" dirty="0"/>
              <a:t> RANDOMIZED-QUICKSORT</a:t>
            </a:r>
            <a:r>
              <a:rPr lang="en-US" dirty="0">
                <a:latin typeface="Comic Sans MS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if </a:t>
            </a:r>
            <a:r>
              <a:rPr lang="en-US" dirty="0">
                <a:latin typeface="Comic Sans MS" pitchFamily="66" charset="0"/>
              </a:rPr>
              <a:t>p &lt; r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b="1" dirty="0"/>
              <a:t>		then </a:t>
            </a:r>
            <a:r>
              <a:rPr lang="en-US" dirty="0">
                <a:latin typeface="Comic Sans MS" pitchFamily="66" charset="0"/>
              </a:rPr>
              <a:t>q ←</a:t>
            </a:r>
            <a:r>
              <a:rPr lang="en-US" dirty="0"/>
              <a:t> RANDOMIZED-PARTITION</a:t>
            </a:r>
            <a:r>
              <a:rPr lang="en-US" dirty="0">
                <a:latin typeface="Comic Sans MS" pitchFamily="66" charset="0"/>
              </a:rPr>
              <a:t>(A, p, r)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	RANDOMIZED-QUICKSORT</a:t>
            </a:r>
            <a:r>
              <a:rPr lang="en-US" dirty="0">
                <a:latin typeface="Comic Sans MS" pitchFamily="66" charset="0"/>
              </a:rPr>
              <a:t>(A, p, q)</a:t>
            </a:r>
          </a:p>
          <a:p>
            <a:pPr>
              <a:lnSpc>
                <a:spcPct val="200000"/>
              </a:lnSpc>
              <a:buFontTx/>
              <a:buNone/>
            </a:pPr>
            <a:r>
              <a:rPr lang="en-US" dirty="0"/>
              <a:t>			RANDOMIZED-QUICKSORT</a:t>
            </a:r>
            <a:r>
              <a:rPr lang="en-US" dirty="0">
                <a:latin typeface="Comic Sans MS" pitchFamily="66" charset="0"/>
              </a:rPr>
              <a:t>(A, q + 1, r)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1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chemeClr val="accent1"/>
                </a:solidFill>
              </a:rPr>
              <a:t>11</a:t>
            </a:r>
            <a:r>
              <a:rPr kumimoji="0" lang="en-US" altLang="zh-TW" sz="1400">
                <a:solidFill>
                  <a:schemeClr val="accent1"/>
                </a:solidFill>
              </a:rPr>
              <a:t> -</a:t>
            </a:r>
            <a:fld id="{9D57AC67-B348-4F0A-9544-8BEFDE137ABB}" type="slidenum">
              <a:rPr kumimoji="0" lang="en-US" altLang="zh-TW" sz="1400">
                <a:solidFill>
                  <a:schemeClr val="accent1"/>
                </a:solidFill>
              </a:rPr>
              <a:pPr eaLnBrk="1" hangingPunct="1"/>
              <a:t>47</a:t>
            </a:fld>
            <a:endParaRPr kumimoji="0" lang="en-US" altLang="zh-TW" sz="1400">
              <a:solidFill>
                <a:schemeClr val="accent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TW" sz="4000"/>
              <a:t>A randomized algorithm to test whether a number is prime. </a:t>
            </a:r>
            <a:endParaRPr lang="zh-TW" altLang="en-US" sz="400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2390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This problem is very difficult and no polynomial algorithm has been found to solve this problem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Traditional method: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	use 2,3,</a:t>
            </a:r>
            <a:r>
              <a:rPr lang="en-US" altLang="zh-TW" sz="2800" dirty="0">
                <a:latin typeface="Times New Roman" pitchFamily="18" charset="0"/>
              </a:rPr>
              <a:t>…</a:t>
            </a:r>
            <a:r>
              <a:rPr lang="en-US" altLang="zh-TW" sz="2800" dirty="0"/>
              <a:t>     to test whether N is prime.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	input size of N : B=log</a:t>
            </a:r>
            <a:r>
              <a:rPr lang="en-US" altLang="zh-TW" sz="2800" baseline="-30000" dirty="0"/>
              <a:t>2</a:t>
            </a:r>
            <a:r>
              <a:rPr lang="en-US" altLang="zh-TW" sz="2800" dirty="0"/>
              <a:t>N (binary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                                        representation)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		=2</a:t>
            </a:r>
            <a:r>
              <a:rPr lang="en-US" altLang="zh-TW" sz="2800" baseline="30000" dirty="0"/>
              <a:t>B/2</a:t>
            </a:r>
            <a:r>
              <a:rPr lang="en-US" altLang="zh-TW" sz="2800" dirty="0"/>
              <a:t>, exponential function of B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  </a:t>
            </a:r>
            <a:r>
              <a:rPr lang="en-US" altLang="zh-TW" sz="2800" u="sng" dirty="0">
                <a:solidFill>
                  <a:schemeClr val="hlink"/>
                </a:solidFill>
              </a:rPr>
              <a:t>Thus      can not be viewed as a polynomial function of the input size.</a:t>
            </a:r>
            <a:r>
              <a:rPr lang="en-US" altLang="zh-TW" sz="2800" dirty="0"/>
              <a:t> </a:t>
            </a:r>
            <a:endParaRPr lang="zh-TW" altLang="en-US" sz="2800" dirty="0"/>
          </a:p>
        </p:txBody>
      </p:sp>
      <p:graphicFrame>
        <p:nvGraphicFramePr>
          <p:cNvPr id="15365" name="Object 4"/>
          <p:cNvGraphicFramePr>
            <a:graphicFrameLocks noChangeAspect="1"/>
          </p:cNvGraphicFramePr>
          <p:nvPr/>
        </p:nvGraphicFramePr>
        <p:xfrm>
          <a:off x="2819400" y="3276600"/>
          <a:ext cx="4572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73" imgH="228501" progId="Equation.3">
                  <p:embed/>
                </p:oleObj>
              </mc:Choice>
              <mc:Fallback>
                <p:oleObj name="Equation" r:id="rId2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76600"/>
                        <a:ext cx="4572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119311"/>
              </p:ext>
            </p:extLst>
          </p:nvPr>
        </p:nvGraphicFramePr>
        <p:xfrm>
          <a:off x="1600200" y="4572000"/>
          <a:ext cx="5334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73" imgH="228501" progId="Equation.3">
                  <p:embed/>
                </p:oleObj>
              </mc:Choice>
              <mc:Fallback>
                <p:oleObj name="Equation" r:id="rId4" imgW="291973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5334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4151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rgbClr val="00E4A8"/>
                </a:solidFill>
              </a:rPr>
              <a:t>11</a:t>
            </a:r>
            <a:r>
              <a:rPr kumimoji="0" lang="en-US" altLang="zh-TW" sz="1400">
                <a:solidFill>
                  <a:srgbClr val="00E4A8"/>
                </a:solidFill>
              </a:rPr>
              <a:t> -</a:t>
            </a:r>
            <a:fld id="{7E13298D-F32C-4DDD-B687-82AAD3EFEF46}" type="slidenum">
              <a:rPr kumimoji="0" lang="en-US" altLang="zh-TW" sz="1400">
                <a:solidFill>
                  <a:srgbClr val="00E4A8"/>
                </a:solidFill>
              </a:rPr>
              <a:pPr eaLnBrk="1" hangingPunct="1"/>
              <a:t>48</a:t>
            </a:fld>
            <a:endParaRPr kumimoji="0" lang="en-US" altLang="zh-TW" sz="1400">
              <a:solidFill>
                <a:srgbClr val="00E4A8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dirty="0"/>
              <a:t>Randomized prime number testing algorithm</a:t>
            </a:r>
            <a:endParaRPr lang="zh-TW" altLang="en-US" sz="400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hlink"/>
                </a:solidFill>
              </a:rPr>
              <a:t>Input:</a:t>
            </a:r>
            <a:r>
              <a:rPr lang="en-US" altLang="zh-TW" sz="2400" dirty="0"/>
              <a:t> A positive number N, and a parameter m.</a:t>
            </a:r>
            <a:endParaRPr lang="en-US" altLang="zh-TW" sz="2400" u="sng" dirty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400" u="sng" dirty="0">
                <a:solidFill>
                  <a:schemeClr val="hlink"/>
                </a:solidFill>
              </a:rPr>
              <a:t>Output</a:t>
            </a:r>
            <a:r>
              <a:rPr lang="en-US" altLang="zh-TW" sz="2400" b="1" u="sng" dirty="0">
                <a:solidFill>
                  <a:schemeClr val="hlink"/>
                </a:solidFill>
              </a:rPr>
              <a:t>:</a:t>
            </a:r>
            <a:r>
              <a:rPr lang="en-US" altLang="zh-TW" sz="2400" b="1" dirty="0"/>
              <a:t> </a:t>
            </a:r>
            <a:r>
              <a:rPr lang="en-US" altLang="zh-TW" sz="2400" dirty="0"/>
              <a:t>Whether N is a prime or not, with probability of being correct at least 1-</a:t>
            </a:r>
            <a:r>
              <a:rPr lang="en-US" altLang="zh-TW" sz="2400" dirty="0">
                <a:latin typeface="Times New Roman" pitchFamily="18" charset="0"/>
              </a:rPr>
              <a:t>ε</a:t>
            </a:r>
            <a:r>
              <a:rPr lang="en-US" altLang="zh-TW" sz="2400" dirty="0"/>
              <a:t> = 1-2</a:t>
            </a:r>
            <a:r>
              <a:rPr lang="en-US" altLang="zh-TW" sz="2400" baseline="30000" dirty="0"/>
              <a:t>-m</a:t>
            </a:r>
            <a:r>
              <a:rPr lang="en-US" altLang="zh-TW" sz="2400" dirty="0"/>
              <a:t>.</a:t>
            </a:r>
            <a:endParaRPr lang="en-US" altLang="zh-TW" sz="2400" u="sng" dirty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1:</a:t>
            </a:r>
            <a:r>
              <a:rPr lang="en-US" altLang="zh-TW" sz="2400" dirty="0"/>
              <a:t> Randomly choose m numbers b</a:t>
            </a:r>
            <a:r>
              <a:rPr lang="en-US" altLang="zh-TW" sz="2400" baseline="-30000" dirty="0"/>
              <a:t>1</a:t>
            </a:r>
            <a:r>
              <a:rPr lang="en-US" altLang="zh-TW" sz="2400" dirty="0"/>
              <a:t>, b</a:t>
            </a:r>
            <a:r>
              <a:rPr lang="en-US" altLang="zh-TW" sz="2400" baseline="-30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Times New Roman" pitchFamily="18" charset="0"/>
              </a:rPr>
              <a:t>…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b</a:t>
            </a:r>
            <a:r>
              <a:rPr lang="en-US" altLang="zh-TW" sz="2400" baseline="-30000" dirty="0" err="1"/>
              <a:t>m</a:t>
            </a:r>
            <a:r>
              <a:rPr lang="en-US" altLang="zh-TW" sz="2400" dirty="0"/>
              <a:t>, 1</a:t>
            </a: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</a:t>
            </a:r>
            <a:r>
              <a:rPr lang="en-US" altLang="zh-TW" sz="2400" baseline="-30000" dirty="0"/>
              <a:t> </a:t>
            </a:r>
            <a:r>
              <a:rPr lang="en-US" altLang="zh-TW" sz="2400" dirty="0"/>
              <a:t>b</a:t>
            </a:r>
            <a:r>
              <a:rPr lang="en-US" altLang="zh-TW" sz="2400" baseline="-30000" dirty="0"/>
              <a:t>1</a:t>
            </a:r>
            <a:r>
              <a:rPr lang="en-US" altLang="zh-TW" sz="2400" dirty="0"/>
              <a:t>, b</a:t>
            </a:r>
            <a:r>
              <a:rPr lang="en-US" altLang="zh-TW" sz="2400" baseline="-30000" dirty="0"/>
              <a:t>2</a:t>
            </a:r>
            <a:r>
              <a:rPr lang="en-US" altLang="zh-TW" sz="2400" dirty="0"/>
              <a:t>, </a:t>
            </a:r>
            <a:r>
              <a:rPr lang="en-US" altLang="zh-TW" sz="2400" dirty="0">
                <a:latin typeface="Times New Roman" pitchFamily="18" charset="0"/>
              </a:rPr>
              <a:t>…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b</a:t>
            </a:r>
            <a:r>
              <a:rPr lang="en-US" altLang="zh-TW" sz="2400" baseline="-30000" dirty="0" err="1"/>
              <a:t>m</a:t>
            </a:r>
            <a:r>
              <a:rPr lang="en-US" altLang="zh-TW" sz="2400" dirty="0"/>
              <a:t> &lt;N, where m</a:t>
            </a:r>
            <a:r>
              <a:rPr lang="en-US" altLang="zh-TW" sz="2400" dirty="0">
                <a:sym typeface="Symbol" pitchFamily="18" charset="2"/>
              </a:rPr>
              <a:t></a:t>
            </a:r>
            <a:r>
              <a:rPr lang="en-US" altLang="zh-TW" sz="2400" dirty="0"/>
              <a:t>log</a:t>
            </a:r>
            <a:r>
              <a:rPr lang="en-US" altLang="zh-TW" sz="2400" baseline="-30000" dirty="0"/>
              <a:t>2</a:t>
            </a:r>
            <a:r>
              <a:rPr lang="en-US" altLang="zh-TW" sz="2400" dirty="0"/>
              <a:t>(1/</a:t>
            </a:r>
            <a:r>
              <a:rPr lang="en-US" altLang="zh-TW" sz="2400" dirty="0">
                <a:latin typeface="Times New Roman" pitchFamily="18" charset="0"/>
              </a:rPr>
              <a:t>ε</a:t>
            </a:r>
            <a:r>
              <a:rPr lang="en-US" altLang="zh-TW" sz="2400" dirty="0"/>
              <a:t>).</a:t>
            </a:r>
            <a:endParaRPr lang="en-US" altLang="zh-TW" sz="2400" u="sng" dirty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u="sng" dirty="0">
                <a:solidFill>
                  <a:schemeClr val="hlink"/>
                </a:solidFill>
              </a:rPr>
              <a:t>Step 2:</a:t>
            </a:r>
            <a:r>
              <a:rPr lang="en-US" altLang="zh-TW" sz="2400" dirty="0"/>
              <a:t> For each b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, test whether W(b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) holds where W(b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) is defined as follows:</a:t>
            </a:r>
          </a:p>
          <a:p>
            <a:pPr marL="914400" lvl="1" indent="-457200" algn="just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altLang="zh-TW" sz="2400" dirty="0"/>
              <a:t>(1) b</a:t>
            </a:r>
            <a:r>
              <a:rPr lang="en-US" altLang="zh-TW" sz="2400" baseline="-30000" dirty="0"/>
              <a:t>i</a:t>
            </a:r>
            <a:r>
              <a:rPr lang="en-US" altLang="zh-TW" sz="2400" baseline="30000" dirty="0"/>
              <a:t>N-1 </a:t>
            </a:r>
            <a:r>
              <a:rPr lang="en-US" altLang="zh-TW" sz="2400" dirty="0">
                <a:sym typeface="Symbol" pitchFamily="18" charset="2"/>
              </a:rPr>
              <a:t></a:t>
            </a:r>
            <a:r>
              <a:rPr lang="en-US" altLang="zh-TW" sz="2400" dirty="0"/>
              <a:t> 1mod N   or</a:t>
            </a:r>
          </a:p>
          <a:p>
            <a:pPr marL="914400" lvl="1" indent="-457200" algn="just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altLang="zh-TW" sz="2400" dirty="0">
                <a:latin typeface="Times New Roman" pitchFamily="18" charset="0"/>
                <a:sym typeface="Symbol" pitchFamily="18" charset="2"/>
              </a:rPr>
              <a:t>(2) </a:t>
            </a:r>
            <a:r>
              <a:rPr lang="en-US" altLang="zh-TW" sz="2400" dirty="0"/>
              <a:t> j such that      = k is an integer and the greatest common divisor of (b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)</a:t>
            </a:r>
            <a:r>
              <a:rPr lang="en-US" altLang="zh-TW" sz="2400" baseline="30000" dirty="0"/>
              <a:t>k</a:t>
            </a:r>
            <a:r>
              <a:rPr lang="en-US" altLang="zh-TW" sz="2400" dirty="0"/>
              <a:t>-1 and N is not 1 or N.</a:t>
            </a:r>
          </a:p>
          <a:p>
            <a:pPr marL="914400" lvl="1" indent="-457200" algn="just" eaLnBrk="1" hangingPunct="1">
              <a:lnSpc>
                <a:spcPct val="90000"/>
              </a:lnSpc>
              <a:buSzPct val="80000"/>
              <a:buFont typeface="Wingdings" pitchFamily="2" charset="2"/>
              <a:buNone/>
            </a:pPr>
            <a:r>
              <a:rPr lang="en-US" altLang="zh-TW" sz="2400" dirty="0"/>
              <a:t>If any W(b</a:t>
            </a:r>
            <a:r>
              <a:rPr lang="en-US" altLang="zh-TW" sz="2400" baseline="-30000" dirty="0"/>
              <a:t>i</a:t>
            </a:r>
            <a:r>
              <a:rPr lang="en-US" altLang="zh-TW" sz="2400" dirty="0"/>
              <a:t>) holds, then return N as a composite number, otherwise, return N as a prime. </a:t>
            </a:r>
            <a:endParaRPr lang="zh-TW" altLang="en-US" sz="2400" dirty="0"/>
          </a:p>
        </p:txBody>
      </p:sp>
      <p:graphicFrame>
        <p:nvGraphicFramePr>
          <p:cNvPr id="16389" name="Object 4"/>
          <p:cNvGraphicFramePr>
            <a:graphicFrameLocks noChangeAspect="1"/>
          </p:cNvGraphicFramePr>
          <p:nvPr/>
        </p:nvGraphicFramePr>
        <p:xfrm>
          <a:off x="3810000" y="4648200"/>
          <a:ext cx="762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35" imgH="393529" progId="Equation.3">
                  <p:embed/>
                </p:oleObj>
              </mc:Choice>
              <mc:Fallback>
                <p:oleObj name="Equation" r:id="rId2" imgW="38083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648200"/>
                        <a:ext cx="762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846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rgbClr val="00E4A8"/>
                </a:solidFill>
              </a:rPr>
              <a:t>11</a:t>
            </a:r>
            <a:r>
              <a:rPr kumimoji="0" lang="en-US" altLang="zh-TW" sz="1400">
                <a:solidFill>
                  <a:srgbClr val="00E4A8"/>
                </a:solidFill>
              </a:rPr>
              <a:t> -</a:t>
            </a:r>
            <a:fld id="{EF200383-4AD2-4DD6-828E-43CED3AFF5B2}" type="slidenum">
              <a:rPr kumimoji="0" lang="en-US" altLang="zh-TW" sz="1400">
                <a:solidFill>
                  <a:srgbClr val="00E4A8"/>
                </a:solidFill>
              </a:rPr>
              <a:pPr eaLnBrk="1" hangingPunct="1"/>
              <a:t>49</a:t>
            </a:fld>
            <a:endParaRPr kumimoji="0" lang="en-US" altLang="zh-TW" sz="1400">
              <a:solidFill>
                <a:srgbClr val="00E4A8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20000" cy="769938"/>
          </a:xfrm>
        </p:spPr>
        <p:txBody>
          <a:bodyPr/>
          <a:lstStyle/>
          <a:p>
            <a:pPr eaLnBrk="1" hangingPunct="1"/>
            <a:r>
              <a:rPr lang="en-US" altLang="zh-TW" sz="4000"/>
              <a:t>Examples for randomized prime number testing</a:t>
            </a:r>
            <a:endParaRPr lang="zh-TW" altLang="en-US" sz="40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533400" indent="-533400" algn="just" eaLnBrk="1" hangingPunct="1"/>
            <a:r>
              <a:rPr lang="en-US" altLang="zh-TW" sz="2800" dirty="0"/>
              <a:t>Example 1: N = 12</a:t>
            </a:r>
          </a:p>
          <a:p>
            <a:pPr marL="533400" indent="-533400" algn="just" eaLnBrk="1" hangingPunct="1"/>
            <a:r>
              <a:rPr lang="en-US" altLang="zh-TW" sz="2800" dirty="0"/>
              <a:t>m = 3 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	Randomly choose three numbers between 1 and 12 in such a way that 1 &lt;=b  and b&lt;12,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   Let us take three numbers  2, 3, 7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	2</a:t>
            </a:r>
            <a:r>
              <a:rPr lang="en-US" altLang="zh-TW" sz="2800" baseline="30000" dirty="0"/>
              <a:t>12-1 </a:t>
            </a:r>
            <a:r>
              <a:rPr lang="en-US" altLang="zh-TW" sz="2800" dirty="0"/>
              <a:t>= 2048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</a:t>
            </a:r>
            <a:r>
              <a:rPr lang="en-US" altLang="zh-TW" sz="2800" dirty="0"/>
              <a:t> 1 mod 12 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   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en-US" altLang="zh-TW" sz="2800" dirty="0"/>
              <a:t> 12  is a composite number.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2048 / 12 gives the remainder 8.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Hence, the remainder is not equal to 1.</a:t>
            </a:r>
          </a:p>
          <a:p>
            <a:pPr marL="533400" indent="-533400" algn="just" eaLnBrk="1" hangingPunct="1">
              <a:buFont typeface="Wingdings" pitchFamily="2" charset="2"/>
              <a:buNone/>
            </a:pPr>
            <a:r>
              <a:rPr lang="en-US" altLang="zh-TW" sz="2800" dirty="0"/>
              <a:t>It implies that 12 is a composite number.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6778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" y="121694"/>
            <a:ext cx="8915400" cy="30480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Randomized Algorithms: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504968"/>
            <a:ext cx="8882418" cy="62006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/>
              <a:t>                                                  </a:t>
            </a: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                          </a:t>
            </a:r>
            <a:r>
              <a:rPr lang="en-US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NUMBERS</a:t>
            </a:r>
          </a:p>
          <a:p>
            <a:pPr algn="just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 to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algorithm takes a source of random numbers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makes random choices during execution.</a:t>
            </a:r>
          </a:p>
          <a:p>
            <a:pPr algn="just"/>
            <a:r>
              <a:rPr lang="en-US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algorithms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decisions </a:t>
            </a:r>
            <a:r>
              <a:rPr lang="en-US" sz="4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rolls of the dice.</a:t>
            </a:r>
          </a:p>
          <a:p>
            <a:pPr algn="just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 : </a:t>
            </a:r>
            <a:r>
              <a:rPr lang="en-US" sz="4000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Select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Hash tables.</a:t>
            </a:r>
          </a:p>
          <a:p>
            <a:endParaRPr 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90800" y="661916"/>
            <a:ext cx="32766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ALGORITHM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295400" y="1195316"/>
            <a:ext cx="1295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4" idx="2"/>
          </p:cNvCxnSpPr>
          <p:nvPr/>
        </p:nvCxnSpPr>
        <p:spPr>
          <a:xfrm flipV="1">
            <a:off x="4229100" y="1728716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</p:cNvCxnSpPr>
          <p:nvPr/>
        </p:nvCxnSpPr>
        <p:spPr>
          <a:xfrm>
            <a:off x="5867400" y="1195316"/>
            <a:ext cx="1143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44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9pPr>
          </a:lstStyle>
          <a:p>
            <a:pPr eaLnBrk="1" hangingPunct="1"/>
            <a:r>
              <a:rPr kumimoji="0" lang="zh-TW" altLang="en-US" sz="1400">
                <a:solidFill>
                  <a:srgbClr val="00E4A8"/>
                </a:solidFill>
              </a:rPr>
              <a:t>11</a:t>
            </a:r>
            <a:r>
              <a:rPr kumimoji="0" lang="en-US" altLang="zh-TW" sz="1400">
                <a:solidFill>
                  <a:srgbClr val="00E4A8"/>
                </a:solidFill>
              </a:rPr>
              <a:t> -</a:t>
            </a:r>
            <a:fld id="{71CAB718-887D-453F-BE4A-6B4963AC54BB}" type="slidenum">
              <a:rPr kumimoji="0" lang="en-US" altLang="zh-TW" sz="1400">
                <a:solidFill>
                  <a:srgbClr val="00E4A8"/>
                </a:solidFill>
              </a:rPr>
              <a:pPr eaLnBrk="1" hangingPunct="1"/>
              <a:t>50</a:t>
            </a:fld>
            <a:endParaRPr kumimoji="0" lang="en-US" altLang="zh-TW" sz="1400">
              <a:solidFill>
                <a:srgbClr val="00E4A8"/>
              </a:solidFill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Example 2:  N = 11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   Randomly choose 2, 5, 7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(1) 2</a:t>
            </a:r>
            <a:r>
              <a:rPr lang="en-US" altLang="zh-TW" sz="2400" baseline="30000" dirty="0"/>
              <a:t>11-1</a:t>
            </a:r>
            <a:r>
              <a:rPr lang="en-US" altLang="zh-TW" sz="2400" dirty="0"/>
              <a:t>=1024</a:t>
            </a:r>
            <a:r>
              <a:rPr lang="en-US" altLang="zh-TW" sz="2400" dirty="0">
                <a:latin typeface="Times New Roman" pitchFamily="18" charset="0"/>
              </a:rPr>
              <a:t>≡</a:t>
            </a:r>
            <a:r>
              <a:rPr lang="en-US" altLang="zh-TW" sz="2400" dirty="0"/>
              <a:t>1 mod 11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	   j=1, (N-1)/2</a:t>
            </a:r>
            <a:r>
              <a:rPr lang="en-US" altLang="zh-TW" sz="2400" baseline="30000" dirty="0"/>
              <a:t>j</a:t>
            </a:r>
            <a:r>
              <a:rPr lang="en-US" altLang="zh-TW" sz="2400" dirty="0"/>
              <a:t>==5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 GCD(2</a:t>
            </a:r>
            <a:r>
              <a:rPr lang="en-US" altLang="zh-TW" sz="2400" baseline="30000" dirty="0"/>
              <a:t>5</a:t>
            </a:r>
            <a:r>
              <a:rPr lang="en-US" altLang="zh-TW" sz="2400" dirty="0"/>
              <a:t>-1, 11) = 1       </a:t>
            </a:r>
            <a:r>
              <a:rPr lang="en-US" altLang="zh-TW" sz="2400" dirty="0" err="1"/>
              <a:t>Gcd</a:t>
            </a:r>
            <a:r>
              <a:rPr lang="en-US" altLang="zh-TW" sz="2400" dirty="0"/>
              <a:t>(32,11) =1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 W(2) does not hold . //2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(2) 5</a:t>
            </a:r>
            <a:r>
              <a:rPr lang="en-US" altLang="zh-TW" sz="2400" baseline="30000" dirty="0"/>
              <a:t>11-1</a:t>
            </a:r>
            <a:r>
              <a:rPr lang="en-US" altLang="zh-TW" sz="2400" dirty="0"/>
              <a:t>=9765625</a:t>
            </a:r>
            <a:r>
              <a:rPr lang="en-US" altLang="zh-TW" sz="2400" dirty="0">
                <a:latin typeface="Times New Roman" pitchFamily="18" charset="0"/>
              </a:rPr>
              <a:t>≡</a:t>
            </a:r>
            <a:r>
              <a:rPr lang="en-US" altLang="zh-TW" sz="2400" dirty="0"/>
              <a:t>1 mod 11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GCD(5</a:t>
            </a:r>
            <a:r>
              <a:rPr lang="en-US" altLang="zh-TW" sz="2400" baseline="30000" dirty="0"/>
              <a:t>5</a:t>
            </a:r>
            <a:r>
              <a:rPr lang="en-US" altLang="zh-TW" sz="2400" dirty="0"/>
              <a:t>-1, 11) =  GCD(3124, 11)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                      =11, 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W(5) does not hold .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TW" sz="2400" dirty="0"/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(3) 7</a:t>
            </a:r>
            <a:r>
              <a:rPr lang="en-US" altLang="zh-TW" sz="2400" baseline="30000" dirty="0"/>
              <a:t>11-1</a:t>
            </a:r>
            <a:r>
              <a:rPr lang="en-US" altLang="zh-TW" sz="2400" dirty="0"/>
              <a:t>=282475249</a:t>
            </a:r>
            <a:r>
              <a:rPr lang="en-US" altLang="zh-TW" sz="2400" dirty="0">
                <a:latin typeface="Times New Roman" pitchFamily="18" charset="0"/>
              </a:rPr>
              <a:t>≡</a:t>
            </a:r>
            <a:r>
              <a:rPr lang="en-US" altLang="zh-TW" sz="2400" dirty="0"/>
              <a:t>1 mod 11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GCD(7</a:t>
            </a:r>
            <a:r>
              <a:rPr lang="en-US" altLang="zh-TW" sz="2400" baseline="30000" dirty="0"/>
              <a:t>5</a:t>
            </a:r>
            <a:r>
              <a:rPr lang="en-US" altLang="zh-TW" sz="2400" dirty="0"/>
              <a:t>-1, 11) = 1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400" dirty="0"/>
              <a:t>     W(7) does not hold 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TW" sz="2800" dirty="0"/>
              <a:t>Thus, 11 is a prime number with the probability of correctness being at least 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   1-2</a:t>
            </a:r>
            <a:r>
              <a:rPr lang="en-US" altLang="zh-TW" sz="2800" baseline="30000" dirty="0"/>
              <a:t>-3</a:t>
            </a:r>
            <a:r>
              <a:rPr lang="en-US" altLang="zh-TW" sz="2800" dirty="0"/>
              <a:t>= 7/8  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3837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Sorts an array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 err="1"/>
              <a:t>randQuickSort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[], low, high)</a:t>
            </a:r>
          </a:p>
          <a:p>
            <a:pPr marL="0" indent="0">
              <a:buNone/>
            </a:pPr>
            <a:r>
              <a:rPr lang="en-US" dirty="0"/>
              <a:t>1. If low &gt;= high, then EXIT.</a:t>
            </a:r>
          </a:p>
          <a:p>
            <a:pPr marL="0" indent="0">
              <a:buNone/>
            </a:pPr>
            <a:r>
              <a:rPr lang="en-US" dirty="0"/>
              <a:t>2. While pivot 'x' is not a Central Pivot.</a:t>
            </a:r>
          </a:p>
          <a:p>
            <a:pPr marL="0" indent="0">
              <a:buNone/>
            </a:pPr>
            <a:r>
              <a:rPr lang="en-US" dirty="0"/>
              <a:t>     (i)   Choose uniformly at random a number from [</a:t>
            </a:r>
            <a:r>
              <a:rPr lang="en-US" dirty="0" err="1"/>
              <a:t>low..high</a:t>
            </a:r>
            <a:r>
              <a:rPr lang="en-US" dirty="0"/>
              <a:t>]. </a:t>
            </a:r>
          </a:p>
          <a:p>
            <a:pPr marL="0" indent="0">
              <a:buNone/>
            </a:pPr>
            <a:r>
              <a:rPr lang="en-US" dirty="0"/>
              <a:t>Let the randomly picked number </a:t>
            </a:r>
            <a:r>
              <a:rPr lang="en-US" dirty="0" err="1"/>
              <a:t>number</a:t>
            </a:r>
            <a:r>
              <a:rPr lang="en-US" dirty="0"/>
              <a:t> be x.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51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8560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 Contd..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(ii)  Count elements in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that are smaller than </a:t>
            </a:r>
            <a:r>
              <a:rPr lang="en-US" dirty="0" err="1"/>
              <a:t>arr</a:t>
            </a:r>
            <a:r>
              <a:rPr lang="en-US" dirty="0"/>
              <a:t>[x]. Let this count be sc.</a:t>
            </a:r>
          </a:p>
          <a:p>
            <a:pPr marL="0" indent="0">
              <a:buNone/>
            </a:pPr>
            <a:r>
              <a:rPr lang="en-US" dirty="0"/>
              <a:t>(iii) Count elements in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low..high</a:t>
            </a:r>
            <a:r>
              <a:rPr lang="en-US" dirty="0"/>
              <a:t>] that are greater than </a:t>
            </a:r>
            <a:r>
              <a:rPr lang="en-US" dirty="0" err="1"/>
              <a:t>arr</a:t>
            </a:r>
            <a:r>
              <a:rPr lang="en-US" dirty="0"/>
              <a:t>[x]. Let this count be </a:t>
            </a:r>
            <a:r>
              <a:rPr lang="en-US" dirty="0" err="1"/>
              <a:t>gc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(iv)  Let n = (high-low+1). If </a:t>
            </a:r>
            <a:r>
              <a:rPr lang="en-US" dirty="0" err="1"/>
              <a:t>sc</a:t>
            </a:r>
            <a:r>
              <a:rPr lang="en-US" dirty="0"/>
              <a:t> &gt;= n/4 and  </a:t>
            </a:r>
            <a:r>
              <a:rPr lang="en-US" dirty="0" err="1"/>
              <a:t>gc</a:t>
            </a:r>
            <a:r>
              <a:rPr lang="en-US" dirty="0"/>
              <a:t> &gt;= n/4, then x is a central pivot.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52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813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3. Partition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low..high</a:t>
            </a:r>
            <a:r>
              <a:rPr lang="en-IN" dirty="0"/>
              <a:t>] around the pivot x.</a:t>
            </a:r>
          </a:p>
          <a:p>
            <a:pPr marL="0" indent="0">
              <a:buNone/>
            </a:pPr>
            <a:r>
              <a:rPr lang="en-IN" dirty="0"/>
              <a:t>4. // Recur for smaller elements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randQuickSort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sc-1) </a:t>
            </a:r>
          </a:p>
          <a:p>
            <a:pPr marL="0" indent="0">
              <a:buNone/>
            </a:pPr>
            <a:r>
              <a:rPr lang="en-IN" dirty="0"/>
              <a:t>5. // Recur for greater elements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randQuickSort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high-gc+1, high)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53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58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Hoare Partitioning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Algorithm for random pivoting using Hoare Partitioning</a:t>
            </a:r>
          </a:p>
          <a:p>
            <a:pPr marL="0" indent="0">
              <a:buNone/>
            </a:pPr>
            <a:r>
              <a:rPr lang="en-IN" dirty="0"/>
              <a:t>  partition(</a:t>
            </a:r>
            <a:r>
              <a:rPr lang="en-IN" dirty="0" err="1"/>
              <a:t>arr</a:t>
            </a:r>
            <a:r>
              <a:rPr lang="en-IN" dirty="0"/>
              <a:t>[], lo, hi)</a:t>
            </a:r>
          </a:p>
          <a:p>
            <a:pPr marL="0" indent="0">
              <a:buNone/>
            </a:pPr>
            <a:r>
              <a:rPr lang="en-IN" dirty="0"/>
              <a:t>  pivot = </a:t>
            </a:r>
            <a:r>
              <a:rPr lang="en-IN" dirty="0" err="1"/>
              <a:t>arr</a:t>
            </a:r>
            <a:r>
              <a:rPr lang="en-IN" dirty="0"/>
              <a:t>[lo]</a:t>
            </a:r>
          </a:p>
          <a:p>
            <a:pPr marL="0" indent="0">
              <a:buNone/>
            </a:pPr>
            <a:r>
              <a:rPr lang="en-IN" dirty="0"/>
              <a:t>  i = lo - 1  // Initialize left index</a:t>
            </a:r>
          </a:p>
          <a:p>
            <a:pPr marL="0" indent="0">
              <a:buNone/>
            </a:pPr>
            <a:r>
              <a:rPr lang="en-IN" dirty="0"/>
              <a:t>  j = hi + 1  // Initialize right index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54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343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while(True)</a:t>
            </a:r>
          </a:p>
          <a:p>
            <a:pPr marL="0" indent="0">
              <a:buNone/>
            </a:pPr>
            <a:r>
              <a:rPr lang="en-US" dirty="0"/>
              <a:t>// Find a value in left side greater than pivot</a:t>
            </a:r>
          </a:p>
          <a:p>
            <a:pPr marL="0" indent="0">
              <a:buNone/>
            </a:pPr>
            <a:r>
              <a:rPr lang="en-US" dirty="0"/>
              <a:t>          do</a:t>
            </a:r>
          </a:p>
          <a:p>
            <a:pPr marL="0" indent="0">
              <a:buNone/>
            </a:pPr>
            <a:r>
              <a:rPr lang="en-US" dirty="0"/>
              <a:t>              i = i + 1</a:t>
            </a:r>
          </a:p>
          <a:p>
            <a:pPr marL="0" indent="0">
              <a:buNone/>
            </a:pPr>
            <a:r>
              <a:rPr lang="en-US" dirty="0"/>
              <a:t>           while </a:t>
            </a:r>
            <a:r>
              <a:rPr lang="en-US" dirty="0" err="1"/>
              <a:t>arr</a:t>
            </a:r>
            <a:r>
              <a:rPr lang="en-US" dirty="0"/>
              <a:t>[i] &lt; pivot</a:t>
            </a:r>
          </a:p>
          <a:p>
            <a:pPr marL="0" indent="0">
              <a:buNone/>
            </a:pPr>
            <a:r>
              <a:rPr lang="en-US" dirty="0"/>
              <a:t>       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55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076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Find a value in right side smaller than pivot</a:t>
            </a:r>
          </a:p>
          <a:p>
            <a:pPr marL="0" indent="0">
              <a:buNone/>
            </a:pPr>
            <a:r>
              <a:rPr lang="en-US" dirty="0"/>
              <a:t>          do</a:t>
            </a:r>
          </a:p>
          <a:p>
            <a:pPr marL="0" indent="0">
              <a:buNone/>
            </a:pPr>
            <a:r>
              <a:rPr lang="en-US" dirty="0"/>
              <a:t>              j = j - 1</a:t>
            </a:r>
          </a:p>
          <a:p>
            <a:pPr marL="0" indent="0">
              <a:buNone/>
            </a:pPr>
            <a:r>
              <a:rPr lang="en-US" dirty="0"/>
              <a:t>             while </a:t>
            </a:r>
            <a:r>
              <a:rPr lang="en-US" dirty="0" err="1"/>
              <a:t>arr</a:t>
            </a:r>
            <a:r>
              <a:rPr lang="en-US" dirty="0"/>
              <a:t>[j] &gt; pivot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56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445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i &gt;= j then  </a:t>
            </a:r>
          </a:p>
          <a:p>
            <a:pPr marL="0" indent="0">
              <a:buNone/>
            </a:pPr>
            <a:r>
              <a:rPr lang="en-US" dirty="0"/>
              <a:t>              return j</a:t>
            </a:r>
          </a:p>
          <a:p>
            <a:pPr marL="0" indent="0">
              <a:buNone/>
            </a:pPr>
            <a:r>
              <a:rPr lang="en-US" dirty="0"/>
              <a:t>        else</a:t>
            </a:r>
          </a:p>
          <a:p>
            <a:pPr marL="0" indent="0">
              <a:buNone/>
            </a:pPr>
            <a:r>
              <a:rPr lang="en-US" dirty="0"/>
              <a:t>             swap </a:t>
            </a:r>
            <a:r>
              <a:rPr lang="en-US" dirty="0" err="1"/>
              <a:t>arr</a:t>
            </a:r>
            <a:r>
              <a:rPr lang="en-US" dirty="0"/>
              <a:t>[i] with </a:t>
            </a:r>
            <a:r>
              <a:rPr lang="en-US" dirty="0" err="1"/>
              <a:t>arr</a:t>
            </a:r>
            <a:r>
              <a:rPr lang="en-US" dirty="0"/>
              <a:t>[j]</a:t>
            </a:r>
          </a:p>
          <a:p>
            <a:pPr marL="0" indent="0">
              <a:buNone/>
            </a:pPr>
            <a:r>
              <a:rPr lang="en-US" dirty="0"/>
              <a:t>        end    while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57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873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partition_r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[], lo, hi)</a:t>
            </a:r>
          </a:p>
          <a:p>
            <a:pPr marL="0" indent="0">
              <a:buNone/>
            </a:pPr>
            <a:r>
              <a:rPr lang="en-IN" dirty="0"/>
              <a:t>  r = Random number from lo to hi</a:t>
            </a:r>
          </a:p>
          <a:p>
            <a:pPr marL="0" indent="0">
              <a:buNone/>
            </a:pPr>
            <a:r>
              <a:rPr lang="en-IN" dirty="0"/>
              <a:t>  Swap </a:t>
            </a:r>
            <a:r>
              <a:rPr lang="en-IN" dirty="0" err="1"/>
              <a:t>arr</a:t>
            </a:r>
            <a:r>
              <a:rPr lang="en-IN" dirty="0"/>
              <a:t>[r] and </a:t>
            </a:r>
            <a:r>
              <a:rPr lang="en-IN" dirty="0" err="1"/>
              <a:t>arr</a:t>
            </a:r>
            <a:r>
              <a:rPr lang="en-IN" dirty="0"/>
              <a:t>[lo]</a:t>
            </a:r>
          </a:p>
          <a:p>
            <a:pPr marL="0" indent="0">
              <a:buNone/>
            </a:pPr>
            <a:r>
              <a:rPr lang="en-IN" dirty="0"/>
              <a:t>  return partition(</a:t>
            </a:r>
            <a:r>
              <a:rPr lang="en-IN" dirty="0" err="1"/>
              <a:t>arr</a:t>
            </a:r>
            <a:r>
              <a:rPr lang="en-IN" dirty="0"/>
              <a:t>, lo, 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58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796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quicksort(</a:t>
            </a:r>
            <a:r>
              <a:rPr lang="en-IN" dirty="0" err="1"/>
              <a:t>arr</a:t>
            </a:r>
            <a:r>
              <a:rPr lang="en-IN" dirty="0"/>
              <a:t>[], lo, hi)</a:t>
            </a:r>
          </a:p>
          <a:p>
            <a:pPr marL="0" indent="0">
              <a:buNone/>
            </a:pPr>
            <a:r>
              <a:rPr lang="en-IN" dirty="0"/>
              <a:t>    if lo &lt; hi</a:t>
            </a:r>
          </a:p>
          <a:p>
            <a:pPr marL="0" indent="0">
              <a:buNone/>
            </a:pPr>
            <a:r>
              <a:rPr lang="en-IN" dirty="0"/>
              <a:t>       p = </a:t>
            </a:r>
            <a:r>
              <a:rPr lang="en-IN" dirty="0" err="1"/>
              <a:t>partition_r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lo, hi)                	quicksort(</a:t>
            </a:r>
            <a:r>
              <a:rPr lang="en-IN" dirty="0" err="1"/>
              <a:t>arr</a:t>
            </a:r>
            <a:r>
              <a:rPr lang="en-IN" dirty="0"/>
              <a:t>, lo, p)</a:t>
            </a:r>
          </a:p>
          <a:p>
            <a:pPr marL="0" indent="0">
              <a:buNone/>
            </a:pPr>
            <a:r>
              <a:rPr lang="en-IN" dirty="0"/>
              <a:t>       quicksort(</a:t>
            </a:r>
            <a:r>
              <a:rPr lang="en-IN" dirty="0" err="1"/>
              <a:t>arr</a:t>
            </a:r>
            <a:r>
              <a:rPr lang="en-IN" dirty="0"/>
              <a:t>, p+1, 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59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Why Randomness?</a:t>
            </a:r>
            <a:br>
              <a:rPr lang="en-US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Making good decisions could be expensive.</a:t>
            </a:r>
          </a:p>
          <a:p>
            <a:r>
              <a:rPr lang="en-US" dirty="0"/>
              <a:t>A randomized algorithm is </a:t>
            </a:r>
            <a:r>
              <a:rPr lang="en-US" b="1" dirty="0"/>
              <a:t>faster</a:t>
            </a:r>
            <a:r>
              <a:rPr lang="en-US" dirty="0"/>
              <a:t>.</a:t>
            </a:r>
          </a:p>
          <a:p>
            <a:r>
              <a:rPr lang="en-US" dirty="0"/>
              <a:t>Consider a </a:t>
            </a:r>
            <a:r>
              <a:rPr lang="en-US" b="1" dirty="0"/>
              <a:t>sorting procedure.</a:t>
            </a:r>
          </a:p>
          <a:p>
            <a:r>
              <a:rPr lang="en-US" dirty="0"/>
              <a:t>5   9   13   8   11   6   7   10</a:t>
            </a:r>
          </a:p>
          <a:p>
            <a:r>
              <a:rPr lang="en-US" dirty="0"/>
              <a:t>5   6   7   </a:t>
            </a:r>
            <a:r>
              <a:rPr lang="en-US" dirty="0">
                <a:solidFill>
                  <a:srgbClr val="FF0000"/>
                </a:solidFill>
              </a:rPr>
              <a:t>8   </a:t>
            </a:r>
            <a:r>
              <a:rPr lang="en-US" dirty="0"/>
              <a:t>9   10   11   13</a:t>
            </a:r>
          </a:p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Picking an element in the middle makes the procedure very efficient, but it is expensive (i.e. linear time) to find such an element.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631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arr</a:t>
            </a:r>
            <a:r>
              <a:rPr lang="en-IN" dirty="0"/>
              <a:t>[] = { 10, 7, 8, 9, 1, 5 };</a:t>
            </a:r>
          </a:p>
          <a:p>
            <a:pPr marL="0" indent="0">
              <a:buNone/>
            </a:pPr>
            <a:r>
              <a:rPr lang="en-IN" dirty="0"/>
              <a:t>    </a:t>
            </a:r>
            <a:r>
              <a:rPr lang="en-IN" dirty="0" err="1"/>
              <a:t>int</a:t>
            </a:r>
            <a:r>
              <a:rPr lang="en-IN" dirty="0"/>
              <a:t> n =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) / </a:t>
            </a:r>
            <a:r>
              <a:rPr lang="en-IN" dirty="0" err="1"/>
              <a:t>sizeof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[0]);</a:t>
            </a:r>
          </a:p>
          <a:p>
            <a:pPr marL="0" indent="0">
              <a:buNone/>
            </a:pPr>
            <a:r>
              <a:rPr lang="en-IN" dirty="0"/>
              <a:t>   </a:t>
            </a:r>
            <a:r>
              <a:rPr lang="en-IN" dirty="0" err="1"/>
              <a:t>quickSort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0, n - 1);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("Sorted array: \n");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printArray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n);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60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24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Quicksort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Sorted array: </a:t>
            </a:r>
          </a:p>
          <a:p>
            <a:r>
              <a:rPr lang="en-US" dirty="0"/>
              <a:t>1 5 7 8 9 10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61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5678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Randomized Algorithms</a:t>
            </a:r>
          </a:p>
          <a:p>
            <a:r>
              <a:rPr lang="en-IN" dirty="0"/>
              <a:t>Las Vegas</a:t>
            </a:r>
          </a:p>
          <a:p>
            <a:r>
              <a:rPr lang="en-IN" dirty="0"/>
              <a:t>Monte Carlo</a:t>
            </a:r>
          </a:p>
          <a:p>
            <a:r>
              <a:rPr lang="en-IN" dirty="0"/>
              <a:t>Randomized Quick Sort</a:t>
            </a:r>
          </a:p>
          <a:p>
            <a:r>
              <a:rPr lang="en-IN" dirty="0" err="1"/>
              <a:t>Primality</a:t>
            </a:r>
            <a:r>
              <a:rPr lang="en-IN" dirty="0"/>
              <a:t> Testing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62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4013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TW" altLang="en-US">
                <a:solidFill>
                  <a:srgbClr val="00E4A8"/>
                </a:solidFill>
              </a:rPr>
              <a:t>11</a:t>
            </a:r>
            <a:r>
              <a:rPr lang="en-US" altLang="zh-TW">
                <a:solidFill>
                  <a:srgbClr val="00E4A8"/>
                </a:solidFill>
              </a:rPr>
              <a:t> -</a:t>
            </a:r>
            <a:fld id="{16E43B45-96E3-4258-9F48-A32481F0FD94}" type="slidenum">
              <a:rPr lang="en-US" altLang="zh-TW" smtClean="0">
                <a:solidFill>
                  <a:srgbClr val="00E4A8"/>
                </a:solidFill>
              </a:rPr>
              <a:pPr>
                <a:defRPr/>
              </a:pPr>
              <a:t>63</a:t>
            </a:fld>
            <a:endParaRPr lang="en-US" altLang="zh-TW">
              <a:solidFill>
                <a:srgbClr val="00E4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6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randomized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4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Simplicity.</a:t>
            </a:r>
          </a:p>
          <a:p>
            <a:pPr lvl="0" algn="just"/>
            <a:r>
              <a:rPr lang="en-US" sz="44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  <a:p>
            <a:pPr lvl="0" algn="just"/>
            <a:r>
              <a:rPr lang="en-US" sz="4400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many problems, a randomized algorithm is the simplest, the fastest, or both.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Randomized Algorithms:</a:t>
            </a:r>
            <a:b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theoretic algorithms: </a:t>
            </a:r>
            <a:r>
              <a:rPr lang="en-US" dirty="0" err="1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Primality</a:t>
            </a: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testing,  Monte Carlo etc.</a:t>
            </a:r>
          </a:p>
          <a:p>
            <a:pPr algn="just"/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Sorting, order statistics, searching, computational geometry.</a:t>
            </a:r>
          </a:p>
          <a:p>
            <a:pPr algn="just"/>
            <a:r>
              <a:rPr lang="en-US" dirty="0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Algebraic identities: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and matrix identity verification. Interactive proof systems.</a:t>
            </a:r>
          </a:p>
          <a:p>
            <a:pPr algn="just"/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programming: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 algorithms for linear programming. Rounding linear program solutions to integer program solutions.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92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Randomized Algorithms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 algorithms: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spanning trees shortest paths, minimum cuts.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Counting and enumeration: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permanent. Counting combinatorial structures.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and distributed computing: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 avoidance, distributed consensus.</a:t>
            </a:r>
          </a:p>
          <a:p>
            <a:pPr algn="just">
              <a:spcBef>
                <a:spcPts val="1200"/>
              </a:spcBef>
            </a:pPr>
            <a:r>
              <a:rPr lang="en-US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Probabilistic existence proofs: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that a combinatorial object arises with nonzero probability among objects drawn from a suitable probability space.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5">
  <a:themeElements>
    <a:clrScheme name="algo5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lgo5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lgo5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algo5">
  <a:themeElements>
    <a:clrScheme name="algo5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lgo5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lgo5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lgo5">
  <a:themeElements>
    <a:clrScheme name="algo5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algo5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algo5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o5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o5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4033</Words>
  <Application>Microsoft Office PowerPoint</Application>
  <PresentationFormat>On-screen Show (4:3)</PresentationFormat>
  <Paragraphs>454</Paragraphs>
  <Slides>63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6" baseType="lpstr">
      <vt:lpstr>Arial</vt:lpstr>
      <vt:lpstr>Calibri</vt:lpstr>
      <vt:lpstr>Comic Sans MS</vt:lpstr>
      <vt:lpstr>Lucida Calligraphy</vt:lpstr>
      <vt:lpstr>Monotype Corsiva</vt:lpstr>
      <vt:lpstr>Tahoma</vt:lpstr>
      <vt:lpstr>Times New Roman</vt:lpstr>
      <vt:lpstr>Wingdings</vt:lpstr>
      <vt:lpstr>Office Theme</vt:lpstr>
      <vt:lpstr>algo5</vt:lpstr>
      <vt:lpstr>1_algo5</vt:lpstr>
      <vt:lpstr>2_algo5</vt:lpstr>
      <vt:lpstr>Equation</vt:lpstr>
      <vt:lpstr>Randomized Algorithms</vt:lpstr>
      <vt:lpstr>Randomized algorithms</vt:lpstr>
      <vt:lpstr> Deterministic Algorithms </vt:lpstr>
      <vt:lpstr>Randomized algorithms</vt:lpstr>
      <vt:lpstr> Randomized Algorithms:                                                                                        </vt:lpstr>
      <vt:lpstr> Why Randomness? </vt:lpstr>
      <vt:lpstr>Advantages of randomized algorithms</vt:lpstr>
      <vt:lpstr> Scope of Randomized Algorithms: </vt:lpstr>
      <vt:lpstr>Scope of Randomized Algorithms Contd…</vt:lpstr>
      <vt:lpstr>Randomized algorithms </vt:lpstr>
      <vt:lpstr>Types of Random Algorithms</vt:lpstr>
      <vt:lpstr>Las Vegas</vt:lpstr>
      <vt:lpstr>Monte Carlo</vt:lpstr>
      <vt:lpstr>Las Vegas VS Monte Carlo</vt:lpstr>
      <vt:lpstr>Routing Problem</vt:lpstr>
      <vt:lpstr>Routing Problem Contd..</vt:lpstr>
      <vt:lpstr>Randomized Algorithms Example </vt:lpstr>
      <vt:lpstr>Randomized Algorithms Example </vt:lpstr>
      <vt:lpstr>Min_Cut Problem</vt:lpstr>
      <vt:lpstr>Example of Min_Cut</vt:lpstr>
      <vt:lpstr>Intuition</vt:lpstr>
      <vt:lpstr>Example of Randomized Min_Cut</vt:lpstr>
      <vt:lpstr>Randomized Algorithms - Examples </vt:lpstr>
      <vt:lpstr> Randomized Algorithms - Examples </vt:lpstr>
      <vt:lpstr> Randomized Algorithms - Examples </vt:lpstr>
      <vt:lpstr> Deterministic Vs Randomized Algorithms  </vt:lpstr>
      <vt:lpstr>Deterministic Vs Randomized Algorithms  </vt:lpstr>
      <vt:lpstr> EXAMPLE: Nuts and Bolts  </vt:lpstr>
      <vt:lpstr> Randomized Algorithms: </vt:lpstr>
      <vt:lpstr>EXAMPLE: Nuts and Bolts :</vt:lpstr>
      <vt:lpstr>EXAMPLE: Nuts and Bolts :</vt:lpstr>
      <vt:lpstr>EXAMPLE: Nuts and Bolts :</vt:lpstr>
      <vt:lpstr>EXAMPLE: Nuts and Bolts :</vt:lpstr>
      <vt:lpstr> EXAMPLES for Randomized Algorithms</vt:lpstr>
      <vt:lpstr>Las Vegas Vs Monte Carlo</vt:lpstr>
      <vt:lpstr> Las Vegas Example </vt:lpstr>
      <vt:lpstr>Algorithm to find a  Random point in circle</vt:lpstr>
      <vt:lpstr>Circle with Points</vt:lpstr>
      <vt:lpstr>Monte Carlo Algorithm Example </vt:lpstr>
      <vt:lpstr> Monte Carlo Algorithm Simulation  </vt:lpstr>
      <vt:lpstr>PowerPoint Presentation</vt:lpstr>
      <vt:lpstr>PowerPoint Presentation</vt:lpstr>
      <vt:lpstr>  Quicksort Vs. Randomized Quicksort   </vt:lpstr>
      <vt:lpstr>Quicksort Vs. Randomized Quicksort</vt:lpstr>
      <vt:lpstr>  Examples: </vt:lpstr>
      <vt:lpstr>Randomized Quicksort</vt:lpstr>
      <vt:lpstr>A randomized algorithm to test whether a number is prime. </vt:lpstr>
      <vt:lpstr>Randomized prime number testing algorithm</vt:lpstr>
      <vt:lpstr>Examples for randomized prime number testing</vt:lpstr>
      <vt:lpstr>PowerPoint Presentation</vt:lpstr>
      <vt:lpstr>Randomized Quicksort</vt:lpstr>
      <vt:lpstr>Randomized Quicksort Contd..</vt:lpstr>
      <vt:lpstr>Randomized Quicksort</vt:lpstr>
      <vt:lpstr>Hoare Partitioning</vt:lpstr>
      <vt:lpstr>Randomized Quicksort</vt:lpstr>
      <vt:lpstr>Randomized Quicksort</vt:lpstr>
      <vt:lpstr>Randomized Quicksort</vt:lpstr>
      <vt:lpstr>Randomized Quicksort</vt:lpstr>
      <vt:lpstr>Randomized Quicksort</vt:lpstr>
      <vt:lpstr>Randomized Quicksort</vt:lpstr>
      <vt:lpstr>Randomized Quicksort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Randomized Algorithms</dc:title>
  <dc:creator>Admin</dc:creator>
  <cp:lastModifiedBy>Prashanth Singaravelan</cp:lastModifiedBy>
  <cp:revision>128</cp:revision>
  <dcterms:created xsi:type="dcterms:W3CDTF">2006-08-16T00:00:00Z</dcterms:created>
  <dcterms:modified xsi:type="dcterms:W3CDTF">2021-04-25T02:39:56Z</dcterms:modified>
</cp:coreProperties>
</file>