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6" r:id="rId2"/>
    <p:sldId id="267" r:id="rId3"/>
    <p:sldId id="262" r:id="rId4"/>
    <p:sldId id="263" r:id="rId5"/>
    <p:sldId id="265" r:id="rId6"/>
    <p:sldId id="268" r:id="rId7"/>
    <p:sldId id="269" r:id="rId8"/>
    <p:sldId id="270" r:id="rId9"/>
    <p:sldId id="271" r:id="rId10"/>
    <p:sldId id="272" r:id="rId11"/>
    <p:sldId id="273" r:id="rId12"/>
    <p:sldId id="274" r:id="rId13"/>
    <p:sldId id="264" r:id="rId14"/>
    <p:sldId id="258" r:id="rId15"/>
    <p:sldId id="259" r:id="rId16"/>
    <p:sldId id="260" r:id="rId17"/>
    <p:sldId id="311"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4C542-34D4-499F-B86F-A11A366FD385}" type="datetimeFigureOut">
              <a:rPr lang="en-IN" smtClean="0"/>
              <a:t>11-03-2021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84DE6-EE03-4E4C-BCB3-CE9C07E323E9}" type="slidenum">
              <a:rPr lang="en-IN" smtClean="0"/>
              <a:t>‹#›</a:t>
            </a:fld>
            <a:endParaRPr lang="en-IN"/>
          </a:p>
        </p:txBody>
      </p:sp>
    </p:spTree>
    <p:extLst>
      <p:ext uri="{BB962C8B-B14F-4D97-AF65-F5344CB8AC3E}">
        <p14:creationId xmlns:p14="http://schemas.microsoft.com/office/powerpoint/2010/main" val="951226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E323CE-1ECF-43E6-BE5B-07377F395656}" type="slidenum">
              <a:rPr lang="en-CA" smtClean="0"/>
              <a:pPr fontAlgn="base">
                <a:spcBef>
                  <a:spcPct val="0"/>
                </a:spcBef>
                <a:spcAft>
                  <a:spcPct val="0"/>
                </a:spcAft>
                <a:defRPr/>
              </a:pPr>
              <a:t>1</a:t>
            </a:fld>
            <a:endParaRPr lang="en-CA"/>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73868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2E3D27-26E3-4E91-8FDF-2D5F97E4B39C}" type="slidenum">
              <a:rPr lang="en-US"/>
              <a:pPr fontAlgn="base">
                <a:spcBef>
                  <a:spcPct val="0"/>
                </a:spcBef>
                <a:spcAft>
                  <a:spcPct val="0"/>
                </a:spcAft>
              </a:pPr>
              <a:t>17</a:t>
            </a:fld>
            <a:endParaRPr 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6037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5AFC5FF-4216-4285-B080-9944D47F097C}" type="slidenum">
              <a:rPr lang="en-US" sz="1200" b="0">
                <a:latin typeface="Times New Roman" pitchFamily="18" charset="0"/>
              </a:rPr>
              <a:pPr/>
              <a:t>18</a:t>
            </a:fld>
            <a:endParaRPr lang="en-US" sz="1200" b="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71061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36BA02A-10B5-4AFB-BF80-D139EACE6A63}" type="slidenum">
              <a:rPr lang="en-US" sz="1200" b="0">
                <a:latin typeface="Times New Roman" pitchFamily="18" charset="0"/>
              </a:rPr>
              <a:pPr/>
              <a:t>19</a:t>
            </a:fld>
            <a:endParaRPr lang="en-US" sz="1200" b="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78736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875E185E-119B-44A1-9940-D57832253412}" type="slidenum">
              <a:rPr lang="en-US" sz="1200" b="0">
                <a:latin typeface="Times New Roman" pitchFamily="18" charset="0"/>
              </a:rPr>
              <a:pPr/>
              <a:t>20</a:t>
            </a:fld>
            <a:endParaRPr lang="en-US" sz="1200" b="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0336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6CE096F7-9D61-4D70-9339-525B7139E20D}" type="slidenum">
              <a:rPr lang="en-US" sz="1200" b="0">
                <a:latin typeface="Times New Roman" pitchFamily="18" charset="0"/>
              </a:rPr>
              <a:pPr/>
              <a:t>21</a:t>
            </a:fld>
            <a:endParaRPr lang="en-US" sz="1200" b="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45276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6656F41-1DDF-4AAC-825E-5DBBDBE95B91}" type="slidenum">
              <a:rPr lang="en-US" sz="1200" b="0">
                <a:latin typeface="Times New Roman" pitchFamily="18" charset="0"/>
              </a:rPr>
              <a:pPr/>
              <a:t>22</a:t>
            </a:fld>
            <a:endParaRPr lang="en-US" sz="1200" b="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5232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1F8BACB-2B2F-4498-B933-83DA30C9B0AC}" type="slidenum">
              <a:rPr lang="en-US" sz="1200" b="0">
                <a:latin typeface="Times New Roman" pitchFamily="18" charset="0"/>
              </a:rPr>
              <a:pPr/>
              <a:t>23</a:t>
            </a:fld>
            <a:endParaRPr lang="en-US" sz="1200" b="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84820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7829CEB-6761-4D58-A24D-C1F7E2F148D7}" type="slidenum">
              <a:rPr lang="en-US" sz="1200" b="0">
                <a:latin typeface="Times New Roman" pitchFamily="18" charset="0"/>
              </a:rPr>
              <a:pPr/>
              <a:t>24</a:t>
            </a:fld>
            <a:endParaRPr lang="en-US" sz="1200" b="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72824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A4A485BA-AAE7-4C8A-B645-9C1FE5BBE491}" type="slidenum">
              <a:rPr lang="en-US" sz="1200" b="0">
                <a:latin typeface="Times New Roman" pitchFamily="18" charset="0"/>
              </a:rPr>
              <a:pPr/>
              <a:t>25</a:t>
            </a:fld>
            <a:endParaRPr lang="en-US" sz="1200" b="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318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4E3047C-D735-4ACC-9B24-C95B862C880D}" type="slidenum">
              <a:rPr lang="en-US" sz="1200" b="0">
                <a:latin typeface="Times New Roman" pitchFamily="18" charset="0"/>
              </a:rPr>
              <a:pPr/>
              <a:t>26</a:t>
            </a:fld>
            <a:endParaRPr lang="en-US" sz="1200" b="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2531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C4C6B66-6D08-4137-8D1B-853FD513D76E}" type="slidenum">
              <a:rPr lang="en-US" sz="1200" b="0">
                <a:latin typeface="Times New Roman" pitchFamily="18" charset="0"/>
              </a:rPr>
              <a:pPr/>
              <a:t>2</a:t>
            </a:fld>
            <a:endParaRPr lang="en-US" sz="1200" b="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9707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6592BE9-BC2F-441D-A223-F6500C1D8460}" type="slidenum">
              <a:rPr lang="en-US" sz="1200" b="0">
                <a:latin typeface="Times New Roman" pitchFamily="18" charset="0"/>
              </a:rPr>
              <a:pPr/>
              <a:t>27</a:t>
            </a:fld>
            <a:endParaRPr lang="en-US" sz="1200" b="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49757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C157AC7-1AFD-4C61-AC53-287211CE1D52}" type="slidenum">
              <a:rPr lang="en-US" sz="1200" b="0">
                <a:latin typeface="Times New Roman" pitchFamily="18" charset="0"/>
              </a:rPr>
              <a:pPr/>
              <a:t>28</a:t>
            </a:fld>
            <a:endParaRPr lang="en-US" sz="1200" b="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08891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D2DFFD9-A29F-4040-BEF4-AB97BF130C63}" type="slidenum">
              <a:rPr lang="en-US" sz="1200" b="0">
                <a:latin typeface="Times New Roman" pitchFamily="18" charset="0"/>
              </a:rPr>
              <a:pPr/>
              <a:t>29</a:t>
            </a:fld>
            <a:endParaRPr lang="en-US" sz="1200" b="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51648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A1C2964-C09B-46AC-BD28-33CBE922D889}" type="slidenum">
              <a:rPr lang="en-US" sz="1200" b="0">
                <a:latin typeface="Times New Roman" pitchFamily="18" charset="0"/>
              </a:rPr>
              <a:pPr/>
              <a:t>30</a:t>
            </a:fld>
            <a:endParaRPr lang="en-US" sz="1200" b="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51257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80CC070-5DA7-4824-8BE1-4DC3DEFFAA86}" type="slidenum">
              <a:rPr lang="en-US" sz="1200" b="0">
                <a:latin typeface="Times New Roman" pitchFamily="18" charset="0"/>
              </a:rPr>
              <a:pPr/>
              <a:t>31</a:t>
            </a:fld>
            <a:endParaRPr lang="en-US" sz="1200" b="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31087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6F0F4EED-760D-4F87-BAC3-6DD7AC54AFA0}" type="slidenum">
              <a:rPr lang="en-US" sz="1200" b="0">
                <a:latin typeface="Times New Roman" pitchFamily="18" charset="0"/>
              </a:rPr>
              <a:pPr/>
              <a:t>3</a:t>
            </a:fld>
            <a:endParaRPr lang="en-US" sz="1200" b="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9586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8A380830-3FAC-45CB-AF0A-E0FDD479F672}" type="slidenum">
              <a:rPr lang="en-US" sz="1200" b="0">
                <a:latin typeface="Times New Roman" pitchFamily="18" charset="0"/>
              </a:rPr>
              <a:pPr/>
              <a:t>4</a:t>
            </a:fld>
            <a:endParaRPr lang="en-US" sz="1200" b="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77482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61472D53-8C1C-4616-9536-C91771B7D70B}" type="slidenum">
              <a:rPr lang="en-US" sz="1200" b="0">
                <a:latin typeface="Times New Roman" pitchFamily="18" charset="0"/>
              </a:rPr>
              <a:pPr/>
              <a:t>5</a:t>
            </a:fld>
            <a:endParaRPr lang="en-US" sz="1200" b="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2307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1E666EB-48CB-4806-B783-B443756DAA55}" type="slidenum">
              <a:rPr lang="en-US" sz="1200" b="0">
                <a:latin typeface="Times New Roman" pitchFamily="18" charset="0"/>
              </a:rPr>
              <a:pPr/>
              <a:t>13</a:t>
            </a:fld>
            <a:endParaRPr lang="en-US" sz="1200" b="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3542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2ACABE6-AA3E-4BEA-967E-F08A1F13D2C7}" type="slidenum">
              <a:rPr lang="en-US" sz="1200" b="0">
                <a:latin typeface="Times New Roman" pitchFamily="18" charset="0"/>
              </a:rPr>
              <a:pPr/>
              <a:t>14</a:t>
            </a:fld>
            <a:endParaRPr lang="en-US" sz="1200" b="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4326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F728389-103E-419D-AC82-D008752EAA42}" type="slidenum">
              <a:rPr lang="en-US" sz="1200" b="0">
                <a:latin typeface="Times New Roman" pitchFamily="18" charset="0"/>
              </a:rPr>
              <a:pPr/>
              <a:t>15</a:t>
            </a:fld>
            <a:endParaRPr lang="en-US" sz="1200" b="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3190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9A41535-A310-4F06-A5B3-414628FCDFCB}" type="slidenum">
              <a:rPr lang="en-US" sz="1200" b="0">
                <a:latin typeface="Times New Roman" pitchFamily="18" charset="0"/>
              </a:rPr>
              <a:pPr/>
              <a:t>16</a:t>
            </a:fld>
            <a:endParaRPr lang="en-US" sz="1200" b="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746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8797E9-437D-4F0C-91D5-7F54E98A7418}" type="datetimeFigureOut">
              <a:rPr lang="en-IN" smtClean="0"/>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273561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8797E9-437D-4F0C-91D5-7F54E98A7418}" type="datetimeFigureOut">
              <a:rPr lang="en-IN" smtClean="0"/>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192589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8797E9-437D-4F0C-91D5-7F54E98A7418}" type="datetimeFigureOut">
              <a:rPr lang="en-IN" smtClean="0"/>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12962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8797E9-437D-4F0C-91D5-7F54E98A7418}" type="datetimeFigureOut">
              <a:rPr lang="en-IN" smtClean="0"/>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402217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797E9-437D-4F0C-91D5-7F54E98A7418}" type="datetimeFigureOut">
              <a:rPr lang="en-IN" smtClean="0"/>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359520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8797E9-437D-4F0C-91D5-7F54E98A7418}" type="datetimeFigureOut">
              <a:rPr lang="en-IN" smtClean="0"/>
              <a:t>11-03-2021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143012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8797E9-437D-4F0C-91D5-7F54E98A7418}" type="datetimeFigureOut">
              <a:rPr lang="en-IN" smtClean="0"/>
              <a:t>11-03-2021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22680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8797E9-437D-4F0C-91D5-7F54E98A7418}" type="datetimeFigureOut">
              <a:rPr lang="en-IN" smtClean="0"/>
              <a:t>11-03-2021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87661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797E9-437D-4F0C-91D5-7F54E98A7418}" type="datetimeFigureOut">
              <a:rPr lang="en-IN" smtClean="0"/>
              <a:t>11-03-2021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327085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797E9-437D-4F0C-91D5-7F54E98A7418}" type="datetimeFigureOut">
              <a:rPr lang="en-IN" smtClean="0"/>
              <a:t>11-03-2021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329064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797E9-437D-4F0C-91D5-7F54E98A7418}" type="datetimeFigureOut">
              <a:rPr lang="en-IN" smtClean="0"/>
              <a:t>11-03-2021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E4F88-0C22-488F-9446-5887F63A5930}" type="slidenum">
              <a:rPr lang="en-IN" smtClean="0"/>
              <a:t>‹#›</a:t>
            </a:fld>
            <a:endParaRPr lang="en-IN"/>
          </a:p>
        </p:txBody>
      </p:sp>
    </p:spTree>
    <p:extLst>
      <p:ext uri="{BB962C8B-B14F-4D97-AF65-F5344CB8AC3E}">
        <p14:creationId xmlns:p14="http://schemas.microsoft.com/office/powerpoint/2010/main" val="325460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797E9-437D-4F0C-91D5-7F54E98A7418}" type="datetimeFigureOut">
              <a:rPr lang="en-IN" smtClean="0"/>
              <a:t>11-03-2021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E4F88-0C22-488F-9446-5887F63A5930}" type="slidenum">
              <a:rPr lang="en-IN" smtClean="0"/>
              <a:t>‹#›</a:t>
            </a:fld>
            <a:endParaRPr lang="en-IN"/>
          </a:p>
        </p:txBody>
      </p:sp>
    </p:spTree>
    <p:extLst>
      <p:ext uri="{BB962C8B-B14F-4D97-AF65-F5344CB8AC3E}">
        <p14:creationId xmlns:p14="http://schemas.microsoft.com/office/powerpoint/2010/main" val="2500796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57200" y="6356350"/>
            <a:ext cx="2133600" cy="365125"/>
          </a:xfrm>
        </p:spPr>
        <p:txBody>
          <a:bodyPr/>
          <a:lstStyle/>
          <a:p>
            <a:pPr algn="l">
              <a:defRPr/>
            </a:pPr>
            <a:r>
              <a:rPr lang="en-US"/>
              <a:t>Slide 2- </a:t>
            </a:r>
            <a:fld id="{14CEE73A-0687-4141-8F93-428760697B68}" type="slidenum">
              <a:rPr lang="en-US"/>
              <a:pPr algn="l">
                <a:defRPr/>
              </a:pPr>
              <a:t>1</a:t>
            </a:fld>
            <a:endParaRPr lang="en-CA"/>
          </a:p>
        </p:txBody>
      </p:sp>
      <p:sp>
        <p:nvSpPr>
          <p:cNvPr id="15363" name="Rectangle 2"/>
          <p:cNvSpPr>
            <a:spLocks noGrp="1" noChangeArrowheads="1"/>
          </p:cNvSpPr>
          <p:nvPr>
            <p:ph type="title"/>
          </p:nvPr>
        </p:nvSpPr>
        <p:spPr/>
        <p:txBody>
          <a:bodyPr/>
          <a:lstStyle/>
          <a:p>
            <a:pPr eaLnBrk="1" hangingPunct="1"/>
            <a:r>
              <a:rPr lang="en-US" dirty="0"/>
              <a:t>History of Data Models </a:t>
            </a:r>
          </a:p>
        </p:txBody>
      </p:sp>
      <p:sp>
        <p:nvSpPr>
          <p:cNvPr id="15364" name="Rectangle 3"/>
          <p:cNvSpPr>
            <a:spLocks noGrp="1" noChangeArrowheads="1"/>
          </p:cNvSpPr>
          <p:nvPr>
            <p:ph type="body" idx="1"/>
          </p:nvPr>
        </p:nvSpPr>
        <p:spPr/>
        <p:txBody>
          <a:bodyPr/>
          <a:lstStyle/>
          <a:p>
            <a:pPr eaLnBrk="1" hangingPunct="1"/>
            <a:r>
              <a:rPr lang="en-US" dirty="0"/>
              <a:t>Hierarchical Model</a:t>
            </a:r>
          </a:p>
          <a:p>
            <a:pPr eaLnBrk="1" hangingPunct="1"/>
            <a:r>
              <a:rPr lang="en-US" dirty="0"/>
              <a:t>Network Model</a:t>
            </a:r>
          </a:p>
          <a:p>
            <a:pPr eaLnBrk="1" hangingPunct="1"/>
            <a:r>
              <a:rPr lang="en-US" dirty="0"/>
              <a:t>Relational Model</a:t>
            </a:r>
          </a:p>
          <a:p>
            <a:pPr eaLnBrk="1" hangingPunct="1"/>
            <a:r>
              <a:rPr lang="en-US" dirty="0"/>
              <a:t>Object-oriented Data Models</a:t>
            </a:r>
          </a:p>
          <a:p>
            <a:pPr eaLnBrk="1" hangingPunct="1"/>
            <a:r>
              <a:rPr lang="en-US" dirty="0"/>
              <a:t>Object-Relational Models</a:t>
            </a:r>
          </a:p>
        </p:txBody>
      </p:sp>
    </p:spTree>
    <p:extLst>
      <p:ext uri="{BB962C8B-B14F-4D97-AF65-F5344CB8AC3E}">
        <p14:creationId xmlns:p14="http://schemas.microsoft.com/office/powerpoint/2010/main" val="30972098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3753 X1 2002</a:t>
            </a:r>
          </a:p>
        </p:txBody>
      </p:sp>
      <p:sp>
        <p:nvSpPr>
          <p:cNvPr id="5" name="Slide Number Placeholder 5"/>
          <p:cNvSpPr>
            <a:spLocks noGrp="1"/>
          </p:cNvSpPr>
          <p:nvPr>
            <p:ph type="sldNum" sz="quarter" idx="12"/>
          </p:nvPr>
        </p:nvSpPr>
        <p:spPr/>
        <p:txBody>
          <a:bodyPr/>
          <a:lstStyle/>
          <a:p>
            <a:pPr>
              <a:defRPr/>
            </a:pPr>
            <a:fld id="{95559678-AD9A-4E53-8AE7-BA43987E2802}" type="slidenum">
              <a:rPr lang="en-US" smtClean="0"/>
              <a:pPr>
                <a:defRPr/>
              </a:pPr>
              <a:t>10</a:t>
            </a:fld>
            <a:endParaRPr lang="en-US"/>
          </a:p>
        </p:txBody>
      </p:sp>
      <p:sp>
        <p:nvSpPr>
          <p:cNvPr id="32772" name="Rectangle 2"/>
          <p:cNvSpPr>
            <a:spLocks noGrp="1" noChangeArrowheads="1"/>
          </p:cNvSpPr>
          <p:nvPr>
            <p:ph type="title"/>
          </p:nvPr>
        </p:nvSpPr>
        <p:spPr/>
        <p:txBody>
          <a:bodyPr/>
          <a:lstStyle/>
          <a:p>
            <a:pPr eaLnBrk="1" hangingPunct="1"/>
            <a:r>
              <a:rPr lang="en-US"/>
              <a:t>What is a Relation (cont’d)?</a:t>
            </a:r>
          </a:p>
        </p:txBody>
      </p:sp>
      <p:sp>
        <p:nvSpPr>
          <p:cNvPr id="32773" name="Rectangle 3"/>
          <p:cNvSpPr>
            <a:spLocks noGrp="1" noChangeArrowheads="1"/>
          </p:cNvSpPr>
          <p:nvPr>
            <p:ph type="body" idx="1"/>
          </p:nvPr>
        </p:nvSpPr>
        <p:spPr/>
        <p:txBody>
          <a:bodyPr/>
          <a:lstStyle/>
          <a:p>
            <a:pPr eaLnBrk="1" hangingPunct="1"/>
            <a:r>
              <a:rPr lang="en-US" dirty="0"/>
              <a:t>So, a relation is a big table of facts.</a:t>
            </a:r>
          </a:p>
          <a:p>
            <a:pPr lvl="1" eaLnBrk="1" hangingPunct="1"/>
            <a:r>
              <a:rPr lang="en-US" dirty="0"/>
              <a:t>Each column contains the attribute data with the data type</a:t>
            </a:r>
          </a:p>
          <a:p>
            <a:pPr lvl="1" eaLnBrk="1" hangingPunct="1"/>
            <a:r>
              <a:rPr lang="en-US" dirty="0"/>
              <a:t>Each row describes a real-world instance of the relation </a:t>
            </a:r>
          </a:p>
          <a:p>
            <a:pPr eaLnBrk="1" hangingPunct="1"/>
            <a:endParaRPr lang="en-US" dirty="0"/>
          </a:p>
          <a:p>
            <a:pPr eaLnBrk="1" hangingPunct="1"/>
            <a:r>
              <a:rPr lang="en-US" dirty="0"/>
              <a:t>A Relational database contains one or more relations (or tables).</a:t>
            </a:r>
          </a:p>
        </p:txBody>
      </p:sp>
    </p:spTree>
    <p:extLst>
      <p:ext uri="{BB962C8B-B14F-4D97-AF65-F5344CB8AC3E}">
        <p14:creationId xmlns:p14="http://schemas.microsoft.com/office/powerpoint/2010/main" val="2027089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3753 X1 2002</a:t>
            </a:r>
          </a:p>
        </p:txBody>
      </p:sp>
      <p:sp>
        <p:nvSpPr>
          <p:cNvPr id="5" name="Slide Number Placeholder 5"/>
          <p:cNvSpPr>
            <a:spLocks noGrp="1"/>
          </p:cNvSpPr>
          <p:nvPr>
            <p:ph type="sldNum" sz="quarter" idx="12"/>
          </p:nvPr>
        </p:nvSpPr>
        <p:spPr/>
        <p:txBody>
          <a:bodyPr/>
          <a:lstStyle/>
          <a:p>
            <a:pPr>
              <a:defRPr/>
            </a:pPr>
            <a:fld id="{C691F345-86AB-4FA5-A826-5B7CC671ACEF}" type="slidenum">
              <a:rPr lang="en-US" smtClean="0"/>
              <a:pPr>
                <a:defRPr/>
              </a:pPr>
              <a:t>11</a:t>
            </a:fld>
            <a:endParaRPr lang="en-US"/>
          </a:p>
        </p:txBody>
      </p:sp>
      <p:sp>
        <p:nvSpPr>
          <p:cNvPr id="33796" name="Rectangle 2"/>
          <p:cNvSpPr>
            <a:spLocks noGrp="1" noChangeArrowheads="1"/>
          </p:cNvSpPr>
          <p:nvPr>
            <p:ph type="title"/>
          </p:nvPr>
        </p:nvSpPr>
        <p:spPr/>
        <p:txBody>
          <a:bodyPr/>
          <a:lstStyle/>
          <a:p>
            <a:pPr eaLnBrk="1" hangingPunct="1"/>
            <a:r>
              <a:rPr lang="en-US"/>
              <a:t>Schema vs. Instance</a:t>
            </a:r>
          </a:p>
        </p:txBody>
      </p:sp>
      <p:sp>
        <p:nvSpPr>
          <p:cNvPr id="33797" name="Rectangle 3"/>
          <p:cNvSpPr>
            <a:spLocks noGrp="1" noChangeArrowheads="1"/>
          </p:cNvSpPr>
          <p:nvPr>
            <p:ph type="body" idx="1"/>
          </p:nvPr>
        </p:nvSpPr>
        <p:spPr/>
        <p:txBody>
          <a:bodyPr/>
          <a:lstStyle/>
          <a:p>
            <a:pPr eaLnBrk="1" hangingPunct="1"/>
            <a:r>
              <a:rPr lang="en-US"/>
              <a:t>the name of the relation and the set of attributes is called the </a:t>
            </a:r>
            <a:r>
              <a:rPr lang="en-US" b="1"/>
              <a:t>schema</a:t>
            </a:r>
            <a:r>
              <a:rPr lang="en-US"/>
              <a:t> (or the </a:t>
            </a:r>
            <a:r>
              <a:rPr lang="en-US" b="1"/>
              <a:t>intension</a:t>
            </a:r>
            <a:r>
              <a:rPr lang="en-US"/>
              <a:t>)</a:t>
            </a:r>
          </a:p>
          <a:p>
            <a:pPr eaLnBrk="1" hangingPunct="1"/>
            <a:endParaRPr lang="en-US"/>
          </a:p>
          <a:p>
            <a:pPr eaLnBrk="1" hangingPunct="1"/>
            <a:r>
              <a:rPr lang="en-US"/>
              <a:t>the current values in the relation represent an </a:t>
            </a:r>
            <a:r>
              <a:rPr lang="en-US" b="1"/>
              <a:t>instance</a:t>
            </a:r>
            <a:r>
              <a:rPr lang="en-US"/>
              <a:t> (or </a:t>
            </a:r>
            <a:r>
              <a:rPr lang="en-US" b="1"/>
              <a:t>extension</a:t>
            </a:r>
            <a:r>
              <a:rPr lang="en-US"/>
              <a:t>) of the data</a:t>
            </a:r>
          </a:p>
        </p:txBody>
      </p:sp>
    </p:spTree>
    <p:extLst>
      <p:ext uri="{BB962C8B-B14F-4D97-AF65-F5344CB8AC3E}">
        <p14:creationId xmlns:p14="http://schemas.microsoft.com/office/powerpoint/2010/main" val="31791933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3753 X1 2002</a:t>
            </a:r>
          </a:p>
        </p:txBody>
      </p:sp>
      <p:sp>
        <p:nvSpPr>
          <p:cNvPr id="5" name="Slide Number Placeholder 5"/>
          <p:cNvSpPr>
            <a:spLocks noGrp="1"/>
          </p:cNvSpPr>
          <p:nvPr>
            <p:ph type="sldNum" sz="quarter" idx="12"/>
          </p:nvPr>
        </p:nvSpPr>
        <p:spPr/>
        <p:txBody>
          <a:bodyPr/>
          <a:lstStyle/>
          <a:p>
            <a:pPr>
              <a:defRPr/>
            </a:pPr>
            <a:fld id="{2DF4BB6C-1178-4876-9C84-F2A3ACEEA612}" type="slidenum">
              <a:rPr lang="en-US" smtClean="0"/>
              <a:pPr>
                <a:defRPr/>
              </a:pPr>
              <a:t>12</a:t>
            </a:fld>
            <a:endParaRPr lang="en-US"/>
          </a:p>
        </p:txBody>
      </p:sp>
      <p:sp>
        <p:nvSpPr>
          <p:cNvPr id="34820" name="Rectangle 2"/>
          <p:cNvSpPr>
            <a:spLocks noGrp="1" noChangeArrowheads="1"/>
          </p:cNvSpPr>
          <p:nvPr>
            <p:ph type="title"/>
          </p:nvPr>
        </p:nvSpPr>
        <p:spPr/>
        <p:txBody>
          <a:bodyPr/>
          <a:lstStyle/>
          <a:p>
            <a:pPr eaLnBrk="1" hangingPunct="1"/>
            <a:r>
              <a:rPr lang="en-US"/>
              <a:t>More formally……	</a:t>
            </a:r>
          </a:p>
        </p:txBody>
      </p:sp>
      <p:sp>
        <p:nvSpPr>
          <p:cNvPr id="34821" name="Rectangle 3"/>
          <p:cNvSpPr>
            <a:spLocks noGrp="1" noChangeArrowheads="1"/>
          </p:cNvSpPr>
          <p:nvPr>
            <p:ph type="body" idx="1"/>
          </p:nvPr>
        </p:nvSpPr>
        <p:spPr/>
        <p:txBody>
          <a:bodyPr>
            <a:normAutofit lnSpcReduction="10000"/>
          </a:bodyPr>
          <a:lstStyle/>
          <a:p>
            <a:pPr eaLnBrk="1" hangingPunct="1">
              <a:lnSpc>
                <a:spcPct val="90000"/>
              </a:lnSpc>
            </a:pPr>
            <a:r>
              <a:rPr lang="en-US" sz="2800"/>
              <a:t>A </a:t>
            </a:r>
            <a:r>
              <a:rPr lang="en-US" sz="2800" i="1"/>
              <a:t>domain</a:t>
            </a:r>
            <a:r>
              <a:rPr lang="en-US" sz="2800"/>
              <a:t> </a:t>
            </a:r>
            <a:r>
              <a:rPr lang="en-US" sz="2800" b="1"/>
              <a:t>D</a:t>
            </a:r>
            <a:r>
              <a:rPr lang="en-US" sz="2800"/>
              <a:t> is a set of atomic values </a:t>
            </a:r>
          </a:p>
          <a:p>
            <a:pPr lvl="1" eaLnBrk="1" hangingPunct="1">
              <a:lnSpc>
                <a:spcPct val="90000"/>
              </a:lnSpc>
            </a:pPr>
            <a:r>
              <a:rPr lang="en-US"/>
              <a:t>local phone number – The set of 7-digit numbers</a:t>
            </a:r>
          </a:p>
          <a:p>
            <a:pPr lvl="1" eaLnBrk="1" hangingPunct="1">
              <a:lnSpc>
                <a:spcPct val="90000"/>
              </a:lnSpc>
            </a:pPr>
            <a:r>
              <a:rPr lang="en-US"/>
              <a:t>names – The set of names of persons</a:t>
            </a:r>
          </a:p>
          <a:p>
            <a:pPr lvl="1" eaLnBrk="1" hangingPunct="1">
              <a:lnSpc>
                <a:spcPct val="90000"/>
              </a:lnSpc>
            </a:pPr>
            <a:r>
              <a:rPr lang="en-US"/>
              <a:t>date of birth – Possible dates of birth for people</a:t>
            </a:r>
          </a:p>
          <a:p>
            <a:pPr eaLnBrk="1" hangingPunct="1">
              <a:lnSpc>
                <a:spcPct val="115000"/>
              </a:lnSpc>
            </a:pPr>
            <a:r>
              <a:rPr lang="en-US" sz="2800"/>
              <a:t>A </a:t>
            </a:r>
            <a:r>
              <a:rPr lang="en-US" sz="2800" i="1"/>
              <a:t>relation schema</a:t>
            </a:r>
            <a:r>
              <a:rPr lang="en-US" sz="2800"/>
              <a:t> </a:t>
            </a:r>
            <a:r>
              <a:rPr lang="en-US" sz="2800" b="1"/>
              <a:t>R(A</a:t>
            </a:r>
            <a:r>
              <a:rPr lang="en-US" sz="2800" b="1" baseline="-25000"/>
              <a:t>1</a:t>
            </a:r>
            <a:r>
              <a:rPr lang="en-US" sz="2800" b="1"/>
              <a:t>, A</a:t>
            </a:r>
            <a:r>
              <a:rPr lang="en-US" sz="2800" b="1" baseline="-25000"/>
              <a:t>2</a:t>
            </a:r>
            <a:r>
              <a:rPr lang="en-US" sz="2800" b="1"/>
              <a:t>, …, A</a:t>
            </a:r>
            <a:r>
              <a:rPr lang="en-US" sz="2800" b="1" baseline="-25000"/>
              <a:t>n</a:t>
            </a:r>
            <a:r>
              <a:rPr lang="en-US" sz="2800" b="1"/>
              <a:t>)</a:t>
            </a:r>
            <a:r>
              <a:rPr lang="en-US" sz="2800"/>
              <a:t> is a:</a:t>
            </a:r>
          </a:p>
          <a:p>
            <a:pPr lvl="1" eaLnBrk="1" hangingPunct="1"/>
            <a:r>
              <a:rPr lang="en-US"/>
              <a:t>relation name (</a:t>
            </a:r>
            <a:r>
              <a:rPr lang="en-US" b="1"/>
              <a:t>R</a:t>
            </a:r>
            <a:r>
              <a:rPr lang="en-US"/>
              <a:t>)</a:t>
            </a:r>
          </a:p>
          <a:p>
            <a:pPr lvl="1" eaLnBrk="1" hangingPunct="1">
              <a:lnSpc>
                <a:spcPct val="120000"/>
              </a:lnSpc>
            </a:pPr>
            <a:r>
              <a:rPr lang="en-US"/>
              <a:t>list of attributes (</a:t>
            </a:r>
            <a:r>
              <a:rPr lang="en-US" b="1"/>
              <a:t>A</a:t>
            </a:r>
            <a:r>
              <a:rPr lang="en-US" b="1" baseline="-25000"/>
              <a:t>1</a:t>
            </a:r>
            <a:r>
              <a:rPr lang="en-US" b="1"/>
              <a:t>, A</a:t>
            </a:r>
            <a:r>
              <a:rPr lang="en-US" b="1" baseline="-25000"/>
              <a:t>2</a:t>
            </a:r>
            <a:r>
              <a:rPr lang="en-US" b="1"/>
              <a:t>, …, A</a:t>
            </a:r>
            <a:r>
              <a:rPr lang="en-US" b="1" baseline="-25000"/>
              <a:t>n</a:t>
            </a:r>
            <a:r>
              <a:rPr lang="en-US"/>
              <a:t>)</a:t>
            </a:r>
          </a:p>
          <a:p>
            <a:pPr lvl="1" eaLnBrk="1" hangingPunct="1">
              <a:lnSpc>
                <a:spcPct val="120000"/>
              </a:lnSpc>
            </a:pPr>
            <a:r>
              <a:rPr lang="en-US"/>
              <a:t>each attribute </a:t>
            </a:r>
            <a:r>
              <a:rPr lang="en-US" b="1"/>
              <a:t>A</a:t>
            </a:r>
            <a:r>
              <a:rPr lang="en-US" b="1" baseline="-25000"/>
              <a:t>i</a:t>
            </a:r>
            <a:r>
              <a:rPr lang="en-US"/>
              <a:t> is the name of a role played by some domain </a:t>
            </a:r>
            <a:r>
              <a:rPr lang="en-US" b="1"/>
              <a:t>D</a:t>
            </a:r>
            <a:r>
              <a:rPr lang="en-US"/>
              <a:t> in the relation schema </a:t>
            </a:r>
            <a:r>
              <a:rPr lang="en-US" b="1"/>
              <a:t>R</a:t>
            </a:r>
            <a:r>
              <a:rPr lang="en-US"/>
              <a:t> </a:t>
            </a:r>
            <a:endParaRPr lang="en-US" b="1"/>
          </a:p>
        </p:txBody>
      </p:sp>
    </p:spTree>
    <p:extLst>
      <p:ext uri="{BB962C8B-B14F-4D97-AF65-F5344CB8AC3E}">
        <p14:creationId xmlns:p14="http://schemas.microsoft.com/office/powerpoint/2010/main" val="24129791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FF3727B7-6C02-415B-99EA-420DEEBEFCCB}" type="slidenum">
              <a:rPr lang="en-US" sz="1200">
                <a:solidFill>
                  <a:schemeClr val="bg2"/>
                </a:solidFill>
              </a:rPr>
              <a:pPr/>
              <a:t>13</a:t>
            </a:fld>
            <a:endParaRPr lang="en-US" sz="1200">
              <a:solidFill>
                <a:schemeClr val="bg2"/>
              </a:solidFill>
            </a:endParaRPr>
          </a:p>
        </p:txBody>
      </p:sp>
      <p:sp>
        <p:nvSpPr>
          <p:cNvPr id="188109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1881091" name="Text Box 3"/>
          <p:cNvSpPr txBox="1">
            <a:spLocks noChangeArrowheads="1"/>
          </p:cNvSpPr>
          <p:nvPr/>
        </p:nvSpPr>
        <p:spPr bwMode="auto">
          <a:xfrm>
            <a:off x="228600" y="406400"/>
            <a:ext cx="688181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14-8   OTHER DATABASE MODELS</a:t>
            </a:r>
          </a:p>
        </p:txBody>
      </p:sp>
      <p:sp>
        <p:nvSpPr>
          <p:cNvPr id="4608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1881093" name="Rectangle 5"/>
          <p:cNvSpPr>
            <a:spLocks noChangeArrowheads="1"/>
          </p:cNvSpPr>
          <p:nvPr/>
        </p:nvSpPr>
        <p:spPr bwMode="auto">
          <a:xfrm>
            <a:off x="228600" y="144780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b="0">
                <a:effectLst>
                  <a:outerShdw blurRad="38100" dist="38100" dir="2700000" algn="tl">
                    <a:srgbClr val="C0C0C0"/>
                  </a:outerShdw>
                </a:effectLst>
                <a:latin typeface="Times New Roman" pitchFamily="18" charset="0"/>
              </a:rPr>
              <a:t>The relational database is not the only database model in use today. Two other common models are </a:t>
            </a:r>
            <a:r>
              <a:rPr lang="en-US" sz="2800">
                <a:solidFill>
                  <a:schemeClr val="folHlink"/>
                </a:solidFill>
                <a:effectLst>
                  <a:outerShdw blurRad="38100" dist="38100" dir="2700000" algn="tl">
                    <a:srgbClr val="C0C0C0"/>
                  </a:outerShdw>
                </a:effectLst>
                <a:latin typeface="Times New Roman" pitchFamily="18" charset="0"/>
              </a:rPr>
              <a:t>distributed databases</a:t>
            </a:r>
            <a:r>
              <a:rPr lang="en-US" sz="2800" b="0">
                <a:effectLst>
                  <a:outerShdw blurRad="38100" dist="38100" dir="2700000" algn="tl">
                    <a:srgbClr val="C0C0C0"/>
                  </a:outerShdw>
                </a:effectLst>
                <a:latin typeface="Times New Roman" pitchFamily="18" charset="0"/>
              </a:rPr>
              <a:t> and </a:t>
            </a:r>
            <a:r>
              <a:rPr lang="en-US" sz="2800">
                <a:solidFill>
                  <a:schemeClr val="folHlink"/>
                </a:solidFill>
                <a:effectLst>
                  <a:outerShdw blurRad="38100" dist="38100" dir="2700000" algn="tl">
                    <a:srgbClr val="C0C0C0"/>
                  </a:outerShdw>
                </a:effectLst>
                <a:latin typeface="Times New Roman" pitchFamily="18" charset="0"/>
              </a:rPr>
              <a:t>object-oriented databases</a:t>
            </a:r>
            <a:r>
              <a:rPr lang="en-US" sz="2800" b="0">
                <a:effectLst>
                  <a:outerShdw blurRad="38100" dist="38100" dir="2700000" algn="tl">
                    <a:srgbClr val="C0C0C0"/>
                  </a:outerShdw>
                </a:effectLst>
                <a:latin typeface="Times New Roman" pitchFamily="18" charset="0"/>
              </a:rPr>
              <a:t>. We briefly discuss these here.</a:t>
            </a:r>
          </a:p>
        </p:txBody>
      </p:sp>
    </p:spTree>
    <p:extLst>
      <p:ext uri="{BB962C8B-B14F-4D97-AF65-F5344CB8AC3E}">
        <p14:creationId xmlns:p14="http://schemas.microsoft.com/office/powerpoint/2010/main" val="337491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11B94364-C928-4BAA-83E2-5492A8309941}" type="slidenum">
              <a:rPr lang="en-US" sz="1200">
                <a:solidFill>
                  <a:schemeClr val="bg2"/>
                </a:solidFill>
              </a:rPr>
              <a:pPr/>
              <a:t>14</a:t>
            </a:fld>
            <a:endParaRPr lang="en-US" sz="1200">
              <a:solidFill>
                <a:schemeClr val="bg2"/>
              </a:solidFill>
            </a:endParaRPr>
          </a:p>
        </p:txBody>
      </p:sp>
      <p:sp>
        <p:nvSpPr>
          <p:cNvPr id="47107" name="Text Box 2"/>
          <p:cNvSpPr txBox="1">
            <a:spLocks noChangeArrowheads="1"/>
          </p:cNvSpPr>
          <p:nvPr/>
        </p:nvSpPr>
        <p:spPr bwMode="auto">
          <a:xfrm>
            <a:off x="0" y="0"/>
            <a:ext cx="3965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Distributed databases</a:t>
            </a:r>
          </a:p>
        </p:txBody>
      </p:sp>
      <p:sp>
        <p:nvSpPr>
          <p:cNvPr id="47108" name="Rectangle 3"/>
          <p:cNvSpPr>
            <a:spLocks noChangeArrowheads="1"/>
          </p:cNvSpPr>
          <p:nvPr/>
        </p:nvSpPr>
        <p:spPr bwMode="auto">
          <a:xfrm>
            <a:off x="0" y="685800"/>
            <a:ext cx="89154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a:latin typeface="Times New Roman" pitchFamily="18" charset="0"/>
              </a:rPr>
              <a:t>The distributed database model is not a new model, but is based on the relational model. However, the data is stored on several computers that communicate through the Internet or a private wide area network. Each computer (or site) maintains either part of the database or the whole database.</a:t>
            </a:r>
          </a:p>
        </p:txBody>
      </p:sp>
      <p:sp>
        <p:nvSpPr>
          <p:cNvPr id="47109" name="Text Box 5"/>
          <p:cNvSpPr txBox="1">
            <a:spLocks noChangeArrowheads="1"/>
          </p:cNvSpPr>
          <p:nvPr/>
        </p:nvSpPr>
        <p:spPr bwMode="auto">
          <a:xfrm>
            <a:off x="0" y="3351213"/>
            <a:ext cx="601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a:solidFill>
                  <a:srgbClr val="660066"/>
                </a:solidFill>
                <a:latin typeface="Times New Roman" pitchFamily="18" charset="0"/>
              </a:rPr>
              <a:t>Fragmented distributed databases</a:t>
            </a:r>
          </a:p>
        </p:txBody>
      </p:sp>
      <p:sp>
        <p:nvSpPr>
          <p:cNvPr id="47110" name="Rectangle 6"/>
          <p:cNvSpPr>
            <a:spLocks noChangeArrowheads="1"/>
          </p:cNvSpPr>
          <p:nvPr/>
        </p:nvSpPr>
        <p:spPr bwMode="auto">
          <a:xfrm>
            <a:off x="76200" y="3960813"/>
            <a:ext cx="8915400" cy="222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In a fragmented distributed database, data is localized—locally used data is stored at the corresponding site. However, this does not mean that a site cannot access data stored </a:t>
            </a:r>
            <a:r>
              <a:rPr lang="en-US" sz="2800" dirty="0">
                <a:latin typeface="Times New Roman" pitchFamily="18" charset="0"/>
              </a:rPr>
              <a:t>in</a:t>
            </a:r>
            <a:r>
              <a:rPr lang="en-US" sz="2800" b="0" dirty="0">
                <a:latin typeface="Times New Roman" pitchFamily="18" charset="0"/>
              </a:rPr>
              <a:t> another site. Access is mostly local, but occasionally global.</a:t>
            </a:r>
          </a:p>
        </p:txBody>
      </p:sp>
    </p:spTree>
    <p:extLst>
      <p:ext uri="{BB962C8B-B14F-4D97-AF65-F5344CB8AC3E}">
        <p14:creationId xmlns:p14="http://schemas.microsoft.com/office/powerpoint/2010/main" val="47627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66A52299-11B2-4954-9E14-61A27812472C}" type="slidenum">
              <a:rPr lang="en-US" sz="1200">
                <a:solidFill>
                  <a:schemeClr val="bg2"/>
                </a:solidFill>
              </a:rPr>
              <a:pPr/>
              <a:t>15</a:t>
            </a:fld>
            <a:endParaRPr lang="en-US" sz="1200">
              <a:solidFill>
                <a:schemeClr val="bg2"/>
              </a:solidFill>
            </a:endParaRPr>
          </a:p>
        </p:txBody>
      </p:sp>
      <p:sp>
        <p:nvSpPr>
          <p:cNvPr id="48131" name="Text Box 4"/>
          <p:cNvSpPr txBox="1">
            <a:spLocks noChangeArrowheads="1"/>
          </p:cNvSpPr>
          <p:nvPr/>
        </p:nvSpPr>
        <p:spPr bwMode="auto">
          <a:xfrm>
            <a:off x="0" y="15240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a:solidFill>
                  <a:srgbClr val="660066"/>
                </a:solidFill>
                <a:latin typeface="Times New Roman" pitchFamily="18" charset="0"/>
              </a:rPr>
              <a:t>Replicated distributed databases</a:t>
            </a:r>
          </a:p>
        </p:txBody>
      </p:sp>
      <p:sp>
        <p:nvSpPr>
          <p:cNvPr id="48132" name="Rectangle 5"/>
          <p:cNvSpPr>
            <a:spLocks noChangeArrowheads="1"/>
          </p:cNvSpPr>
          <p:nvPr/>
        </p:nvSpPr>
        <p:spPr bwMode="auto">
          <a:xfrm>
            <a:off x="76200" y="762000"/>
            <a:ext cx="89154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In a replicated distributed database, each site holds an exact replica of another site. Any modification to data stored in one site is repeated exactly at every site. The reason for having such a database is security. If the system at one site fails, users at that site can access data from another site.</a:t>
            </a:r>
          </a:p>
        </p:txBody>
      </p:sp>
    </p:spTree>
    <p:extLst>
      <p:ext uri="{BB962C8B-B14F-4D97-AF65-F5344CB8AC3E}">
        <p14:creationId xmlns:p14="http://schemas.microsoft.com/office/powerpoint/2010/main" val="122022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A71221AB-7474-4BAB-A628-DFFC06F3F2E5}" type="slidenum">
              <a:rPr lang="en-US" sz="1200">
                <a:solidFill>
                  <a:schemeClr val="bg2"/>
                </a:solidFill>
              </a:rPr>
              <a:pPr/>
              <a:t>16</a:t>
            </a:fld>
            <a:endParaRPr lang="en-US" sz="1200">
              <a:solidFill>
                <a:schemeClr val="bg2"/>
              </a:solidFill>
            </a:endParaRPr>
          </a:p>
        </p:txBody>
      </p:sp>
      <p:sp>
        <p:nvSpPr>
          <p:cNvPr id="49155" name="Text Box 2"/>
          <p:cNvSpPr txBox="1">
            <a:spLocks noChangeArrowheads="1"/>
          </p:cNvSpPr>
          <p:nvPr/>
        </p:nvSpPr>
        <p:spPr bwMode="auto">
          <a:xfrm>
            <a:off x="0" y="0"/>
            <a:ext cx="4732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Object-oriented databases</a:t>
            </a:r>
          </a:p>
        </p:txBody>
      </p:sp>
      <p:sp>
        <p:nvSpPr>
          <p:cNvPr id="49156" name="Rectangle 3"/>
          <p:cNvSpPr>
            <a:spLocks noChangeArrowheads="1"/>
          </p:cNvSpPr>
          <p:nvPr/>
        </p:nvSpPr>
        <p:spPr bwMode="auto">
          <a:xfrm>
            <a:off x="0" y="685800"/>
            <a:ext cx="89154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An object-oriented database tries to keep the </a:t>
            </a:r>
            <a:r>
              <a:rPr lang="en-US" sz="2800" b="1" dirty="0">
                <a:solidFill>
                  <a:srgbClr val="FFC000"/>
                </a:solidFill>
                <a:latin typeface="Times New Roman" pitchFamily="18" charset="0"/>
              </a:rPr>
              <a:t>advantages</a:t>
            </a:r>
            <a:r>
              <a:rPr lang="en-US" sz="2800" b="0" dirty="0">
                <a:latin typeface="Times New Roman" pitchFamily="18" charset="0"/>
              </a:rPr>
              <a:t> of the relational model and at the same time allows applications to </a:t>
            </a:r>
            <a:r>
              <a:rPr lang="en-US" sz="2800" b="1" dirty="0">
                <a:solidFill>
                  <a:srgbClr val="FFC000"/>
                </a:solidFill>
                <a:latin typeface="Times New Roman" pitchFamily="18" charset="0"/>
              </a:rPr>
              <a:t>access</a:t>
            </a:r>
            <a:r>
              <a:rPr lang="en-US" sz="2800" b="0" dirty="0">
                <a:latin typeface="Times New Roman" pitchFamily="18" charset="0"/>
              </a:rPr>
              <a:t> </a:t>
            </a:r>
            <a:r>
              <a:rPr lang="en-US" sz="2800" b="1" dirty="0">
                <a:solidFill>
                  <a:srgbClr val="FFC000"/>
                </a:solidFill>
                <a:latin typeface="Times New Roman" pitchFamily="18" charset="0"/>
              </a:rPr>
              <a:t>structured data</a:t>
            </a:r>
            <a:r>
              <a:rPr lang="en-US" sz="2800" b="0" dirty="0">
                <a:latin typeface="Times New Roman" pitchFamily="18" charset="0"/>
              </a:rPr>
              <a:t>. In an object-oriented database, objects and their relations are defined. In addition, each object can have attributes that can be expressed as fields.</a:t>
            </a:r>
          </a:p>
        </p:txBody>
      </p:sp>
      <p:sp>
        <p:nvSpPr>
          <p:cNvPr id="49157" name="Text Box 4"/>
          <p:cNvSpPr txBox="1">
            <a:spLocks noChangeArrowheads="1"/>
          </p:cNvSpPr>
          <p:nvPr/>
        </p:nvSpPr>
        <p:spPr bwMode="auto">
          <a:xfrm>
            <a:off x="0" y="320040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a:solidFill>
                  <a:srgbClr val="660066"/>
                </a:solidFill>
                <a:latin typeface="Times New Roman" pitchFamily="18" charset="0"/>
              </a:rPr>
              <a:t>XML</a:t>
            </a:r>
          </a:p>
        </p:txBody>
      </p:sp>
      <p:sp>
        <p:nvSpPr>
          <p:cNvPr id="49158" name="Rectangle 5"/>
          <p:cNvSpPr>
            <a:spLocks noChangeArrowheads="1"/>
          </p:cNvSpPr>
          <p:nvPr/>
        </p:nvSpPr>
        <p:spPr bwMode="auto">
          <a:xfrm>
            <a:off x="76200" y="3657600"/>
            <a:ext cx="89154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The query language normally used for objected-oriented databases is XML (Extensible Markup Language). XML was originally designed to add markup information to text documents, but it has also found its application as a query language in databases. XML can represent data with </a:t>
            </a:r>
            <a:r>
              <a:rPr lang="en-US" sz="2800" b="1" dirty="0">
                <a:solidFill>
                  <a:srgbClr val="FFC000"/>
                </a:solidFill>
                <a:latin typeface="Times New Roman" pitchFamily="18" charset="0"/>
              </a:rPr>
              <a:t>nested structures.</a:t>
            </a:r>
          </a:p>
        </p:txBody>
      </p:sp>
    </p:spTree>
    <p:extLst>
      <p:ext uri="{BB962C8B-B14F-4D97-AF65-F5344CB8AC3E}">
        <p14:creationId xmlns:p14="http://schemas.microsoft.com/office/powerpoint/2010/main" val="21901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lstStyle/>
          <a:p>
            <a:r>
              <a:rPr lang="en-US" sz="3200"/>
              <a:t>Extended Relational Data Model (ERDM)</a:t>
            </a:r>
          </a:p>
        </p:txBody>
      </p:sp>
      <p:sp>
        <p:nvSpPr>
          <p:cNvPr id="22531" name="Rectangle 7"/>
          <p:cNvSpPr>
            <a:spLocks noGrp="1" noChangeArrowheads="1"/>
          </p:cNvSpPr>
          <p:nvPr>
            <p:ph type="body" idx="1"/>
          </p:nvPr>
        </p:nvSpPr>
        <p:spPr>
          <a:xfrm>
            <a:off x="1171569" y="1412776"/>
            <a:ext cx="7961312" cy="4800600"/>
          </a:xfrm>
        </p:spPr>
        <p:txBody>
          <a:bodyPr>
            <a:normAutofit lnSpcReduction="10000"/>
          </a:bodyPr>
          <a:lstStyle/>
          <a:p>
            <a:r>
              <a:rPr lang="en-US" dirty="0"/>
              <a:t>Semantic data model</a:t>
            </a:r>
          </a:p>
          <a:p>
            <a:pPr lvl="1"/>
            <a:r>
              <a:rPr lang="en-US" dirty="0"/>
              <a:t>Developed in response to increasing complexity of applications</a:t>
            </a:r>
          </a:p>
          <a:p>
            <a:pPr lvl="1"/>
            <a:r>
              <a:rPr lang="en-US" dirty="0"/>
              <a:t>Based heavily on relational model</a:t>
            </a:r>
          </a:p>
          <a:p>
            <a:pPr lvl="2"/>
            <a:r>
              <a:rPr lang="en-US" dirty="0"/>
              <a:t>Relational DB response to OODM</a:t>
            </a:r>
          </a:p>
          <a:p>
            <a:pPr lvl="1"/>
            <a:r>
              <a:rPr lang="en-US" dirty="0"/>
              <a:t>Primarily geared to business applications</a:t>
            </a:r>
          </a:p>
          <a:p>
            <a:pPr lvl="2"/>
            <a:r>
              <a:rPr lang="en-US" dirty="0"/>
              <a:t>Typically scientific or engineering apps</a:t>
            </a:r>
          </a:p>
          <a:p>
            <a:r>
              <a:rPr lang="en-US" dirty="0"/>
              <a:t>Object/relational database management system (O/RDBMS)</a:t>
            </a:r>
          </a:p>
          <a:p>
            <a:pPr lvl="1"/>
            <a:r>
              <a:rPr lang="en-US" dirty="0"/>
              <a:t>DBMS based on the ERDM</a:t>
            </a:r>
          </a:p>
        </p:txBody>
      </p:sp>
    </p:spTree>
    <p:extLst>
      <p:ext uri="{BB962C8B-B14F-4D97-AF65-F5344CB8AC3E}">
        <p14:creationId xmlns:p14="http://schemas.microsoft.com/office/powerpoint/2010/main" val="427167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147CAE19-F761-4C1D-A68B-A16EA5DF4662}" type="slidenum">
              <a:rPr lang="en-US" sz="1200">
                <a:solidFill>
                  <a:schemeClr val="bg2"/>
                </a:solidFill>
              </a:rPr>
              <a:pPr/>
              <a:t>18</a:t>
            </a:fld>
            <a:endParaRPr lang="en-US" sz="1200">
              <a:solidFill>
                <a:schemeClr val="bg2"/>
              </a:solidFill>
            </a:endParaRPr>
          </a:p>
        </p:txBody>
      </p:sp>
      <p:sp>
        <p:nvSpPr>
          <p:cNvPr id="137933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GB">
              <a:effectLst>
                <a:outerShdw blurRad="38100" dist="38100" dir="2700000" algn="tl">
                  <a:srgbClr val="FFFFFF"/>
                </a:outerShdw>
              </a:effectLst>
              <a:latin typeface="Times New Roman" pitchFamily="18" charset="0"/>
            </a:endParaRPr>
          </a:p>
        </p:txBody>
      </p:sp>
      <p:sp>
        <p:nvSpPr>
          <p:cNvPr id="1379331" name="Text Box 3"/>
          <p:cNvSpPr txBox="1">
            <a:spLocks noChangeArrowheads="1"/>
          </p:cNvSpPr>
          <p:nvPr/>
        </p:nvSpPr>
        <p:spPr bwMode="auto">
          <a:xfrm>
            <a:off x="228600" y="406400"/>
            <a:ext cx="5614422" cy="369332"/>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C0C0C0"/>
                  </a:outerShdw>
                </a:effectLst>
                <a:latin typeface="Times" pitchFamily="18" charset="0"/>
              </a:rPr>
              <a:t>14.5   THE RELATIONAL DATABASE MODEL in detail</a:t>
            </a:r>
          </a:p>
        </p:txBody>
      </p:sp>
      <p:sp>
        <p:nvSpPr>
          <p:cNvPr id="2048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GB" sz="1800">
              <a:latin typeface="Times New Roman" pitchFamily="18" charset="0"/>
            </a:endParaRPr>
          </a:p>
        </p:txBody>
      </p:sp>
      <p:sp>
        <p:nvSpPr>
          <p:cNvPr id="1379333" name="Rectangle 5"/>
          <p:cNvSpPr>
            <a:spLocks noChangeArrowheads="1"/>
          </p:cNvSpPr>
          <p:nvPr/>
        </p:nvSpPr>
        <p:spPr bwMode="auto">
          <a:xfrm>
            <a:off x="228600" y="1736725"/>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b="0">
                <a:effectLst>
                  <a:outerShdw blurRad="38100" dist="38100" dir="2700000" algn="tl">
                    <a:srgbClr val="C0C0C0"/>
                  </a:outerShdw>
                </a:effectLst>
                <a:latin typeface="Times New Roman" pitchFamily="18" charset="0"/>
              </a:rPr>
              <a:t>In the </a:t>
            </a:r>
            <a:r>
              <a:rPr lang="en-US" sz="2800">
                <a:solidFill>
                  <a:schemeClr val="folHlink"/>
                </a:solidFill>
                <a:effectLst>
                  <a:outerShdw blurRad="38100" dist="38100" dir="2700000" algn="tl">
                    <a:srgbClr val="C0C0C0"/>
                  </a:outerShdw>
                </a:effectLst>
                <a:latin typeface="Times New Roman" pitchFamily="18" charset="0"/>
              </a:rPr>
              <a:t>relational database management system</a:t>
            </a:r>
            <a:r>
              <a:rPr lang="en-US" sz="2800" b="0">
                <a:effectLst>
                  <a:outerShdw blurRad="38100" dist="38100" dir="2700000" algn="tl">
                    <a:srgbClr val="C0C0C0"/>
                  </a:outerShdw>
                </a:effectLst>
                <a:latin typeface="Times New Roman" pitchFamily="18" charset="0"/>
              </a:rPr>
              <a:t> </a:t>
            </a:r>
            <a:r>
              <a:rPr lang="en-US" sz="2800">
                <a:solidFill>
                  <a:schemeClr val="folHlink"/>
                </a:solidFill>
                <a:effectLst>
                  <a:outerShdw blurRad="38100" dist="38100" dir="2700000" algn="tl">
                    <a:srgbClr val="C0C0C0"/>
                  </a:outerShdw>
                </a:effectLst>
                <a:latin typeface="Times New Roman" pitchFamily="18" charset="0"/>
              </a:rPr>
              <a:t>(RDBMS)</a:t>
            </a:r>
            <a:r>
              <a:rPr lang="en-US" sz="2800" b="0">
                <a:effectLst>
                  <a:outerShdw blurRad="38100" dist="38100" dir="2700000" algn="tl">
                    <a:srgbClr val="C0C0C0"/>
                  </a:outerShdw>
                </a:effectLst>
                <a:latin typeface="Times New Roman" pitchFamily="18" charset="0"/>
              </a:rPr>
              <a:t>, the data is represented as a set of </a:t>
            </a:r>
            <a:r>
              <a:rPr lang="en-US" sz="2800" i="1">
                <a:solidFill>
                  <a:schemeClr val="folHlink"/>
                </a:solidFill>
                <a:effectLst>
                  <a:outerShdw blurRad="38100" dist="38100" dir="2700000" algn="tl">
                    <a:srgbClr val="C0C0C0"/>
                  </a:outerShdw>
                </a:effectLst>
                <a:latin typeface="Times New Roman" pitchFamily="18" charset="0"/>
              </a:rPr>
              <a:t>relations</a:t>
            </a:r>
            <a:r>
              <a:rPr lang="en-US" sz="2800" b="0">
                <a:effectLst>
                  <a:outerShdw blurRad="38100" dist="38100" dir="2700000" algn="tl">
                    <a:srgbClr val="C0C0C0"/>
                  </a:outerShdw>
                </a:effectLst>
                <a:latin typeface="Times New Roman" pitchFamily="18" charset="0"/>
              </a:rPr>
              <a:t>.</a:t>
            </a:r>
          </a:p>
        </p:txBody>
      </p:sp>
    </p:spTree>
    <p:extLst>
      <p:ext uri="{BB962C8B-B14F-4D97-AF65-F5344CB8AC3E}">
        <p14:creationId xmlns:p14="http://schemas.microsoft.com/office/powerpoint/2010/main" val="212836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E26AD71C-2E4D-4B62-A7D2-FA3EFF838BA6}" type="slidenum">
              <a:rPr lang="en-US" sz="1200">
                <a:solidFill>
                  <a:schemeClr val="bg2"/>
                </a:solidFill>
              </a:rPr>
              <a:pPr/>
              <a:t>19</a:t>
            </a:fld>
            <a:endParaRPr lang="en-US" sz="1200">
              <a:solidFill>
                <a:schemeClr val="bg2"/>
              </a:solidFill>
            </a:endParaRPr>
          </a:p>
        </p:txBody>
      </p:sp>
      <p:sp>
        <p:nvSpPr>
          <p:cNvPr id="21507" name="Text Box 2"/>
          <p:cNvSpPr txBox="1">
            <a:spLocks noChangeArrowheads="1"/>
          </p:cNvSpPr>
          <p:nvPr/>
        </p:nvSpPr>
        <p:spPr bwMode="auto">
          <a:xfrm>
            <a:off x="0" y="0"/>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Relations</a:t>
            </a:r>
          </a:p>
        </p:txBody>
      </p:sp>
      <p:sp>
        <p:nvSpPr>
          <p:cNvPr id="21508" name="Rectangle 3"/>
          <p:cNvSpPr>
            <a:spLocks noChangeArrowheads="1"/>
          </p:cNvSpPr>
          <p:nvPr/>
        </p:nvSpPr>
        <p:spPr bwMode="auto">
          <a:xfrm>
            <a:off x="76200" y="533400"/>
            <a:ext cx="89154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a:latin typeface="Times New Roman" pitchFamily="18" charset="0"/>
              </a:rPr>
              <a:t>A </a:t>
            </a:r>
            <a:r>
              <a:rPr lang="en-US" sz="2800">
                <a:solidFill>
                  <a:schemeClr val="folHlink"/>
                </a:solidFill>
                <a:latin typeface="Times New Roman" pitchFamily="18" charset="0"/>
              </a:rPr>
              <a:t>relation</a:t>
            </a:r>
            <a:r>
              <a:rPr lang="en-US" sz="2800" b="0">
                <a:latin typeface="Times New Roman" pitchFamily="18" charset="0"/>
              </a:rPr>
              <a:t> appears as a two-dimensional table. The RDBMS organizes the data so that its external view is a set of relations or tables. This does not mean that data is stored as tables: the physical storage of the data is independent of the way in which the data is logically organized. </a:t>
            </a:r>
          </a:p>
        </p:txBody>
      </p:sp>
      <p:sp>
        <p:nvSpPr>
          <p:cNvPr id="21509" name="Text Box 14"/>
          <p:cNvSpPr txBox="1">
            <a:spLocks noChangeArrowheads="1"/>
          </p:cNvSpPr>
          <p:nvPr/>
        </p:nvSpPr>
        <p:spPr bwMode="auto">
          <a:xfrm>
            <a:off x="1928813" y="6248400"/>
            <a:ext cx="447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14.6  </a:t>
            </a:r>
            <a:r>
              <a:rPr lang="en-US" sz="2000">
                <a:latin typeface="Times New Roman" pitchFamily="18" charset="0"/>
              </a:rPr>
              <a:t>An example of a relation</a:t>
            </a:r>
          </a:p>
        </p:txBody>
      </p:sp>
      <p:pic>
        <p:nvPicPr>
          <p:cNvPr id="2151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237163"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32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E4539DE8-7D6E-4C7B-B271-56FB8BE7B21F}" type="slidenum">
              <a:rPr lang="en-US" sz="1200">
                <a:solidFill>
                  <a:schemeClr val="bg2"/>
                </a:solidFill>
              </a:rPr>
              <a:pPr/>
              <a:t>2</a:t>
            </a:fld>
            <a:endParaRPr lang="en-US" sz="1200">
              <a:solidFill>
                <a:schemeClr val="bg2"/>
              </a:solidFill>
            </a:endParaRPr>
          </a:p>
        </p:txBody>
      </p:sp>
      <p:sp>
        <p:nvSpPr>
          <p:cNvPr id="137728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GB">
              <a:effectLst>
                <a:outerShdw blurRad="38100" dist="38100" dir="2700000" algn="tl">
                  <a:srgbClr val="FFFFFF"/>
                </a:outerShdw>
              </a:effectLst>
              <a:latin typeface="Times New Roman" pitchFamily="18" charset="0"/>
            </a:endParaRPr>
          </a:p>
        </p:txBody>
      </p:sp>
      <p:sp>
        <p:nvSpPr>
          <p:cNvPr id="1377283" name="Text Box 3"/>
          <p:cNvSpPr txBox="1">
            <a:spLocks noChangeArrowheads="1"/>
          </p:cNvSpPr>
          <p:nvPr/>
        </p:nvSpPr>
        <p:spPr bwMode="auto">
          <a:xfrm>
            <a:off x="228600" y="406400"/>
            <a:ext cx="5311775"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14-4   DATABASE MODELS</a:t>
            </a:r>
          </a:p>
        </p:txBody>
      </p:sp>
      <p:sp>
        <p:nvSpPr>
          <p:cNvPr id="1638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GB" sz="1800">
              <a:latin typeface="Times New Roman" pitchFamily="18" charset="0"/>
            </a:endParaRPr>
          </a:p>
        </p:txBody>
      </p:sp>
      <p:sp>
        <p:nvSpPr>
          <p:cNvPr id="1377285" name="Rectangle 5"/>
          <p:cNvSpPr>
            <a:spLocks noChangeArrowheads="1"/>
          </p:cNvSpPr>
          <p:nvPr/>
        </p:nvSpPr>
        <p:spPr bwMode="auto">
          <a:xfrm>
            <a:off x="228600" y="1370013"/>
            <a:ext cx="8229600" cy="2227262"/>
          </a:xfrm>
          <a:prstGeom prst="rect">
            <a:avLst/>
          </a:prstGeom>
          <a:noFill/>
          <a:ln w="9525">
            <a:noFill/>
            <a:miter lim="800000"/>
            <a:headEnd/>
            <a:tailEnd/>
          </a:ln>
          <a:effectLst/>
        </p:spPr>
        <p:txBody>
          <a:bodyPr anchor="ctr">
            <a:spAutoFit/>
          </a:bodyPr>
          <a:lstStyle/>
          <a:p>
            <a:pPr algn="just" eaLnBrk="1" hangingPunct="1">
              <a:defRPr/>
            </a:pPr>
            <a:r>
              <a:rPr lang="en-US" sz="2800" b="0" dirty="0">
                <a:effectLst>
                  <a:outerShdw blurRad="38100" dist="38100" dir="2700000" algn="tl">
                    <a:srgbClr val="C0C0C0"/>
                  </a:outerShdw>
                </a:effectLst>
                <a:latin typeface="Times New Roman" pitchFamily="18" charset="0"/>
              </a:rPr>
              <a:t>A database model defines the logical design of data. The model also describes the relationships between different parts of the data. In the history of database design, three models have been in use: the hierarchical model, the network model and the relational model.</a:t>
            </a:r>
          </a:p>
        </p:txBody>
      </p:sp>
    </p:spTree>
    <p:extLst>
      <p:ext uri="{BB962C8B-B14F-4D97-AF65-F5344CB8AC3E}">
        <p14:creationId xmlns:p14="http://schemas.microsoft.com/office/powerpoint/2010/main" val="363639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008D8F3D-8D89-411B-8CF0-AB4A4DE40E5B}" type="slidenum">
              <a:rPr lang="en-US" sz="1200">
                <a:solidFill>
                  <a:schemeClr val="bg2"/>
                </a:solidFill>
              </a:rPr>
              <a:pPr/>
              <a:t>20</a:t>
            </a:fld>
            <a:endParaRPr lang="en-US" sz="1200">
              <a:solidFill>
                <a:schemeClr val="bg2"/>
              </a:solidFill>
            </a:endParaRPr>
          </a:p>
        </p:txBody>
      </p:sp>
      <p:sp>
        <p:nvSpPr>
          <p:cNvPr id="22531" name="Rectangle 3"/>
          <p:cNvSpPr>
            <a:spLocks noChangeArrowheads="1"/>
          </p:cNvSpPr>
          <p:nvPr/>
        </p:nvSpPr>
        <p:spPr bwMode="auto">
          <a:xfrm>
            <a:off x="76200" y="76200"/>
            <a:ext cx="89154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a:latin typeface="Times New Roman" pitchFamily="18" charset="0"/>
              </a:rPr>
              <a:t>A relation in an RDBMS has the following features:</a:t>
            </a:r>
          </a:p>
        </p:txBody>
      </p:sp>
      <p:sp>
        <p:nvSpPr>
          <p:cNvPr id="22532" name="Rectangle 5"/>
          <p:cNvSpPr>
            <a:spLocks noChangeArrowheads="1"/>
          </p:cNvSpPr>
          <p:nvPr/>
        </p:nvSpPr>
        <p:spPr bwMode="auto">
          <a:xfrm>
            <a:off x="152400" y="914400"/>
            <a:ext cx="8915400" cy="5173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ct val="45000"/>
              </a:spcAft>
              <a:buFont typeface="Wingdings" pitchFamily="2" charset="2"/>
              <a:buChar char="q"/>
            </a:pPr>
            <a:r>
              <a:rPr lang="en-US" sz="2800" b="0">
                <a:latin typeface="Times New Roman" pitchFamily="18" charset="0"/>
              </a:rPr>
              <a:t> </a:t>
            </a:r>
            <a:r>
              <a:rPr lang="en-US" sz="2800">
                <a:solidFill>
                  <a:schemeClr val="folHlink"/>
                </a:solidFill>
                <a:latin typeface="Times New Roman" pitchFamily="18" charset="0"/>
              </a:rPr>
              <a:t>Name</a:t>
            </a:r>
            <a:r>
              <a:rPr lang="en-US" sz="2800" b="0">
                <a:latin typeface="Times New Roman" pitchFamily="18" charset="0"/>
              </a:rPr>
              <a:t>. Each relation in a relational database should have</a:t>
            </a:r>
            <a:br>
              <a:rPr lang="en-US" sz="2800" b="0">
                <a:latin typeface="Times New Roman" pitchFamily="18" charset="0"/>
              </a:rPr>
            </a:br>
            <a:r>
              <a:rPr lang="en-US" sz="2800" b="0">
                <a:latin typeface="Times New Roman" pitchFamily="18" charset="0"/>
              </a:rPr>
              <a:t>     a name that is unique among other relations.</a:t>
            </a:r>
          </a:p>
          <a:p>
            <a:pPr algn="just">
              <a:spcAft>
                <a:spcPct val="45000"/>
              </a:spcAft>
              <a:buFont typeface="Wingdings" pitchFamily="2" charset="2"/>
              <a:buChar char="q"/>
            </a:pPr>
            <a:r>
              <a:rPr lang="en-US" sz="2800" b="0">
                <a:latin typeface="Times New Roman" pitchFamily="18" charset="0"/>
              </a:rPr>
              <a:t> </a:t>
            </a:r>
            <a:r>
              <a:rPr lang="en-US" sz="2800">
                <a:solidFill>
                  <a:schemeClr val="folHlink"/>
                </a:solidFill>
                <a:latin typeface="Times New Roman" pitchFamily="18" charset="0"/>
              </a:rPr>
              <a:t>Attributes</a:t>
            </a:r>
            <a:r>
              <a:rPr lang="en-US" sz="2800" b="0">
                <a:latin typeface="Times New Roman" pitchFamily="18" charset="0"/>
              </a:rPr>
              <a:t>. Each column in a relation is called an</a:t>
            </a:r>
            <a:br>
              <a:rPr lang="en-US" sz="2800" b="0">
                <a:latin typeface="Times New Roman" pitchFamily="18" charset="0"/>
              </a:rPr>
            </a:br>
            <a:r>
              <a:rPr lang="en-US" sz="2800" b="0">
                <a:latin typeface="Times New Roman" pitchFamily="18" charset="0"/>
              </a:rPr>
              <a:t>     attribute. The attributes are the column headings in the</a:t>
            </a:r>
            <a:br>
              <a:rPr lang="en-US" sz="2800" b="0">
                <a:latin typeface="Times New Roman" pitchFamily="18" charset="0"/>
              </a:rPr>
            </a:br>
            <a:r>
              <a:rPr lang="en-US" sz="2800" b="0">
                <a:latin typeface="Times New Roman" pitchFamily="18" charset="0"/>
              </a:rPr>
              <a:t>     table in Figure 14.6.</a:t>
            </a:r>
          </a:p>
          <a:p>
            <a:pPr algn="just">
              <a:spcAft>
                <a:spcPct val="45000"/>
              </a:spcAft>
              <a:buFont typeface="Wingdings" pitchFamily="2" charset="2"/>
              <a:buChar char="q"/>
            </a:pPr>
            <a:r>
              <a:rPr lang="en-US" sz="2800" b="0">
                <a:latin typeface="Times New Roman" pitchFamily="18" charset="0"/>
              </a:rPr>
              <a:t> </a:t>
            </a:r>
            <a:r>
              <a:rPr lang="en-US" sz="2800">
                <a:solidFill>
                  <a:schemeClr val="folHlink"/>
                </a:solidFill>
                <a:latin typeface="Times New Roman" pitchFamily="18" charset="0"/>
              </a:rPr>
              <a:t>Tuples</a:t>
            </a:r>
            <a:r>
              <a:rPr lang="en-US" sz="2800" b="0">
                <a:latin typeface="Times New Roman" pitchFamily="18" charset="0"/>
              </a:rPr>
              <a:t>. Each row in a relation is called a tuple. A tuple</a:t>
            </a:r>
            <a:br>
              <a:rPr lang="en-US" sz="2800" b="0">
                <a:latin typeface="Times New Roman" pitchFamily="18" charset="0"/>
              </a:rPr>
            </a:br>
            <a:r>
              <a:rPr lang="en-US" sz="2800" b="0">
                <a:latin typeface="Times New Roman" pitchFamily="18" charset="0"/>
              </a:rPr>
              <a:t>     defines a collection of attribute values. The total number</a:t>
            </a:r>
            <a:br>
              <a:rPr lang="en-US" sz="2800" b="0">
                <a:latin typeface="Times New Roman" pitchFamily="18" charset="0"/>
              </a:rPr>
            </a:br>
            <a:r>
              <a:rPr lang="en-US" sz="2800" b="0">
                <a:latin typeface="Times New Roman" pitchFamily="18" charset="0"/>
              </a:rPr>
              <a:t>     of rows in a relation is called the cardinality of the</a:t>
            </a:r>
            <a:br>
              <a:rPr lang="en-US" sz="2800" b="0">
                <a:latin typeface="Times New Roman" pitchFamily="18" charset="0"/>
              </a:rPr>
            </a:br>
            <a:r>
              <a:rPr lang="en-US" sz="2800" b="0">
                <a:latin typeface="Times New Roman" pitchFamily="18" charset="0"/>
              </a:rPr>
              <a:t>     relation. Note that the cardinality of a relation changes</a:t>
            </a:r>
            <a:br>
              <a:rPr lang="en-US" sz="2800" b="0">
                <a:latin typeface="Times New Roman" pitchFamily="18" charset="0"/>
              </a:rPr>
            </a:br>
            <a:r>
              <a:rPr lang="en-US" sz="2800" b="0">
                <a:latin typeface="Times New Roman" pitchFamily="18" charset="0"/>
              </a:rPr>
              <a:t>     when tuples are added or deleted. This makes the</a:t>
            </a:r>
            <a:br>
              <a:rPr lang="en-US" sz="2800" b="0">
                <a:latin typeface="Times New Roman" pitchFamily="18" charset="0"/>
              </a:rPr>
            </a:br>
            <a:r>
              <a:rPr lang="en-US" sz="2800" b="0">
                <a:latin typeface="Times New Roman" pitchFamily="18" charset="0"/>
              </a:rPr>
              <a:t>     database dynamic.</a:t>
            </a:r>
          </a:p>
        </p:txBody>
      </p:sp>
    </p:spTree>
    <p:extLst>
      <p:ext uri="{BB962C8B-B14F-4D97-AF65-F5344CB8AC3E}">
        <p14:creationId xmlns:p14="http://schemas.microsoft.com/office/powerpoint/2010/main" val="133472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C068E1A2-51B8-492F-A56B-597E8E42D5E6}" type="slidenum">
              <a:rPr lang="en-US" sz="1200">
                <a:solidFill>
                  <a:schemeClr val="bg2"/>
                </a:solidFill>
              </a:rPr>
              <a:pPr/>
              <a:t>21</a:t>
            </a:fld>
            <a:endParaRPr lang="en-US" sz="1200">
              <a:solidFill>
                <a:schemeClr val="bg2"/>
              </a:solidFill>
            </a:endParaRPr>
          </a:p>
        </p:txBody>
      </p:sp>
      <p:sp>
        <p:nvSpPr>
          <p:cNvPr id="181350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GB">
              <a:effectLst>
                <a:outerShdw blurRad="38100" dist="38100" dir="2700000" algn="tl">
                  <a:srgbClr val="FFFFFF"/>
                </a:outerShdw>
              </a:effectLst>
              <a:latin typeface="Times New Roman" pitchFamily="18" charset="0"/>
            </a:endParaRPr>
          </a:p>
        </p:txBody>
      </p:sp>
      <p:sp>
        <p:nvSpPr>
          <p:cNvPr id="1813507" name="Text Box 3"/>
          <p:cNvSpPr txBox="1">
            <a:spLocks noChangeArrowheads="1"/>
          </p:cNvSpPr>
          <p:nvPr/>
        </p:nvSpPr>
        <p:spPr bwMode="auto">
          <a:xfrm>
            <a:off x="228600" y="406400"/>
            <a:ext cx="712946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14-6   OPERATIONS ON RELATIONS</a:t>
            </a:r>
          </a:p>
        </p:txBody>
      </p:sp>
      <p:sp>
        <p:nvSpPr>
          <p:cNvPr id="2355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GB" sz="1800">
              <a:latin typeface="Times New Roman" pitchFamily="18" charset="0"/>
            </a:endParaRPr>
          </a:p>
        </p:txBody>
      </p:sp>
      <p:sp>
        <p:nvSpPr>
          <p:cNvPr id="1813509" name="Rectangle 5"/>
          <p:cNvSpPr>
            <a:spLocks noChangeArrowheads="1"/>
          </p:cNvSpPr>
          <p:nvPr/>
        </p:nvSpPr>
        <p:spPr bwMode="auto">
          <a:xfrm>
            <a:off x="228600" y="1676400"/>
            <a:ext cx="8229600" cy="3508375"/>
          </a:xfrm>
          <a:prstGeom prst="rect">
            <a:avLst/>
          </a:prstGeom>
          <a:noFill/>
          <a:ln w="9525">
            <a:noFill/>
            <a:miter lim="800000"/>
            <a:headEnd/>
            <a:tailEnd/>
          </a:ln>
          <a:effectLst/>
        </p:spPr>
        <p:txBody>
          <a:bodyPr anchor="ctr">
            <a:spAutoFit/>
          </a:bodyPr>
          <a:lstStyle/>
          <a:p>
            <a:pPr algn="just" eaLnBrk="1" hangingPunct="1">
              <a:defRPr/>
            </a:pPr>
            <a:r>
              <a:rPr lang="en-US" sz="2800" b="0" dirty="0">
                <a:effectLst>
                  <a:outerShdw blurRad="38100" dist="38100" dir="2700000" algn="tl">
                    <a:srgbClr val="C0C0C0"/>
                  </a:outerShdw>
                </a:effectLst>
                <a:latin typeface="Times New Roman" pitchFamily="18" charset="0"/>
              </a:rPr>
              <a:t>In a relational database we can define several operations to create new relations based on existing ones. We define nine operations in this section: insert, delete, update, select, project, join, union, intersection and difference. Instead of discussing these operations in the abstract, it describes each </a:t>
            </a:r>
            <a:r>
              <a:rPr lang="en-US" sz="2800" b="1" dirty="0">
                <a:solidFill>
                  <a:srgbClr val="FFC000"/>
                </a:solidFill>
                <a:effectLst>
                  <a:outerShdw blurRad="38100" dist="38100" dir="2700000" algn="tl">
                    <a:srgbClr val="C0C0C0"/>
                  </a:outerShdw>
                </a:effectLst>
                <a:latin typeface="Times New Roman" pitchFamily="18" charset="0"/>
              </a:rPr>
              <a:t>operation </a:t>
            </a:r>
            <a:r>
              <a:rPr lang="en-US" sz="2800" b="0" dirty="0">
                <a:effectLst>
                  <a:outerShdw blurRad="38100" dist="38100" dir="2700000" algn="tl">
                    <a:srgbClr val="C0C0C0"/>
                  </a:outerShdw>
                </a:effectLst>
                <a:latin typeface="Times New Roman" pitchFamily="18" charset="0"/>
              </a:rPr>
              <a:t>as </a:t>
            </a:r>
            <a:r>
              <a:rPr lang="en-US" sz="2800" b="1" dirty="0">
                <a:solidFill>
                  <a:srgbClr val="FFC000"/>
                </a:solidFill>
                <a:effectLst>
                  <a:outerShdw blurRad="38100" dist="38100" dir="2700000" algn="tl">
                    <a:srgbClr val="C0C0C0"/>
                  </a:outerShdw>
                </a:effectLst>
                <a:latin typeface="Times New Roman" pitchFamily="18" charset="0"/>
              </a:rPr>
              <a:t>defined</a:t>
            </a:r>
            <a:r>
              <a:rPr lang="en-US" sz="2800" b="0" dirty="0">
                <a:effectLst>
                  <a:outerShdw blurRad="38100" dist="38100" dir="2700000" algn="tl">
                    <a:srgbClr val="C0C0C0"/>
                  </a:outerShdw>
                </a:effectLst>
                <a:latin typeface="Times New Roman" pitchFamily="18" charset="0"/>
              </a:rPr>
              <a:t> in the database query language named SQL (Structured Query Language).</a:t>
            </a:r>
          </a:p>
        </p:txBody>
      </p:sp>
    </p:spTree>
    <p:extLst>
      <p:ext uri="{BB962C8B-B14F-4D97-AF65-F5344CB8AC3E}">
        <p14:creationId xmlns:p14="http://schemas.microsoft.com/office/powerpoint/2010/main" val="270463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A1B1112D-C900-4CE3-B02A-1AEE66EE0E44}" type="slidenum">
              <a:rPr lang="en-US" sz="1200">
                <a:solidFill>
                  <a:schemeClr val="bg2"/>
                </a:solidFill>
              </a:rPr>
              <a:pPr/>
              <a:t>22</a:t>
            </a:fld>
            <a:endParaRPr lang="en-US" sz="1200">
              <a:solidFill>
                <a:schemeClr val="bg2"/>
              </a:solidFill>
            </a:endParaRPr>
          </a:p>
        </p:txBody>
      </p:sp>
      <p:sp>
        <p:nvSpPr>
          <p:cNvPr id="24579" name="Text Box 2"/>
          <p:cNvSpPr txBox="1">
            <a:spLocks noChangeArrowheads="1"/>
          </p:cNvSpPr>
          <p:nvPr/>
        </p:nvSpPr>
        <p:spPr bwMode="auto">
          <a:xfrm>
            <a:off x="0" y="0"/>
            <a:ext cx="510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Structured Query Language</a:t>
            </a:r>
          </a:p>
        </p:txBody>
      </p:sp>
      <p:sp>
        <p:nvSpPr>
          <p:cNvPr id="24580" name="Rectangle 3"/>
          <p:cNvSpPr>
            <a:spLocks noChangeArrowheads="1"/>
          </p:cNvSpPr>
          <p:nvPr/>
        </p:nvSpPr>
        <p:spPr bwMode="auto">
          <a:xfrm>
            <a:off x="0" y="685800"/>
            <a:ext cx="8915400" cy="3935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dirty="0">
                <a:solidFill>
                  <a:schemeClr val="folHlink"/>
                </a:solidFill>
                <a:latin typeface="Times New Roman" pitchFamily="18" charset="0"/>
              </a:rPr>
              <a:t>Structured Query Language (SQL)</a:t>
            </a:r>
            <a:r>
              <a:rPr lang="en-US" sz="2800" b="0" dirty="0">
                <a:latin typeface="Times New Roman" pitchFamily="18" charset="0"/>
              </a:rPr>
              <a:t> is the language standardized by the American National Standards Institute (ANSI) and the International Organization for Standardization (ISO) for use on relational databases. It is a </a:t>
            </a:r>
            <a:r>
              <a:rPr lang="en-US" sz="2800" i="1" dirty="0">
                <a:solidFill>
                  <a:schemeClr val="folHlink"/>
                </a:solidFill>
                <a:latin typeface="Times New Roman" pitchFamily="18" charset="0"/>
              </a:rPr>
              <a:t>declarative</a:t>
            </a:r>
            <a:r>
              <a:rPr lang="en-US" sz="2800" b="0" dirty="0">
                <a:latin typeface="Times New Roman" pitchFamily="18" charset="0"/>
              </a:rPr>
              <a:t> rather than </a:t>
            </a:r>
            <a:r>
              <a:rPr lang="en-US" sz="2800" i="1" dirty="0">
                <a:solidFill>
                  <a:schemeClr val="folHlink"/>
                </a:solidFill>
                <a:latin typeface="Times New Roman" pitchFamily="18" charset="0"/>
              </a:rPr>
              <a:t>procedural</a:t>
            </a:r>
            <a:r>
              <a:rPr lang="en-US" sz="2800" b="0" dirty="0">
                <a:latin typeface="Times New Roman" pitchFamily="18" charset="0"/>
              </a:rPr>
              <a:t> language, which means that users declare what they want without having to write a step-by-step procedure. The SQL language was first implemented by the Oracle Corporation in 1979, with various versions of SQL being released since then.</a:t>
            </a:r>
          </a:p>
        </p:txBody>
      </p:sp>
    </p:spTree>
    <p:extLst>
      <p:ext uri="{BB962C8B-B14F-4D97-AF65-F5344CB8AC3E}">
        <p14:creationId xmlns:p14="http://schemas.microsoft.com/office/powerpoint/2010/main" val="387957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AA1D324B-48FF-4FC8-B48C-A0BFA6006779}" type="slidenum">
              <a:rPr lang="en-US" sz="1200">
                <a:solidFill>
                  <a:schemeClr val="bg2"/>
                </a:solidFill>
              </a:rPr>
              <a:pPr/>
              <a:t>23</a:t>
            </a:fld>
            <a:endParaRPr lang="en-US" sz="1200">
              <a:solidFill>
                <a:schemeClr val="bg2"/>
              </a:solidFill>
            </a:endParaRPr>
          </a:p>
        </p:txBody>
      </p:sp>
      <p:sp>
        <p:nvSpPr>
          <p:cNvPr id="25603" name="Text Box 2"/>
          <p:cNvSpPr txBox="1">
            <a:spLocks noChangeArrowheads="1"/>
          </p:cNvSpPr>
          <p:nvPr/>
        </p:nvSpPr>
        <p:spPr bwMode="auto">
          <a:xfrm>
            <a:off x="0" y="0"/>
            <a:ext cx="1223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Insert</a:t>
            </a:r>
          </a:p>
        </p:txBody>
      </p:sp>
      <p:sp>
        <p:nvSpPr>
          <p:cNvPr id="25604" name="Rectangle 3"/>
          <p:cNvSpPr>
            <a:spLocks noChangeArrowheads="1"/>
          </p:cNvSpPr>
          <p:nvPr/>
        </p:nvSpPr>
        <p:spPr bwMode="auto">
          <a:xfrm>
            <a:off x="0" y="685800"/>
            <a:ext cx="89154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a:latin typeface="Times New Roman" pitchFamily="18" charset="0"/>
              </a:rPr>
              <a:t>The </a:t>
            </a:r>
            <a:r>
              <a:rPr lang="en-US" sz="2800" i="1">
                <a:solidFill>
                  <a:schemeClr val="folHlink"/>
                </a:solidFill>
                <a:latin typeface="Times New Roman" pitchFamily="18" charset="0"/>
              </a:rPr>
              <a:t>insert operation</a:t>
            </a:r>
            <a:r>
              <a:rPr lang="en-US" sz="2800" b="0">
                <a:latin typeface="Times New Roman" pitchFamily="18" charset="0"/>
              </a:rPr>
              <a:t> is a unary operation—that is, it is applied to a single relation. The operation inserts a new tuple into the relation. The insert operation uses the following format:</a:t>
            </a:r>
          </a:p>
        </p:txBody>
      </p:sp>
      <p:pic>
        <p:nvPicPr>
          <p:cNvPr id="256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2243138"/>
            <a:ext cx="3281362"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7"/>
          <p:cNvSpPr txBox="1">
            <a:spLocks noChangeArrowheads="1"/>
          </p:cNvSpPr>
          <p:nvPr/>
        </p:nvSpPr>
        <p:spPr bwMode="auto">
          <a:xfrm>
            <a:off x="1928813" y="6248400"/>
            <a:ext cx="549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14.7  </a:t>
            </a:r>
            <a:r>
              <a:rPr lang="en-US" sz="2000">
                <a:latin typeface="Times New Roman" pitchFamily="18" charset="0"/>
              </a:rPr>
              <a:t>An example of an insert operation</a:t>
            </a:r>
          </a:p>
        </p:txBody>
      </p:sp>
      <p:pic>
        <p:nvPicPr>
          <p:cNvPr id="2560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429000"/>
            <a:ext cx="858361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84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67A3D3C7-49FE-4398-8F66-A8B100DFE610}" type="slidenum">
              <a:rPr lang="en-US" sz="1200">
                <a:solidFill>
                  <a:schemeClr val="bg2"/>
                </a:solidFill>
              </a:rPr>
              <a:pPr/>
              <a:t>24</a:t>
            </a:fld>
            <a:endParaRPr lang="en-US" sz="1200">
              <a:solidFill>
                <a:schemeClr val="bg2"/>
              </a:solidFill>
            </a:endParaRPr>
          </a:p>
        </p:txBody>
      </p:sp>
      <p:sp>
        <p:nvSpPr>
          <p:cNvPr id="26627" name="Text Box 2"/>
          <p:cNvSpPr txBox="1">
            <a:spLocks noChangeArrowheads="1"/>
          </p:cNvSpPr>
          <p:nvPr/>
        </p:nvSpPr>
        <p:spPr bwMode="auto">
          <a:xfrm>
            <a:off x="0" y="0"/>
            <a:ext cx="1268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Delete</a:t>
            </a:r>
          </a:p>
        </p:txBody>
      </p:sp>
      <p:sp>
        <p:nvSpPr>
          <p:cNvPr id="26628" name="Rectangle 3"/>
          <p:cNvSpPr>
            <a:spLocks noChangeArrowheads="1"/>
          </p:cNvSpPr>
          <p:nvPr/>
        </p:nvSpPr>
        <p:spPr bwMode="auto">
          <a:xfrm>
            <a:off x="0" y="685800"/>
            <a:ext cx="89154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The delete operation is also a unary </a:t>
            </a:r>
            <a:r>
              <a:rPr lang="en-US" sz="2800" dirty="0">
                <a:latin typeface="Times New Roman" pitchFamily="18" charset="0"/>
              </a:rPr>
              <a:t>operation that is applied to a single relation. </a:t>
            </a:r>
            <a:r>
              <a:rPr lang="en-US" sz="2800" b="0" dirty="0">
                <a:latin typeface="Times New Roman" pitchFamily="18" charset="0"/>
              </a:rPr>
              <a:t>The operation deletes a tuple defined by a criterion from the relation. The delete operation uses the following format:</a:t>
            </a:r>
          </a:p>
        </p:txBody>
      </p:sp>
      <p:sp>
        <p:nvSpPr>
          <p:cNvPr id="26629" name="Text Box 5"/>
          <p:cNvSpPr txBox="1">
            <a:spLocks noChangeArrowheads="1"/>
          </p:cNvSpPr>
          <p:nvPr/>
        </p:nvSpPr>
        <p:spPr bwMode="auto">
          <a:xfrm>
            <a:off x="1928813" y="6248400"/>
            <a:ext cx="536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14.8  </a:t>
            </a:r>
            <a:r>
              <a:rPr lang="en-US" sz="2000">
                <a:latin typeface="Times New Roman" pitchFamily="18" charset="0"/>
              </a:rPr>
              <a:t>An example of a delete operation</a:t>
            </a:r>
          </a:p>
        </p:txBody>
      </p:sp>
      <p:pic>
        <p:nvPicPr>
          <p:cNvPr id="26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663" y="2057400"/>
            <a:ext cx="308133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3352800"/>
            <a:ext cx="7615237"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147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EF597200-81A8-47B4-A148-F6740437CEF1}" type="slidenum">
              <a:rPr lang="en-US" sz="1200">
                <a:solidFill>
                  <a:schemeClr val="bg2"/>
                </a:solidFill>
              </a:rPr>
              <a:pPr/>
              <a:t>25</a:t>
            </a:fld>
            <a:endParaRPr lang="en-US" sz="1200">
              <a:solidFill>
                <a:schemeClr val="bg2"/>
              </a:solidFill>
            </a:endParaRPr>
          </a:p>
        </p:txBody>
      </p:sp>
      <p:sp>
        <p:nvSpPr>
          <p:cNvPr id="27651" name="Text Box 2"/>
          <p:cNvSpPr txBox="1">
            <a:spLocks noChangeArrowheads="1"/>
          </p:cNvSpPr>
          <p:nvPr/>
        </p:nvSpPr>
        <p:spPr bwMode="auto">
          <a:xfrm>
            <a:off x="0" y="0"/>
            <a:ext cx="144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Update</a:t>
            </a:r>
          </a:p>
        </p:txBody>
      </p:sp>
      <p:sp>
        <p:nvSpPr>
          <p:cNvPr id="27652" name="Rectangle 3"/>
          <p:cNvSpPr>
            <a:spLocks noChangeArrowheads="1"/>
          </p:cNvSpPr>
          <p:nvPr/>
        </p:nvSpPr>
        <p:spPr bwMode="auto">
          <a:xfrm>
            <a:off x="0" y="533400"/>
            <a:ext cx="89154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The update operation is also a unary operation that is applied to a single relation. The operation changes the value of some attributes of a tuple. The update operation uses the following format:</a:t>
            </a:r>
          </a:p>
        </p:txBody>
      </p:sp>
      <p:sp>
        <p:nvSpPr>
          <p:cNvPr id="27653" name="Text Box 4"/>
          <p:cNvSpPr txBox="1">
            <a:spLocks noChangeArrowheads="1"/>
          </p:cNvSpPr>
          <p:nvPr/>
        </p:nvSpPr>
        <p:spPr bwMode="auto">
          <a:xfrm>
            <a:off x="1928813" y="6248400"/>
            <a:ext cx="562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14.9  </a:t>
            </a:r>
            <a:r>
              <a:rPr lang="en-US" sz="2000">
                <a:latin typeface="Times New Roman" pitchFamily="18" charset="0"/>
              </a:rPr>
              <a:t>An example of an update operation</a:t>
            </a:r>
          </a:p>
        </p:txBody>
      </p:sp>
      <p:pic>
        <p:nvPicPr>
          <p:cNvPr id="276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1981200"/>
            <a:ext cx="4872037"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576638"/>
            <a:ext cx="88296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682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F2767BFC-63B9-4141-91F1-9801FD44DEAA}" type="slidenum">
              <a:rPr lang="en-US" sz="1200">
                <a:solidFill>
                  <a:schemeClr val="bg2"/>
                </a:solidFill>
              </a:rPr>
              <a:pPr/>
              <a:t>26</a:t>
            </a:fld>
            <a:endParaRPr lang="en-US" sz="1200">
              <a:solidFill>
                <a:schemeClr val="bg2"/>
              </a:solidFill>
            </a:endParaRPr>
          </a:p>
        </p:txBody>
      </p:sp>
      <p:sp>
        <p:nvSpPr>
          <p:cNvPr id="28675" name="Text Box 2"/>
          <p:cNvSpPr txBox="1">
            <a:spLocks noChangeArrowheads="1"/>
          </p:cNvSpPr>
          <p:nvPr/>
        </p:nvSpPr>
        <p:spPr bwMode="auto">
          <a:xfrm>
            <a:off x="0" y="0"/>
            <a:ext cx="120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Select</a:t>
            </a:r>
          </a:p>
        </p:txBody>
      </p:sp>
      <p:sp>
        <p:nvSpPr>
          <p:cNvPr id="28676" name="Rectangle 3"/>
          <p:cNvSpPr>
            <a:spLocks noChangeArrowheads="1"/>
          </p:cNvSpPr>
          <p:nvPr/>
        </p:nvSpPr>
        <p:spPr bwMode="auto">
          <a:xfrm>
            <a:off x="0" y="533400"/>
            <a:ext cx="89154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The select operation is a unary </a:t>
            </a:r>
            <a:r>
              <a:rPr lang="en-US" sz="2800" dirty="0">
                <a:latin typeface="Times New Roman" pitchFamily="18" charset="0"/>
              </a:rPr>
              <a:t>operation that is applied to a single relation. </a:t>
            </a:r>
            <a:r>
              <a:rPr lang="en-US" sz="2800" b="0" dirty="0">
                <a:latin typeface="Times New Roman" pitchFamily="18" charset="0"/>
              </a:rPr>
              <a:t>The </a:t>
            </a:r>
            <a:r>
              <a:rPr lang="en-US" sz="2800" dirty="0">
                <a:latin typeface="Times New Roman" pitchFamily="18" charset="0"/>
              </a:rPr>
              <a:t>resulting tuples (rows) a</a:t>
            </a:r>
            <a:r>
              <a:rPr lang="en-US" sz="2800" b="0" dirty="0">
                <a:latin typeface="Times New Roman" pitchFamily="18" charset="0"/>
              </a:rPr>
              <a:t>re a subset of the tuples (rows) in the original relation. </a:t>
            </a:r>
            <a:r>
              <a:rPr lang="en-US" sz="2800" dirty="0">
                <a:latin typeface="Times New Roman" pitchFamily="18" charset="0"/>
              </a:rPr>
              <a:t>The select operation uses the following format:</a:t>
            </a:r>
            <a:endParaRPr lang="en-US" sz="2800" b="0" dirty="0">
              <a:latin typeface="Times New Roman" pitchFamily="18" charset="0"/>
            </a:endParaRPr>
          </a:p>
        </p:txBody>
      </p:sp>
      <p:sp>
        <p:nvSpPr>
          <p:cNvPr id="28677" name="Text Box 4"/>
          <p:cNvSpPr txBox="1">
            <a:spLocks noChangeArrowheads="1"/>
          </p:cNvSpPr>
          <p:nvPr/>
        </p:nvSpPr>
        <p:spPr bwMode="auto">
          <a:xfrm>
            <a:off x="1524000" y="6172200"/>
            <a:ext cx="5618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14.10  </a:t>
            </a:r>
            <a:r>
              <a:rPr lang="en-US" sz="2000">
                <a:latin typeface="Times New Roman" pitchFamily="18" charset="0"/>
              </a:rPr>
              <a:t>An example of an select operation</a:t>
            </a:r>
          </a:p>
        </p:txBody>
      </p:sp>
      <p:pic>
        <p:nvPicPr>
          <p:cNvPr id="2867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773271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349282"/>
            <a:ext cx="24765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36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827892FF-3C6C-49CD-97EE-213C0A599B29}" type="slidenum">
              <a:rPr lang="en-US" sz="1200">
                <a:solidFill>
                  <a:schemeClr val="bg2"/>
                </a:solidFill>
              </a:rPr>
              <a:pPr/>
              <a:t>27</a:t>
            </a:fld>
            <a:endParaRPr lang="en-US" sz="1200">
              <a:solidFill>
                <a:schemeClr val="bg2"/>
              </a:solidFill>
            </a:endParaRPr>
          </a:p>
        </p:txBody>
      </p:sp>
      <p:sp>
        <p:nvSpPr>
          <p:cNvPr id="29699" name="Text Box 2"/>
          <p:cNvSpPr txBox="1">
            <a:spLocks noChangeArrowheads="1"/>
          </p:cNvSpPr>
          <p:nvPr/>
        </p:nvSpPr>
        <p:spPr bwMode="auto">
          <a:xfrm>
            <a:off x="0" y="0"/>
            <a:ext cx="144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Project</a:t>
            </a:r>
          </a:p>
        </p:txBody>
      </p:sp>
      <p:sp>
        <p:nvSpPr>
          <p:cNvPr id="29700" name="Rectangle 3"/>
          <p:cNvSpPr>
            <a:spLocks noChangeArrowheads="1"/>
          </p:cNvSpPr>
          <p:nvPr/>
        </p:nvSpPr>
        <p:spPr bwMode="auto">
          <a:xfrm>
            <a:off x="0" y="533400"/>
            <a:ext cx="89154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The project operation is also a unary operation and creates another relation temporarily. The attributes (columns) in the resulting relation are a subset of the attributes in the original relation. </a:t>
            </a:r>
          </a:p>
        </p:txBody>
      </p:sp>
      <p:sp>
        <p:nvSpPr>
          <p:cNvPr id="29701" name="Text Box 4"/>
          <p:cNvSpPr txBox="1">
            <a:spLocks noChangeArrowheads="1"/>
          </p:cNvSpPr>
          <p:nvPr/>
        </p:nvSpPr>
        <p:spPr bwMode="auto">
          <a:xfrm>
            <a:off x="1752600" y="6172200"/>
            <a:ext cx="566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14.11  </a:t>
            </a:r>
            <a:r>
              <a:rPr lang="en-US" sz="2000">
                <a:latin typeface="Times New Roman" pitchFamily="18" charset="0"/>
              </a:rPr>
              <a:t>An example of a project operation</a:t>
            </a:r>
          </a:p>
        </p:txBody>
      </p:sp>
      <p:pic>
        <p:nvPicPr>
          <p:cNvPr id="29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1981200"/>
            <a:ext cx="23669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94075"/>
            <a:ext cx="649922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99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8A591ECD-C364-41C0-8EF6-13891D010D25}" type="slidenum">
              <a:rPr lang="en-US" sz="1200">
                <a:solidFill>
                  <a:schemeClr val="bg2"/>
                </a:solidFill>
              </a:rPr>
              <a:pPr/>
              <a:t>28</a:t>
            </a:fld>
            <a:endParaRPr lang="en-US" sz="1200">
              <a:solidFill>
                <a:schemeClr val="bg2"/>
              </a:solidFill>
            </a:endParaRPr>
          </a:p>
        </p:txBody>
      </p:sp>
      <p:sp>
        <p:nvSpPr>
          <p:cNvPr id="30723" name="Text Box 2"/>
          <p:cNvSpPr txBox="1">
            <a:spLocks noChangeArrowheads="1"/>
          </p:cNvSpPr>
          <p:nvPr/>
        </p:nvSpPr>
        <p:spPr bwMode="auto">
          <a:xfrm>
            <a:off x="0" y="-122238"/>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Join</a:t>
            </a:r>
          </a:p>
        </p:txBody>
      </p:sp>
      <p:sp>
        <p:nvSpPr>
          <p:cNvPr id="30724" name="Rectangle 3"/>
          <p:cNvSpPr>
            <a:spLocks noChangeArrowheads="1"/>
          </p:cNvSpPr>
          <p:nvPr/>
        </p:nvSpPr>
        <p:spPr bwMode="auto">
          <a:xfrm>
            <a:off x="0" y="381000"/>
            <a:ext cx="8915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a:latin typeface="Times New Roman" pitchFamily="18" charset="0"/>
              </a:rPr>
              <a:t>The join operation is a binary operation that combines two relations on common attributes. </a:t>
            </a:r>
          </a:p>
        </p:txBody>
      </p:sp>
      <p:sp>
        <p:nvSpPr>
          <p:cNvPr id="30725" name="Text Box 4"/>
          <p:cNvSpPr txBox="1">
            <a:spLocks noChangeArrowheads="1"/>
          </p:cNvSpPr>
          <p:nvPr/>
        </p:nvSpPr>
        <p:spPr bwMode="auto">
          <a:xfrm>
            <a:off x="1752600" y="6324600"/>
            <a:ext cx="530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14.12  </a:t>
            </a:r>
            <a:r>
              <a:rPr lang="en-US" sz="2000">
                <a:latin typeface="Times New Roman" pitchFamily="18" charset="0"/>
              </a:rPr>
              <a:t>An example of a join operation</a:t>
            </a:r>
          </a:p>
        </p:txBody>
      </p:sp>
      <p:pic>
        <p:nvPicPr>
          <p:cNvPr id="307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47800"/>
            <a:ext cx="3062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2819400"/>
            <a:ext cx="701198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183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2FD656D6-0605-4520-A29F-44E95D73E1FC}" type="slidenum">
              <a:rPr lang="en-US" sz="1200">
                <a:solidFill>
                  <a:schemeClr val="bg2"/>
                </a:solidFill>
              </a:rPr>
              <a:pPr/>
              <a:t>29</a:t>
            </a:fld>
            <a:endParaRPr lang="en-US" sz="1200">
              <a:solidFill>
                <a:schemeClr val="bg2"/>
              </a:solidFill>
            </a:endParaRPr>
          </a:p>
        </p:txBody>
      </p:sp>
      <p:sp>
        <p:nvSpPr>
          <p:cNvPr id="31747" name="Text Box 2"/>
          <p:cNvSpPr txBox="1">
            <a:spLocks noChangeArrowheads="1"/>
          </p:cNvSpPr>
          <p:nvPr/>
        </p:nvSpPr>
        <p:spPr bwMode="auto">
          <a:xfrm>
            <a:off x="0" y="0"/>
            <a:ext cx="124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Union</a:t>
            </a:r>
          </a:p>
        </p:txBody>
      </p:sp>
      <p:sp>
        <p:nvSpPr>
          <p:cNvPr id="31748" name="Rectangle 3"/>
          <p:cNvSpPr>
            <a:spLocks noChangeArrowheads="1"/>
          </p:cNvSpPr>
          <p:nvPr/>
        </p:nvSpPr>
        <p:spPr bwMode="auto">
          <a:xfrm>
            <a:off x="0" y="533400"/>
            <a:ext cx="8915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a:latin typeface="Times New Roman" pitchFamily="18" charset="0"/>
              </a:rPr>
              <a:t>The union operation takes two relations with the same set of attributes. </a:t>
            </a:r>
          </a:p>
        </p:txBody>
      </p:sp>
      <p:sp>
        <p:nvSpPr>
          <p:cNvPr id="31749" name="Text Box 4"/>
          <p:cNvSpPr txBox="1">
            <a:spLocks noChangeArrowheads="1"/>
          </p:cNvSpPr>
          <p:nvPr/>
        </p:nvSpPr>
        <p:spPr bwMode="auto">
          <a:xfrm>
            <a:off x="1752600" y="6400800"/>
            <a:ext cx="5507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14.13  </a:t>
            </a:r>
            <a:r>
              <a:rPr lang="en-US" sz="2000">
                <a:latin typeface="Times New Roman" pitchFamily="18" charset="0"/>
              </a:rPr>
              <a:t>An example of a union operation</a:t>
            </a:r>
          </a:p>
        </p:txBody>
      </p:sp>
      <p:pic>
        <p:nvPicPr>
          <p:cNvPr id="317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447800"/>
            <a:ext cx="179228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4100" y="3200400"/>
            <a:ext cx="69469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63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C2598BB7-6C1E-4FBB-9CCE-D8B5D9496705}" type="slidenum">
              <a:rPr lang="en-US" sz="1200">
                <a:solidFill>
                  <a:schemeClr val="bg2"/>
                </a:solidFill>
              </a:rPr>
              <a:pPr/>
              <a:t>3</a:t>
            </a:fld>
            <a:endParaRPr lang="en-US" sz="1200">
              <a:solidFill>
                <a:schemeClr val="bg2"/>
              </a:solidFill>
            </a:endParaRPr>
          </a:p>
        </p:txBody>
      </p:sp>
      <p:sp>
        <p:nvSpPr>
          <p:cNvPr id="17411" name="Text Box 2"/>
          <p:cNvSpPr txBox="1">
            <a:spLocks noChangeArrowheads="1"/>
          </p:cNvSpPr>
          <p:nvPr/>
        </p:nvSpPr>
        <p:spPr bwMode="auto">
          <a:xfrm>
            <a:off x="0" y="0"/>
            <a:ext cx="5173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Hierarchical database model</a:t>
            </a:r>
          </a:p>
        </p:txBody>
      </p:sp>
      <p:sp>
        <p:nvSpPr>
          <p:cNvPr id="17412" name="Rectangle 3"/>
          <p:cNvSpPr>
            <a:spLocks noChangeArrowheads="1"/>
          </p:cNvSpPr>
          <p:nvPr/>
        </p:nvSpPr>
        <p:spPr bwMode="auto">
          <a:xfrm>
            <a:off x="0" y="685800"/>
            <a:ext cx="89154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a:latin typeface="Times New Roman" pitchFamily="18" charset="0"/>
              </a:rPr>
              <a:t>In the hierarchical model, data is organized as an inverted tree. Each entity has only one parent but can have several children. At the top of the hierarchy, there is one entity, which is called the root. </a:t>
            </a:r>
          </a:p>
        </p:txBody>
      </p:sp>
      <p:sp>
        <p:nvSpPr>
          <p:cNvPr id="17413" name="Text Box 11"/>
          <p:cNvSpPr txBox="1">
            <a:spLocks noChangeArrowheads="1"/>
          </p:cNvSpPr>
          <p:nvPr/>
        </p:nvSpPr>
        <p:spPr bwMode="auto">
          <a:xfrm>
            <a:off x="76200" y="6019800"/>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14.3  </a:t>
            </a:r>
            <a:r>
              <a:rPr lang="en-US" sz="2000">
                <a:latin typeface="Times New Roman" pitchFamily="18" charset="0"/>
              </a:rPr>
              <a:t>An example of the hierarchical model representing a university</a:t>
            </a:r>
          </a:p>
        </p:txBody>
      </p:sp>
      <p:pic>
        <p:nvPicPr>
          <p:cNvPr id="1741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27363"/>
            <a:ext cx="858361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435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A9DCE255-D33B-479B-9467-CC5DD5FFFAAB}" type="slidenum">
              <a:rPr lang="en-US" sz="1200">
                <a:solidFill>
                  <a:schemeClr val="bg2"/>
                </a:solidFill>
              </a:rPr>
              <a:pPr/>
              <a:t>30</a:t>
            </a:fld>
            <a:endParaRPr lang="en-US" sz="1200">
              <a:solidFill>
                <a:schemeClr val="bg2"/>
              </a:solidFill>
            </a:endParaRPr>
          </a:p>
        </p:txBody>
      </p:sp>
      <p:sp>
        <p:nvSpPr>
          <p:cNvPr id="32771" name="Text Box 2"/>
          <p:cNvSpPr txBox="1">
            <a:spLocks noChangeArrowheads="1"/>
          </p:cNvSpPr>
          <p:nvPr/>
        </p:nvSpPr>
        <p:spPr bwMode="auto">
          <a:xfrm>
            <a:off x="0" y="0"/>
            <a:ext cx="2262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Intersection</a:t>
            </a:r>
          </a:p>
        </p:txBody>
      </p:sp>
      <p:sp>
        <p:nvSpPr>
          <p:cNvPr id="32772" name="Rectangle 3"/>
          <p:cNvSpPr>
            <a:spLocks noChangeArrowheads="1"/>
          </p:cNvSpPr>
          <p:nvPr/>
        </p:nvSpPr>
        <p:spPr bwMode="auto">
          <a:xfrm>
            <a:off x="0" y="533400"/>
            <a:ext cx="8915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The intersection operation takes two relations and creates a new relation, which is the common in the two relations. </a:t>
            </a:r>
          </a:p>
        </p:txBody>
      </p:sp>
      <p:sp>
        <p:nvSpPr>
          <p:cNvPr id="32773" name="Text Box 4"/>
          <p:cNvSpPr txBox="1">
            <a:spLocks noChangeArrowheads="1"/>
          </p:cNvSpPr>
          <p:nvPr/>
        </p:nvSpPr>
        <p:spPr bwMode="auto">
          <a:xfrm>
            <a:off x="1447800" y="6324600"/>
            <a:ext cx="6294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14.14  </a:t>
            </a:r>
            <a:r>
              <a:rPr lang="en-US" sz="2000">
                <a:latin typeface="Times New Roman" pitchFamily="18" charset="0"/>
              </a:rPr>
              <a:t>An example of an intersection operation</a:t>
            </a:r>
          </a:p>
        </p:txBody>
      </p:sp>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52600"/>
            <a:ext cx="1919288"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288" y="3684588"/>
            <a:ext cx="6919912"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34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DC096E8E-EBA9-4C66-8D1C-E7C4688D1547}" type="slidenum">
              <a:rPr lang="en-US" sz="1200">
                <a:solidFill>
                  <a:schemeClr val="bg2"/>
                </a:solidFill>
              </a:rPr>
              <a:pPr/>
              <a:t>31</a:t>
            </a:fld>
            <a:endParaRPr lang="en-US" sz="1200">
              <a:solidFill>
                <a:schemeClr val="bg2"/>
              </a:solidFill>
            </a:endParaRPr>
          </a:p>
        </p:txBody>
      </p:sp>
      <p:sp>
        <p:nvSpPr>
          <p:cNvPr id="33795" name="Text Box 2"/>
          <p:cNvSpPr txBox="1">
            <a:spLocks noChangeArrowheads="1"/>
          </p:cNvSpPr>
          <p:nvPr/>
        </p:nvSpPr>
        <p:spPr bwMode="auto">
          <a:xfrm>
            <a:off x="0" y="0"/>
            <a:ext cx="199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Difference</a:t>
            </a:r>
          </a:p>
        </p:txBody>
      </p:sp>
      <p:sp>
        <p:nvSpPr>
          <p:cNvPr id="33796" name="Rectangle 3"/>
          <p:cNvSpPr>
            <a:spLocks noChangeArrowheads="1"/>
          </p:cNvSpPr>
          <p:nvPr/>
        </p:nvSpPr>
        <p:spPr bwMode="auto">
          <a:xfrm>
            <a:off x="0" y="457200"/>
            <a:ext cx="89154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The difference operation is applied to two relations with the same attributes. The resulting tuples are those that are in the first relation but not in the second relation. </a:t>
            </a:r>
          </a:p>
        </p:txBody>
      </p:sp>
      <p:sp>
        <p:nvSpPr>
          <p:cNvPr id="33797" name="Text Box 4"/>
          <p:cNvSpPr txBox="1">
            <a:spLocks noChangeArrowheads="1"/>
          </p:cNvSpPr>
          <p:nvPr/>
        </p:nvSpPr>
        <p:spPr bwMode="auto">
          <a:xfrm>
            <a:off x="1447800" y="6324600"/>
            <a:ext cx="597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14.15  </a:t>
            </a:r>
            <a:r>
              <a:rPr lang="en-US" sz="2000">
                <a:latin typeface="Times New Roman" pitchFamily="18" charset="0"/>
              </a:rPr>
              <a:t>An example of a difference operation</a:t>
            </a:r>
          </a:p>
        </p:txBody>
      </p:sp>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663" y="1752600"/>
            <a:ext cx="2065337"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995362" y="3625850"/>
            <a:ext cx="7753102" cy="2730500"/>
          </a:xfrm>
          <a:prstGeom prst="rect">
            <a:avLst/>
          </a:prstGeom>
        </p:spPr>
      </p:pic>
    </p:spTree>
    <p:extLst>
      <p:ext uri="{BB962C8B-B14F-4D97-AF65-F5344CB8AC3E}">
        <p14:creationId xmlns:p14="http://schemas.microsoft.com/office/powerpoint/2010/main" val="126780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12E9ABD1-B89E-4B69-9DD0-89CB0AACA7B0}" type="slidenum">
              <a:rPr lang="en-US" sz="1200">
                <a:solidFill>
                  <a:schemeClr val="bg2"/>
                </a:solidFill>
              </a:rPr>
              <a:pPr/>
              <a:t>4</a:t>
            </a:fld>
            <a:endParaRPr lang="en-US" sz="1200">
              <a:solidFill>
                <a:schemeClr val="bg2"/>
              </a:solidFill>
            </a:endParaRPr>
          </a:p>
        </p:txBody>
      </p:sp>
      <p:sp>
        <p:nvSpPr>
          <p:cNvPr id="18435" name="Text Box 2"/>
          <p:cNvSpPr txBox="1">
            <a:spLocks noChangeArrowheads="1"/>
          </p:cNvSpPr>
          <p:nvPr/>
        </p:nvSpPr>
        <p:spPr bwMode="auto">
          <a:xfrm>
            <a:off x="0" y="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Network database model</a:t>
            </a:r>
          </a:p>
        </p:txBody>
      </p:sp>
      <p:sp>
        <p:nvSpPr>
          <p:cNvPr id="18436" name="Rectangle 3"/>
          <p:cNvSpPr>
            <a:spLocks noChangeArrowheads="1"/>
          </p:cNvSpPr>
          <p:nvPr/>
        </p:nvSpPr>
        <p:spPr bwMode="auto">
          <a:xfrm>
            <a:off x="0" y="685800"/>
            <a:ext cx="89154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In the network model, the entities are organized in a graph, in which one entity can be accessed through several paths (Figure 14.4). </a:t>
            </a:r>
          </a:p>
        </p:txBody>
      </p:sp>
      <p:sp>
        <p:nvSpPr>
          <p:cNvPr id="18437" name="Text Box 4"/>
          <p:cNvSpPr txBox="1">
            <a:spLocks noChangeArrowheads="1"/>
          </p:cNvSpPr>
          <p:nvPr/>
        </p:nvSpPr>
        <p:spPr bwMode="auto">
          <a:xfrm>
            <a:off x="76200" y="6019800"/>
            <a:ext cx="823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14.4  </a:t>
            </a:r>
            <a:r>
              <a:rPr lang="en-US" sz="2000">
                <a:latin typeface="Times New Roman" pitchFamily="18" charset="0"/>
              </a:rPr>
              <a:t>An example of the network model representing a university</a:t>
            </a:r>
          </a:p>
        </p:txBody>
      </p:sp>
      <p:pic>
        <p:nvPicPr>
          <p:cNvPr id="184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2947988"/>
            <a:ext cx="862012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5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200">
                <a:solidFill>
                  <a:schemeClr val="bg2"/>
                </a:solidFill>
              </a:rPr>
              <a:t>14.</a:t>
            </a:r>
            <a:fld id="{7E17192F-E181-4226-A9B2-1994FE8DED2D}" type="slidenum">
              <a:rPr lang="en-US" sz="1200">
                <a:solidFill>
                  <a:schemeClr val="bg2"/>
                </a:solidFill>
              </a:rPr>
              <a:pPr/>
              <a:t>5</a:t>
            </a:fld>
            <a:endParaRPr lang="en-US" sz="1200">
              <a:solidFill>
                <a:schemeClr val="bg2"/>
              </a:solidFill>
            </a:endParaRPr>
          </a:p>
        </p:txBody>
      </p:sp>
      <p:sp>
        <p:nvSpPr>
          <p:cNvPr id="19459" name="Text Box 2"/>
          <p:cNvSpPr txBox="1">
            <a:spLocks noChangeArrowheads="1"/>
          </p:cNvSpPr>
          <p:nvPr/>
        </p:nvSpPr>
        <p:spPr bwMode="auto">
          <a:xfrm>
            <a:off x="0" y="0"/>
            <a:ext cx="4765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a:solidFill>
                  <a:schemeClr val="hlink"/>
                </a:solidFill>
                <a:latin typeface="Times New Roman" pitchFamily="18" charset="0"/>
              </a:rPr>
              <a:t>Relational database model</a:t>
            </a:r>
          </a:p>
        </p:txBody>
      </p:sp>
      <p:sp>
        <p:nvSpPr>
          <p:cNvPr id="19460" name="Rectangle 3"/>
          <p:cNvSpPr>
            <a:spLocks noChangeArrowheads="1"/>
          </p:cNvSpPr>
          <p:nvPr/>
        </p:nvSpPr>
        <p:spPr bwMode="auto">
          <a:xfrm>
            <a:off x="0" y="685800"/>
            <a:ext cx="89154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0" dirty="0">
                <a:latin typeface="Times New Roman" pitchFamily="18" charset="0"/>
              </a:rPr>
              <a:t>In the relational model, data is organized in two-dimensional tables called relations. The tables or relations are, however, related to each other</a:t>
            </a:r>
            <a:r>
              <a:rPr lang="en-US" sz="2800" dirty="0">
                <a:latin typeface="Times New Roman" pitchFamily="18" charset="0"/>
              </a:rPr>
              <a:t>.</a:t>
            </a:r>
            <a:endParaRPr lang="en-US" sz="2800" b="0" dirty="0">
              <a:latin typeface="Times New Roman" pitchFamily="18" charset="0"/>
            </a:endParaRPr>
          </a:p>
        </p:txBody>
      </p:sp>
      <p:sp>
        <p:nvSpPr>
          <p:cNvPr id="19461" name="Text Box 4"/>
          <p:cNvSpPr txBox="1">
            <a:spLocks noChangeArrowheads="1"/>
          </p:cNvSpPr>
          <p:nvPr/>
        </p:nvSpPr>
        <p:spPr bwMode="auto">
          <a:xfrm>
            <a:off x="76200" y="6019800"/>
            <a:ext cx="8374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14.5  </a:t>
            </a:r>
            <a:r>
              <a:rPr lang="en-US" sz="2000">
                <a:latin typeface="Times New Roman" pitchFamily="18" charset="0"/>
              </a:rPr>
              <a:t>An example of the relational model representing a university</a:t>
            </a:r>
          </a:p>
        </p:txBody>
      </p:sp>
      <p:pic>
        <p:nvPicPr>
          <p:cNvPr id="194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2290763"/>
            <a:ext cx="5932487"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95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3753 X1 2002</a:t>
            </a:r>
          </a:p>
        </p:txBody>
      </p:sp>
      <p:sp>
        <p:nvSpPr>
          <p:cNvPr id="5" name="Slide Number Placeholder 5"/>
          <p:cNvSpPr>
            <a:spLocks noGrp="1"/>
          </p:cNvSpPr>
          <p:nvPr>
            <p:ph type="sldNum" sz="quarter" idx="12"/>
          </p:nvPr>
        </p:nvSpPr>
        <p:spPr/>
        <p:txBody>
          <a:bodyPr/>
          <a:lstStyle/>
          <a:p>
            <a:pPr>
              <a:defRPr/>
            </a:pPr>
            <a:fld id="{070C0D4D-2973-43D1-9938-DD9F61655A76}" type="slidenum">
              <a:rPr lang="en-US" smtClean="0"/>
              <a:pPr>
                <a:defRPr/>
              </a:pPr>
              <a:t>6</a:t>
            </a:fld>
            <a:endParaRPr lang="en-US"/>
          </a:p>
        </p:txBody>
      </p:sp>
      <p:sp>
        <p:nvSpPr>
          <p:cNvPr id="28676" name="Rectangle 2"/>
          <p:cNvSpPr>
            <a:spLocks noGrp="1" noChangeArrowheads="1"/>
          </p:cNvSpPr>
          <p:nvPr>
            <p:ph type="title"/>
          </p:nvPr>
        </p:nvSpPr>
        <p:spPr/>
        <p:txBody>
          <a:bodyPr/>
          <a:lstStyle/>
          <a:p>
            <a:pPr eaLnBrk="1" hangingPunct="1"/>
            <a:r>
              <a:rPr lang="en-US"/>
              <a:t>Outline</a:t>
            </a:r>
          </a:p>
        </p:txBody>
      </p:sp>
      <p:sp>
        <p:nvSpPr>
          <p:cNvPr id="28677" name="Rectangle 3"/>
          <p:cNvSpPr>
            <a:spLocks noGrp="1" noChangeArrowheads="1"/>
          </p:cNvSpPr>
          <p:nvPr>
            <p:ph type="body" idx="1"/>
          </p:nvPr>
        </p:nvSpPr>
        <p:spPr/>
        <p:txBody>
          <a:bodyPr/>
          <a:lstStyle/>
          <a:p>
            <a:pPr eaLnBrk="1" hangingPunct="1"/>
            <a:r>
              <a:rPr lang="en-US"/>
              <a:t>Relational Model </a:t>
            </a:r>
          </a:p>
          <a:p>
            <a:pPr lvl="1" eaLnBrk="1" hangingPunct="1"/>
            <a:r>
              <a:rPr lang="en-US"/>
              <a:t>History</a:t>
            </a:r>
          </a:p>
          <a:p>
            <a:pPr lvl="1" eaLnBrk="1" hangingPunct="1"/>
            <a:r>
              <a:rPr lang="en-US"/>
              <a:t>Concepts</a:t>
            </a:r>
          </a:p>
          <a:p>
            <a:pPr lvl="1" eaLnBrk="1" hangingPunct="1"/>
            <a:r>
              <a:rPr lang="en-US"/>
              <a:t>Constraints</a:t>
            </a:r>
          </a:p>
        </p:txBody>
      </p:sp>
    </p:spTree>
    <p:extLst>
      <p:ext uri="{BB962C8B-B14F-4D97-AF65-F5344CB8AC3E}">
        <p14:creationId xmlns:p14="http://schemas.microsoft.com/office/powerpoint/2010/main" val="317124526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3753 X1 2002</a:t>
            </a:r>
          </a:p>
        </p:txBody>
      </p:sp>
      <p:sp>
        <p:nvSpPr>
          <p:cNvPr id="5" name="Slide Number Placeholder 5"/>
          <p:cNvSpPr>
            <a:spLocks noGrp="1"/>
          </p:cNvSpPr>
          <p:nvPr>
            <p:ph type="sldNum" sz="quarter" idx="12"/>
          </p:nvPr>
        </p:nvSpPr>
        <p:spPr/>
        <p:txBody>
          <a:bodyPr/>
          <a:lstStyle/>
          <a:p>
            <a:pPr>
              <a:defRPr/>
            </a:pPr>
            <a:fld id="{9F9B535D-B6FD-429D-B58A-FEBAD4903785}" type="slidenum">
              <a:rPr lang="en-US" smtClean="0"/>
              <a:pPr>
                <a:defRPr/>
              </a:pPr>
              <a:t>7</a:t>
            </a:fld>
            <a:endParaRPr lang="en-US"/>
          </a:p>
        </p:txBody>
      </p:sp>
      <p:sp>
        <p:nvSpPr>
          <p:cNvPr id="29700" name="Rectangle 2"/>
          <p:cNvSpPr>
            <a:spLocks noGrp="1" noChangeArrowheads="1"/>
          </p:cNvSpPr>
          <p:nvPr>
            <p:ph type="title"/>
          </p:nvPr>
        </p:nvSpPr>
        <p:spPr/>
        <p:txBody>
          <a:bodyPr/>
          <a:lstStyle/>
          <a:p>
            <a:pPr eaLnBrk="1" hangingPunct="1"/>
            <a:r>
              <a:rPr lang="en-US"/>
              <a:t>Relational Model History</a:t>
            </a:r>
          </a:p>
        </p:txBody>
      </p:sp>
      <p:sp>
        <p:nvSpPr>
          <p:cNvPr id="29701" name="Rectangle 3"/>
          <p:cNvSpPr>
            <a:spLocks noGrp="1" noChangeArrowheads="1"/>
          </p:cNvSpPr>
          <p:nvPr>
            <p:ph type="body" idx="1"/>
          </p:nvPr>
        </p:nvSpPr>
        <p:spPr/>
        <p:txBody>
          <a:bodyPr/>
          <a:lstStyle/>
          <a:p>
            <a:pPr eaLnBrk="1" hangingPunct="1"/>
            <a:r>
              <a:rPr lang="en-US"/>
              <a:t>Introduced by Ted Codd in 1970 </a:t>
            </a:r>
          </a:p>
          <a:p>
            <a:pPr eaLnBrk="1" hangingPunct="1"/>
            <a:r>
              <a:rPr lang="en-US"/>
              <a:t>Ted Codd was an </a:t>
            </a:r>
            <a:r>
              <a:rPr lang="en-US" b="1">
                <a:solidFill>
                  <a:schemeClr val="folHlink"/>
                </a:solidFill>
              </a:rPr>
              <a:t>IBM</a:t>
            </a:r>
            <a:r>
              <a:rPr lang="en-US"/>
              <a:t> Research Fellow</a:t>
            </a:r>
          </a:p>
          <a:p>
            <a:pPr eaLnBrk="1" hangingPunct="1"/>
            <a:r>
              <a:rPr lang="en-US"/>
              <a:t>Laid the foundation for database theory </a:t>
            </a:r>
          </a:p>
          <a:p>
            <a:pPr eaLnBrk="1" hangingPunct="1"/>
            <a:r>
              <a:rPr lang="en-US"/>
              <a:t>Many database concepts &amp; products based on this model</a:t>
            </a:r>
          </a:p>
          <a:p>
            <a:pPr eaLnBrk="1" hangingPunct="1"/>
            <a:endParaRPr lang="en-US"/>
          </a:p>
        </p:txBody>
      </p:sp>
    </p:spTree>
    <p:extLst>
      <p:ext uri="{BB962C8B-B14F-4D97-AF65-F5344CB8AC3E}">
        <p14:creationId xmlns:p14="http://schemas.microsoft.com/office/powerpoint/2010/main" val="28630438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3753 X1 2002</a:t>
            </a:r>
          </a:p>
        </p:txBody>
      </p:sp>
      <p:sp>
        <p:nvSpPr>
          <p:cNvPr id="5" name="Slide Number Placeholder 5"/>
          <p:cNvSpPr>
            <a:spLocks noGrp="1"/>
          </p:cNvSpPr>
          <p:nvPr>
            <p:ph type="sldNum" sz="quarter" idx="12"/>
          </p:nvPr>
        </p:nvSpPr>
        <p:spPr/>
        <p:txBody>
          <a:bodyPr/>
          <a:lstStyle/>
          <a:p>
            <a:pPr>
              <a:defRPr/>
            </a:pPr>
            <a:fld id="{FFBC2BE5-72DE-4D49-8626-CDF232415C35}" type="slidenum">
              <a:rPr lang="en-US" smtClean="0"/>
              <a:pPr>
                <a:defRPr/>
              </a:pPr>
              <a:t>8</a:t>
            </a:fld>
            <a:endParaRPr lang="en-US"/>
          </a:p>
        </p:txBody>
      </p:sp>
      <p:sp>
        <p:nvSpPr>
          <p:cNvPr id="30724" name="Rectangle 2"/>
          <p:cNvSpPr>
            <a:spLocks noGrp="1" noChangeArrowheads="1"/>
          </p:cNvSpPr>
          <p:nvPr>
            <p:ph type="title"/>
          </p:nvPr>
        </p:nvSpPr>
        <p:spPr/>
        <p:txBody>
          <a:bodyPr/>
          <a:lstStyle/>
          <a:p>
            <a:pPr eaLnBrk="1" hangingPunct="1"/>
            <a:r>
              <a:rPr lang="en-US" sz="3600"/>
              <a:t>Why is the relational model so popular?</a:t>
            </a:r>
          </a:p>
        </p:txBody>
      </p:sp>
      <p:sp>
        <p:nvSpPr>
          <p:cNvPr id="30725" name="Rectangle 3"/>
          <p:cNvSpPr>
            <a:spLocks noGrp="1" noChangeArrowheads="1"/>
          </p:cNvSpPr>
          <p:nvPr>
            <p:ph type="body" idx="1"/>
          </p:nvPr>
        </p:nvSpPr>
        <p:spPr/>
        <p:txBody>
          <a:bodyPr/>
          <a:lstStyle/>
          <a:p>
            <a:pPr eaLnBrk="1" hangingPunct="1"/>
            <a:r>
              <a:rPr lang="en-US" dirty="0"/>
              <a:t>supported by a mathematical model</a:t>
            </a:r>
          </a:p>
          <a:p>
            <a:pPr eaLnBrk="1" hangingPunct="1"/>
            <a:r>
              <a:rPr lang="en-US" dirty="0"/>
              <a:t>relations (tables) are a good tool for communicating information to users and developers</a:t>
            </a:r>
          </a:p>
          <a:p>
            <a:pPr eaLnBrk="1" hangingPunct="1"/>
            <a:r>
              <a:rPr lang="en-US" dirty="0"/>
              <a:t>efficient implementations exist for the storing of relational information in the form of Relational DBMSs (RDBMSs)</a:t>
            </a:r>
          </a:p>
        </p:txBody>
      </p:sp>
    </p:spTree>
    <p:extLst>
      <p:ext uri="{BB962C8B-B14F-4D97-AF65-F5344CB8AC3E}">
        <p14:creationId xmlns:p14="http://schemas.microsoft.com/office/powerpoint/2010/main" val="9864258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3753 X1 2002</a:t>
            </a:r>
          </a:p>
        </p:txBody>
      </p:sp>
      <p:sp>
        <p:nvSpPr>
          <p:cNvPr id="5" name="Slide Number Placeholder 5"/>
          <p:cNvSpPr>
            <a:spLocks noGrp="1"/>
          </p:cNvSpPr>
          <p:nvPr>
            <p:ph type="sldNum" sz="quarter" idx="12"/>
          </p:nvPr>
        </p:nvSpPr>
        <p:spPr/>
        <p:txBody>
          <a:bodyPr/>
          <a:lstStyle/>
          <a:p>
            <a:pPr>
              <a:defRPr/>
            </a:pPr>
            <a:fld id="{CB40EABC-BBA4-4885-AF83-8C2616637D11}" type="slidenum">
              <a:rPr lang="en-US" smtClean="0"/>
              <a:pPr>
                <a:defRPr/>
              </a:pPr>
              <a:t>9</a:t>
            </a:fld>
            <a:endParaRPr lang="en-US"/>
          </a:p>
        </p:txBody>
      </p:sp>
      <p:sp>
        <p:nvSpPr>
          <p:cNvPr id="31748" name="Rectangle 2"/>
          <p:cNvSpPr>
            <a:spLocks noGrp="1" noChangeArrowheads="1"/>
          </p:cNvSpPr>
          <p:nvPr>
            <p:ph type="title"/>
          </p:nvPr>
        </p:nvSpPr>
        <p:spPr/>
        <p:txBody>
          <a:bodyPr/>
          <a:lstStyle/>
          <a:p>
            <a:pPr eaLnBrk="1" hangingPunct="1"/>
            <a:r>
              <a:rPr lang="en-US"/>
              <a:t>What is a Relation?</a:t>
            </a:r>
          </a:p>
        </p:txBody>
      </p:sp>
      <p:sp>
        <p:nvSpPr>
          <p:cNvPr id="31749" name="Rectangle 3"/>
          <p:cNvSpPr>
            <a:spLocks noGrp="1" noChangeArrowheads="1"/>
          </p:cNvSpPr>
          <p:nvPr>
            <p:ph type="body" idx="1"/>
          </p:nvPr>
        </p:nvSpPr>
        <p:spPr/>
        <p:txBody>
          <a:bodyPr/>
          <a:lstStyle/>
          <a:p>
            <a:pPr eaLnBrk="1" hangingPunct="1">
              <a:lnSpc>
                <a:spcPct val="90000"/>
              </a:lnSpc>
            </a:pPr>
            <a:r>
              <a:rPr lang="en-US"/>
              <a:t>A Relation is a 2-dimensional table of values (rows and columns)</a:t>
            </a:r>
          </a:p>
          <a:p>
            <a:pPr eaLnBrk="1" hangingPunct="1">
              <a:lnSpc>
                <a:spcPct val="90000"/>
              </a:lnSpc>
            </a:pPr>
            <a:r>
              <a:rPr lang="en-US"/>
              <a:t>each row, or </a:t>
            </a:r>
            <a:r>
              <a:rPr lang="en-US" b="1"/>
              <a:t>tuple</a:t>
            </a:r>
            <a:r>
              <a:rPr lang="en-US"/>
              <a:t>, is a collection of related facts</a:t>
            </a:r>
          </a:p>
          <a:p>
            <a:pPr eaLnBrk="1" hangingPunct="1">
              <a:lnSpc>
                <a:spcPct val="90000"/>
              </a:lnSpc>
            </a:pPr>
            <a:r>
              <a:rPr lang="en-US"/>
              <a:t>the degree of the relation is the number of attributes in the relation</a:t>
            </a:r>
          </a:p>
          <a:p>
            <a:pPr eaLnBrk="1" hangingPunct="1">
              <a:lnSpc>
                <a:spcPct val="90000"/>
              </a:lnSpc>
            </a:pPr>
            <a:r>
              <a:rPr lang="en-US"/>
              <a:t>each column represents an </a:t>
            </a:r>
            <a:r>
              <a:rPr lang="en-US" b="1"/>
              <a:t>attribute</a:t>
            </a:r>
          </a:p>
          <a:p>
            <a:pPr eaLnBrk="1" hangingPunct="1">
              <a:lnSpc>
                <a:spcPct val="90000"/>
              </a:lnSpc>
            </a:pPr>
            <a:r>
              <a:rPr lang="en-US"/>
              <a:t>each row is an </a:t>
            </a:r>
            <a:r>
              <a:rPr lang="en-US" b="1"/>
              <a:t>instance</a:t>
            </a:r>
            <a:r>
              <a:rPr lang="en-US"/>
              <a:t> of the relation</a:t>
            </a:r>
          </a:p>
        </p:txBody>
      </p:sp>
    </p:spTree>
    <p:extLst>
      <p:ext uri="{BB962C8B-B14F-4D97-AF65-F5344CB8AC3E}">
        <p14:creationId xmlns:p14="http://schemas.microsoft.com/office/powerpoint/2010/main" val="298449185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1690</Words>
  <Application>Microsoft Office PowerPoint</Application>
  <PresentationFormat>On-screen Show (4:3)</PresentationFormat>
  <Paragraphs>178</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vt:lpstr>
      <vt:lpstr>Times New Roman</vt:lpstr>
      <vt:lpstr>Wingdings</vt:lpstr>
      <vt:lpstr>Office Theme</vt:lpstr>
      <vt:lpstr>History of Data Models </vt:lpstr>
      <vt:lpstr>PowerPoint Presentation</vt:lpstr>
      <vt:lpstr>PowerPoint Presentation</vt:lpstr>
      <vt:lpstr>PowerPoint Presentation</vt:lpstr>
      <vt:lpstr>PowerPoint Presentation</vt:lpstr>
      <vt:lpstr>Outline</vt:lpstr>
      <vt:lpstr>Relational Model History</vt:lpstr>
      <vt:lpstr>Why is the relational model so popular?</vt:lpstr>
      <vt:lpstr>What is a Relation?</vt:lpstr>
      <vt:lpstr>What is a Relation (cont’d)?</vt:lpstr>
      <vt:lpstr>Schema vs. Instance</vt:lpstr>
      <vt:lpstr>More formally…… </vt:lpstr>
      <vt:lpstr>PowerPoint Presentation</vt:lpstr>
      <vt:lpstr>PowerPoint Presentation</vt:lpstr>
      <vt:lpstr>PowerPoint Presentation</vt:lpstr>
      <vt:lpstr>PowerPoint Presentation</vt:lpstr>
      <vt:lpstr>Extended Relational Data Model (ERDM)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Data Models </dc:title>
  <dc:creator>HP</dc:creator>
  <cp:lastModifiedBy>Prashanth Singaravelan</cp:lastModifiedBy>
  <cp:revision>12</cp:revision>
  <dcterms:created xsi:type="dcterms:W3CDTF">2016-07-25T04:00:48Z</dcterms:created>
  <dcterms:modified xsi:type="dcterms:W3CDTF">2021-03-11T12:11:20Z</dcterms:modified>
</cp:coreProperties>
</file>