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1-04-27 at 1.54.01 PM">
            <a:extLst>
              <a:ext uri="{FF2B5EF4-FFF2-40B4-BE49-F238E27FC236}">
                <a16:creationId xmlns:a16="http://schemas.microsoft.com/office/drawing/2014/main" id="{4054CFA6-0ED8-4CA8-96D2-EA3FF15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29" y="890708"/>
            <a:ext cx="8182916" cy="2270759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4CBE3-B131-40C5-8619-729E17DD916A}"/>
              </a:ext>
            </a:extLst>
          </p:cNvPr>
          <p:cNvSpPr txBox="1"/>
          <p:nvPr/>
        </p:nvSpPr>
        <p:spPr>
          <a:xfrm>
            <a:off x="1857729" y="3559945"/>
            <a:ext cx="900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400" b="1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PRINCIPLES SOURCES OF CODE OPTIMIZATION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5D196-B2BB-4720-826D-C82793D56507}"/>
              </a:ext>
            </a:extLst>
          </p:cNvPr>
          <p:cNvSpPr txBox="1"/>
          <p:nvPr/>
        </p:nvSpPr>
        <p:spPr>
          <a:xfrm>
            <a:off x="4856085" y="4329385"/>
            <a:ext cx="6446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FACULTY INCHARGE	: PROF.KANNADASAN R</a:t>
            </a:r>
          </a:p>
          <a:p>
            <a:r>
              <a:rPr lang="en-US" altLang="en-US" dirty="0"/>
              <a:t>TEAM MEMBERS		: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altLang="en-US" dirty="0"/>
              <a:t>RAHUL PRASAD U     (19MID0004)</a:t>
            </a:r>
            <a:endParaRPr lang="en-IN" altLang="en-US" dirty="0"/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/>
              <a:t>MOTHISHWARAN C  (19MID0017)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/>
              <a:t>PRASHANTH S          (19MID0020)</a:t>
            </a:r>
          </a:p>
        </p:txBody>
      </p:sp>
    </p:spTree>
    <p:extLst>
      <p:ext uri="{BB962C8B-B14F-4D97-AF65-F5344CB8AC3E}">
        <p14:creationId xmlns:p14="http://schemas.microsoft.com/office/powerpoint/2010/main" val="207757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6EAE5-7FDC-4DB2-AC3E-1919BAE01333}"/>
              </a:ext>
            </a:extLst>
          </p:cNvPr>
          <p:cNvSpPr txBox="1"/>
          <p:nvPr/>
        </p:nvSpPr>
        <p:spPr>
          <a:xfrm>
            <a:off x="1535837" y="861134"/>
            <a:ext cx="9357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local elimination B</a:t>
            </a:r>
            <a:r>
              <a:rPr lang="en-US" sz="2000" baseline="-25000" dirty="0"/>
              <a:t>5</a:t>
            </a:r>
            <a:r>
              <a:rPr lang="en-US" sz="2000" dirty="0"/>
              <a:t>, still evaluates 4*</a:t>
            </a:r>
            <a:r>
              <a:rPr lang="en-US" sz="2000" dirty="0" err="1"/>
              <a:t>i</a:t>
            </a:r>
            <a:r>
              <a:rPr lang="en-US" sz="2000" dirty="0"/>
              <a:t> and 4*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IN" sz="2000" dirty="0"/>
              <a:t>which are common subexpressions. </a:t>
            </a:r>
            <a:r>
              <a:rPr lang="en-US" sz="2000" dirty="0"/>
              <a:t>4*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/>
              <a:t> is evaluated in B</a:t>
            </a:r>
            <a:r>
              <a:rPr lang="en-US" sz="2000" baseline="-25000" dirty="0"/>
              <a:t>3</a:t>
            </a:r>
            <a:r>
              <a:rPr lang="en-US" sz="2000" dirty="0"/>
              <a:t> by t</a:t>
            </a:r>
            <a:r>
              <a:rPr lang="en-US" sz="2000" baseline="-25000" dirty="0"/>
              <a:t>4</a:t>
            </a:r>
            <a:r>
              <a:rPr lang="en-US" sz="2000" dirty="0"/>
              <a:t>   . Then, the statements </a:t>
            </a:r>
            <a:r>
              <a:rPr lang="en-IN" sz="2000" dirty="0"/>
              <a:t>can be replaced by</a:t>
            </a:r>
          </a:p>
          <a:p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Now, a[t</a:t>
            </a:r>
            <a:r>
              <a:rPr lang="en-US" sz="2000" baseline="-25000" dirty="0"/>
              <a:t>4</a:t>
            </a:r>
            <a:r>
              <a:rPr lang="en-US" sz="2000" dirty="0"/>
              <a:t>]is also a common subexpression, computed in B</a:t>
            </a:r>
            <a:r>
              <a:rPr lang="en-US" sz="2000" baseline="-25000" dirty="0"/>
              <a:t>3</a:t>
            </a:r>
            <a:r>
              <a:rPr lang="en-US" sz="2000" dirty="0"/>
              <a:t> by t</a:t>
            </a:r>
            <a:r>
              <a:rPr lang="en-US" sz="2000" baseline="-25000" dirty="0"/>
              <a:t>5</a:t>
            </a:r>
            <a:r>
              <a:rPr lang="en-US" sz="2000" dirty="0"/>
              <a:t>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Then,</a:t>
            </a:r>
            <a:r>
              <a:rPr lang="en-IN" sz="2000" dirty="0"/>
              <a:t>the statements</a:t>
            </a:r>
          </a:p>
          <a:p>
            <a:r>
              <a:rPr lang="en-IN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Analogously, the value of x is the same as the value assigned to t</a:t>
            </a:r>
            <a:r>
              <a:rPr lang="en-US" sz="2000" baseline="-25000" dirty="0"/>
              <a:t>3</a:t>
            </a:r>
            <a:r>
              <a:rPr lang="en-US" sz="2000" dirty="0"/>
              <a:t>  in block</a:t>
            </a:r>
          </a:p>
          <a:p>
            <a:r>
              <a:rPr lang="en-US" sz="2000" dirty="0"/>
              <a:t>B</a:t>
            </a:r>
            <a:r>
              <a:rPr lang="en-US" sz="2000" baseline="-25000" dirty="0"/>
              <a:t>3</a:t>
            </a:r>
            <a:r>
              <a:rPr lang="en-US" sz="2000" dirty="0"/>
              <a:t>; while t</a:t>
            </a:r>
            <a:r>
              <a:rPr lang="en-US" sz="2000" baseline="-25000" dirty="0"/>
              <a:t>6</a:t>
            </a:r>
            <a:r>
              <a:rPr lang="en-US" sz="2000" dirty="0"/>
              <a:t> can be eliminated and replaced by t</a:t>
            </a:r>
            <a:r>
              <a:rPr lang="en-US" sz="2000" baseline="-25000" dirty="0"/>
              <a:t>2</a:t>
            </a:r>
            <a:endParaRPr lang="en-IN" sz="2000" baseline="-2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8D64C-44F0-482C-9D5C-85A4DF24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58" y="1693054"/>
            <a:ext cx="4571539" cy="120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0754DC-EDA0-436A-B7E3-5ACBEB4852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5188" y="3650268"/>
            <a:ext cx="4104442" cy="142468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0AA48-D85B-4417-9268-E05AE625CBA1}"/>
              </a:ext>
            </a:extLst>
          </p:cNvPr>
          <p:cNvCxnSpPr/>
          <p:nvPr/>
        </p:nvCxnSpPr>
        <p:spPr>
          <a:xfrm flipH="1">
            <a:off x="3861506" y="1986376"/>
            <a:ext cx="1091954" cy="45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761CE4-ABB3-4705-B755-240FFD392427}"/>
              </a:ext>
            </a:extLst>
          </p:cNvPr>
          <p:cNvCxnSpPr/>
          <p:nvPr/>
        </p:nvCxnSpPr>
        <p:spPr>
          <a:xfrm flipH="1">
            <a:off x="4559238" y="1986377"/>
            <a:ext cx="1136342" cy="45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991D4D2-08D0-4668-A492-14B11E44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96" y="1742427"/>
            <a:ext cx="2266950" cy="1104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34110A-C899-489A-849A-4EA46D056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201" y="1794814"/>
            <a:ext cx="2324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426AB-E545-4C25-90B1-04CB4DE2B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78" y="609600"/>
            <a:ext cx="5601728" cy="518159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13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679E72-289F-4F95-AF3F-30D09DADE44C}"/>
              </a:ext>
            </a:extLst>
          </p:cNvPr>
          <p:cNvSpPr txBox="1"/>
          <p:nvPr/>
        </p:nvSpPr>
        <p:spPr>
          <a:xfrm>
            <a:off x="913774" y="2367092"/>
            <a:ext cx="389397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following flow graph shows the result of eliminating both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Local and global common subexpressions from basic blocks B</a:t>
            </a:r>
            <a:r>
              <a:rPr lang="en-US" sz="2000" baseline="-25000" dirty="0"/>
              <a:t>5</a:t>
            </a:r>
            <a:r>
              <a:rPr lang="en-US" sz="2000" dirty="0"/>
              <a:t> and B</a:t>
            </a:r>
            <a:r>
              <a:rPr lang="en-US" sz="2000" baseline="-25000" dirty="0"/>
              <a:t>6</a:t>
            </a:r>
            <a:r>
              <a:rPr lang="en-US" sz="2000" cap="all" dirty="0"/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cap="all" dirty="0"/>
          </a:p>
        </p:txBody>
      </p:sp>
    </p:spTree>
    <p:extLst>
      <p:ext uri="{BB962C8B-B14F-4D97-AF65-F5344CB8AC3E}">
        <p14:creationId xmlns:p14="http://schemas.microsoft.com/office/powerpoint/2010/main" val="382876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C752-F0E5-46A9-BAC9-29987D25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2931"/>
          </a:xfrm>
        </p:spPr>
        <p:txBody>
          <a:bodyPr>
            <a:normAutofit/>
          </a:bodyPr>
          <a:lstStyle/>
          <a:p>
            <a:r>
              <a:rPr lang="en-IN" dirty="0"/>
              <a:t>2.Copy Propagation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DF28F-CE35-48BA-B801-DAF6AAA313ED}"/>
              </a:ext>
            </a:extLst>
          </p:cNvPr>
          <p:cNvSpPr txBox="1"/>
          <p:nvPr/>
        </p:nvSpPr>
        <p:spPr>
          <a:xfrm>
            <a:off x="1056443" y="1491449"/>
            <a:ext cx="966778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Rule:</a:t>
            </a:r>
          </a:p>
          <a:p>
            <a:r>
              <a:rPr lang="en-US" sz="2000" dirty="0"/>
              <a:t>	Given the copy statement x := y use y for x whenever possible after the copy statement.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Copy Propagation applied to Block B</a:t>
            </a:r>
            <a:r>
              <a:rPr lang="en-US" sz="2000" baseline="-25000" dirty="0"/>
              <a:t>5</a:t>
            </a:r>
            <a:r>
              <a:rPr lang="en-US" sz="2000" dirty="0"/>
              <a:t> yields: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transformation together with Dead-Code Elimination (see next slide)</a:t>
            </a:r>
          </a:p>
          <a:p>
            <a:r>
              <a:rPr lang="en-US" sz="2000" dirty="0"/>
              <a:t>      will give us the opportunity to eliminate the assignment altogether.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16FFD-8C67-411D-9E64-5AF45A44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8788" y="2979773"/>
            <a:ext cx="1709737" cy="170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A49CE-752F-4833-9DE0-F1F5DF3755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FDDD4"/>
              </a:clrFrom>
              <a:clrTo>
                <a:srgbClr val="CFDDD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0870" y="2979773"/>
            <a:ext cx="3114675" cy="149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46427-1D90-4C97-9AFE-CB3B25239F9B}"/>
              </a:ext>
            </a:extLst>
          </p:cNvPr>
          <p:cNvSpPr txBox="1"/>
          <p:nvPr/>
        </p:nvSpPr>
        <p:spPr>
          <a:xfrm>
            <a:off x="7770870" y="2539014"/>
            <a:ext cx="30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transformation: 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0CB1F4-F787-494D-84C4-796903CC3920}"/>
              </a:ext>
            </a:extLst>
          </p:cNvPr>
          <p:cNvCxnSpPr/>
          <p:nvPr/>
        </p:nvCxnSpPr>
        <p:spPr>
          <a:xfrm>
            <a:off x="7182035" y="2450237"/>
            <a:ext cx="0" cy="23437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4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C084-F51F-4CCB-87EF-9C35F83A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39262"/>
          </a:xfrm>
        </p:spPr>
        <p:txBody>
          <a:bodyPr/>
          <a:lstStyle/>
          <a:p>
            <a:r>
              <a:rPr lang="en-IN" dirty="0"/>
              <a:t>3.Dead-Code Elimination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02EBD-7DC0-4829-AD8F-D34957C3DA74}"/>
              </a:ext>
            </a:extLst>
          </p:cNvPr>
          <p:cNvSpPr txBox="1"/>
          <p:nvPr/>
        </p:nvSpPr>
        <p:spPr>
          <a:xfrm>
            <a:off x="1056443" y="1544715"/>
            <a:ext cx="102217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variable is live at a point in a program if its value can be used subsequently, </a:t>
            </a:r>
            <a:r>
              <a:rPr lang="en-IN" sz="2000" dirty="0"/>
              <a:t>otherwise it is dead.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piece of code is dead if data computed is never used elsewhere.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Dead-Code may appear as the result of previous transformation.       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Dead-Code works well together with Copy Propagation.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Example. Considering the Block B</a:t>
            </a:r>
            <a:r>
              <a:rPr lang="en-US" sz="2000" baseline="-25000" dirty="0"/>
              <a:t>5</a:t>
            </a:r>
            <a:r>
              <a:rPr lang="en-US" sz="2000" dirty="0"/>
              <a:t> after Copy Propagation we can see that x is never reused all over the code. Thus, x is a dead variable and we can </a:t>
            </a:r>
            <a:r>
              <a:rPr lang="en-IN" sz="2000" dirty="0"/>
              <a:t>eliminate the assignment x:= t</a:t>
            </a:r>
            <a:r>
              <a:rPr lang="en-IN" sz="2000" baseline="-25000" dirty="0"/>
              <a:t>3</a:t>
            </a:r>
            <a:r>
              <a:rPr lang="en-IN" sz="2000" dirty="0"/>
              <a:t> from B</a:t>
            </a:r>
            <a:r>
              <a:rPr lang="en-IN" sz="2000" baseline="-25000" dirty="0"/>
              <a:t>5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7A512-90FE-4839-8B47-9963D3C822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6337" y="4759213"/>
            <a:ext cx="1767020" cy="1576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18D71-815B-4904-93BB-E83B9B967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376"/>
          <a:stretch/>
        </p:blipFill>
        <p:spPr>
          <a:xfrm>
            <a:off x="5364876" y="4912836"/>
            <a:ext cx="1881188" cy="12691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C567CD-37B7-4505-9CF6-CF09E5143F60}"/>
              </a:ext>
            </a:extLst>
          </p:cNvPr>
          <p:cNvCxnSpPr>
            <a:cxnSpLocks/>
          </p:cNvCxnSpPr>
          <p:nvPr/>
        </p:nvCxnSpPr>
        <p:spPr>
          <a:xfrm>
            <a:off x="2676525" y="4952589"/>
            <a:ext cx="866775" cy="12423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305DB-81DF-48EC-AC46-7556E0D58D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43357" y="5547406"/>
            <a:ext cx="10215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84BCB7C-BD3D-4976-ADAD-D58D9118D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001" y="2510784"/>
            <a:ext cx="3114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7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F491-010E-4319-BD0C-2203459E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8442"/>
          </a:xfrm>
        </p:spPr>
        <p:txBody>
          <a:bodyPr/>
          <a:lstStyle/>
          <a:p>
            <a:r>
              <a:rPr lang="en-IN" dirty="0"/>
              <a:t>4.Constant Folding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D99A5-5C0D-4B3B-B76E-692E84D2ED47}"/>
              </a:ext>
            </a:extLst>
          </p:cNvPr>
          <p:cNvSpPr txBox="1"/>
          <p:nvPr/>
        </p:nvSpPr>
        <p:spPr>
          <a:xfrm>
            <a:off x="913774" y="1837678"/>
            <a:ext cx="104348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deducing at compile-time that the value of an expression (and in particular of a variable) is a constant.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Constant Folding is the transformation that substitutes an expression with a </a:t>
            </a:r>
            <a:r>
              <a:rPr lang="en-IN" sz="2000" dirty="0"/>
              <a:t>constant.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Constant Folding is useful to discover Dead-Code.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 </a:t>
            </a:r>
            <a:r>
              <a:rPr lang="en-IN" sz="2000" dirty="0"/>
              <a:t>   consider , </a:t>
            </a:r>
          </a:p>
          <a:p>
            <a:r>
              <a:rPr lang="en-US" sz="2000" dirty="0"/>
              <a:t>    	x=2 * 3;</a:t>
            </a:r>
          </a:p>
          <a:p>
            <a:r>
              <a:rPr lang="en-US" sz="2000" dirty="0"/>
              <a:t>	if(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/>
              <a:t>&gt; 5)   ---- &gt; while at compile time </a:t>
            </a:r>
            <a:r>
              <a:rPr lang="en-US" sz="2000" dirty="0">
                <a:sym typeface="Wingdings" panose="05000000000000000000" pitchFamily="2" charset="2"/>
              </a:rPr>
              <a:t> if (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r>
              <a:rPr lang="en-US" sz="2000" dirty="0">
                <a:sym typeface="Wingdings" panose="05000000000000000000" pitchFamily="2" charset="2"/>
              </a:rPr>
              <a:t> &gt; 5 )   | x will be evaluated as 6 </a:t>
            </a:r>
            <a:r>
              <a:rPr lang="en-US" sz="2000" dirty="0"/>
              <a:t>  </a:t>
            </a:r>
          </a:p>
          <a:p>
            <a:r>
              <a:rPr lang="en-US" sz="2000" dirty="0"/>
              <a:t>	{…} 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5065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80CA-DD43-43F7-82EC-85844CD8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3953"/>
          </a:xfrm>
        </p:spPr>
        <p:txBody>
          <a:bodyPr/>
          <a:lstStyle/>
          <a:p>
            <a:r>
              <a:rPr lang="en-US" dirty="0"/>
              <a:t>5.</a:t>
            </a:r>
            <a:r>
              <a:rPr lang="en-IN" dirty="0"/>
              <a:t> Loop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4900B-007C-46D9-A30A-D8CBE1134CED}"/>
              </a:ext>
            </a:extLst>
          </p:cNvPr>
          <p:cNvSpPr txBox="1"/>
          <p:nvPr/>
        </p:nvSpPr>
        <p:spPr>
          <a:xfrm>
            <a:off x="1242874" y="1562470"/>
            <a:ext cx="95967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Loop optimization: Programs spend </a:t>
            </a:r>
            <a:r>
              <a:rPr lang="en-US" sz="2000" b="1" dirty="0"/>
              <a:t>90% of time in 10% of code</a:t>
            </a:r>
            <a:r>
              <a:rPr lang="en-US" sz="2000" dirty="0"/>
              <a:t>. (Mostly in loops) so it makes sense to optimize this portion of 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running time of a program can be improved if we decrease the amount of instructions in an inner loop.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Three techniques are useful:</a:t>
            </a:r>
          </a:p>
          <a:p>
            <a:endParaRPr lang="en-IN" sz="2000" dirty="0"/>
          </a:p>
          <a:p>
            <a:pPr marL="2171700" lvl="4" indent="-342900">
              <a:buAutoNum type="arabicPeriod"/>
            </a:pPr>
            <a:r>
              <a:rPr lang="en-IN" sz="2000" dirty="0"/>
              <a:t>Code Motion</a:t>
            </a:r>
          </a:p>
          <a:p>
            <a:pPr lvl="4"/>
            <a:endParaRPr lang="en-IN" sz="2000" dirty="0"/>
          </a:p>
          <a:p>
            <a:pPr lvl="4"/>
            <a:r>
              <a:rPr lang="en-IN" sz="2000" dirty="0"/>
              <a:t>2. Reduction in Strength</a:t>
            </a:r>
          </a:p>
          <a:p>
            <a:pPr lvl="4"/>
            <a:endParaRPr lang="en-IN" sz="2000" dirty="0"/>
          </a:p>
          <a:p>
            <a:pPr lvl="4"/>
            <a:r>
              <a:rPr lang="en-IN" sz="2000" dirty="0"/>
              <a:t>3. Induction-Variable elimination</a:t>
            </a:r>
          </a:p>
        </p:txBody>
      </p:sp>
    </p:spTree>
    <p:extLst>
      <p:ext uri="{BB962C8B-B14F-4D97-AF65-F5344CB8AC3E}">
        <p14:creationId xmlns:p14="http://schemas.microsoft.com/office/powerpoint/2010/main" val="193352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83A5-C5C8-4511-A704-4061F8A0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2830"/>
          </a:xfrm>
        </p:spPr>
        <p:txBody>
          <a:bodyPr>
            <a:normAutofit fontScale="90000"/>
          </a:bodyPr>
          <a:lstStyle/>
          <a:p>
            <a:r>
              <a:rPr lang="en-US" dirty="0"/>
              <a:t>5.1.</a:t>
            </a:r>
            <a:r>
              <a:rPr lang="en-IN" dirty="0"/>
              <a:t> Code Motion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3722-DE2E-4961-9EAF-10D3F61E0BA6}"/>
              </a:ext>
            </a:extLst>
          </p:cNvPr>
          <p:cNvSpPr/>
          <p:nvPr/>
        </p:nvSpPr>
        <p:spPr>
          <a:xfrm>
            <a:off x="1526959" y="1393794"/>
            <a:ext cx="90818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IDFont+F1"/>
              </a:rPr>
              <a:t>If the computation of an expression is </a:t>
            </a:r>
            <a:r>
              <a:rPr lang="en-US" sz="2000" dirty="0">
                <a:latin typeface="CIDFont+F5"/>
              </a:rPr>
              <a:t>loop-invariant </a:t>
            </a:r>
            <a:r>
              <a:rPr lang="en-US" sz="2000" dirty="0">
                <a:latin typeface="CIDFont+F1"/>
              </a:rPr>
              <a:t>this transformation places such computation before the loop.</a:t>
            </a:r>
          </a:p>
          <a:p>
            <a:endParaRPr lang="en-US" sz="2000" dirty="0"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IDFont+F4"/>
              </a:rPr>
              <a:t>Example. </a:t>
            </a:r>
          </a:p>
          <a:p>
            <a:r>
              <a:rPr lang="en-US" sz="2000" dirty="0">
                <a:latin typeface="CIDFont+F4"/>
              </a:rPr>
              <a:t>        </a:t>
            </a:r>
            <a:r>
              <a:rPr lang="en-US" sz="2000" dirty="0">
                <a:latin typeface="CIDFont+F1"/>
              </a:rPr>
              <a:t>Consider the following while statement:</a:t>
            </a:r>
          </a:p>
          <a:p>
            <a:pPr lvl="2"/>
            <a:endParaRPr lang="en-IN" sz="2000" dirty="0">
              <a:latin typeface="CIDFont+F6"/>
            </a:endParaRPr>
          </a:p>
          <a:p>
            <a:pPr lvl="2"/>
            <a:r>
              <a:rPr lang="en-IN" sz="2000" dirty="0">
                <a:latin typeface="CIDFont+F6"/>
              </a:rPr>
              <a:t>while (</a:t>
            </a:r>
            <a:r>
              <a:rPr lang="en-IN" sz="2000" dirty="0" err="1">
                <a:latin typeface="CIDFont+F6"/>
              </a:rPr>
              <a:t>i</a:t>
            </a:r>
            <a:r>
              <a:rPr lang="en-IN" sz="2000" dirty="0">
                <a:latin typeface="CIDFont+F6"/>
              </a:rPr>
              <a:t> &lt;= </a:t>
            </a:r>
            <a:r>
              <a:rPr lang="en-IN" sz="2000" dirty="0">
                <a:solidFill>
                  <a:srgbClr val="FF0000"/>
                </a:solidFill>
                <a:latin typeface="CIDFont+F6"/>
              </a:rPr>
              <a:t>limit - 2</a:t>
            </a:r>
            <a:r>
              <a:rPr lang="en-IN" sz="2000" dirty="0">
                <a:latin typeface="CIDFont+F6"/>
              </a:rPr>
              <a:t>) do                    |  </a:t>
            </a:r>
            <a:r>
              <a:rPr lang="en-IN" sz="2000" dirty="0">
                <a:latin typeface="CIDFont+F1"/>
              </a:rPr>
              <a:t>The expression </a:t>
            </a:r>
            <a:r>
              <a:rPr lang="en-IN" sz="2000" b="1" dirty="0">
                <a:latin typeface="CIDFont+F6"/>
              </a:rPr>
              <a:t>limit - 2 </a:t>
            </a:r>
            <a:r>
              <a:rPr lang="en-IN" sz="2000" b="1" dirty="0">
                <a:latin typeface="CIDFont+F1"/>
              </a:rPr>
              <a:t>is loop invariant</a:t>
            </a:r>
            <a:r>
              <a:rPr lang="en-IN" sz="2000" dirty="0">
                <a:latin typeface="CIDFont+F1"/>
              </a:rPr>
              <a:t>. </a:t>
            </a:r>
          </a:p>
          <a:p>
            <a:pPr lvl="2"/>
            <a:endParaRPr lang="en-IN" sz="2000" dirty="0">
              <a:latin typeface="CIDFont+F1"/>
            </a:endParaRPr>
          </a:p>
          <a:p>
            <a:pPr lvl="2"/>
            <a:r>
              <a:rPr lang="en-IN" sz="2000" dirty="0">
                <a:latin typeface="CIDFont+F1"/>
              </a:rPr>
              <a:t>Code motion transformation will result in:</a:t>
            </a:r>
          </a:p>
          <a:p>
            <a:pPr lvl="2"/>
            <a:r>
              <a:rPr lang="en-IN" sz="2000" dirty="0">
                <a:latin typeface="CIDFont+F6"/>
              </a:rPr>
              <a:t>	t := limit -2;</a:t>
            </a:r>
          </a:p>
          <a:p>
            <a:pPr lvl="2"/>
            <a:r>
              <a:rPr lang="en-IN" sz="2000" dirty="0">
                <a:latin typeface="CIDFont+F6"/>
              </a:rPr>
              <a:t>	while (</a:t>
            </a:r>
            <a:r>
              <a:rPr lang="en-IN" sz="2000" dirty="0" err="1">
                <a:latin typeface="CIDFont+F6"/>
              </a:rPr>
              <a:t>i</a:t>
            </a:r>
            <a:r>
              <a:rPr lang="en-IN" sz="2000" dirty="0">
                <a:latin typeface="CIDFont+F6"/>
              </a:rPr>
              <a:t>  &lt;= </a:t>
            </a:r>
            <a:r>
              <a:rPr lang="en-IN" sz="2000" dirty="0">
                <a:solidFill>
                  <a:srgbClr val="FF0000"/>
                </a:solidFill>
                <a:latin typeface="CIDFont+F6"/>
              </a:rPr>
              <a:t> t</a:t>
            </a:r>
            <a:r>
              <a:rPr lang="en-IN" sz="2000" dirty="0">
                <a:latin typeface="CIDFont+F6"/>
              </a:rPr>
              <a:t>) do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170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BC3B-E20A-4312-BE73-34797F12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30383"/>
          </a:xfrm>
        </p:spPr>
        <p:txBody>
          <a:bodyPr/>
          <a:lstStyle/>
          <a:p>
            <a:r>
              <a:rPr lang="en-IN" dirty="0"/>
              <a:t>Reduction in Strength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6A4A9-A430-49E0-8301-5737025BB1EF}"/>
              </a:ext>
            </a:extLst>
          </p:cNvPr>
          <p:cNvSpPr txBox="1"/>
          <p:nvPr/>
        </p:nvSpPr>
        <p:spPr>
          <a:xfrm>
            <a:off x="1442621" y="1561752"/>
            <a:ext cx="93037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based on the replacement of a computation </a:t>
            </a:r>
            <a:r>
              <a:rPr lang="en-US" sz="2000" b="1" dirty="0"/>
              <a:t>with a less expensive one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Example. </a:t>
            </a:r>
          </a:p>
          <a:p>
            <a:pPr lvl="1"/>
            <a:r>
              <a:rPr lang="en-US" sz="2000" dirty="0"/>
              <a:t>Consider the assignment in t</a:t>
            </a:r>
            <a:r>
              <a:rPr lang="en-US" sz="2000" baseline="-25000" dirty="0"/>
              <a:t>4</a:t>
            </a:r>
            <a:r>
              <a:rPr lang="en-US" sz="2000" dirty="0"/>
              <a:t> := 4 *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2000" dirty="0"/>
              <a:t>Block B</a:t>
            </a:r>
            <a:r>
              <a:rPr lang="en-US" sz="2000" baseline="-25000" dirty="0"/>
              <a:t>3</a:t>
            </a:r>
            <a:r>
              <a:rPr lang="en-US" sz="2000" dirty="0"/>
              <a:t> .</a:t>
            </a:r>
          </a:p>
          <a:p>
            <a:r>
              <a:rPr lang="en-US" sz="2000" dirty="0"/>
              <a:t>		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/>
              <a:t> is decremented by 1 each time, then t</a:t>
            </a:r>
            <a:r>
              <a:rPr lang="en-US" sz="2000" baseline="-25000" dirty="0"/>
              <a:t>4</a:t>
            </a:r>
            <a:r>
              <a:rPr lang="en-US" sz="2000" dirty="0"/>
              <a:t> := t</a:t>
            </a:r>
            <a:r>
              <a:rPr lang="en-US" sz="2000" baseline="-25000" dirty="0"/>
              <a:t>4</a:t>
            </a:r>
            <a:r>
              <a:rPr lang="en-US" sz="2000" dirty="0"/>
              <a:t> *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 - 4</a:t>
            </a:r>
            <a:r>
              <a:rPr lang="en-US" sz="2000" dirty="0"/>
              <a:t>.</a:t>
            </a:r>
          </a:p>
          <a:p>
            <a:r>
              <a:rPr lang="en-US" sz="2000" dirty="0"/>
              <a:t>		Thus, we may replace t</a:t>
            </a:r>
            <a:r>
              <a:rPr lang="en-US" sz="2000" baseline="-25000" dirty="0"/>
              <a:t>4</a:t>
            </a:r>
            <a:r>
              <a:rPr lang="en-US" sz="2000" dirty="0"/>
              <a:t> := t</a:t>
            </a:r>
            <a:r>
              <a:rPr lang="en-US" sz="2000" baseline="-25000" dirty="0"/>
              <a:t>4</a:t>
            </a:r>
            <a:r>
              <a:rPr lang="en-US" sz="2000" dirty="0"/>
              <a:t> *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  </a:t>
            </a:r>
            <a:r>
              <a:rPr lang="en-US" sz="2000" dirty="0"/>
              <a:t>by t</a:t>
            </a:r>
            <a:r>
              <a:rPr lang="en-US" sz="2000" baseline="-25000" dirty="0"/>
              <a:t>4</a:t>
            </a:r>
            <a:r>
              <a:rPr lang="en-US" sz="2000" dirty="0"/>
              <a:t> := t4 - 4.</a:t>
            </a:r>
          </a:p>
          <a:p>
            <a:endParaRPr lang="en-US" sz="2000" dirty="0"/>
          </a:p>
          <a:p>
            <a:r>
              <a:rPr lang="en-US" sz="2000" dirty="0"/>
              <a:t>Problem: We need to initialize t</a:t>
            </a:r>
            <a:r>
              <a:rPr lang="en-US" sz="2000" baseline="-25000" dirty="0"/>
              <a:t>4 </a:t>
            </a:r>
            <a:r>
              <a:rPr lang="en-US" sz="2000" dirty="0"/>
              <a:t>to t</a:t>
            </a:r>
            <a:r>
              <a:rPr lang="en-US" sz="2000" baseline="-25000" dirty="0"/>
              <a:t>4</a:t>
            </a:r>
            <a:r>
              <a:rPr lang="en-US" sz="2000" dirty="0"/>
              <a:t> := 4 *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/>
              <a:t> before entering the Block  B</a:t>
            </a:r>
            <a:r>
              <a:rPr lang="en-US" sz="2000" baseline="-25000" dirty="0"/>
              <a:t>3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 Result : </a:t>
            </a:r>
          </a:p>
          <a:p>
            <a:r>
              <a:rPr lang="en-US" sz="2000" dirty="0"/>
              <a:t>	The substitution of a </a:t>
            </a:r>
            <a:r>
              <a:rPr lang="en-US" sz="2000" dirty="0">
                <a:solidFill>
                  <a:srgbClr val="FF0000"/>
                </a:solidFill>
              </a:rPr>
              <a:t>multiplication by a subtraction </a:t>
            </a:r>
            <a:r>
              <a:rPr lang="en-US" sz="2000" dirty="0"/>
              <a:t>will </a:t>
            </a:r>
            <a:r>
              <a:rPr lang="en-US" sz="2000" b="1" dirty="0"/>
              <a:t>speed up</a:t>
            </a:r>
          </a:p>
          <a:p>
            <a:r>
              <a:rPr lang="en-IN" sz="2000" dirty="0"/>
              <a:t>the resulting code</a:t>
            </a:r>
            <a:r>
              <a:rPr lang="en-IN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6806B-C5EE-406A-AD0A-753D3651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856" y="2003890"/>
            <a:ext cx="3238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F030-E46E-477F-AB5D-A8712F53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41607"/>
          </a:xfrm>
        </p:spPr>
        <p:txBody>
          <a:bodyPr/>
          <a:lstStyle/>
          <a:p>
            <a:r>
              <a:rPr lang="en-IN" dirty="0"/>
              <a:t>Induction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ABA7F-DE68-4A14-941B-0C8B1DE39309}"/>
              </a:ext>
            </a:extLst>
          </p:cNvPr>
          <p:cNvSpPr txBox="1"/>
          <p:nvPr/>
        </p:nvSpPr>
        <p:spPr>
          <a:xfrm>
            <a:off x="1162975" y="1660124"/>
            <a:ext cx="98009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variable x is an </a:t>
            </a:r>
            <a:r>
              <a:rPr lang="en-US" sz="2000" b="1" dirty="0"/>
              <a:t>Induction Variable of a loop if every time the variable x changes </a:t>
            </a:r>
            <a:r>
              <a:rPr lang="en-US" sz="2000" dirty="0"/>
              <a:t>values, it is incremented or decremented by some constant.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common situation is one in which an induction variable, say </a:t>
            </a:r>
            <a:r>
              <a:rPr lang="en-US" sz="2000" dirty="0" err="1"/>
              <a:t>i</a:t>
            </a:r>
            <a:r>
              <a:rPr lang="en-US" sz="2000" dirty="0"/>
              <a:t>, indexes an array, and some other induction variable, say t, is the actual offset to access </a:t>
            </a:r>
            <a:r>
              <a:rPr lang="en-IN" sz="2000" dirty="0"/>
              <a:t>the array:</a:t>
            </a:r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Often we can get rid of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In general, when there are two or more Induction Variables it is possible</a:t>
            </a:r>
          </a:p>
          <a:p>
            <a:r>
              <a:rPr lang="en-US" sz="2000" dirty="0"/>
              <a:t>to get rid of all but one.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166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23115-EEFF-4D5E-AC28-CA2C1B714C95}"/>
              </a:ext>
            </a:extLst>
          </p:cNvPr>
          <p:cNvSpPr txBox="1"/>
          <p:nvPr/>
        </p:nvSpPr>
        <p:spPr>
          <a:xfrm>
            <a:off x="825623" y="1233997"/>
            <a:ext cx="9188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Example. </a:t>
            </a:r>
          </a:p>
          <a:p>
            <a:r>
              <a:rPr lang="en-US" sz="2000" dirty="0"/>
              <a:t>       Consider the loop of Block B</a:t>
            </a:r>
            <a:r>
              <a:rPr lang="en-US" sz="2000" baseline="-25000" dirty="0"/>
              <a:t>3</a:t>
            </a:r>
            <a:r>
              <a:rPr lang="en-US" sz="2000" dirty="0"/>
              <a:t>. The variables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/>
              <a:t> and t</a:t>
            </a:r>
            <a:r>
              <a:rPr lang="en-US" sz="2000" baseline="-25000" dirty="0"/>
              <a:t>4</a:t>
            </a:r>
            <a:r>
              <a:rPr lang="en-US" sz="2000" dirty="0"/>
              <a:t>  are Induction Variables. The same applies for variables </a:t>
            </a:r>
            <a:r>
              <a:rPr lang="en-US" sz="2000" dirty="0" err="1"/>
              <a:t>i</a:t>
            </a:r>
            <a:r>
              <a:rPr lang="en-US" sz="2000" dirty="0"/>
              <a:t> and t</a:t>
            </a:r>
            <a:r>
              <a:rPr lang="en-US" sz="2000" baseline="-25000" dirty="0"/>
              <a:t>2</a:t>
            </a:r>
            <a:r>
              <a:rPr lang="en-US" sz="2000" dirty="0"/>
              <a:t> in Block B</a:t>
            </a:r>
            <a:r>
              <a:rPr lang="en-US" sz="2000" baseline="-25000" dirty="0"/>
              <a:t>2</a:t>
            </a:r>
            <a:r>
              <a:rPr lang="en-US" sz="2000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Reduction in Strength is applied to both t</a:t>
            </a:r>
            <a:r>
              <a:rPr lang="en-US" sz="2000" baseline="-25000" dirty="0"/>
              <a:t>2</a:t>
            </a:r>
            <a:r>
              <a:rPr lang="en-US" sz="2000" dirty="0"/>
              <a:t> and t</a:t>
            </a:r>
            <a:r>
              <a:rPr lang="en-US" sz="2000" baseline="-25000" dirty="0"/>
              <a:t>4</a:t>
            </a:r>
            <a:r>
              <a:rPr lang="en-US" sz="2000" dirty="0"/>
              <a:t>, the </a:t>
            </a:r>
          </a:p>
          <a:p>
            <a:r>
              <a:rPr lang="en-US" sz="2000" dirty="0"/>
              <a:t>only use of </a:t>
            </a:r>
            <a:r>
              <a:rPr lang="en-US" sz="2000" dirty="0" err="1"/>
              <a:t>i</a:t>
            </a:r>
            <a:r>
              <a:rPr lang="en-US" sz="2000" dirty="0"/>
              <a:t>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/>
              <a:t>  is to determine the test in B</a:t>
            </a:r>
            <a:r>
              <a:rPr lang="en-US" sz="2000" baseline="-25000" dirty="0"/>
              <a:t>4</a:t>
            </a:r>
            <a:r>
              <a:rPr lang="en-US" sz="2000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t</a:t>
            </a:r>
            <a:r>
              <a:rPr lang="en-US" sz="2000" baseline="-25000" dirty="0"/>
              <a:t>2</a:t>
            </a:r>
            <a:r>
              <a:rPr lang="en-US" sz="2000" dirty="0"/>
              <a:t> := 4 * </a:t>
            </a:r>
            <a:r>
              <a:rPr lang="en-US" sz="2000" dirty="0" err="1"/>
              <a:t>i</a:t>
            </a:r>
            <a:r>
              <a:rPr lang="en-US" sz="2000" dirty="0"/>
              <a:t> and t</a:t>
            </a:r>
            <a:r>
              <a:rPr lang="en-US" sz="2000" baseline="-25000" dirty="0"/>
              <a:t>4</a:t>
            </a:r>
            <a:r>
              <a:rPr lang="en-US" sz="2000" dirty="0"/>
              <a:t> := 4 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  </a:t>
            </a:r>
            <a:r>
              <a:rPr lang="en-US" sz="2000" dirty="0"/>
              <a:t>the test t</a:t>
            </a:r>
            <a:r>
              <a:rPr lang="en-US" sz="2000" baseline="-25000" dirty="0"/>
              <a:t>2</a:t>
            </a:r>
            <a:r>
              <a:rPr lang="en-US" sz="2000" dirty="0"/>
              <a:t> &gt; t</a:t>
            </a:r>
            <a:r>
              <a:rPr lang="en-US" sz="2000" baseline="-25000" dirty="0"/>
              <a:t>4</a:t>
            </a:r>
            <a:r>
              <a:rPr lang="en-US" sz="2000" dirty="0"/>
              <a:t>  is equivalent to </a:t>
            </a:r>
            <a:r>
              <a:rPr lang="en-US" sz="2000" dirty="0" err="1"/>
              <a:t>i</a:t>
            </a:r>
            <a:r>
              <a:rPr lang="en-US" sz="2000" dirty="0"/>
              <a:t> &gt;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this replacement in the test, both </a:t>
            </a:r>
            <a:r>
              <a:rPr lang="en-US" sz="2000" dirty="0" err="1"/>
              <a:t>i</a:t>
            </a:r>
            <a:r>
              <a:rPr lang="en-US" sz="2000" dirty="0"/>
              <a:t> (in Block B</a:t>
            </a:r>
            <a:r>
              <a:rPr lang="en-US" sz="2000" baseline="-25000" dirty="0"/>
              <a:t>2</a:t>
            </a:r>
            <a:r>
              <a:rPr lang="en-US" sz="2000" dirty="0"/>
              <a:t>) and j (in Block B</a:t>
            </a:r>
            <a:r>
              <a:rPr lang="en-US" sz="2000" baseline="-25000" dirty="0"/>
              <a:t>3</a:t>
            </a:r>
            <a:r>
              <a:rPr lang="en-US" sz="2000" dirty="0"/>
              <a:t>) </a:t>
            </a:r>
          </a:p>
          <a:p>
            <a:r>
              <a:rPr lang="en-US" sz="2000" dirty="0"/>
              <a:t>become dead-variables and can be eliminated! </a:t>
            </a:r>
          </a:p>
          <a:p>
            <a:r>
              <a:rPr lang="en-US" sz="2000" dirty="0"/>
              <a:t>(see next slide for the new </a:t>
            </a:r>
            <a:r>
              <a:rPr lang="en-IN" sz="2000" dirty="0"/>
              <a:t>optimized code).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1B924-CC6C-4C0E-BF5A-5BA34283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541" y="1845710"/>
            <a:ext cx="2914650" cy="353415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446802B-156B-4EC3-BBFC-DFECAF82A584}"/>
              </a:ext>
            </a:extLst>
          </p:cNvPr>
          <p:cNvSpPr/>
          <p:nvPr/>
        </p:nvSpPr>
        <p:spPr>
          <a:xfrm>
            <a:off x="8939814" y="2032986"/>
            <a:ext cx="319596" cy="60368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366304-E0DF-4E38-8F63-048B323FE1FF}"/>
              </a:ext>
            </a:extLst>
          </p:cNvPr>
          <p:cNvSpPr/>
          <p:nvPr/>
        </p:nvSpPr>
        <p:spPr>
          <a:xfrm>
            <a:off x="8939813" y="3429000"/>
            <a:ext cx="381739" cy="60368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05FFE3-CD8D-4EC0-B582-DE66C5F667C8}"/>
              </a:ext>
            </a:extLst>
          </p:cNvPr>
          <p:cNvCxnSpPr/>
          <p:nvPr/>
        </p:nvCxnSpPr>
        <p:spPr>
          <a:xfrm>
            <a:off x="9099612" y="2459115"/>
            <a:ext cx="1029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EC1845-5E44-44B6-92ED-EEB38C70B60A}"/>
              </a:ext>
            </a:extLst>
          </p:cNvPr>
          <p:cNvSpPr txBox="1"/>
          <p:nvPr/>
        </p:nvSpPr>
        <p:spPr>
          <a:xfrm>
            <a:off x="10173810" y="2183879"/>
            <a:ext cx="144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t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endParaRPr lang="en-I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8CADB-E8AE-4974-8633-E1CF8489362E}"/>
              </a:ext>
            </a:extLst>
          </p:cNvPr>
          <p:cNvCxnSpPr/>
          <p:nvPr/>
        </p:nvCxnSpPr>
        <p:spPr>
          <a:xfrm>
            <a:off x="9037468" y="3897297"/>
            <a:ext cx="10919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9E8AD2-4E9F-446D-B119-26414C210BC4}"/>
              </a:ext>
            </a:extLst>
          </p:cNvPr>
          <p:cNvSpPr txBox="1"/>
          <p:nvPr/>
        </p:nvSpPr>
        <p:spPr>
          <a:xfrm>
            <a:off x="10147178" y="3712632"/>
            <a:ext cx="144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=t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I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2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57B31-7CA2-4697-A9F4-75C38B84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1809"/>
          </a:xfrm>
        </p:spPr>
        <p:txBody>
          <a:bodyPr/>
          <a:lstStyle/>
          <a:p>
            <a:r>
              <a:rPr lang="en-US" dirty="0"/>
              <a:t>Code optimization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9FE2-54BC-4E06-8A6A-3C2B15F98E74}"/>
              </a:ext>
            </a:extLst>
          </p:cNvPr>
          <p:cNvSpPr txBox="1"/>
          <p:nvPr/>
        </p:nvSpPr>
        <p:spPr>
          <a:xfrm>
            <a:off x="913775" y="1633491"/>
            <a:ext cx="1020994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When a Source code </a:t>
            </a:r>
            <a:r>
              <a:rPr lang="en-US" sz="2000"/>
              <a:t>is translated </a:t>
            </a:r>
            <a:r>
              <a:rPr lang="en-US" sz="2000" dirty="0"/>
              <a:t>to target code , in between </a:t>
            </a:r>
            <a:r>
              <a:rPr lang="en-US" sz="2000" b="1" dirty="0"/>
              <a:t>Intermediate code</a:t>
            </a:r>
            <a:r>
              <a:rPr lang="en-US" sz="2000" dirty="0"/>
              <a:t> is used to translate the source </a:t>
            </a:r>
            <a:r>
              <a:rPr lang="en-US" sz="2000" b="1" dirty="0"/>
              <a:t>code</a:t>
            </a:r>
            <a:r>
              <a:rPr lang="en-US" sz="2000" dirty="0"/>
              <a:t> into the machine </a:t>
            </a:r>
            <a:r>
              <a:rPr lang="en-US" sz="2000" b="1" dirty="0"/>
              <a:t>code</a:t>
            </a:r>
            <a:r>
              <a:rPr lang="en-US" sz="2000" dirty="0"/>
              <a:t>. These codes may be slow and need extra space.</a:t>
            </a:r>
          </a:p>
          <a:p>
            <a:endParaRPr lang="en-US" sz="2000" dirty="0"/>
          </a:p>
          <a:p>
            <a:r>
              <a:rPr lang="en-US" sz="2800" b="1" dirty="0"/>
              <a:t>So what are we aiming at ?</a:t>
            </a:r>
          </a:p>
          <a:p>
            <a:r>
              <a:rPr lang="en-US" sz="2000" dirty="0"/>
              <a:t>          Remove redundant code without changing the meaning of program in order to overcome slowness and extra space needed for them</a:t>
            </a:r>
          </a:p>
          <a:p>
            <a:endParaRPr lang="en-US" sz="2000" dirty="0"/>
          </a:p>
          <a:p>
            <a:r>
              <a:rPr lang="en-US" sz="2800" b="1" dirty="0"/>
              <a:t>How can it be achieved ?</a:t>
            </a:r>
          </a:p>
          <a:p>
            <a:r>
              <a:rPr lang="en-US" sz="2000" dirty="0"/>
              <a:t>	 Through some code transformation. These transformations are called Optimization.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These are the techniques, which tries to improve the intermediate code by making it consume fewer resources (i.e. CPU, Memory) so that faster-running machine code will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59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0996A-0919-416B-AAF0-DC51F4E3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39" y="957486"/>
            <a:ext cx="5727993" cy="494039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9848BB-7B18-4F93-B577-3AEB7321F3C8}"/>
              </a:ext>
            </a:extLst>
          </p:cNvPr>
          <p:cNvSpPr txBox="1"/>
          <p:nvPr/>
        </p:nvSpPr>
        <p:spPr>
          <a:xfrm>
            <a:off x="7570382" y="957486"/>
            <a:ext cx="3707844" cy="3131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atin typeface="+mj-lt"/>
                <a:ea typeface="+mj-ea"/>
                <a:cs typeface="+mj-cs"/>
              </a:rPr>
              <a:t>Flow graph after reduction in strength and induction-variables elimination</a:t>
            </a:r>
            <a:r>
              <a:rPr lang="en-US" sz="3400" cap="all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30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1EB73B-CF94-4761-937D-71EAFB1DDEB7}"/>
              </a:ext>
            </a:extLst>
          </p:cNvPr>
          <p:cNvSpPr txBox="1"/>
          <p:nvPr/>
        </p:nvSpPr>
        <p:spPr>
          <a:xfrm>
            <a:off x="3497801" y="2370337"/>
            <a:ext cx="8442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 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60716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12FA0-E558-4B2A-9A31-222927A55B4A}"/>
              </a:ext>
            </a:extLst>
          </p:cNvPr>
          <p:cNvSpPr txBox="1"/>
          <p:nvPr/>
        </p:nvSpPr>
        <p:spPr>
          <a:xfrm>
            <a:off x="1216241" y="958788"/>
            <a:ext cx="9738804" cy="503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99730-5BF1-4758-914D-0EF5C931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39"/>
            <a:ext cx="10364451" cy="1121507"/>
          </a:xfrm>
        </p:spPr>
        <p:txBody>
          <a:bodyPr/>
          <a:lstStyle/>
          <a:p>
            <a:r>
              <a:rPr lang="en-US" dirty="0"/>
              <a:t>Objectives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45F1B-A52F-44A7-AEC5-8E4FF1540028}"/>
              </a:ext>
            </a:extLst>
          </p:cNvPr>
          <p:cNvSpPr txBox="1"/>
          <p:nvPr/>
        </p:nvSpPr>
        <p:spPr>
          <a:xfrm>
            <a:off x="1882066" y="1615736"/>
            <a:ext cx="98660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Code optimizing process should meet the following objectives :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   The optimization must be correct, it must not, in any way, change the meaning of the program.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	Optimization should increase the speed and performance of the program.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	The compilation time must be kept reasonable.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	The optimization process should not delay the overall compiling process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2B92-38A7-4BCC-9CF0-00E2040B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3650"/>
          </a:xfrm>
        </p:spPr>
        <p:txBody>
          <a:bodyPr/>
          <a:lstStyle/>
          <a:p>
            <a:r>
              <a:rPr lang="en-US" dirty="0"/>
              <a:t>Types of optimization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C70A7-6F89-4DE1-A073-FD5F709BAD0B}"/>
              </a:ext>
            </a:extLst>
          </p:cNvPr>
          <p:cNvSpPr txBox="1"/>
          <p:nvPr/>
        </p:nvSpPr>
        <p:spPr>
          <a:xfrm>
            <a:off x="1118586" y="1615736"/>
            <a:ext cx="1015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					Machine Independent 		     Machine dependent</a:t>
            </a:r>
          </a:p>
          <a:p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A8D67E-E64E-4CEB-815D-E73315521603}"/>
              </a:ext>
            </a:extLst>
          </p:cNvPr>
          <p:cNvCxnSpPr>
            <a:cxnSpLocks/>
          </p:cNvCxnSpPr>
          <p:nvPr/>
        </p:nvCxnSpPr>
        <p:spPr>
          <a:xfrm flipH="1">
            <a:off x="5211192" y="1946027"/>
            <a:ext cx="884808" cy="1019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ED0EE7-26F2-4653-A997-C4E969970760}"/>
              </a:ext>
            </a:extLst>
          </p:cNvPr>
          <p:cNvCxnSpPr>
            <a:cxnSpLocks/>
          </p:cNvCxnSpPr>
          <p:nvPr/>
        </p:nvCxnSpPr>
        <p:spPr>
          <a:xfrm>
            <a:off x="6096000" y="1946027"/>
            <a:ext cx="884808" cy="1019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9756F3-3E03-49A0-BF1F-221E331CEAB9}"/>
              </a:ext>
            </a:extLst>
          </p:cNvPr>
          <p:cNvSpPr txBox="1"/>
          <p:nvPr/>
        </p:nvSpPr>
        <p:spPr>
          <a:xfrm>
            <a:off x="1740023" y="3613212"/>
            <a:ext cx="347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Transformed here does not involve any CPU registers or absolute memory locations.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A8EBFA-6C16-4965-B50F-1114258465F0}"/>
              </a:ext>
            </a:extLst>
          </p:cNvPr>
          <p:cNvSpPr txBox="1"/>
          <p:nvPr/>
        </p:nvSpPr>
        <p:spPr>
          <a:xfrm>
            <a:off x="6489577" y="3613212"/>
            <a:ext cx="2858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Transformation involves CPU registers and may have absolute memory references rather than relative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much effort to use </a:t>
            </a:r>
          </a:p>
          <a:p>
            <a:r>
              <a:rPr lang="en-US" dirty="0"/>
              <a:t>maximum advantage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9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B33-8E20-4ACD-9DB6-2B51693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45794"/>
          </a:xfrm>
        </p:spPr>
        <p:txBody>
          <a:bodyPr/>
          <a:lstStyle/>
          <a:p>
            <a:r>
              <a:rPr lang="en-US" dirty="0"/>
              <a:t>Principle source of optimization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AF735-3505-43AC-A878-1CD823C1697B}"/>
              </a:ext>
            </a:extLst>
          </p:cNvPr>
          <p:cNvSpPr txBox="1"/>
          <p:nvPr/>
        </p:nvSpPr>
        <p:spPr>
          <a:xfrm>
            <a:off x="1535837" y="1669003"/>
            <a:ext cx="879777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The principle steps involved in optimization are,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Common sub expression elimination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Copy propagation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Dead code elimination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Constant folding    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Loop optimization</a:t>
            </a:r>
            <a:endParaRPr lang="en-US" altLang="en-US" sz="2000" dirty="0"/>
          </a:p>
          <a:p>
            <a:r>
              <a:rPr lang="en-US" altLang="en-US" sz="2000" dirty="0"/>
              <a:t>              			 </a:t>
            </a:r>
            <a:r>
              <a:rPr lang="en-IN" dirty="0"/>
              <a:t>1. Code Motion</a:t>
            </a:r>
          </a:p>
          <a:p>
            <a:r>
              <a:rPr lang="en-IN" dirty="0"/>
              <a:t>					 2. Reduction in Strength</a:t>
            </a:r>
          </a:p>
          <a:p>
            <a:r>
              <a:rPr lang="en-IN" dirty="0"/>
              <a:t>					 3. Induction-Variable elimination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746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9AD974-99AF-4666-A9B5-FAC20C87E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94" y="1393793"/>
            <a:ext cx="5712501" cy="47618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AF66BB-0644-4D2A-BD67-01129DE2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QuickSort: Example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E45A2-CC55-44DE-B60F-E7DACF8E6CAA}"/>
              </a:ext>
            </a:extLst>
          </p:cNvPr>
          <p:cNvSpPr txBox="1"/>
          <p:nvPr/>
        </p:nvSpPr>
        <p:spPr>
          <a:xfrm>
            <a:off x="1180730" y="1393794"/>
            <a:ext cx="9729926" cy="4634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2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C3FF-263B-4542-AAB6-7AAA92EE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6097"/>
          </a:xfrm>
        </p:spPr>
        <p:txBody>
          <a:bodyPr/>
          <a:lstStyle/>
          <a:p>
            <a:r>
              <a:rPr lang="en-IN"/>
              <a:t>Quicksort: ExampleProgram(Cont.)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6A2A5-7713-473E-A041-A1100E8C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41" y="1864311"/>
            <a:ext cx="7555175" cy="4515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CD4BB-26D4-497C-BC74-ED09E67E0702}"/>
              </a:ext>
            </a:extLst>
          </p:cNvPr>
          <p:cNvSpPr txBox="1"/>
          <p:nvPr/>
        </p:nvSpPr>
        <p:spPr>
          <a:xfrm>
            <a:off x="1562470" y="1411550"/>
            <a:ext cx="83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following is the three-address code for a fragment of Quicksort.</a:t>
            </a:r>
          </a:p>
        </p:txBody>
      </p:sp>
    </p:spTree>
    <p:extLst>
      <p:ext uri="{BB962C8B-B14F-4D97-AF65-F5344CB8AC3E}">
        <p14:creationId xmlns:p14="http://schemas.microsoft.com/office/powerpoint/2010/main" val="360704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BCBE9A-F66A-4B8A-A9CF-6084424AE681}"/>
              </a:ext>
            </a:extLst>
          </p:cNvPr>
          <p:cNvSpPr txBox="1"/>
          <p:nvPr/>
        </p:nvSpPr>
        <p:spPr>
          <a:xfrm>
            <a:off x="1562470" y="949911"/>
            <a:ext cx="908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Flow graph for the three-address code </a:t>
            </a:r>
          </a:p>
          <a:p>
            <a:r>
              <a:rPr lang="en-US" sz="2000" dirty="0"/>
              <a:t>      fragment for quicksort. </a:t>
            </a:r>
          </a:p>
          <a:p>
            <a:r>
              <a:rPr lang="en-US" sz="2000" dirty="0"/>
              <a:t>Each B</a:t>
            </a:r>
            <a:r>
              <a:rPr lang="en-US" sz="2000" baseline="-25000" dirty="0"/>
              <a:t>i</a:t>
            </a:r>
            <a:r>
              <a:rPr lang="en-US" sz="2000" dirty="0"/>
              <a:t> is a</a:t>
            </a:r>
            <a:r>
              <a:rPr lang="en-IN" sz="2000" dirty="0"/>
              <a:t>basic block.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BD706-FBE1-467C-AE82-53A5BF3A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63" y="949911"/>
            <a:ext cx="5194644" cy="49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4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E9BA-2F8C-418A-85AB-35E33FF9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7320"/>
          </a:xfrm>
        </p:spPr>
        <p:txBody>
          <a:bodyPr/>
          <a:lstStyle/>
          <a:p>
            <a:r>
              <a:rPr lang="en-IN" dirty="0"/>
              <a:t>1.Common Subexpression Elimination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B5021-7382-433A-8CC1-83E51F595DEC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5B76D-4DD4-4587-A346-69542403C1EA}"/>
              </a:ext>
            </a:extLst>
          </p:cNvPr>
          <p:cNvSpPr txBox="1"/>
          <p:nvPr/>
        </p:nvSpPr>
        <p:spPr>
          <a:xfrm>
            <a:off x="1535837" y="1777195"/>
            <a:ext cx="96233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Frequently a program will include calculations of the same value.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occurrence of an expression E  is called a common subexpression if E</a:t>
            </a:r>
          </a:p>
          <a:p>
            <a:r>
              <a:rPr lang="en-US" sz="2000" dirty="0"/>
              <a:t>       was previously computed, and the values of variables in E have no changed </a:t>
            </a:r>
            <a:r>
              <a:rPr lang="en-IN" sz="2000" dirty="0"/>
              <a:t>since the    	previous 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Example. Consider the basic block B</a:t>
            </a:r>
            <a:r>
              <a:rPr lang="en-US" sz="2000" baseline="-25000" dirty="0"/>
              <a:t>5</a:t>
            </a:r>
            <a:r>
              <a:rPr lang="en-US" sz="2000" dirty="0"/>
              <a:t>. The assignments to both t</a:t>
            </a:r>
            <a:r>
              <a:rPr lang="en-US" sz="2000" baseline="-25000" dirty="0"/>
              <a:t>7</a:t>
            </a:r>
            <a:r>
              <a:rPr lang="en-US" sz="2000" dirty="0"/>
              <a:t> and</a:t>
            </a:r>
          </a:p>
          <a:p>
            <a:r>
              <a:rPr lang="en-US" sz="2000" dirty="0"/>
              <a:t>     t</a:t>
            </a:r>
            <a:r>
              <a:rPr lang="en-US" sz="2000" baseline="-25000" dirty="0"/>
              <a:t>10</a:t>
            </a:r>
            <a:r>
              <a:rPr lang="en-US" sz="2000" dirty="0"/>
              <a:t> have common subexpressions and can be eliminated.</a:t>
            </a:r>
          </a:p>
          <a:p>
            <a:r>
              <a:rPr lang="en-US" sz="2000" dirty="0"/>
              <a:t>     After local common subexpression elimination, </a:t>
            </a:r>
          </a:p>
          <a:p>
            <a:r>
              <a:rPr lang="en-US" sz="2000" dirty="0"/>
              <a:t>     B</a:t>
            </a:r>
            <a:r>
              <a:rPr lang="en-US" sz="2000" baseline="-25000" dirty="0"/>
              <a:t>5</a:t>
            </a:r>
            <a:r>
              <a:rPr lang="en-US" sz="2000" dirty="0"/>
              <a:t> is transformed as: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068F5-8107-4695-BD63-D5BEC44E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6207" y="4331537"/>
            <a:ext cx="1738313" cy="2198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82BF9-4A43-4F6F-87C9-8D795067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240" y="3119437"/>
            <a:ext cx="2295525" cy="22002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ED0514-3FF7-40F1-AED9-7C32F5713A14}"/>
              </a:ext>
            </a:extLst>
          </p:cNvPr>
          <p:cNvCxnSpPr/>
          <p:nvPr/>
        </p:nvCxnSpPr>
        <p:spPr>
          <a:xfrm>
            <a:off x="3648722" y="5681709"/>
            <a:ext cx="772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34C5AB-B42F-4979-967F-FAC885E8C654}"/>
              </a:ext>
            </a:extLst>
          </p:cNvPr>
          <p:cNvCxnSpPr/>
          <p:nvPr/>
        </p:nvCxnSpPr>
        <p:spPr>
          <a:xfrm>
            <a:off x="3648722" y="6002785"/>
            <a:ext cx="772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363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1304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 SemiBold Condensed</vt:lpstr>
      <vt:lpstr>CIDFont+F1</vt:lpstr>
      <vt:lpstr>CIDFont+F4</vt:lpstr>
      <vt:lpstr>CIDFont+F5</vt:lpstr>
      <vt:lpstr>CIDFont+F6</vt:lpstr>
      <vt:lpstr>Tw Cen MT</vt:lpstr>
      <vt:lpstr>Wingdings</vt:lpstr>
      <vt:lpstr>Droplet</vt:lpstr>
      <vt:lpstr>PowerPoint Presentation</vt:lpstr>
      <vt:lpstr>Code optimization</vt:lpstr>
      <vt:lpstr>Objectives </vt:lpstr>
      <vt:lpstr>Types of optimization</vt:lpstr>
      <vt:lpstr>Principle source of optimization</vt:lpstr>
      <vt:lpstr>QuickSort: Example program</vt:lpstr>
      <vt:lpstr>Quicksort: ExampleProgram(Cont.)</vt:lpstr>
      <vt:lpstr>PowerPoint Presentation</vt:lpstr>
      <vt:lpstr>1.Common Subexpression Elimination</vt:lpstr>
      <vt:lpstr>PowerPoint Presentation</vt:lpstr>
      <vt:lpstr>PowerPoint Presentation</vt:lpstr>
      <vt:lpstr>2.Copy Propagation</vt:lpstr>
      <vt:lpstr>3.Dead-Code Elimination</vt:lpstr>
      <vt:lpstr>4.Constant Folding</vt:lpstr>
      <vt:lpstr>5. Loop Optimization</vt:lpstr>
      <vt:lpstr>5.1. Code Motion </vt:lpstr>
      <vt:lpstr>Reduction in Strength</vt:lpstr>
      <vt:lpstr>Induction Variables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Mothishwaran C</dc:creator>
  <cp:lastModifiedBy>Prashanth Singaravelan</cp:lastModifiedBy>
  <cp:revision>7</cp:revision>
  <dcterms:created xsi:type="dcterms:W3CDTF">2021-05-19T19:06:22Z</dcterms:created>
  <dcterms:modified xsi:type="dcterms:W3CDTF">2021-05-20T03:29:08Z</dcterms:modified>
</cp:coreProperties>
</file>