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handoutMasterIdLst>
    <p:handoutMasterId r:id="rId34"/>
  </p:handoutMasterIdLst>
  <p:sldIdLst>
    <p:sldId id="398" r:id="rId2"/>
    <p:sldId id="392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0" r:id="rId18"/>
    <p:sldId id="361" r:id="rId19"/>
    <p:sldId id="362" r:id="rId20"/>
    <p:sldId id="363" r:id="rId21"/>
    <p:sldId id="364" r:id="rId22"/>
    <p:sldId id="394" r:id="rId23"/>
    <p:sldId id="358" r:id="rId24"/>
    <p:sldId id="359" r:id="rId25"/>
    <p:sldId id="365" r:id="rId26"/>
    <p:sldId id="393" r:id="rId27"/>
    <p:sldId id="391" r:id="rId28"/>
    <p:sldId id="395" r:id="rId29"/>
    <p:sldId id="396" r:id="rId30"/>
    <p:sldId id="397" r:id="rId31"/>
    <p:sldId id="3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CC0099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Principles of 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92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6"/>
            <a:ext cx="10515600" cy="81656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Grammars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11741"/>
            <a:ext cx="10148668" cy="454347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A grammar whose parsing table has no multiply-defined entries is said to be LL(1) grammar. </a:t>
            </a:r>
          </a:p>
          <a:p>
            <a:pPr>
              <a:buFontTx/>
              <a:buNone/>
            </a:pPr>
            <a:endParaRPr lang="en-US" altLang="en-US" sz="1000" dirty="0" smtClean="0"/>
          </a:p>
          <a:p>
            <a:pPr>
              <a:buFontTx/>
              <a:buNone/>
            </a:pPr>
            <a:r>
              <a:rPr lang="en-US" altLang="en-US" dirty="0" smtClean="0"/>
              <a:t>	</a:t>
            </a:r>
            <a:r>
              <a:rPr lang="en-US" altLang="en-US" sz="3200" dirty="0"/>
              <a:t>O</a:t>
            </a:r>
            <a:r>
              <a:rPr lang="en-US" altLang="en-US" sz="3200" dirty="0" smtClean="0"/>
              <a:t>ne input symbol used as a look-head symbol to determine parser action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3200" dirty="0" smtClean="0"/>
              <a:t>	LL(1) left most derivation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4000" dirty="0" smtClean="0"/>
              <a:t>  I</a:t>
            </a:r>
            <a:r>
              <a:rPr lang="en-US" altLang="en-US" sz="3200" dirty="0" smtClean="0"/>
              <a:t>nput scanned from left to right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dirty="0" smtClean="0"/>
              <a:t>The parsing table of a grammar may contain more than one production rule. In this case, we say that it is not a LL(1) grammar.</a:t>
            </a:r>
          </a:p>
        </p:txBody>
      </p:sp>
    </p:spTree>
    <p:extLst>
      <p:ext uri="{BB962C8B-B14F-4D97-AF65-F5344CB8AC3E}">
        <p14:creationId xmlns:p14="http://schemas.microsoft.com/office/powerpoint/2010/main" val="42173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108" y="604911"/>
            <a:ext cx="9200270" cy="550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1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418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Constructing LL(1) Parsing Tables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9313"/>
            <a:ext cx="10515600" cy="2869808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en-US" sz="3200" dirty="0"/>
              <a:t>Two functions are used in the construction of LL(1) parsing tables</a:t>
            </a:r>
            <a:r>
              <a:rPr lang="en-US" altLang="en-US" sz="3200" dirty="0" smtClean="0"/>
              <a:t>:</a:t>
            </a:r>
            <a:endParaRPr lang="en-US" altLang="en-US" sz="3200" dirty="0"/>
          </a:p>
          <a:p>
            <a:pPr lvl="4" algn="just">
              <a:defRPr/>
            </a:pPr>
            <a:r>
              <a:rPr lang="en-US" altLang="en-US" sz="3200" b="1" dirty="0"/>
              <a:t>FIRST	</a:t>
            </a:r>
          </a:p>
          <a:p>
            <a:pPr lvl="4" algn="just">
              <a:defRPr/>
            </a:pPr>
            <a:r>
              <a:rPr lang="en-US" altLang="en-US" sz="3200" b="1" dirty="0"/>
              <a:t>FOLLOW</a:t>
            </a:r>
          </a:p>
        </p:txBody>
      </p:sp>
    </p:spTree>
    <p:extLst>
      <p:ext uri="{BB962C8B-B14F-4D97-AF65-F5344CB8AC3E}">
        <p14:creationId xmlns:p14="http://schemas.microsoft.com/office/powerpoint/2010/main" val="12899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6"/>
            <a:ext cx="10515600" cy="675883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Compute FIRST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403742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To compute FIRST(X) for all grammar symbols X, apply the following rules until no more terminals or </a:t>
            </a:r>
            <a:r>
              <a:rPr lang="en-US" altLang="en-US" dirty="0" smtClean="0">
                <a:sym typeface="Symbol" panose="05050102010706020507" pitchFamily="18" charset="2"/>
              </a:rPr>
              <a:t> can be added to any FIRST set.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If X is terminal, then FIRST(X) = { X }.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If X</a:t>
            </a:r>
            <a:r>
              <a:rPr lang="en-US" altLang="zh-TW" dirty="0"/>
              <a:t> </a:t>
            </a:r>
            <a:r>
              <a:rPr lang="en-US" altLang="zh-TW" dirty="0" smtClean="0"/>
              <a:t>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 is a production, then add  to FIRST(X).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If X is non-terminal and X</a:t>
            </a:r>
            <a:r>
              <a:rPr lang="en-US" altLang="zh-TW" dirty="0"/>
              <a:t> </a:t>
            </a:r>
            <a:r>
              <a:rPr lang="en-US" altLang="zh-TW" dirty="0" smtClean="0"/>
              <a:t>→Y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. . . Y</a:t>
            </a:r>
            <a:r>
              <a:rPr lang="en-US" altLang="zh-TW" baseline="-25000" dirty="0" smtClean="0"/>
              <a:t>K </a:t>
            </a:r>
            <a:r>
              <a:rPr lang="en-US" altLang="zh-TW" dirty="0" smtClean="0"/>
              <a:t> is a production, then place 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 in FIRST(X) if for some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a </a:t>
            </a:r>
            <a:r>
              <a:rPr lang="en-US" altLang="zh-TW" dirty="0" smtClean="0"/>
              <a:t>is in FIRST(Y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) and  </a:t>
            </a:r>
            <a:r>
              <a:rPr lang="en-US" altLang="en-US" dirty="0" smtClean="0">
                <a:sym typeface="Symbol" panose="05050102010706020507" pitchFamily="18" charset="2"/>
              </a:rPr>
              <a:t> is in all of </a:t>
            </a:r>
            <a:r>
              <a:rPr lang="en-US" altLang="zh-TW" dirty="0" smtClean="0"/>
              <a:t>FIRST(Y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), FIRST(Y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), . . ., FIRST(Y</a:t>
            </a:r>
            <a:r>
              <a:rPr lang="en-US" altLang="zh-TW" baseline="-25000" dirty="0" smtClean="0"/>
              <a:t>i-1</a:t>
            </a:r>
            <a:r>
              <a:rPr lang="en-US" altLang="zh-TW" dirty="0" smtClean="0"/>
              <a:t>). If </a:t>
            </a:r>
            <a:r>
              <a:rPr lang="en-US" altLang="en-US" dirty="0" smtClean="0">
                <a:sym typeface="Symbol" panose="05050102010706020507" pitchFamily="18" charset="2"/>
              </a:rPr>
              <a:t> is in </a:t>
            </a:r>
            <a:r>
              <a:rPr lang="en-US" altLang="zh-TW" dirty="0" smtClean="0"/>
              <a:t>FIRST(</a:t>
            </a:r>
            <a:r>
              <a:rPr lang="en-US" altLang="zh-TW" dirty="0" err="1" smtClean="0"/>
              <a:t>Y</a:t>
            </a:r>
            <a:r>
              <a:rPr lang="en-US" altLang="zh-TW" baseline="-25000" dirty="0" err="1" smtClean="0"/>
              <a:t>j</a:t>
            </a:r>
            <a:r>
              <a:rPr lang="en-US" altLang="zh-TW" dirty="0" smtClean="0"/>
              <a:t>) for all j=1, 2, . . . , k, then add </a:t>
            </a:r>
            <a:r>
              <a:rPr lang="en-US" altLang="en-US" dirty="0" smtClean="0">
                <a:sym typeface="Symbol" panose="05050102010706020507" pitchFamily="18" charset="2"/>
              </a:rPr>
              <a:t> to </a:t>
            </a:r>
            <a:r>
              <a:rPr lang="en-US" dirty="0">
                <a:sym typeface="Symbol" panose="05050102010706020507" pitchFamily="18" charset="2"/>
              </a:rPr>
              <a:t>FIRST(X</a:t>
            </a:r>
            <a:r>
              <a:rPr lang="en-US" dirty="0" smtClean="0">
                <a:sym typeface="Symbol" panose="05050102010706020507" pitchFamily="18" charset="2"/>
              </a:rPr>
              <a:t>).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1270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6"/>
            <a:ext cx="10515600" cy="732157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Compute </a:t>
            </a:r>
            <a:r>
              <a:rPr lang="en-US" altLang="en-US" dirty="0" smtClean="0">
                <a:solidFill>
                  <a:srgbClr val="FF0000"/>
                </a:solidFill>
              </a:rPr>
              <a:t>FOLLOW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5"/>
            <a:ext cx="10515600" cy="52613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To compute </a:t>
            </a:r>
            <a:r>
              <a:rPr lang="en-IN" dirty="0" smtClean="0"/>
              <a:t>FOLLOW(A) </a:t>
            </a:r>
            <a:r>
              <a:rPr lang="en-IN" dirty="0"/>
              <a:t>for all </a:t>
            </a:r>
            <a:r>
              <a:rPr lang="en-IN" dirty="0" smtClean="0"/>
              <a:t>non-terminals A, </a:t>
            </a:r>
            <a:r>
              <a:rPr lang="en-IN" dirty="0"/>
              <a:t>apply the following rules until </a:t>
            </a:r>
            <a:r>
              <a:rPr lang="en-IN" dirty="0" smtClean="0"/>
              <a:t>nothing </a:t>
            </a:r>
            <a:r>
              <a:rPr lang="en-US" altLang="en-US" dirty="0" smtClean="0">
                <a:sym typeface="Symbol" panose="05050102010706020507" pitchFamily="18" charset="2"/>
              </a:rPr>
              <a:t>can </a:t>
            </a:r>
            <a:r>
              <a:rPr lang="en-US" altLang="en-US" dirty="0">
                <a:sym typeface="Symbol" panose="05050102010706020507" pitchFamily="18" charset="2"/>
              </a:rPr>
              <a:t>be added to any </a:t>
            </a:r>
            <a:r>
              <a:rPr lang="en-US" altLang="en-US" dirty="0" smtClean="0">
                <a:sym typeface="Symbol" panose="05050102010706020507" pitchFamily="18" charset="2"/>
              </a:rPr>
              <a:t>FOLLOW </a:t>
            </a:r>
            <a:r>
              <a:rPr lang="en-US" altLang="en-US" dirty="0">
                <a:sym typeface="Symbol" panose="05050102010706020507" pitchFamily="18" charset="2"/>
              </a:rPr>
              <a:t>set.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Place </a:t>
            </a:r>
            <a:r>
              <a:rPr lang="en-US" altLang="en-US" b="1" dirty="0">
                <a:sym typeface="Wingdings" panose="05000000000000000000" pitchFamily="2" charset="2"/>
              </a:rPr>
              <a:t>$</a:t>
            </a:r>
            <a:r>
              <a:rPr lang="en-US" altLang="en-US" b="1" dirty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FOLLOW(S), where S is the start symbol and </a:t>
            </a:r>
            <a:r>
              <a:rPr lang="en-US" altLang="en-US" b="1" dirty="0" smtClean="0">
                <a:sym typeface="Wingdings" panose="05000000000000000000" pitchFamily="2" charset="2"/>
              </a:rPr>
              <a:t>$ </a:t>
            </a:r>
            <a:r>
              <a:rPr lang="en-US" altLang="en-US" dirty="0" smtClean="0">
                <a:sym typeface="Wingdings" panose="05000000000000000000" pitchFamily="2" charset="2"/>
              </a:rPr>
              <a:t>is the input right end marker</a:t>
            </a:r>
            <a:r>
              <a:rPr lang="en-US" dirty="0" smtClean="0">
                <a:sym typeface="Symbol" panose="05050102010706020507" pitchFamily="18" charset="2"/>
              </a:rPr>
              <a:t>.</a:t>
            </a:r>
            <a:endParaRPr 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</a:t>
            </a:r>
            <a:r>
              <a:rPr lang="en-US" dirty="0" smtClean="0">
                <a:sym typeface="Symbol" panose="05050102010706020507" pitchFamily="18" charset="2"/>
              </a:rPr>
              <a:t> there is a production A</a:t>
            </a:r>
            <a:r>
              <a:rPr lang="en-US" altLang="zh-TW" dirty="0" smtClean="0"/>
              <a:t> </a:t>
            </a:r>
            <a:r>
              <a:rPr lang="en-US" altLang="zh-TW" dirty="0"/>
              <a:t>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l-GR" altLang="en-US" dirty="0" smtClean="0">
                <a:sym typeface="Symbol" panose="05050102010706020507" pitchFamily="18" charset="2"/>
              </a:rPr>
              <a:t>β</a:t>
            </a:r>
            <a:r>
              <a:rPr lang="en-IN" altLang="en-US" dirty="0" smtClean="0">
                <a:sym typeface="Symbol" panose="05050102010706020507" pitchFamily="18" charset="2"/>
              </a:rPr>
              <a:t>, then everything in </a:t>
            </a:r>
            <a:r>
              <a:rPr lang="en-US" altLang="en-US" dirty="0" smtClean="0">
                <a:sym typeface="Symbol" panose="05050102010706020507" pitchFamily="18" charset="2"/>
              </a:rPr>
              <a:t> FIRST(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 smtClean="0">
                <a:sym typeface="Symbol" panose="05050102010706020507" pitchFamily="18" charset="2"/>
              </a:rPr>
              <a:t>) except for  is placed in FOLLOW(B).</a:t>
            </a:r>
            <a:endParaRPr lang="en-US" altLang="en-US" dirty="0">
              <a:sym typeface="Symbol" panose="05050102010706020507" pitchFamily="18" charset="2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If  there is a production A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 smtClean="0">
                <a:sym typeface="Symbol" panose="05050102010706020507" pitchFamily="18" charset="2"/>
              </a:rPr>
              <a:t>B</a:t>
            </a:r>
            <a:r>
              <a:rPr lang="en-IN" altLang="en-US" dirty="0" smtClean="0">
                <a:sym typeface="Symbol" panose="05050102010706020507" pitchFamily="18" charset="2"/>
              </a:rPr>
              <a:t>, or a production </a:t>
            </a:r>
            <a:r>
              <a:rPr lang="en-US" dirty="0">
                <a:sym typeface="Symbol" panose="05050102010706020507" pitchFamily="18" charset="2"/>
              </a:rPr>
              <a:t>A</a:t>
            </a:r>
            <a:r>
              <a:rPr lang="en-US" altLang="zh-TW" dirty="0"/>
              <a:t> →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B</a:t>
            </a:r>
            <a:r>
              <a:rPr lang="el-GR" altLang="en-US" dirty="0">
                <a:sym typeface="Symbol" panose="05050102010706020507" pitchFamily="18" charset="2"/>
              </a:rPr>
              <a:t>β </a:t>
            </a:r>
            <a:r>
              <a:rPr lang="en-IN" altLang="en-US" dirty="0" smtClean="0">
                <a:sym typeface="Symbol" panose="05050102010706020507" pitchFamily="18" charset="2"/>
              </a:rPr>
              <a:t> where </a:t>
            </a: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l-GR" altLang="en-US" dirty="0">
                <a:sym typeface="Symbol" panose="05050102010706020507" pitchFamily="18" charset="2"/>
              </a:rPr>
              <a:t>β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smtClean="0">
                <a:sym typeface="Symbol" panose="05050102010706020507" pitchFamily="18" charset="2"/>
              </a:rPr>
              <a:t>contains </a:t>
            </a:r>
            <a:r>
              <a:rPr lang="en-US" altLang="en-US" dirty="0">
                <a:sym typeface="Symbol" panose="05050102010706020507" pitchFamily="18" charset="2"/>
              </a:rPr>
              <a:t> 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IN" altLang="en-US" dirty="0" smtClean="0">
                <a:sym typeface="Symbol" panose="05050102010706020507" pitchFamily="18" charset="2"/>
              </a:rPr>
              <a:t>then </a:t>
            </a:r>
            <a:r>
              <a:rPr lang="en-IN" altLang="en-US" dirty="0">
                <a:sym typeface="Symbol" panose="05050102010706020507" pitchFamily="18" charset="2"/>
              </a:rPr>
              <a:t>everything in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FOLLOW(</a:t>
            </a:r>
            <a:r>
              <a:rPr lang="en-IN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 is in </a:t>
            </a:r>
            <a:r>
              <a:rPr lang="en-US" altLang="en-US" dirty="0">
                <a:sym typeface="Symbol" panose="05050102010706020507" pitchFamily="18" charset="2"/>
              </a:rPr>
              <a:t>FOLLOW(B).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If A can be the rightmost symbol in some sentential form, then </a:t>
            </a:r>
            <a:r>
              <a:rPr lang="en-US" altLang="en-US" b="1" dirty="0" smtClean="0">
                <a:sym typeface="Wingdings" panose="05000000000000000000" pitchFamily="2" charset="2"/>
              </a:rPr>
              <a:t>$ </a:t>
            </a:r>
            <a:r>
              <a:rPr lang="en-US" altLang="en-US" dirty="0" smtClean="0">
                <a:sym typeface="Wingdings" panose="05000000000000000000" pitchFamily="2" charset="2"/>
              </a:rPr>
              <a:t>is in </a:t>
            </a:r>
            <a:r>
              <a:rPr lang="en-US" altLang="en-US" dirty="0">
                <a:sym typeface="Symbol" panose="05050102010706020507" pitchFamily="18" charset="2"/>
              </a:rPr>
              <a:t>FOLLOW(</a:t>
            </a:r>
            <a:r>
              <a:rPr lang="en-IN" altLang="en-US" dirty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98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588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 - 1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10"/>
            <a:ext cx="10515600" cy="51359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</a:t>
            </a:r>
            <a:r>
              <a:rPr lang="en-US" dirty="0" smtClean="0"/>
              <a:t>E </a:t>
            </a:r>
            <a:r>
              <a:rPr lang="en-US" dirty="0"/>
              <a:t>→ E + T / T</a:t>
            </a:r>
          </a:p>
          <a:p>
            <a:pPr marL="0" indent="0">
              <a:buNone/>
            </a:pPr>
            <a:r>
              <a:rPr lang="en-US" dirty="0"/>
              <a:t>           T → T * F / F</a:t>
            </a: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 smtClean="0"/>
              <a:t>Eliminate </a:t>
            </a:r>
            <a:r>
              <a:rPr lang="en-US" dirty="0"/>
              <a:t>the immediate left recursion,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IN" dirty="0"/>
              <a:t> </a:t>
            </a:r>
            <a:r>
              <a:rPr lang="en-US" dirty="0">
                <a:solidFill>
                  <a:srgbClr val="FF0000"/>
                </a:solidFill>
              </a:rPr>
              <a:t>E → TE’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E’ → +TE’ / </a:t>
            </a:r>
            <a:r>
              <a:rPr lang="th-TH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0B050"/>
                </a:solidFill>
              </a:rPr>
              <a:t>T → FT’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T’ → *FT’ / </a:t>
            </a:r>
            <a:r>
              <a:rPr lang="th-TH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       F → ( E ) / id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4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4622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5"/>
            <a:ext cx="10515600" cy="5373858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 = 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baseline="30000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baseline="30000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) = {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}	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) =  {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	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FOLLOW(E) =  { $, ) } </a:t>
            </a:r>
            <a:r>
              <a:rPr lang="en-US" altLang="en-US" dirty="0" smtClean="0">
                <a:solidFill>
                  <a:srgbClr val="FF0000"/>
                </a:solidFill>
              </a:rPr>
              <a:t>                              </a:t>
            </a:r>
            <a:r>
              <a:rPr lang="en-US" altLang="en-US" dirty="0" smtClean="0"/>
              <a:t>F </a:t>
            </a:r>
            <a:r>
              <a:rPr lang="en-US" altLang="en-US" dirty="0">
                <a:sym typeface="Symbol" pitchFamily="18" charset="2"/>
              </a:rPr>
              <a:t> (E)   |   id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FOLLOW(E</a:t>
            </a:r>
            <a:r>
              <a:rPr lang="en-US" altLang="en-US" baseline="30000" dirty="0">
                <a:solidFill>
                  <a:srgbClr val="FF0000"/>
                </a:solidFill>
              </a:rPr>
              <a:t>’</a:t>
            </a:r>
            <a:r>
              <a:rPr lang="en-US" altLang="en-US" dirty="0">
                <a:solidFill>
                  <a:srgbClr val="FF0000"/>
                </a:solidFill>
              </a:rPr>
              <a:t>) = { $, ) </a:t>
            </a:r>
            <a:r>
              <a:rPr lang="en-US" altLang="en-US" dirty="0" smtClean="0">
                <a:solidFill>
                  <a:srgbClr val="FF0000"/>
                </a:solidFill>
              </a:rPr>
              <a:t>}                              </a:t>
            </a:r>
            <a:r>
              <a:rPr lang="en-US" altLang="en-US" dirty="0" smtClean="0"/>
              <a:t> E </a:t>
            </a:r>
            <a:r>
              <a:rPr lang="en-US" altLang="en-US" dirty="0">
                <a:sym typeface="Symbol" pitchFamily="18" charset="2"/>
              </a:rPr>
              <a:t> TE</a:t>
            </a:r>
            <a:r>
              <a:rPr lang="en-US" altLang="en-US" baseline="30000" dirty="0">
                <a:sym typeface="Symbol" pitchFamily="18" charset="2"/>
              </a:rPr>
              <a:t>’ </a:t>
            </a:r>
            <a:r>
              <a:rPr lang="en-US" altLang="en-US" dirty="0"/>
              <a:t>FOLLOW(E)</a:t>
            </a:r>
            <a:endParaRPr lang="en-US" altLang="en-US" baseline="300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FOLLOW(T) =  { +, ), $ } </a:t>
            </a:r>
            <a:r>
              <a:rPr lang="en-US" alt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altLang="en-US" dirty="0" smtClean="0">
                <a:sym typeface="Symbol" pitchFamily="18" charset="2"/>
              </a:rPr>
              <a:t>FIRST(</a:t>
            </a:r>
            <a:r>
              <a:rPr lang="en-US" altLang="en-US" dirty="0" smtClean="0">
                <a:latin typeface="Courier New" pitchFamily="49" charset="0"/>
                <a:sym typeface="Symbol" pitchFamily="18" charset="2"/>
              </a:rPr>
              <a:t>E</a:t>
            </a:r>
            <a:r>
              <a:rPr lang="en-US" altLang="en-US" baseline="30000" dirty="0">
                <a:latin typeface="Courier New" pitchFamily="49" charset="0"/>
                <a:sym typeface="Symbol" pitchFamily="18" charset="2"/>
              </a:rPr>
              <a:t>’</a:t>
            </a:r>
            <a:r>
              <a:rPr lang="en-US" altLang="en-US" dirty="0">
                <a:sym typeface="Symbol" pitchFamily="18" charset="2"/>
              </a:rPr>
              <a:t>) = {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+</a:t>
            </a:r>
            <a:r>
              <a:rPr lang="en-US" altLang="en-US" dirty="0">
                <a:sym typeface="Symbol" pitchFamily="18" charset="2"/>
              </a:rPr>
              <a:t>, </a:t>
            </a:r>
            <a:r>
              <a:rPr lang="en-US" altLang="en-US" dirty="0">
                <a:latin typeface="Courier New" pitchFamily="49" charset="0"/>
                <a:sym typeface="Symbol" pitchFamily="18" charset="2"/>
              </a:rPr>
              <a:t></a:t>
            </a:r>
            <a:r>
              <a:rPr lang="en-US" altLang="en-US" dirty="0">
                <a:sym typeface="Symbol" pitchFamily="18" charset="2"/>
              </a:rPr>
              <a:t>}</a:t>
            </a:r>
            <a:r>
              <a:rPr lang="en-US" altLang="en-US" sz="2400" dirty="0"/>
              <a:t> FOLLOW(E) =  { $, ) }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FOLLOW(T</a:t>
            </a:r>
            <a:r>
              <a:rPr lang="en-US" altLang="en-US" baseline="30000" dirty="0">
                <a:solidFill>
                  <a:srgbClr val="FF0000"/>
                </a:solidFill>
              </a:rPr>
              <a:t>’</a:t>
            </a:r>
            <a:r>
              <a:rPr lang="en-US" altLang="en-US" dirty="0">
                <a:solidFill>
                  <a:srgbClr val="FF0000"/>
                </a:solidFill>
              </a:rPr>
              <a:t>) = { +, ), $ } </a:t>
            </a:r>
            <a:r>
              <a:rPr lang="en-US" alt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altLang="en-US" dirty="0" smtClean="0"/>
              <a:t> FOLLOW(T</a:t>
            </a:r>
            <a:r>
              <a:rPr lang="en-US" altLang="en-US" dirty="0"/>
              <a:t>)</a:t>
            </a:r>
          </a:p>
          <a:p>
            <a:pPr>
              <a:buFontTx/>
              <a:buNone/>
              <a:defRPr/>
            </a:pPr>
            <a:r>
              <a:rPr lang="en-US" altLang="en-US" dirty="0">
                <a:solidFill>
                  <a:srgbClr val="FF0000"/>
                </a:solidFill>
              </a:rPr>
              <a:t>FOLLOW(F)  =  { *,+, ), $ </a:t>
            </a:r>
            <a:r>
              <a:rPr lang="en-US" altLang="en-US" dirty="0" smtClean="0">
                <a:solidFill>
                  <a:srgbClr val="FF0000"/>
                </a:solidFill>
              </a:rPr>
              <a:t>}                       </a:t>
            </a:r>
            <a:r>
              <a:rPr lang="en-US" altLang="en-US" dirty="0" smtClean="0"/>
              <a:t>FIRST(T</a:t>
            </a:r>
            <a:r>
              <a:rPr lang="en-US" altLang="en-US" dirty="0"/>
              <a:t>’) FOLLOW(T)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9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830629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Construction of a Predictive Parsing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7012" y="1209819"/>
            <a:ext cx="10515600" cy="471330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Input : Grammar G</a:t>
            </a:r>
          </a:p>
          <a:p>
            <a:pPr marL="0" indent="0">
              <a:buNone/>
            </a:pPr>
            <a:r>
              <a:rPr lang="en-IN" dirty="0" smtClean="0"/>
              <a:t>Output : Parsing table M.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Method: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For each production </a:t>
            </a:r>
            <a:r>
              <a:rPr lang="en-US" dirty="0" smtClean="0"/>
              <a:t>A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of the grammar, do step 2 and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For each terminal </a:t>
            </a:r>
            <a:r>
              <a:rPr 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dirty="0" smtClean="0">
                <a:sym typeface="Symbol" panose="05050102010706020507" pitchFamily="18" charset="2"/>
              </a:rPr>
              <a:t> in FIRST(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), add </a:t>
            </a:r>
            <a:r>
              <a:rPr lang="en-US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 to M[A, a].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If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altLang="en-US" sz="2600" dirty="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in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FIRST(</a:t>
            </a:r>
            <a:r>
              <a:rPr lang="el-GR" altLang="en-US" dirty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), add </a:t>
            </a:r>
            <a:r>
              <a:rPr lang="en-US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 to M[A, b] for each terminal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b </a:t>
            </a:r>
            <a:r>
              <a:rPr lang="en-IN" altLang="en-US" dirty="0" smtClean="0">
                <a:sym typeface="Symbol" panose="05050102010706020507" pitchFamily="18" charset="2"/>
              </a:rPr>
              <a:t>in FOLLOW(A). If 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 </a:t>
            </a:r>
            <a:r>
              <a:rPr lang="en-US" altLang="en-US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is in FIRST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) and </a:t>
            </a:r>
            <a:r>
              <a:rPr lang="en-US" altLang="en-US" dirty="0" smtClean="0">
                <a:solidFill>
                  <a:srgbClr val="FF0000"/>
                </a:solidFill>
              </a:rPr>
              <a:t>$ </a:t>
            </a:r>
            <a:r>
              <a:rPr lang="en-US" altLang="en-US" dirty="0" smtClean="0"/>
              <a:t>is in FOLLOW(A), add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</a:t>
            </a:r>
            <a:r>
              <a:rPr lang="en-US" altLang="en-US" dirty="0" smtClean="0"/>
              <a:t> </a:t>
            </a:r>
            <a:r>
              <a:rPr lang="en-US" altLang="en-US" dirty="0">
                <a:sym typeface="Symbol" pitchFamily="18" charset="2"/>
              </a:rPr>
              <a:t> </a:t>
            </a:r>
            <a:r>
              <a:rPr lang="el-GR" altLang="en-US" dirty="0" smtClean="0">
                <a:sym typeface="Symbol" panose="05050102010706020507" pitchFamily="18" charset="2"/>
              </a:rPr>
              <a:t>α</a:t>
            </a:r>
            <a:r>
              <a:rPr lang="en-IN" altLang="en-US" dirty="0" smtClean="0">
                <a:sym typeface="Symbol" panose="05050102010706020507" pitchFamily="18" charset="2"/>
              </a:rPr>
              <a:t> to  M[A, </a:t>
            </a:r>
            <a:r>
              <a:rPr lang="en-US" altLang="en-US" dirty="0" smtClean="0"/>
              <a:t>$]</a:t>
            </a:r>
            <a:endParaRPr lang="en-IN" altLang="en-US" dirty="0"/>
          </a:p>
          <a:p>
            <a:pPr marL="0" indent="0">
              <a:buNone/>
            </a:pPr>
            <a:r>
              <a:rPr lang="en-IN" dirty="0" smtClean="0"/>
              <a:t>4. Mark each undefined entry of M be error.</a:t>
            </a:r>
          </a:p>
        </p:txBody>
      </p:sp>
    </p:spTree>
    <p:extLst>
      <p:ext uri="{BB962C8B-B14F-4D97-AF65-F5344CB8AC3E}">
        <p14:creationId xmlns:p14="http://schemas.microsoft.com/office/powerpoint/2010/main" val="41530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8"/>
            <a:ext cx="10515600" cy="80858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Parsing 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3580"/>
            <a:ext cx="9779758" cy="52680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8794"/>
              </p:ext>
            </p:extLst>
          </p:nvPr>
        </p:nvGraphicFramePr>
        <p:xfrm>
          <a:off x="1028132" y="1390932"/>
          <a:ext cx="9262282" cy="4463957"/>
        </p:xfrm>
        <a:graphic>
          <a:graphicData uri="http://schemas.openxmlformats.org/drawingml/2006/table">
            <a:tbl>
              <a:tblPr/>
              <a:tblGrid>
                <a:gridCol w="594973"/>
                <a:gridCol w="1334669"/>
                <a:gridCol w="1698085"/>
                <a:gridCol w="1620900"/>
                <a:gridCol w="1620900"/>
                <a:gridCol w="1234970"/>
                <a:gridCol w="1157785"/>
              </a:tblGrid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id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*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5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TE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+TE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85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FT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*FT</a:t>
                      </a:r>
                      <a:r>
                        <a:rPr kumimoji="0" lang="en-US" alt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T</a:t>
                      </a:r>
                      <a:r>
                        <a:rPr kumimoji="0" lang="en-US" altLang="en-US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’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 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id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 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 (E)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237"/>
            <a:ext cx="10515600" cy="64144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Non recursive predictive 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684"/>
            <a:ext cx="10515600" cy="5745707"/>
          </a:xfrm>
        </p:spPr>
        <p:txBody>
          <a:bodyPr/>
          <a:lstStyle/>
          <a:p>
            <a:pPr marL="0" indent="0">
              <a:buNone/>
            </a:pPr>
            <a:r>
              <a:rPr lang="en-IN" smtClean="0"/>
              <a:t>The parser </a:t>
            </a:r>
            <a:r>
              <a:rPr lang="en-IN" dirty="0" smtClean="0"/>
              <a:t>considers </a:t>
            </a:r>
            <a:r>
              <a:rPr lang="en-IN" dirty="0" smtClean="0">
                <a:solidFill>
                  <a:srgbClr val="FF0000"/>
                </a:solidFill>
              </a:rPr>
              <a:t>X</a:t>
            </a:r>
            <a:r>
              <a:rPr lang="en-IN" dirty="0" smtClean="0"/>
              <a:t>, the symbol on top of the stack, and 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dirty="0" smtClean="0"/>
              <a:t>, the current input symbol. These two symbols determine the action of the parser. There are </a:t>
            </a:r>
            <a:r>
              <a:rPr lang="en-IN" dirty="0" smtClean="0">
                <a:solidFill>
                  <a:srgbClr val="FF0000"/>
                </a:solidFill>
              </a:rPr>
              <a:t>three</a:t>
            </a:r>
            <a:r>
              <a:rPr lang="en-IN" dirty="0" smtClean="0"/>
              <a:t> possibilities.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If X = a = </a:t>
            </a:r>
            <a:r>
              <a:rPr lang="en-US" altLang="en-US" b="1" dirty="0" smtClean="0">
                <a:sym typeface="Wingdings" panose="05000000000000000000" pitchFamily="2" charset="2"/>
              </a:rPr>
              <a:t>$</a:t>
            </a:r>
            <a:r>
              <a:rPr lang="en-US" altLang="en-US" dirty="0" smtClean="0">
                <a:sym typeface="Wingdings" panose="05000000000000000000" pitchFamily="2" charset="2"/>
              </a:rPr>
              <a:t>, the parser halts and announces successful completion of parsing.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X = a </a:t>
            </a:r>
            <a:r>
              <a:rPr lang="en-IN" dirty="0" smtClean="0"/>
              <a:t>≠ </a:t>
            </a:r>
            <a:r>
              <a:rPr lang="en-US" altLang="en-US" b="1" dirty="0" smtClean="0">
                <a:sym typeface="Wingdings" panose="05000000000000000000" pitchFamily="2" charset="2"/>
              </a:rPr>
              <a:t>$</a:t>
            </a:r>
            <a:r>
              <a:rPr lang="en-US" altLang="en-US" dirty="0" smtClean="0">
                <a:sym typeface="Wingdings" panose="05000000000000000000" pitchFamily="2" charset="2"/>
              </a:rPr>
              <a:t>, the parser pops X off the stack and advances the input pointer to the next input symbol.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If X is a non-terminal, the parser consults entry M[X, a] of the parsing table M. This entry will be either an X- production or an error entry. If, for example, M[X, a] = {X </a:t>
            </a:r>
            <a:r>
              <a:rPr lang="en-US" dirty="0" smtClean="0"/>
              <a:t>→UVW}, the parse replaces X on the top of the stack by WVU (</a:t>
            </a:r>
            <a:r>
              <a:rPr lang="en-US" dirty="0" smtClean="0">
                <a:solidFill>
                  <a:srgbClr val="FF0000"/>
                </a:solidFill>
              </a:rPr>
              <a:t>with U on top</a:t>
            </a:r>
            <a:r>
              <a:rPr lang="en-US" dirty="0" smtClean="0"/>
              <a:t>). As output, we shall assume that the parser just prints the production used.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If </a:t>
            </a:r>
            <a:r>
              <a:rPr lang="en-US" dirty="0">
                <a:sym typeface="Wingdings" panose="05000000000000000000" pitchFamily="2" charset="2"/>
              </a:rPr>
              <a:t>M[X, a] </a:t>
            </a:r>
            <a:r>
              <a:rPr lang="en-US" dirty="0" smtClean="0">
                <a:sym typeface="Wingdings" panose="05000000000000000000" pitchFamily="2" charset="2"/>
              </a:rPr>
              <a:t>=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r>
              <a:rPr lang="en-US" dirty="0" smtClean="0">
                <a:sym typeface="Wingdings" panose="05000000000000000000" pitchFamily="2" charset="2"/>
              </a:rPr>
              <a:t>, the parser calls an error recovery routine.</a:t>
            </a:r>
            <a:endParaRPr lang="en-US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6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04" y="828674"/>
            <a:ext cx="1007268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9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09"/>
            <a:ext cx="10515600" cy="65846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LL(1) </a:t>
            </a:r>
            <a:r>
              <a:rPr lang="en-US" altLang="zh-TW" dirty="0" smtClean="0">
                <a:solidFill>
                  <a:srgbClr val="FF0000"/>
                </a:solidFill>
              </a:rPr>
              <a:t>Parser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1570"/>
            <a:ext cx="10515600" cy="5385393"/>
          </a:xfrm>
        </p:spPr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kumimoji="1" lang="en-US" altLang="zh-TW" dirty="0">
              <a:latin typeface="Arial" charset="0"/>
              <a:ea typeface="新細明體" pitchFamily="18" charset="-120"/>
            </a:endParaRPr>
          </a:p>
        </p:txBody>
      </p:sp>
      <p:graphicFrame>
        <p:nvGraphicFramePr>
          <p:cNvPr id="5" name="Group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730438"/>
              </p:ext>
            </p:extLst>
          </p:nvPr>
        </p:nvGraphicFramePr>
        <p:xfrm>
          <a:off x="838200" y="791571"/>
          <a:ext cx="10515600" cy="5385394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7688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TW" altLang="zh-TW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 → 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509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+ 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 → +TE’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20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0"/>
            <a:ext cx="10515600" cy="685754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LL(1) Parser</a:t>
            </a:r>
            <a:endParaRPr lang="en-IN" dirty="0"/>
          </a:p>
        </p:txBody>
      </p:sp>
      <p:graphicFrame>
        <p:nvGraphicFramePr>
          <p:cNvPr id="6" name="Group 13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320830"/>
              </p:ext>
            </p:extLst>
          </p:nvPr>
        </p:nvGraphicFramePr>
        <p:xfrm>
          <a:off x="842964" y="985842"/>
          <a:ext cx="10510836" cy="6029107"/>
        </p:xfrm>
        <a:graphic>
          <a:graphicData uri="http://schemas.openxmlformats.org/drawingml/2006/table">
            <a:tbl>
              <a:tblPr/>
              <a:tblGrid>
                <a:gridCol w="3503612"/>
                <a:gridCol w="3503612"/>
                <a:gridCol w="3503612"/>
              </a:tblGrid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 → 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* 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*FT’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2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  <a:r>
                        <a:rPr kumimoji="1" lang="en-US" altLang="zh-TW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E’T’id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id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F →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match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0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T’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4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E’ → 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6229350"/>
          </a:xfrm>
        </p:spPr>
        <p:txBody>
          <a:bodyPr/>
          <a:lstStyle/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773132" y="899264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85879" y="884323"/>
            <a:ext cx="929712" cy="8256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539110" y="15238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5242" y="166528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E’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65124" y="488384"/>
            <a:ext cx="3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</a:t>
            </a:r>
            <a:endParaRPr lang="en-IN" sz="24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373084" y="1942252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85831" y="1927311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224790" y="255258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89404" y="256538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T’</a:t>
            </a:r>
            <a:endParaRPr lang="en-IN" sz="2400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371683" y="298637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3111" y="348932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id</a:t>
            </a:r>
            <a:endParaRPr lang="en-IN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008450" y="341312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152737" y="2953030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821364" y="2141807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170614" y="2129107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65864" y="2116407"/>
            <a:ext cx="761002" cy="811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5464" y="2968664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9538" y="298673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2148" y="2911512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E’</a:t>
            </a:r>
            <a:endParaRPr lang="en-IN" sz="2400" b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839938" y="3380536"/>
            <a:ext cx="255864" cy="696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52685" y="3365595"/>
            <a:ext cx="347382" cy="7109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91644" y="399086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838537" y="4424656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679965" y="4927607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id</a:t>
            </a:r>
            <a:endParaRPr lang="en-IN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441985" y="400366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T’</a:t>
            </a:r>
            <a:endParaRPr lang="en-IN" sz="2400" b="1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6288088" y="4408756"/>
            <a:ext cx="254000" cy="850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637338" y="4396056"/>
            <a:ext cx="6350" cy="88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32588" y="4383356"/>
            <a:ext cx="381000" cy="9009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72188" y="52356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66262" y="5253680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F</a:t>
            </a:r>
            <a:endParaRPr lang="en-IN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23088" y="523561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</a:t>
            </a:r>
            <a:r>
              <a:rPr lang="en-IN" sz="2400" b="1" dirty="0" smtClean="0"/>
              <a:t>’</a:t>
            </a:r>
            <a:endParaRPr lang="en-IN" sz="2400" b="1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6610066" y="5653390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51494" y="615634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id</a:t>
            </a:r>
            <a:endParaRPr lang="en-IN" sz="2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018228" y="379412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7162515" y="3362611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70596" y="621824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400" dirty="0">
                <a:latin typeface="Browallia New" pitchFamily="34" charset="-34"/>
                <a:sym typeface="Symbol" pitchFamily="18" charset="2"/>
              </a:rPr>
              <a:t></a:t>
            </a:r>
            <a:endParaRPr lang="en-IN" sz="2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7114883" y="568671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1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1"/>
            <a:ext cx="10515600" cy="74622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 - </a:t>
            </a:r>
            <a:r>
              <a:rPr lang="en-IN" dirty="0" smtClean="0">
                <a:solidFill>
                  <a:srgbClr val="FF0000"/>
                </a:solidFill>
              </a:rPr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8805"/>
            <a:ext cx="10515600" cy="55020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3800" dirty="0" smtClean="0"/>
              <a:t>Consider </a:t>
            </a:r>
            <a:r>
              <a:rPr lang="en-IN" sz="3800" dirty="0"/>
              <a:t>the grammar</a:t>
            </a:r>
          </a:p>
          <a:p>
            <a:pPr marL="0" indent="0">
              <a:buNone/>
            </a:pPr>
            <a:r>
              <a:rPr lang="en-IN" sz="3800" dirty="0"/>
              <a:t>    </a:t>
            </a:r>
            <a:r>
              <a:rPr lang="en-US" sz="3800" dirty="0"/>
              <a:t>       S → (L) / a</a:t>
            </a:r>
          </a:p>
          <a:p>
            <a:pPr marL="0" indent="0">
              <a:buNone/>
            </a:pPr>
            <a:r>
              <a:rPr lang="en-US" sz="3800" dirty="0"/>
              <a:t>           L → L , S / S</a:t>
            </a:r>
            <a:r>
              <a:rPr lang="en-IN" sz="3800" dirty="0"/>
              <a:t> </a:t>
            </a:r>
          </a:p>
          <a:p>
            <a:pPr marL="0" indent="0">
              <a:buNone/>
            </a:pPr>
            <a:r>
              <a:rPr lang="en-US" sz="3800" dirty="0" smtClean="0"/>
              <a:t>Construct </a:t>
            </a:r>
            <a:r>
              <a:rPr lang="en-US" sz="3800" dirty="0"/>
              <a:t>a predictive parser for the above grammar. Also, find the </a:t>
            </a:r>
            <a:r>
              <a:rPr lang="en-US" sz="3800" dirty="0" smtClean="0"/>
              <a:t>parse </a:t>
            </a:r>
            <a:r>
              <a:rPr lang="en-US" sz="3800" dirty="0"/>
              <a:t>trees for the following words:</a:t>
            </a:r>
          </a:p>
          <a:p>
            <a:pPr marL="0" indent="0">
              <a:buNone/>
            </a:pPr>
            <a:r>
              <a:rPr lang="en-US" sz="3800" dirty="0"/>
              <a:t>               </a:t>
            </a:r>
            <a:r>
              <a:rPr lang="en-US" sz="3800" dirty="0" err="1"/>
              <a:t>i</a:t>
            </a:r>
            <a:r>
              <a:rPr lang="en-US" sz="3800" dirty="0"/>
              <a:t>)   (a, a)  </a:t>
            </a:r>
          </a:p>
          <a:p>
            <a:pPr marL="0" indent="0">
              <a:buNone/>
            </a:pPr>
            <a:r>
              <a:rPr lang="en-US" sz="3800" dirty="0"/>
              <a:t>               ii)  (a, (a, a))</a:t>
            </a:r>
          </a:p>
          <a:p>
            <a:pPr marL="0" indent="0">
              <a:buNone/>
            </a:pPr>
            <a:r>
              <a:rPr lang="en-US" sz="3800" dirty="0"/>
              <a:t>              iii) (a, ((a, a), (a, a)))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/>
              <a:t> </a:t>
            </a:r>
            <a:r>
              <a:rPr lang="en-US" sz="3800" dirty="0" smtClean="0"/>
              <a:t> </a:t>
            </a:r>
            <a:r>
              <a:rPr lang="en-US" dirty="0" smtClean="0"/>
              <a:t>        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6"/>
            <a:ext cx="10515600" cy="6429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Eliminate the immediate left recursion,</a:t>
            </a:r>
          </a:p>
          <a:p>
            <a:pPr marL="0" indent="0">
              <a:buNone/>
            </a:pPr>
            <a:r>
              <a:rPr lang="en-US" dirty="0"/>
              <a:t>            S → (L) / a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L</a:t>
            </a:r>
            <a:r>
              <a:rPr lang="en-US" dirty="0">
                <a:solidFill>
                  <a:srgbClr val="00B050"/>
                </a:solidFill>
              </a:rPr>
              <a:t> → SL’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L’ → ,SL’ / </a:t>
            </a:r>
            <a:r>
              <a:rPr lang="th-TH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IN" alt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altLang="en-US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 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 smtClean="0">
                <a:sym typeface="Symbol" panose="05050102010706020507" pitchFamily="18" charset="2"/>
              </a:rPr>
              <a:t>, a}</a:t>
            </a:r>
            <a:r>
              <a:rPr lang="en-US" altLang="en-US" dirty="0">
                <a:sym typeface="Symbol" panose="05050102010706020507" pitchFamily="18" charset="2"/>
              </a:rPr>
              <a:t>	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FIRST(L)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L</a:t>
            </a:r>
            <a:r>
              <a:rPr lang="en-US" altLang="en-US" baseline="30000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{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,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}	</a:t>
            </a:r>
            <a:endParaRPr lang="en-US" altLang="en-US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FOLLOW(S) </a:t>
            </a:r>
            <a:r>
              <a:rPr lang="en-US" altLang="en-US" dirty="0">
                <a:solidFill>
                  <a:srgbClr val="FF0000"/>
                </a:solidFill>
              </a:rPr>
              <a:t>=  { $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, </a:t>
            </a:r>
            <a:r>
              <a:rPr lang="en-US" altLang="en-US" dirty="0" smtClean="0"/>
              <a:t>,</a:t>
            </a:r>
            <a:r>
              <a:rPr lang="en-US" altLang="en-US" dirty="0" smtClean="0">
                <a:solidFill>
                  <a:srgbClr val="FF0000"/>
                </a:solidFill>
              </a:rPr>
              <a:t> )}                           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FOLLOW(L) </a:t>
            </a:r>
            <a:r>
              <a:rPr lang="en-US" altLang="en-US" dirty="0">
                <a:solidFill>
                  <a:srgbClr val="FF0000"/>
                </a:solidFill>
              </a:rPr>
              <a:t>= { 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) }                              </a:t>
            </a:r>
            <a:endParaRPr lang="en-US" altLang="en-US" baseline="30000" dirty="0">
              <a:sym typeface="Symbol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FOLLOW(L’) </a:t>
            </a:r>
            <a:r>
              <a:rPr lang="en-US" altLang="en-US" dirty="0">
                <a:solidFill>
                  <a:srgbClr val="FF0000"/>
                </a:solidFill>
              </a:rPr>
              <a:t>=  </a:t>
            </a:r>
            <a:r>
              <a:rPr lang="en-US" altLang="en-US" dirty="0" smtClean="0">
                <a:solidFill>
                  <a:srgbClr val="FF0000"/>
                </a:solidFill>
              </a:rPr>
              <a:t>{ </a:t>
            </a:r>
            <a:r>
              <a:rPr lang="en-US" altLang="en-US" dirty="0">
                <a:solidFill>
                  <a:srgbClr val="FF0000"/>
                </a:solidFill>
              </a:rPr>
              <a:t>), $ }                      </a:t>
            </a:r>
            <a:r>
              <a:rPr lang="en-US" altLang="en-US" dirty="0" smtClean="0">
                <a:solidFill>
                  <a:srgbClr val="FF0000"/>
                </a:solidFill>
              </a:rPr>
              <a:t>  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6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LL(1) Parsing Table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69341"/>
              </p:ext>
            </p:extLst>
          </p:nvPr>
        </p:nvGraphicFramePr>
        <p:xfrm>
          <a:off x="928687" y="1843087"/>
          <a:ext cx="10425112" cy="3062757"/>
        </p:xfrm>
        <a:graphic>
          <a:graphicData uri="http://schemas.openxmlformats.org/drawingml/2006/table">
            <a:tbl>
              <a:tblPr/>
              <a:tblGrid>
                <a:gridCol w="765336"/>
                <a:gridCol w="1716834"/>
                <a:gridCol w="2184309"/>
                <a:gridCol w="2085023"/>
                <a:gridCol w="2085023"/>
                <a:gridCol w="1588587"/>
              </a:tblGrid>
              <a:tr h="483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,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TW" dirty="0" smtClean="0"/>
                        <a:t>$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6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/>
                        <a:t> S → (L)</a:t>
                      </a: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 smtClean="0"/>
                        <a:t>S →  a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L</a:t>
                      </a:r>
                      <a:endParaRPr kumimoji="0" lang="en-US" altLang="en-US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 → SL’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 → SL’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L’</a:t>
                      </a: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L’ → ,SL’</a:t>
                      </a: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40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5748338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698851"/>
              </p:ext>
            </p:extLst>
          </p:nvPr>
        </p:nvGraphicFramePr>
        <p:xfrm>
          <a:off x="871539" y="485766"/>
          <a:ext cx="10482261" cy="6386303"/>
        </p:xfrm>
        <a:graphic>
          <a:graphicData uri="http://schemas.openxmlformats.org/drawingml/2006/table">
            <a:tbl>
              <a:tblPr/>
              <a:tblGrid>
                <a:gridCol w="3494087"/>
                <a:gridCol w="3494087"/>
                <a:gridCol w="3494087"/>
              </a:tblGrid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</a:t>
                      </a:r>
                      <a:r>
                        <a:rPr lang="en-US" sz="2800" dirty="0" smtClean="0"/>
                        <a:t>a,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="0" dirty="0" smtClean="0"/>
                        <a:t>   </a:t>
                      </a:r>
                      <a:r>
                        <a:rPr lang="en-US" sz="3200" b="1" dirty="0" smtClean="0"/>
                        <a:t>S → (L)</a:t>
                      </a:r>
                      <a:endParaRPr kumimoji="0" lang="en-US" altLang="en-US" sz="3200" b="0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) L (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(</a:t>
                      </a:r>
                      <a:r>
                        <a:rPr lang="en-US" sz="2800" dirty="0" smtClean="0"/>
                        <a:t>a,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 smtClean="0"/>
                        <a:t> a,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 → SL’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 smtClean="0"/>
                        <a:t> a,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 smtClean="0"/>
                        <a:t>S →  a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 smtClean="0"/>
                        <a:t> a,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 smtClean="0"/>
                        <a:t>   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L’ → ,SL’</a:t>
                      </a: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 ,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dirty="0" smtClean="0"/>
                        <a:t>   ,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sz="2800" dirty="0" smtClean="0"/>
                        <a:t>     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b="1" dirty="0" smtClean="0"/>
                        <a:t>S →  a</a:t>
                      </a:r>
                      <a:endParaRPr kumimoji="1" lang="en-US" altLang="zh-TW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33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$) L’ 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</a:t>
                      </a:r>
                      <a:r>
                        <a:rPr lang="en-US" sz="2800" dirty="0" smtClean="0"/>
                        <a:t>a)</a:t>
                      </a: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match 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12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 ) L’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)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L’ →  </a:t>
                      </a:r>
                      <a:r>
                        <a:rPr lang="th-TH" altLang="en-US" b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kumimoji="0" lang="en-US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439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188"/>
            <a:ext cx="10515600" cy="5819775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Group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53372"/>
              </p:ext>
            </p:extLst>
          </p:nvPr>
        </p:nvGraphicFramePr>
        <p:xfrm>
          <a:off x="838200" y="428619"/>
          <a:ext cx="10482261" cy="5943600"/>
        </p:xfrm>
        <a:graphic>
          <a:graphicData uri="http://schemas.openxmlformats.org/drawingml/2006/table">
            <a:tbl>
              <a:tblPr/>
              <a:tblGrid>
                <a:gridCol w="3494087"/>
                <a:gridCol w="3494087"/>
                <a:gridCol w="3494087"/>
              </a:tblGrid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Stack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Input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Output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</a:rPr>
                        <a:t>        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b="1" dirty="0" smtClean="0"/>
                        <a:t> </a:t>
                      </a:r>
                      <a:r>
                        <a:rPr lang="en-US" b="1" baseline="0" dirty="0" smtClean="0"/>
                        <a:t>  Halt</a:t>
                      </a:r>
                      <a:endParaRPr kumimoji="0" lang="en-US" altLang="en-US" sz="32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9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9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4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8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1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zh-TW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8624"/>
            <a:ext cx="10515600" cy="620077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13217" y="63180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543420" y="1036898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14920" y="1024198"/>
            <a:ext cx="57524" cy="103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03820" y="1011498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86252" y="2049493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(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37510" y="2053269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1550" y="2049496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)</a:t>
            </a:r>
            <a:endParaRPr lang="en-IN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4652956" y="2532334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13356" y="2506934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788" y="3544929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1086" y="3544932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L’</a:t>
            </a:r>
            <a:endParaRPr lang="en-IN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518389" y="4434530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</a:t>
            </a:r>
            <a:endParaRPr lang="en-IN" sz="2800" b="1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652956" y="3935102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795960" y="3989656"/>
            <a:ext cx="46990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67460" y="3976956"/>
            <a:ext cx="57524" cy="1036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56360" y="3964256"/>
            <a:ext cx="892180" cy="1049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792" y="5002251"/>
            <a:ext cx="46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,</a:t>
            </a:r>
            <a:endParaRPr lang="en-IN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290050" y="4934587"/>
            <a:ext cx="46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s</a:t>
            </a:r>
            <a:endParaRPr lang="en-IN" sz="28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04090" y="5002254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L’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342429" y="5958532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a</a:t>
            </a:r>
            <a:endParaRPr lang="en-IN" sz="28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6476996" y="5459104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6367" y="5953764"/>
            <a:ext cx="469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2800" dirty="0" smtClean="0">
                <a:latin typeface="Browallia New" pitchFamily="34" charset="-34"/>
                <a:sym typeface="Symbol" pitchFamily="18" charset="2"/>
              </a:rPr>
              <a:t></a:t>
            </a:r>
            <a:endParaRPr lang="en-IN" sz="28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7500934" y="5454336"/>
            <a:ext cx="1401" cy="5712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8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- </a:t>
            </a:r>
            <a:r>
              <a:rPr lang="en-IN" dirty="0" smtClean="0">
                <a:solidFill>
                  <a:srgbClr val="FF0000"/>
                </a:solidFill>
              </a:rPr>
              <a:t>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286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 smtClean="0"/>
              <a:t>iEt</a:t>
            </a:r>
            <a:r>
              <a:rPr lang="en-US" dirty="0" err="1"/>
              <a:t>S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err="1" smtClean="0"/>
              <a:t>iEtSeS</a:t>
            </a:r>
            <a:r>
              <a:rPr lang="en-US" dirty="0" smtClean="0"/>
              <a:t> / a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 </a:t>
            </a:r>
            <a:r>
              <a:rPr lang="en-US" dirty="0"/>
              <a:t>→ </a:t>
            </a:r>
            <a:r>
              <a:rPr lang="en-US" dirty="0" smtClean="0"/>
              <a:t>b           </a:t>
            </a:r>
          </a:p>
          <a:p>
            <a:pPr marL="0" indent="0">
              <a:buNone/>
            </a:pPr>
            <a:r>
              <a:rPr lang="en-US" dirty="0" smtClean="0"/>
              <a:t>Using left factoring the original productions becomes,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smtClean="0"/>
              <a:t>iEtSS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 smtClean="0"/>
              <a:t>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→ </a:t>
            </a:r>
            <a:r>
              <a:rPr lang="en-US" dirty="0" err="1" smtClean="0"/>
              <a:t>eS</a:t>
            </a:r>
            <a:r>
              <a:rPr lang="en-US" dirty="0" smtClean="0"/>
              <a:t> / </a:t>
            </a:r>
            <a:r>
              <a:rPr lang="th-TH" altLang="en-US" b="1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lang="en-IN" altLang="en-US" b="1" dirty="0" smtClean="0"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/>
              <a:t> E </a:t>
            </a:r>
            <a:r>
              <a:rPr lang="en-US" dirty="0"/>
              <a:t>→ </a:t>
            </a:r>
            <a:r>
              <a:rPr lang="en-US" dirty="0" smtClean="0"/>
              <a:t>b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FIRST(</a:t>
            </a:r>
            <a:r>
              <a:rPr lang="en-US" altLang="en-US" dirty="0">
                <a:latin typeface="Courier New" panose="02070309020205020404" pitchFamily="49" charset="0"/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)   </a:t>
            </a:r>
            <a:r>
              <a:rPr lang="en-US" altLang="en-US" dirty="0">
                <a:sym typeface="Symbol" panose="05050102010706020507" pitchFamily="18" charset="2"/>
              </a:rPr>
              <a:t>=  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}              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FF0000"/>
                </a:solidFill>
              </a:rPr>
              <a:t>FOLLOW(S)  =  { e, $ } </a:t>
            </a:r>
            <a:r>
              <a:rPr lang="en-US" altLang="en-US" dirty="0">
                <a:sym typeface="Symbol" panose="05050102010706020507" pitchFamily="18" charset="2"/>
              </a:rPr>
              <a:t>		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FIRST(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    =   {</a:t>
            </a:r>
            <a:r>
              <a:rPr lang="en-US" altLang="en-US" dirty="0" smtClean="0"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            </a:t>
            </a:r>
            <a:r>
              <a:rPr lang="en-US" altLang="en-US" dirty="0" smtClean="0">
                <a:solidFill>
                  <a:srgbClr val="FF0000"/>
                </a:solidFill>
              </a:rPr>
              <a:t> FOLLOW(S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>
                <a:solidFill>
                  <a:srgbClr val="FF0000"/>
                </a:solidFill>
              </a:rPr>
              <a:t>) </a:t>
            </a:r>
            <a:r>
              <a:rPr lang="en-US" altLang="en-US" dirty="0">
                <a:solidFill>
                  <a:srgbClr val="FF0000"/>
                </a:solidFill>
              </a:rPr>
              <a:t>=  { </a:t>
            </a:r>
            <a:r>
              <a:rPr lang="en-US" altLang="en-US" dirty="0" smtClean="0">
                <a:solidFill>
                  <a:srgbClr val="FF0000"/>
                </a:solidFill>
              </a:rPr>
              <a:t>e, $} 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FIRST(</a:t>
            </a:r>
            <a:r>
              <a:rPr lang="en-US" altLang="en-US" dirty="0" smtClean="0">
                <a:solidFill>
                  <a:srgbClr val="00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E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) =   { b}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dirty="0" smtClean="0">
                <a:solidFill>
                  <a:srgbClr val="FF0000"/>
                </a:solidFill>
              </a:rPr>
              <a:t> FOLLOW(E)   =  { t } </a:t>
            </a: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                           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8"/>
            <a:ext cx="10515600" cy="84952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Top-Down 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4"/>
            <a:ext cx="10515600" cy="4776719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The parse tree is created top to bottom.</a:t>
            </a:r>
          </a:p>
          <a:p>
            <a:pPr>
              <a:defRPr/>
            </a:pPr>
            <a:r>
              <a:rPr lang="en-US" altLang="en-US" sz="2400" dirty="0"/>
              <a:t>Top-down parser</a:t>
            </a:r>
          </a:p>
          <a:p>
            <a:pPr lvl="1">
              <a:defRPr/>
            </a:pPr>
            <a:r>
              <a:rPr lang="en-US" altLang="en-US" dirty="0"/>
              <a:t>Recursive-Descent Parsing</a:t>
            </a:r>
          </a:p>
          <a:p>
            <a:pPr lvl="2">
              <a:defRPr/>
            </a:pPr>
            <a:r>
              <a:rPr lang="en-US" altLang="en-US" dirty="0"/>
              <a:t>Backtracking is needed (If a choice of a production rule does not work, we backtrack to try other alternatives.)</a:t>
            </a:r>
          </a:p>
          <a:p>
            <a:pPr lvl="2">
              <a:defRPr/>
            </a:pPr>
            <a:r>
              <a:rPr lang="en-US" altLang="en-US" dirty="0"/>
              <a:t>It is a general parsing technique, but not widely used.</a:t>
            </a:r>
          </a:p>
          <a:p>
            <a:pPr lvl="2">
              <a:defRPr/>
            </a:pPr>
            <a:r>
              <a:rPr lang="en-US" altLang="en-US" dirty="0"/>
              <a:t>Not efficient</a:t>
            </a:r>
          </a:p>
          <a:p>
            <a:pPr lvl="1">
              <a:defRPr/>
            </a:pPr>
            <a:r>
              <a:rPr lang="en-US" altLang="en-US" dirty="0"/>
              <a:t>Predictive Parsing</a:t>
            </a:r>
          </a:p>
          <a:p>
            <a:pPr lvl="2">
              <a:defRPr/>
            </a:pPr>
            <a:r>
              <a:rPr lang="en-US" altLang="en-US" dirty="0"/>
              <a:t>no backtracking </a:t>
            </a:r>
          </a:p>
          <a:p>
            <a:pPr lvl="2">
              <a:defRPr/>
            </a:pPr>
            <a:r>
              <a:rPr lang="en-US" altLang="en-US" dirty="0"/>
              <a:t>needs a special form of grammars (LL(1) grammars).</a:t>
            </a:r>
          </a:p>
          <a:p>
            <a:pPr lvl="2">
              <a:defRPr/>
            </a:pPr>
            <a:r>
              <a:rPr lang="en-US" altLang="en-US" dirty="0"/>
              <a:t>Non-Recursive (Table Driven) Predictive Parser is also known as LL(1) parser.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31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900738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Hence the given grammar not LL(1).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693582"/>
              </p:ext>
            </p:extLst>
          </p:nvPr>
        </p:nvGraphicFramePr>
        <p:xfrm>
          <a:off x="1628768" y="1400171"/>
          <a:ext cx="8943981" cy="3076800"/>
        </p:xfrm>
        <a:graphic>
          <a:graphicData uri="http://schemas.openxmlformats.org/drawingml/2006/table">
            <a:tbl>
              <a:tblPr/>
              <a:tblGrid>
                <a:gridCol w="1643077"/>
                <a:gridCol w="1599060"/>
                <a:gridCol w="1775103"/>
                <a:gridCol w="1496368"/>
                <a:gridCol w="1344524"/>
                <a:gridCol w="1085849"/>
              </a:tblGrid>
              <a:tr h="4837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$</a:t>
                      </a:r>
                      <a:endParaRPr lang="en-IN" dirty="0"/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36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dirty="0" smtClean="0"/>
                        <a:t>S → iEtSS</a:t>
                      </a:r>
                      <a:r>
                        <a:rPr lang="en-US" sz="2400" baseline="-25000" dirty="0" smtClean="0"/>
                        <a:t>1</a:t>
                      </a: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dirty="0" smtClean="0"/>
                        <a:t> </a:t>
                      </a:r>
                      <a:r>
                        <a:rPr lang="en-US" sz="2400" dirty="0" smtClean="0"/>
                        <a:t>S → a</a:t>
                      </a: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2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→ </a:t>
                      </a:r>
                      <a:r>
                        <a:rPr lang="en-US" sz="2400" dirty="0" err="1" smtClean="0"/>
                        <a:t>eS</a:t>
                      </a:r>
                      <a:endParaRPr lang="en-US" sz="2400" dirty="0" smtClean="0"/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→ </a:t>
                      </a:r>
                      <a:r>
                        <a:rPr lang="th-TH" altLang="en-US" sz="24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S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→ </a:t>
                      </a:r>
                      <a:r>
                        <a:rPr lang="th-TH" altLang="en-US" sz="2400" b="1" dirty="0" smtClean="0">
                          <a:cs typeface="Tahoma" panose="020B0604030504040204" pitchFamily="34" charset="0"/>
                          <a:sym typeface="Symbol" panose="05050102010706020507" pitchFamily="18" charset="2"/>
                        </a:rPr>
                        <a:t>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833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aseline="0" dirty="0" smtClean="0"/>
                        <a:t>     </a:t>
                      </a:r>
                      <a:r>
                        <a:rPr lang="en-US" sz="2400" dirty="0" smtClean="0"/>
                        <a:t>E → b</a:t>
                      </a: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07" marR="84407"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5865" y="19573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57289" y="2709861"/>
            <a:ext cx="54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endParaRPr lang="en-IN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181097" y="3548064"/>
            <a:ext cx="54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</a:t>
            </a:r>
            <a:endParaRPr lang="en-IN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128838" y="4800590"/>
            <a:ext cx="4557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(S</a:t>
            </a:r>
            <a:r>
              <a:rPr lang="en-US" sz="2800" b="1" baseline="-25000" dirty="0" smtClean="0"/>
              <a:t>1 </a:t>
            </a:r>
            <a:r>
              <a:rPr lang="en-US" sz="2800" b="1" dirty="0" smtClean="0"/>
              <a:t>, a) = {</a:t>
            </a:r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  <a:r>
              <a:rPr lang="en-US" sz="2800" b="1" dirty="0"/>
              <a:t>→ </a:t>
            </a:r>
            <a:r>
              <a:rPr lang="en-US" sz="2800" b="1" dirty="0" err="1" smtClean="0"/>
              <a:t>eS</a:t>
            </a:r>
            <a:r>
              <a:rPr lang="en-IN" sz="2000" b="1" dirty="0" smtClean="0"/>
              <a:t> , </a:t>
            </a:r>
            <a:r>
              <a:rPr lang="en-US" sz="2800" b="1" dirty="0"/>
              <a:t>S</a:t>
            </a:r>
            <a:r>
              <a:rPr lang="en-US" sz="2800" b="1" baseline="-25000" dirty="0"/>
              <a:t>1</a:t>
            </a:r>
            <a:r>
              <a:rPr lang="en-US" sz="2800" b="1" dirty="0"/>
              <a:t>→ </a:t>
            </a:r>
            <a:r>
              <a:rPr lang="th-TH" altLang="en-US" sz="2800" b="1" dirty="0" smtClean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r>
              <a:rPr lang="en-IN" altLang="en-US" sz="2800" b="1" dirty="0" smtClean="0">
                <a:cs typeface="Tahoma" panose="020B060403050404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2800" dirty="0" smtClean="0">
                <a:cs typeface="Tahoma" panose="020B0604030504040204" pitchFamily="34" charset="0"/>
                <a:sym typeface="Symbol" panose="05050102010706020507" pitchFamily="18" charset="2"/>
              </a:rPr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283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60"/>
            <a:ext cx="10515600" cy="83587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Bottom-up Parsing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483"/>
            <a:ext cx="10515600" cy="3698544"/>
          </a:xfrm>
        </p:spPr>
        <p:txBody>
          <a:bodyPr/>
          <a:lstStyle/>
          <a:p>
            <a:r>
              <a:rPr lang="en-IN" dirty="0" smtClean="0"/>
              <a:t>Bottom up parsing attempts to construct a parse tree for an input beginning at the leaves and working up towards root.</a:t>
            </a:r>
          </a:p>
          <a:p>
            <a:r>
              <a:rPr lang="en-IN" dirty="0" smtClean="0"/>
              <a:t>Reducing a string w to S, the start symbol of the grammar.</a:t>
            </a:r>
          </a:p>
          <a:p>
            <a:r>
              <a:rPr lang="en-IN" dirty="0" smtClean="0"/>
              <a:t>At each step, a particular substring matching the right side of a production is replaced by the symbol on the left of that production.</a:t>
            </a:r>
          </a:p>
          <a:p>
            <a:r>
              <a:rPr lang="en-IN" dirty="0" smtClean="0"/>
              <a:t>A rightmost derivation is traced out in reverse.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00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2"/>
            <a:ext cx="10515600" cy="931412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Recursive-Descent Parsing (uses Backtracking)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3832"/>
            <a:ext cx="10871579" cy="5172501"/>
          </a:xfrm>
        </p:spPr>
        <p:txBody>
          <a:bodyPr/>
          <a:lstStyle/>
          <a:p>
            <a:r>
              <a:rPr lang="en-US" altLang="en-US" dirty="0"/>
              <a:t>Backtracking is needed.</a:t>
            </a:r>
          </a:p>
          <a:p>
            <a:r>
              <a:rPr lang="en-US" altLang="en-US" dirty="0"/>
              <a:t>It tries to find the left-most derivation.</a:t>
            </a:r>
          </a:p>
          <a:p>
            <a:pPr>
              <a:buFontTx/>
              <a:buNone/>
            </a:pPr>
            <a:r>
              <a:rPr lang="en-US" altLang="en-US" dirty="0" smtClean="0"/>
              <a:t>            S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err="1" smtClean="0">
                <a:sym typeface="Symbol" panose="05050102010706020507" pitchFamily="18" charset="2"/>
              </a:rPr>
              <a:t>cAd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           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 smtClean="0">
                <a:sym typeface="Symbol" panose="05050102010706020507" pitchFamily="18" charset="2"/>
              </a:rPr>
              <a:t>ab| a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	S				S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input: </a:t>
            </a:r>
            <a:r>
              <a:rPr lang="en-US" altLang="en-US" dirty="0" smtClean="0">
                <a:sym typeface="Symbol" panose="05050102010706020507" pitchFamily="18" charset="2"/>
              </a:rPr>
              <a:t>cad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 smtClean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dirty="0" smtClean="0">
                <a:sym typeface="Symbol" panose="05050102010706020507" pitchFamily="18" charset="2"/>
              </a:rPr>
              <a:t>d</a:t>
            </a:r>
            <a:r>
              <a:rPr lang="en-US" altLang="en-US" dirty="0">
                <a:sym typeface="Symbol" panose="05050102010706020507" pitchFamily="18" charset="2"/>
              </a:rPr>
              <a:t>		c</a:t>
            </a: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mtClean="0">
                <a:sym typeface="Symbol" panose="05050102010706020507" pitchFamily="18" charset="2"/>
              </a:rPr>
              <a:t>A</a:t>
            </a: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smtClean="0">
                <a:sym typeface="Symbol" panose="05050102010706020507" pitchFamily="18" charset="2"/>
              </a:rPr>
              <a:t>d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		      </a:t>
            </a:r>
            <a:r>
              <a:rPr lang="en-US" altLang="en-US" dirty="0" smtClean="0">
                <a:sym typeface="Symbol" panose="05050102010706020507" pitchFamily="18" charset="2"/>
              </a:rPr>
              <a:t>a           b</a:t>
            </a:r>
            <a:r>
              <a:rPr lang="en-US" altLang="en-US" dirty="0">
                <a:sym typeface="Symbol" panose="05050102010706020507" pitchFamily="18" charset="2"/>
              </a:rPr>
              <a:t>				</a:t>
            </a:r>
            <a:r>
              <a:rPr lang="en-US" altLang="en-US" dirty="0" smtClean="0">
                <a:sym typeface="Symbol" panose="05050102010706020507" pitchFamily="18" charset="2"/>
              </a:rPr>
              <a:t>a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48668" y="3671248"/>
            <a:ext cx="696036" cy="84616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81182" y="3766782"/>
            <a:ext cx="0" cy="64144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763069" y="3725841"/>
            <a:ext cx="736979" cy="68238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12693" y="4749421"/>
            <a:ext cx="30025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63069" y="4749421"/>
            <a:ext cx="464024" cy="655092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498080" y="3725841"/>
            <a:ext cx="731520" cy="79156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426548" y="3766782"/>
            <a:ext cx="73152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28074" y="3710510"/>
            <a:ext cx="0" cy="750627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28074" y="4853354"/>
            <a:ext cx="0" cy="551159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7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4"/>
            <a:ext cx="10515600" cy="802492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Recursive Descent Parser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1006"/>
            <a:ext cx="10515600" cy="5444200"/>
          </a:xfrm>
        </p:spPr>
        <p:txBody>
          <a:bodyPr/>
          <a:lstStyle/>
          <a:p>
            <a:r>
              <a:rPr lang="en-US" altLang="zh-TW" dirty="0"/>
              <a:t>Now, we have a match for the second input symbol “a”, so we advance the input pointer to “d”, the third input symbol, and compare d against the next leaf “b”.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Backtracking</a:t>
            </a:r>
          </a:p>
          <a:p>
            <a:pPr marL="692150" lvl="1" indent="-347663"/>
            <a:r>
              <a:rPr lang="en-US" altLang="zh-TW" dirty="0"/>
              <a:t>Since “b” does not match “d”, we report failure and go back to A to see whether there is </a:t>
            </a:r>
            <a:r>
              <a:rPr lang="en-US" altLang="zh-TW" dirty="0">
                <a:solidFill>
                  <a:srgbClr val="FF0000"/>
                </a:solidFill>
              </a:rPr>
              <a:t>another alternative for A </a:t>
            </a:r>
            <a:r>
              <a:rPr lang="en-US" altLang="zh-TW" dirty="0"/>
              <a:t>that has not been tried - that might produce a </a:t>
            </a:r>
            <a:r>
              <a:rPr lang="en-US" altLang="zh-TW" dirty="0" smtClean="0"/>
              <a:t>match</a:t>
            </a:r>
            <a:endParaRPr lang="en-US" altLang="zh-TW" dirty="0"/>
          </a:p>
          <a:p>
            <a:pPr marL="692150" lvl="1" indent="-347663"/>
            <a:r>
              <a:rPr lang="en-US" altLang="zh-TW" dirty="0"/>
              <a:t>In going back to A, we must reset the input pointer to “a”. </a:t>
            </a:r>
          </a:p>
        </p:txBody>
      </p:sp>
    </p:spTree>
    <p:extLst>
      <p:ext uri="{BB962C8B-B14F-4D97-AF65-F5344CB8AC3E}">
        <p14:creationId xmlns:p14="http://schemas.microsoft.com/office/powerpoint/2010/main" val="41666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6310"/>
            <a:ext cx="10515600" cy="774358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Creating a top-down parser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6431"/>
            <a:ext cx="10515600" cy="2968286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TW" sz="3200" dirty="0"/>
              <a:t>Top-down parsing can be viewed as the problem of constructing a parse tree for the input string, starting form the root and creating the nodes of the parse tree in preorder.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16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379"/>
            <a:ext cx="10515600" cy="85876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9143"/>
            <a:ext cx="10515600" cy="4178106"/>
          </a:xfrm>
        </p:spPr>
        <p:txBody>
          <a:bodyPr/>
          <a:lstStyle/>
          <a:p>
            <a:r>
              <a:rPr lang="en-US" altLang="zh-TW" sz="3600" dirty="0"/>
              <a:t>Given the grammar :</a:t>
            </a:r>
          </a:p>
          <a:p>
            <a:pPr marL="692150" lvl="1" indent="-347663"/>
            <a:r>
              <a:rPr lang="en-US" altLang="zh-TW" sz="3200" dirty="0"/>
              <a:t>E → TE’</a:t>
            </a:r>
          </a:p>
          <a:p>
            <a:pPr marL="692150" lvl="1" indent="-347663"/>
            <a:r>
              <a:rPr lang="en-US" altLang="zh-TW" sz="3200" dirty="0"/>
              <a:t>E’ → +TE’ | </a:t>
            </a:r>
            <a:r>
              <a:rPr lang="en-US" altLang="en-US" sz="3200" dirty="0">
                <a:sym typeface="Symbol" panose="05050102010706020507" pitchFamily="18" charset="2"/>
              </a:rPr>
              <a:t></a:t>
            </a:r>
            <a:endParaRPr lang="en-US" altLang="zh-TW" sz="3200" dirty="0"/>
          </a:p>
          <a:p>
            <a:pPr marL="692150" lvl="1" indent="-347663"/>
            <a:r>
              <a:rPr lang="en-US" altLang="zh-TW" sz="3200" dirty="0"/>
              <a:t>T → FT’</a:t>
            </a:r>
          </a:p>
          <a:p>
            <a:pPr marL="692150" lvl="1" indent="-347663"/>
            <a:r>
              <a:rPr lang="en-US" altLang="zh-TW" sz="3200" dirty="0"/>
              <a:t>T’ → *FT’ | </a:t>
            </a:r>
            <a:r>
              <a:rPr lang="en-US" altLang="en-US" sz="3200" dirty="0">
                <a:sym typeface="Symbol" panose="05050102010706020507" pitchFamily="18" charset="2"/>
              </a:rPr>
              <a:t></a:t>
            </a:r>
            <a:endParaRPr lang="en-US" altLang="zh-TW" sz="3200" dirty="0"/>
          </a:p>
          <a:p>
            <a:pPr marL="692150" lvl="1" indent="-347663"/>
            <a:r>
              <a:rPr lang="en-US" altLang="zh-TW" sz="3200" dirty="0"/>
              <a:t>F → (E) | id</a:t>
            </a:r>
          </a:p>
          <a:p>
            <a:r>
              <a:rPr lang="en-US" altLang="zh-TW" sz="3600" dirty="0"/>
              <a:t>The input: id + id * id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98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7299" r="6319" b="8261"/>
          <a:stretch>
            <a:fillRect/>
          </a:stretch>
        </p:blipFill>
        <p:spPr bwMode="auto">
          <a:xfrm>
            <a:off x="1294232" y="492370"/>
            <a:ext cx="9326879" cy="565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66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649"/>
            <a:ext cx="10515600" cy="746223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P</a:t>
            </a:r>
            <a:r>
              <a:rPr lang="en-US" altLang="zh-TW" b="1" dirty="0" smtClean="0">
                <a:solidFill>
                  <a:srgbClr val="FF0000"/>
                </a:solidFill>
              </a:rPr>
              <a:t>redictive </a:t>
            </a:r>
            <a:r>
              <a:rPr lang="en-US" altLang="zh-TW" b="1" dirty="0">
                <a:solidFill>
                  <a:srgbClr val="FF0000"/>
                </a:solidFill>
              </a:rPr>
              <a:t>parsers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873"/>
            <a:ext cx="10515600" cy="437505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dirty="0"/>
              <a:t>The class of grammars for which we can construct predictive parsers looking </a:t>
            </a:r>
            <a:r>
              <a:rPr lang="en-US" altLang="zh-TW" b="1" dirty="0">
                <a:solidFill>
                  <a:srgbClr val="FF0000"/>
                </a:solidFill>
              </a:rPr>
              <a:t>k symbols ahead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in the input is called the LL(k) class.</a:t>
            </a:r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recursive-descent parsers without backtracking</a:t>
            </a:r>
          </a:p>
          <a:p>
            <a:pPr>
              <a:lnSpc>
                <a:spcPct val="80000"/>
              </a:lnSpc>
              <a:buNone/>
            </a:pPr>
            <a:endParaRPr lang="en-US" altLang="zh-TW" dirty="0"/>
          </a:p>
          <a:p>
            <a:pPr>
              <a:lnSpc>
                <a:spcPct val="8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first “L” </a:t>
            </a:r>
            <a:r>
              <a:rPr lang="en-US" altLang="zh-TW" dirty="0"/>
              <a:t>stands for scanning input from </a:t>
            </a:r>
            <a:r>
              <a:rPr lang="en-US" altLang="zh-TW" dirty="0">
                <a:solidFill>
                  <a:srgbClr val="FF0000"/>
                </a:solidFill>
              </a:rPr>
              <a:t>left to right</a:t>
            </a:r>
            <a:r>
              <a:rPr lang="en-US" altLang="zh-TW" dirty="0">
                <a:solidFill>
                  <a:srgbClr val="7030A0"/>
                </a:solidFill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second “L”</a:t>
            </a:r>
            <a:r>
              <a:rPr lang="en-US" altLang="zh-TW" dirty="0"/>
              <a:t> for producing a </a:t>
            </a:r>
            <a:r>
              <a:rPr lang="en-US" altLang="zh-TW" dirty="0">
                <a:solidFill>
                  <a:srgbClr val="FF0000"/>
                </a:solidFill>
              </a:rPr>
              <a:t>leftmost derivation</a:t>
            </a:r>
            <a:r>
              <a:rPr lang="en-US" altLang="zh-TW" dirty="0">
                <a:solidFill>
                  <a:srgbClr val="7030A0"/>
                </a:solidFill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“1”</a:t>
            </a:r>
            <a:r>
              <a:rPr lang="en-US" altLang="zh-TW" dirty="0"/>
              <a:t> for using one input symbol of look-ahead at each step to make parsing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2044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</TotalTime>
  <Words>1801</Words>
  <Application>Microsoft Office PowerPoint</Application>
  <PresentationFormat>Widescreen</PresentationFormat>
  <Paragraphs>354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Browallia New</vt:lpstr>
      <vt:lpstr>Calibri</vt:lpstr>
      <vt:lpstr>Calibri Light</vt:lpstr>
      <vt:lpstr>Cordia New</vt:lpstr>
      <vt:lpstr>Courier New</vt:lpstr>
      <vt:lpstr>新細明體</vt:lpstr>
      <vt:lpstr>Symbol</vt:lpstr>
      <vt:lpstr>Tahoma</vt:lpstr>
      <vt:lpstr>Times New Roman</vt:lpstr>
      <vt:lpstr>Wingdings</vt:lpstr>
      <vt:lpstr>Office Theme</vt:lpstr>
      <vt:lpstr>CSI2005 Principles of Compiler Design </vt:lpstr>
      <vt:lpstr>PowerPoint Presentation</vt:lpstr>
      <vt:lpstr>Top-Down Parsing</vt:lpstr>
      <vt:lpstr>Recursive-Descent Parsing (uses Backtracking)</vt:lpstr>
      <vt:lpstr>Recursive Descent Parser</vt:lpstr>
      <vt:lpstr>Creating a top-down parser</vt:lpstr>
      <vt:lpstr>Example</vt:lpstr>
      <vt:lpstr>PowerPoint Presentation</vt:lpstr>
      <vt:lpstr>Predictive parsers</vt:lpstr>
      <vt:lpstr>LL(1) Grammars</vt:lpstr>
      <vt:lpstr>PowerPoint Presentation</vt:lpstr>
      <vt:lpstr>Constructing LL(1) Parsing Tables</vt:lpstr>
      <vt:lpstr>Compute FIRST</vt:lpstr>
      <vt:lpstr>Compute FOLLOW</vt:lpstr>
      <vt:lpstr>Example - 1</vt:lpstr>
      <vt:lpstr>Example - 1</vt:lpstr>
      <vt:lpstr>Construction of a Predictive Parsing Table</vt:lpstr>
      <vt:lpstr>LL(1) Parsing Table</vt:lpstr>
      <vt:lpstr>Non recursive predictive parsing</vt:lpstr>
      <vt:lpstr>LL(1) Parser</vt:lpstr>
      <vt:lpstr>LL(1) Parser</vt:lpstr>
      <vt:lpstr>PowerPoint Presentation</vt:lpstr>
      <vt:lpstr>Example - 2</vt:lpstr>
      <vt:lpstr>PowerPoint Presentation</vt:lpstr>
      <vt:lpstr>LL(1) Parsing Table</vt:lpstr>
      <vt:lpstr>PowerPoint Presentation</vt:lpstr>
      <vt:lpstr>PowerPoint Presentation</vt:lpstr>
      <vt:lpstr>PowerPoint Presentation</vt:lpstr>
      <vt:lpstr>Example - 3</vt:lpstr>
      <vt:lpstr>PowerPoint Presentation</vt:lpstr>
      <vt:lpstr>Bottom-up Parsing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665</cp:revision>
  <dcterms:created xsi:type="dcterms:W3CDTF">2018-07-03T04:52:28Z</dcterms:created>
  <dcterms:modified xsi:type="dcterms:W3CDTF">2021-02-15T14:30:32Z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