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2"/>
  </p:notesMasterIdLst>
  <p:handoutMasterIdLst>
    <p:handoutMasterId r:id="rId33"/>
  </p:handoutMasterIdLst>
  <p:sldIdLst>
    <p:sldId id="391" r:id="rId2"/>
    <p:sldId id="402" r:id="rId3"/>
    <p:sldId id="403" r:id="rId4"/>
    <p:sldId id="404" r:id="rId5"/>
    <p:sldId id="405" r:id="rId6"/>
    <p:sldId id="406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389" r:id="rId15"/>
    <p:sldId id="390" r:id="rId16"/>
    <p:sldId id="415" r:id="rId17"/>
    <p:sldId id="416" r:id="rId18"/>
    <p:sldId id="417" r:id="rId19"/>
    <p:sldId id="418" r:id="rId20"/>
    <p:sldId id="419" r:id="rId21"/>
    <p:sldId id="420" r:id="rId22"/>
    <p:sldId id="421" r:id="rId23"/>
    <p:sldId id="422" r:id="rId24"/>
    <p:sldId id="396" r:id="rId25"/>
    <p:sldId id="397" r:id="rId26"/>
    <p:sldId id="398" r:id="rId27"/>
    <p:sldId id="424" r:id="rId28"/>
    <p:sldId id="423" r:id="rId29"/>
    <p:sldId id="425" r:id="rId30"/>
    <p:sldId id="42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00"/>
    <a:srgbClr val="CC0099"/>
    <a:srgbClr val="008000"/>
    <a:srgbClr val="009900"/>
    <a:srgbClr val="FF0066"/>
    <a:srgbClr val="00CC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638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576A602-0EAC-4FD2-BACA-A49B104D6537}" type="slidenum">
              <a:rPr lang="zh-TW" altLang="en-US"/>
              <a:pPr>
                <a:spcBef>
                  <a:spcPct val="0"/>
                </a:spcBef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935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B4DD6CE-A84C-48C0-B195-59CD5A8FD836}" type="slidenum">
              <a:rPr lang="zh-TW" altLang="en-US"/>
              <a:pPr>
                <a:spcBef>
                  <a:spcPct val="0"/>
                </a:spcBef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08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686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2072B92-84F7-4248-82EF-66493F78A42E}" type="slidenum">
              <a:rPr lang="zh-TW" altLang="en-US"/>
              <a:pPr>
                <a:spcBef>
                  <a:spcPct val="0"/>
                </a:spcBef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300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45297-9661-4111-AC4D-7C1869DFF06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8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843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12BD992-0A54-4339-B6C3-E878F94884CB}" type="slidenum">
              <a:rPr lang="zh-TW" altLang="en-US"/>
              <a:pPr>
                <a:spcBef>
                  <a:spcPct val="0"/>
                </a:spcBef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938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204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56583F3-0961-4C0D-8E64-3E7B0020768D}" type="slidenum">
              <a:rPr lang="zh-TW" altLang="en-US"/>
              <a:pPr>
                <a:spcBef>
                  <a:spcPct val="0"/>
                </a:spcBef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448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225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0F4B345-430E-4F98-B336-5A158C4C53E9}" type="slidenum">
              <a:rPr lang="zh-TW" altLang="en-US"/>
              <a:pPr>
                <a:spcBef>
                  <a:spcPct val="0"/>
                </a:spcBef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843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245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BE39202-B622-4DF9-8958-21EB62BE4CA6}" type="slidenum">
              <a:rPr lang="zh-TW" altLang="en-US"/>
              <a:pPr>
                <a:spcBef>
                  <a:spcPct val="0"/>
                </a:spcBef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62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266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07E0682-62E1-4119-9038-2EFA7A4FBE0F}" type="slidenum">
              <a:rPr lang="zh-TW" altLang="en-US"/>
              <a:pPr>
                <a:spcBef>
                  <a:spcPct val="0"/>
                </a:spcBef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92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286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DBF695F5-F760-4295-9C73-6717DFE2F3F8}" type="slidenum">
              <a:rPr lang="zh-TW" altLang="en-US"/>
              <a:pPr>
                <a:spcBef>
                  <a:spcPct val="0"/>
                </a:spcBef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243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07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47B0A57-9B56-4FCE-97AC-1A32657C0FB3}" type="slidenum">
              <a:rPr lang="zh-TW" altLang="en-US"/>
              <a:pPr>
                <a:spcBef>
                  <a:spcPct val="0"/>
                </a:spcBef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6320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27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3763AE1-3C82-4E01-B43D-5F205D96DB09}" type="slidenum">
              <a:rPr lang="zh-TW" altLang="en-US"/>
              <a:pPr>
                <a:spcBef>
                  <a:spcPct val="0"/>
                </a:spcBef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1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3D9D-BEC1-4A36-A912-403F7B61D841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6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2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8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6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0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3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59B6-5D04-429A-B7FB-48F7063307D2}" type="datetime1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2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i.sureshkumar@vit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3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CSI2005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Principles of</a:t>
            </a:r>
            <a:r>
              <a:rPr lang="en-US" dirty="0" smtClean="0"/>
              <a:t> </a:t>
            </a:r>
            <a:r>
              <a:rPr lang="en-US" dirty="0" smtClean="0"/>
              <a:t>Compiler Design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8544" y="2702257"/>
            <a:ext cx="9144000" cy="3466723"/>
          </a:xfrm>
        </p:spPr>
        <p:txBody>
          <a:bodyPr>
            <a:normAutofit fontScale="92500" lnSpcReduction="20000"/>
          </a:bodyPr>
          <a:lstStyle/>
          <a:p>
            <a:endParaRPr lang="en-US" b="1" dirty="0" smtClean="0">
              <a:solidFill>
                <a:srgbClr val="0000CC"/>
              </a:solidFill>
            </a:endParaRPr>
          </a:p>
          <a:p>
            <a:r>
              <a:rPr lang="en-US" sz="4300" b="1" dirty="0" smtClean="0">
                <a:solidFill>
                  <a:schemeClr val="accent4">
                    <a:lumMod val="75000"/>
                  </a:schemeClr>
                </a:solidFill>
              </a:rPr>
              <a:t>MODULE - </a:t>
            </a:r>
            <a:r>
              <a:rPr lang="en-US" sz="4300" b="1" dirty="0" smtClean="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lang="en-US" sz="43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rgbClr val="0000CC"/>
              </a:solidFill>
            </a:endParaRPr>
          </a:p>
          <a:p>
            <a:r>
              <a:rPr lang="en-US" b="1" dirty="0" smtClean="0">
                <a:solidFill>
                  <a:srgbClr val="0000CC"/>
                </a:solidFill>
              </a:rPr>
              <a:t>Dr. WI. </a:t>
            </a:r>
            <a:r>
              <a:rPr lang="en-US" b="1" dirty="0" err="1" smtClean="0">
                <a:solidFill>
                  <a:srgbClr val="0000CC"/>
                </a:solidFill>
              </a:rPr>
              <a:t>Sureshkumar</a:t>
            </a:r>
            <a:endParaRPr lang="en-US" b="1" dirty="0" smtClean="0">
              <a:solidFill>
                <a:srgbClr val="0000CC"/>
              </a:solidFill>
            </a:endParaRPr>
          </a:p>
          <a:p>
            <a:r>
              <a:rPr lang="en-US" dirty="0" smtClean="0"/>
              <a:t>Associate Professor </a:t>
            </a:r>
          </a:p>
          <a:p>
            <a:r>
              <a:rPr lang="en-US" dirty="0" smtClean="0"/>
              <a:t>School of Computer Science and Engineering (SCOPE)</a:t>
            </a:r>
          </a:p>
          <a:p>
            <a:r>
              <a:rPr lang="en-US" dirty="0" smtClean="0"/>
              <a:t>VIT Vellore</a:t>
            </a:r>
          </a:p>
          <a:p>
            <a:r>
              <a:rPr lang="en-US" dirty="0" smtClean="0">
                <a:solidFill>
                  <a:srgbClr val="0000CC"/>
                </a:solidFill>
                <a:hlinkClick r:id="rId2"/>
              </a:rPr>
              <a:t>wi.sureshkumar@vit.ac.in</a:t>
            </a:r>
            <a:endParaRPr lang="en-US" dirty="0" smtClean="0">
              <a:solidFill>
                <a:srgbClr val="0000CC"/>
              </a:solidFill>
            </a:endParaRPr>
          </a:p>
          <a:p>
            <a:r>
              <a:rPr lang="en-US" dirty="0" smtClean="0"/>
              <a:t>SJT413A34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00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89FBB9-0A6F-48BE-BCD9-2DBF9080CAE5}" type="slidenum">
              <a:rPr lang="zh-TW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zh-TW" altLang="en-US" sz="1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46990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56134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51562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3778250" y="2547938"/>
            <a:ext cx="933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INPUT:</a:t>
            </a:r>
          </a:p>
        </p:txBody>
      </p:sp>
      <p:sp>
        <p:nvSpPr>
          <p:cNvPr id="29704" name="Text Box 7"/>
          <p:cNvSpPr txBox="1">
            <a:spLocks noChangeArrowheads="1"/>
          </p:cNvSpPr>
          <p:nvPr/>
        </p:nvSpPr>
        <p:spPr bwMode="auto">
          <a:xfrm>
            <a:off x="4970464" y="3660775"/>
            <a:ext cx="2770187" cy="8318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Bottom-Up Parsing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Program</a:t>
            </a:r>
          </a:p>
        </p:txBody>
      </p:sp>
      <p:cxnSp>
        <p:nvCxnSpPr>
          <p:cNvPr id="29705" name="AutoShape 8"/>
          <p:cNvCxnSpPr>
            <a:cxnSpLocks noChangeShapeType="1"/>
            <a:stCxn id="29704" idx="0"/>
            <a:endCxn id="29701" idx="2"/>
          </p:cNvCxnSpPr>
          <p:nvPr/>
        </p:nvCxnSpPr>
        <p:spPr bwMode="auto">
          <a:xfrm rot="5400000" flipH="1">
            <a:off x="5707857" y="3012282"/>
            <a:ext cx="782637" cy="514350"/>
          </a:xfrm>
          <a:prstGeom prst="curvedConnector3">
            <a:avLst>
              <a:gd name="adj1" fmla="val 4989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6" name="Rectangle 9"/>
          <p:cNvSpPr>
            <a:spLocks noChangeArrowheads="1"/>
          </p:cNvSpPr>
          <p:nvPr/>
        </p:nvSpPr>
        <p:spPr bwMode="auto">
          <a:xfrm>
            <a:off x="60706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29707" name="Rectangle 10"/>
          <p:cNvSpPr>
            <a:spLocks noChangeArrowheads="1"/>
          </p:cNvSpPr>
          <p:nvPr/>
        </p:nvSpPr>
        <p:spPr bwMode="auto">
          <a:xfrm>
            <a:off x="8343900" y="2832100"/>
            <a:ext cx="2159000" cy="215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imes New Roman" panose="02020603050405020304" pitchFamily="18" charset="0"/>
            </a:endParaRPr>
          </a:p>
        </p:txBody>
      </p:sp>
      <p:sp>
        <p:nvSpPr>
          <p:cNvPr id="29708" name="Text Box 11"/>
          <p:cNvSpPr txBox="1">
            <a:spLocks noChangeArrowheads="1"/>
          </p:cNvSpPr>
          <p:nvPr/>
        </p:nvSpPr>
        <p:spPr bwMode="auto">
          <a:xfrm>
            <a:off x="8248650" y="2471738"/>
            <a:ext cx="1187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OUTPUT:</a:t>
            </a:r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>
            <a:off x="9212263" y="3746500"/>
            <a:ext cx="25400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10" name="Line 13"/>
          <p:cNvSpPr>
            <a:spLocks noChangeShapeType="1"/>
          </p:cNvSpPr>
          <p:nvPr/>
        </p:nvSpPr>
        <p:spPr bwMode="auto">
          <a:xfrm flipH="1">
            <a:off x="8729663" y="3746500"/>
            <a:ext cx="25400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11" name="Rectangle 14"/>
          <p:cNvSpPr>
            <a:spLocks noChangeArrowheads="1"/>
          </p:cNvSpPr>
          <p:nvPr/>
        </p:nvSpPr>
        <p:spPr bwMode="auto">
          <a:xfrm>
            <a:off x="8458200" y="398145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9712" name="Rectangle 15"/>
          <p:cNvSpPr>
            <a:spLocks noChangeArrowheads="1"/>
          </p:cNvSpPr>
          <p:nvPr/>
        </p:nvSpPr>
        <p:spPr bwMode="auto">
          <a:xfrm>
            <a:off x="9424988" y="39814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c</a:t>
            </a:r>
            <a:endParaRPr lang="en-US" altLang="zh-TW" sz="1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9713" name="Rectangle 16"/>
          <p:cNvSpPr>
            <a:spLocks noChangeArrowheads="1"/>
          </p:cNvSpPr>
          <p:nvPr/>
        </p:nvSpPr>
        <p:spPr bwMode="auto">
          <a:xfrm>
            <a:off x="8915400" y="343535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</a:p>
        </p:txBody>
      </p:sp>
      <p:grpSp>
        <p:nvGrpSpPr>
          <p:cNvPr id="29714" name="Group 17"/>
          <p:cNvGrpSpPr>
            <a:grpSpLocks/>
          </p:cNvGrpSpPr>
          <p:nvPr/>
        </p:nvGrpSpPr>
        <p:grpSpPr bwMode="auto">
          <a:xfrm>
            <a:off x="8435975" y="4318001"/>
            <a:ext cx="323850" cy="614363"/>
            <a:chOff x="4834" y="3256"/>
            <a:chExt cx="204" cy="387"/>
          </a:xfrm>
        </p:grpSpPr>
        <p:sp>
          <p:nvSpPr>
            <p:cNvPr id="29737" name="Line 18"/>
            <p:cNvSpPr>
              <a:spLocks noChangeShapeType="1"/>
            </p:cNvSpPr>
            <p:nvPr/>
          </p:nvSpPr>
          <p:spPr bwMode="auto">
            <a:xfrm>
              <a:off x="4928" y="325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38" name="Rectangle 19"/>
            <p:cNvSpPr>
              <a:spLocks noChangeArrowheads="1"/>
            </p:cNvSpPr>
            <p:nvPr/>
          </p:nvSpPr>
          <p:spPr bwMode="auto">
            <a:xfrm>
              <a:off x="4834" y="34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</a:p>
          </p:txBody>
        </p:sp>
      </p:grpSp>
      <p:sp>
        <p:nvSpPr>
          <p:cNvPr id="29715" name="Rectangle 20"/>
          <p:cNvSpPr>
            <a:spLocks noChangeArrowheads="1"/>
          </p:cNvSpPr>
          <p:nvPr/>
        </p:nvSpPr>
        <p:spPr bwMode="auto">
          <a:xfrm>
            <a:off x="65278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$</a:t>
            </a:r>
          </a:p>
        </p:txBody>
      </p:sp>
      <p:sp>
        <p:nvSpPr>
          <p:cNvPr id="29716" name="Rectangle 21"/>
          <p:cNvSpPr>
            <a:spLocks noChangeArrowheads="1"/>
          </p:cNvSpPr>
          <p:nvPr/>
        </p:nvSpPr>
        <p:spPr bwMode="auto">
          <a:xfrm>
            <a:off x="2286000" y="3302000"/>
            <a:ext cx="1282700" cy="3175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Production</a:t>
            </a:r>
          </a:p>
        </p:txBody>
      </p:sp>
      <p:sp>
        <p:nvSpPr>
          <p:cNvPr id="29717" name="Rectangle 22"/>
          <p:cNvSpPr>
            <a:spLocks noChangeArrowheads="1"/>
          </p:cNvSpPr>
          <p:nvPr/>
        </p:nvSpPr>
        <p:spPr bwMode="auto">
          <a:xfrm>
            <a:off x="2286000" y="3619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S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aABe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29718" name="Rectangle 23"/>
          <p:cNvSpPr>
            <a:spLocks noChangeArrowheads="1"/>
          </p:cNvSpPr>
          <p:nvPr/>
        </p:nvSpPr>
        <p:spPr bwMode="auto">
          <a:xfrm>
            <a:off x="2286000" y="3937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A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Abc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29719" name="Rectangle 24"/>
          <p:cNvSpPr>
            <a:spLocks noChangeArrowheads="1"/>
          </p:cNvSpPr>
          <p:nvPr/>
        </p:nvSpPr>
        <p:spPr bwMode="auto">
          <a:xfrm>
            <a:off x="2286000" y="4254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A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b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29720" name="Rectangle 25"/>
          <p:cNvSpPr>
            <a:spLocks noChangeArrowheads="1"/>
          </p:cNvSpPr>
          <p:nvPr/>
        </p:nvSpPr>
        <p:spPr bwMode="auto">
          <a:xfrm>
            <a:off x="2286000" y="4572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B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d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grpSp>
        <p:nvGrpSpPr>
          <p:cNvPr id="29721" name="Group 26"/>
          <p:cNvGrpSpPr>
            <a:grpSpLocks/>
          </p:cNvGrpSpPr>
          <p:nvPr/>
        </p:nvGrpSpPr>
        <p:grpSpPr bwMode="auto">
          <a:xfrm>
            <a:off x="8931275" y="3746501"/>
            <a:ext cx="323850" cy="614363"/>
            <a:chOff x="4834" y="3256"/>
            <a:chExt cx="204" cy="387"/>
          </a:xfrm>
        </p:grpSpPr>
        <p:sp>
          <p:nvSpPr>
            <p:cNvPr id="29735" name="Line 27"/>
            <p:cNvSpPr>
              <a:spLocks noChangeShapeType="1"/>
            </p:cNvSpPr>
            <p:nvPr/>
          </p:nvSpPr>
          <p:spPr bwMode="auto">
            <a:xfrm>
              <a:off x="4928" y="325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36" name="Rectangle 28"/>
            <p:cNvSpPr>
              <a:spLocks noChangeArrowheads="1"/>
            </p:cNvSpPr>
            <p:nvPr/>
          </p:nvSpPr>
          <p:spPr bwMode="auto">
            <a:xfrm>
              <a:off x="4834" y="34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</a:p>
          </p:txBody>
        </p:sp>
      </p:grpSp>
      <p:cxnSp>
        <p:nvCxnSpPr>
          <p:cNvPr id="142365" name="AutoShape 29"/>
          <p:cNvCxnSpPr>
            <a:cxnSpLocks noChangeShapeType="1"/>
          </p:cNvCxnSpPr>
          <p:nvPr/>
        </p:nvCxnSpPr>
        <p:spPr bwMode="auto">
          <a:xfrm rot="10800000">
            <a:off x="3568701" y="3778250"/>
            <a:ext cx="1401763" cy="2984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2366" name="AutoShape 30"/>
          <p:cNvCxnSpPr>
            <a:cxnSpLocks noChangeShapeType="1"/>
          </p:cNvCxnSpPr>
          <p:nvPr/>
        </p:nvCxnSpPr>
        <p:spPr bwMode="auto">
          <a:xfrm rot="10800000" flipV="1">
            <a:off x="3568701" y="4076700"/>
            <a:ext cx="1401763" cy="190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2367" name="AutoShape 31"/>
          <p:cNvCxnSpPr>
            <a:cxnSpLocks noChangeShapeType="1"/>
          </p:cNvCxnSpPr>
          <p:nvPr/>
        </p:nvCxnSpPr>
        <p:spPr bwMode="auto">
          <a:xfrm rot="10800000" flipV="1">
            <a:off x="3568701" y="4076700"/>
            <a:ext cx="1401763" cy="3365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2368" name="AutoShape 32"/>
          <p:cNvCxnSpPr>
            <a:cxnSpLocks noChangeShapeType="1"/>
          </p:cNvCxnSpPr>
          <p:nvPr/>
        </p:nvCxnSpPr>
        <p:spPr bwMode="auto">
          <a:xfrm rot="10800000" flipV="1">
            <a:off x="3568701" y="4076700"/>
            <a:ext cx="1401763" cy="6540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9731376" y="3397251"/>
            <a:ext cx="358775" cy="950913"/>
            <a:chOff x="4450" y="2604"/>
            <a:chExt cx="226" cy="599"/>
          </a:xfrm>
        </p:grpSpPr>
        <p:sp>
          <p:nvSpPr>
            <p:cNvPr id="29731" name="Rectangle 34"/>
            <p:cNvSpPr>
              <a:spLocks noChangeArrowheads="1"/>
            </p:cNvSpPr>
            <p:nvPr/>
          </p:nvSpPr>
          <p:spPr bwMode="auto">
            <a:xfrm>
              <a:off x="4464" y="260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0000FF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grpSp>
          <p:nvGrpSpPr>
            <p:cNvPr id="29732" name="Group 35"/>
            <p:cNvGrpSpPr>
              <a:grpSpLocks/>
            </p:cNvGrpSpPr>
            <p:nvPr/>
          </p:nvGrpSpPr>
          <p:grpSpPr bwMode="auto">
            <a:xfrm>
              <a:off x="4450" y="2816"/>
              <a:ext cx="204" cy="387"/>
              <a:chOff x="4834" y="3256"/>
              <a:chExt cx="204" cy="387"/>
            </a:xfrm>
          </p:grpSpPr>
          <p:sp>
            <p:nvSpPr>
              <p:cNvPr id="29733" name="Line 36"/>
              <p:cNvSpPr>
                <a:spLocks noChangeShapeType="1"/>
              </p:cNvSpPr>
              <p:nvPr/>
            </p:nvSpPr>
            <p:spPr bwMode="auto">
              <a:xfrm>
                <a:off x="4928" y="3256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734" name="Rectangle 37"/>
              <p:cNvSpPr>
                <a:spLocks noChangeArrowheads="1"/>
              </p:cNvSpPr>
              <p:nvPr/>
            </p:nvSpPr>
            <p:spPr bwMode="auto">
              <a:xfrm>
                <a:off x="4834" y="3412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  <a:sym typeface="Symbol" panose="05050102010706020507" pitchFamily="18" charset="2"/>
                  </a:rPr>
                  <a:t>d</a:t>
                </a:r>
              </a:p>
            </p:txBody>
          </p:sp>
        </p:grpSp>
      </p:grpSp>
      <p:sp>
        <p:nvSpPr>
          <p:cNvPr id="142374" name="AutoShape 38"/>
          <p:cNvSpPr>
            <a:spLocks noChangeArrowheads="1"/>
          </p:cNvSpPr>
          <p:nvPr/>
        </p:nvSpPr>
        <p:spPr bwMode="auto">
          <a:xfrm>
            <a:off x="7816850" y="3981450"/>
            <a:ext cx="469900" cy="190500"/>
          </a:xfrm>
          <a:prstGeom prst="rightArrow">
            <a:avLst>
              <a:gd name="adj1" fmla="val 50000"/>
              <a:gd name="adj2" fmla="val 61667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imes New Roman" panose="02020603050405020304" pitchFamily="18" charset="0"/>
            </a:endParaRPr>
          </a:p>
        </p:txBody>
      </p:sp>
      <p:sp>
        <p:nvSpPr>
          <p:cNvPr id="29728" name="Text Box 40"/>
          <p:cNvSpPr txBox="1">
            <a:spLocks noChangeArrowheads="1"/>
          </p:cNvSpPr>
          <p:nvPr/>
        </p:nvSpPr>
        <p:spPr bwMode="auto">
          <a:xfrm>
            <a:off x="1992313" y="1341438"/>
            <a:ext cx="4608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Times New Roman" panose="02020603050405020304" pitchFamily="18" charset="0"/>
              </a:rPr>
              <a:t>Bottom-Up Parser Example</a:t>
            </a:r>
            <a:endParaRPr lang="zh-TW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29" name="Text Box 42"/>
          <p:cNvSpPr txBox="1">
            <a:spLocks noChangeArrowheads="1"/>
          </p:cNvSpPr>
          <p:nvPr/>
        </p:nvSpPr>
        <p:spPr bwMode="auto">
          <a:xfrm>
            <a:off x="4727575" y="1844675"/>
            <a:ext cx="3240088" cy="603250"/>
          </a:xfrm>
          <a:prstGeom prst="rect">
            <a:avLst/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5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</a:rPr>
              <a:t>Shift d </a:t>
            </a:r>
          </a:p>
          <a:p>
            <a:pPr eaLnBrk="1" hangingPunct="1">
              <a:lnSpc>
                <a:spcPct val="55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zh-TW" sz="2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4738689" y="2143125"/>
            <a:ext cx="220605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5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</a:rPr>
              <a:t>Reduce from d to B</a:t>
            </a:r>
          </a:p>
        </p:txBody>
      </p:sp>
    </p:spTree>
    <p:extLst>
      <p:ext uri="{BB962C8B-B14F-4D97-AF65-F5344CB8AC3E}">
        <p14:creationId xmlns:p14="http://schemas.microsoft.com/office/powerpoint/2010/main" val="162943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74" grpId="0" animBg="1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6DA633-1C66-4956-8487-69497D4DB40B}" type="slidenum">
              <a:rPr lang="zh-TW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zh-TW" altLang="en-US" sz="1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46990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56134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51562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3778250" y="2547938"/>
            <a:ext cx="933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INPUT:</a:t>
            </a:r>
          </a:p>
        </p:txBody>
      </p:sp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4970464" y="3660775"/>
            <a:ext cx="2770187" cy="8318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Bottom-Up Parsing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Program</a:t>
            </a:r>
          </a:p>
        </p:txBody>
      </p:sp>
      <p:cxnSp>
        <p:nvCxnSpPr>
          <p:cNvPr id="31753" name="AutoShape 8"/>
          <p:cNvCxnSpPr>
            <a:cxnSpLocks noChangeShapeType="1"/>
            <a:stCxn id="31752" idx="0"/>
            <a:endCxn id="31749" idx="2"/>
          </p:cNvCxnSpPr>
          <p:nvPr/>
        </p:nvCxnSpPr>
        <p:spPr bwMode="auto">
          <a:xfrm rot="5400000" flipH="1">
            <a:off x="5707857" y="3012282"/>
            <a:ext cx="782637" cy="514350"/>
          </a:xfrm>
          <a:prstGeom prst="curvedConnector3">
            <a:avLst>
              <a:gd name="adj1" fmla="val 4989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4" name="Rectangle 9"/>
          <p:cNvSpPr>
            <a:spLocks noChangeArrowheads="1"/>
          </p:cNvSpPr>
          <p:nvPr/>
        </p:nvSpPr>
        <p:spPr bwMode="auto">
          <a:xfrm>
            <a:off x="60706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31755" name="Rectangle 10"/>
          <p:cNvSpPr>
            <a:spLocks noChangeArrowheads="1"/>
          </p:cNvSpPr>
          <p:nvPr/>
        </p:nvSpPr>
        <p:spPr bwMode="auto">
          <a:xfrm>
            <a:off x="8343900" y="2832100"/>
            <a:ext cx="2159000" cy="215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imes New Roman" panose="02020603050405020304" pitchFamily="18" charset="0"/>
            </a:endParaRPr>
          </a:p>
        </p:txBody>
      </p:sp>
      <p:sp>
        <p:nvSpPr>
          <p:cNvPr id="31756" name="Text Box 11"/>
          <p:cNvSpPr txBox="1">
            <a:spLocks noChangeArrowheads="1"/>
          </p:cNvSpPr>
          <p:nvPr/>
        </p:nvSpPr>
        <p:spPr bwMode="auto">
          <a:xfrm>
            <a:off x="8248650" y="2471738"/>
            <a:ext cx="1187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OUTPUT:</a:t>
            </a:r>
          </a:p>
        </p:txBody>
      </p:sp>
      <p:sp>
        <p:nvSpPr>
          <p:cNvPr id="31757" name="Line 12"/>
          <p:cNvSpPr>
            <a:spLocks noChangeShapeType="1"/>
          </p:cNvSpPr>
          <p:nvPr/>
        </p:nvSpPr>
        <p:spPr bwMode="auto">
          <a:xfrm>
            <a:off x="9212263" y="3746500"/>
            <a:ext cx="25400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58" name="Line 13"/>
          <p:cNvSpPr>
            <a:spLocks noChangeShapeType="1"/>
          </p:cNvSpPr>
          <p:nvPr/>
        </p:nvSpPr>
        <p:spPr bwMode="auto">
          <a:xfrm flipH="1">
            <a:off x="8729663" y="3746500"/>
            <a:ext cx="25400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59" name="Rectangle 14"/>
          <p:cNvSpPr>
            <a:spLocks noChangeArrowheads="1"/>
          </p:cNvSpPr>
          <p:nvPr/>
        </p:nvSpPr>
        <p:spPr bwMode="auto">
          <a:xfrm>
            <a:off x="8458200" y="398145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1760" name="Rectangle 15"/>
          <p:cNvSpPr>
            <a:spLocks noChangeArrowheads="1"/>
          </p:cNvSpPr>
          <p:nvPr/>
        </p:nvSpPr>
        <p:spPr bwMode="auto">
          <a:xfrm>
            <a:off x="9424988" y="39814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c</a:t>
            </a:r>
            <a:endParaRPr lang="en-US" altLang="zh-TW" sz="1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1761" name="Rectangle 16"/>
          <p:cNvSpPr>
            <a:spLocks noChangeArrowheads="1"/>
          </p:cNvSpPr>
          <p:nvPr/>
        </p:nvSpPr>
        <p:spPr bwMode="auto">
          <a:xfrm>
            <a:off x="8915400" y="343535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</a:p>
        </p:txBody>
      </p:sp>
      <p:grpSp>
        <p:nvGrpSpPr>
          <p:cNvPr id="31762" name="Group 17"/>
          <p:cNvGrpSpPr>
            <a:grpSpLocks/>
          </p:cNvGrpSpPr>
          <p:nvPr/>
        </p:nvGrpSpPr>
        <p:grpSpPr bwMode="auto">
          <a:xfrm>
            <a:off x="8435975" y="4318001"/>
            <a:ext cx="323850" cy="614363"/>
            <a:chOff x="4834" y="3256"/>
            <a:chExt cx="204" cy="387"/>
          </a:xfrm>
        </p:grpSpPr>
        <p:sp>
          <p:nvSpPr>
            <p:cNvPr id="31783" name="Line 18"/>
            <p:cNvSpPr>
              <a:spLocks noChangeShapeType="1"/>
            </p:cNvSpPr>
            <p:nvPr/>
          </p:nvSpPr>
          <p:spPr bwMode="auto">
            <a:xfrm>
              <a:off x="4928" y="325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784" name="Rectangle 19"/>
            <p:cNvSpPr>
              <a:spLocks noChangeArrowheads="1"/>
            </p:cNvSpPr>
            <p:nvPr/>
          </p:nvSpPr>
          <p:spPr bwMode="auto">
            <a:xfrm>
              <a:off x="4834" y="34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</a:p>
          </p:txBody>
        </p:sp>
      </p:grpSp>
      <p:sp>
        <p:nvSpPr>
          <p:cNvPr id="31763" name="Rectangle 20"/>
          <p:cNvSpPr>
            <a:spLocks noChangeArrowheads="1"/>
          </p:cNvSpPr>
          <p:nvPr/>
        </p:nvSpPr>
        <p:spPr bwMode="auto">
          <a:xfrm>
            <a:off x="65278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$</a:t>
            </a:r>
          </a:p>
        </p:txBody>
      </p:sp>
      <p:sp>
        <p:nvSpPr>
          <p:cNvPr id="31764" name="Rectangle 21"/>
          <p:cNvSpPr>
            <a:spLocks noChangeArrowheads="1"/>
          </p:cNvSpPr>
          <p:nvPr/>
        </p:nvSpPr>
        <p:spPr bwMode="auto">
          <a:xfrm>
            <a:off x="2286000" y="3302000"/>
            <a:ext cx="1282700" cy="3175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Production</a:t>
            </a:r>
          </a:p>
        </p:txBody>
      </p:sp>
      <p:sp>
        <p:nvSpPr>
          <p:cNvPr id="31765" name="Rectangle 22"/>
          <p:cNvSpPr>
            <a:spLocks noChangeArrowheads="1"/>
          </p:cNvSpPr>
          <p:nvPr/>
        </p:nvSpPr>
        <p:spPr bwMode="auto">
          <a:xfrm>
            <a:off x="2286000" y="3619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S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aABe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31766" name="Rectangle 23"/>
          <p:cNvSpPr>
            <a:spLocks noChangeArrowheads="1"/>
          </p:cNvSpPr>
          <p:nvPr/>
        </p:nvSpPr>
        <p:spPr bwMode="auto">
          <a:xfrm>
            <a:off x="2286000" y="3937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A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Abc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31767" name="Rectangle 24"/>
          <p:cNvSpPr>
            <a:spLocks noChangeArrowheads="1"/>
          </p:cNvSpPr>
          <p:nvPr/>
        </p:nvSpPr>
        <p:spPr bwMode="auto">
          <a:xfrm>
            <a:off x="2286000" y="4254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A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b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31768" name="Rectangle 25"/>
          <p:cNvSpPr>
            <a:spLocks noChangeArrowheads="1"/>
          </p:cNvSpPr>
          <p:nvPr/>
        </p:nvSpPr>
        <p:spPr bwMode="auto">
          <a:xfrm>
            <a:off x="2286000" y="4572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B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d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grpSp>
        <p:nvGrpSpPr>
          <p:cNvPr id="31769" name="Group 26"/>
          <p:cNvGrpSpPr>
            <a:grpSpLocks/>
          </p:cNvGrpSpPr>
          <p:nvPr/>
        </p:nvGrpSpPr>
        <p:grpSpPr bwMode="auto">
          <a:xfrm>
            <a:off x="8931275" y="3746501"/>
            <a:ext cx="323850" cy="614363"/>
            <a:chOff x="4834" y="3256"/>
            <a:chExt cx="204" cy="387"/>
          </a:xfrm>
        </p:grpSpPr>
        <p:sp>
          <p:nvSpPr>
            <p:cNvPr id="31781" name="Line 27"/>
            <p:cNvSpPr>
              <a:spLocks noChangeShapeType="1"/>
            </p:cNvSpPr>
            <p:nvPr/>
          </p:nvSpPr>
          <p:spPr bwMode="auto">
            <a:xfrm>
              <a:off x="4928" y="325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782" name="Rectangle 28"/>
            <p:cNvSpPr>
              <a:spLocks noChangeArrowheads="1"/>
            </p:cNvSpPr>
            <p:nvPr/>
          </p:nvSpPr>
          <p:spPr bwMode="auto">
            <a:xfrm>
              <a:off x="4834" y="34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</a:p>
          </p:txBody>
        </p:sp>
      </p:grpSp>
      <p:cxnSp>
        <p:nvCxnSpPr>
          <p:cNvPr id="143389" name="AutoShape 29"/>
          <p:cNvCxnSpPr>
            <a:cxnSpLocks noChangeShapeType="1"/>
          </p:cNvCxnSpPr>
          <p:nvPr/>
        </p:nvCxnSpPr>
        <p:spPr bwMode="auto">
          <a:xfrm rot="10800000">
            <a:off x="3568701" y="3778250"/>
            <a:ext cx="1401763" cy="2984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390" name="AutoShape 30"/>
          <p:cNvCxnSpPr>
            <a:cxnSpLocks noChangeShapeType="1"/>
          </p:cNvCxnSpPr>
          <p:nvPr/>
        </p:nvCxnSpPr>
        <p:spPr bwMode="auto">
          <a:xfrm rot="10800000" flipV="1">
            <a:off x="3568701" y="4076700"/>
            <a:ext cx="1401763" cy="190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391" name="AutoShape 31"/>
          <p:cNvCxnSpPr>
            <a:cxnSpLocks noChangeShapeType="1"/>
          </p:cNvCxnSpPr>
          <p:nvPr/>
        </p:nvCxnSpPr>
        <p:spPr bwMode="auto">
          <a:xfrm rot="10800000" flipV="1">
            <a:off x="3568701" y="4076700"/>
            <a:ext cx="1401763" cy="3365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392" name="AutoShape 32"/>
          <p:cNvCxnSpPr>
            <a:cxnSpLocks noChangeShapeType="1"/>
          </p:cNvCxnSpPr>
          <p:nvPr/>
        </p:nvCxnSpPr>
        <p:spPr bwMode="auto">
          <a:xfrm rot="10800000" flipV="1">
            <a:off x="3568701" y="4076700"/>
            <a:ext cx="1401763" cy="6540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774" name="Group 34"/>
          <p:cNvGrpSpPr>
            <a:grpSpLocks/>
          </p:cNvGrpSpPr>
          <p:nvPr/>
        </p:nvGrpSpPr>
        <p:grpSpPr bwMode="auto">
          <a:xfrm>
            <a:off x="9731376" y="3397251"/>
            <a:ext cx="358775" cy="950913"/>
            <a:chOff x="4450" y="2604"/>
            <a:chExt cx="226" cy="599"/>
          </a:xfrm>
        </p:grpSpPr>
        <p:sp>
          <p:nvSpPr>
            <p:cNvPr id="31777" name="Rectangle 35"/>
            <p:cNvSpPr>
              <a:spLocks noChangeArrowheads="1"/>
            </p:cNvSpPr>
            <p:nvPr/>
          </p:nvSpPr>
          <p:spPr bwMode="auto">
            <a:xfrm>
              <a:off x="4464" y="260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0000FF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grpSp>
          <p:nvGrpSpPr>
            <p:cNvPr id="31778" name="Group 36"/>
            <p:cNvGrpSpPr>
              <a:grpSpLocks/>
            </p:cNvGrpSpPr>
            <p:nvPr/>
          </p:nvGrpSpPr>
          <p:grpSpPr bwMode="auto">
            <a:xfrm>
              <a:off x="4450" y="2816"/>
              <a:ext cx="204" cy="387"/>
              <a:chOff x="4834" y="3256"/>
              <a:chExt cx="204" cy="387"/>
            </a:xfrm>
          </p:grpSpPr>
          <p:sp>
            <p:nvSpPr>
              <p:cNvPr id="31779" name="Line 37"/>
              <p:cNvSpPr>
                <a:spLocks noChangeShapeType="1"/>
              </p:cNvSpPr>
              <p:nvPr/>
            </p:nvSpPr>
            <p:spPr bwMode="auto">
              <a:xfrm>
                <a:off x="4928" y="3256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780" name="Rectangle 38"/>
              <p:cNvSpPr>
                <a:spLocks noChangeArrowheads="1"/>
              </p:cNvSpPr>
              <p:nvPr/>
            </p:nvSpPr>
            <p:spPr bwMode="auto">
              <a:xfrm>
                <a:off x="4834" y="3412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  <a:sym typeface="Symbol" panose="05050102010706020507" pitchFamily="18" charset="2"/>
                  </a:rPr>
                  <a:t>d</a:t>
                </a:r>
              </a:p>
            </p:txBody>
          </p:sp>
        </p:grpSp>
      </p:grpSp>
      <p:sp>
        <p:nvSpPr>
          <p:cNvPr id="31775" name="Text Box 40"/>
          <p:cNvSpPr txBox="1">
            <a:spLocks noChangeArrowheads="1"/>
          </p:cNvSpPr>
          <p:nvPr/>
        </p:nvSpPr>
        <p:spPr bwMode="auto">
          <a:xfrm>
            <a:off x="1992313" y="1341438"/>
            <a:ext cx="4608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Times New Roman" panose="02020603050405020304" pitchFamily="18" charset="0"/>
              </a:rPr>
              <a:t>Bottom-Up Parser Example</a:t>
            </a:r>
            <a:endParaRPr lang="zh-TW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76" name="Text Box 42"/>
          <p:cNvSpPr txBox="1">
            <a:spLocks noChangeArrowheads="1"/>
          </p:cNvSpPr>
          <p:nvPr/>
        </p:nvSpPr>
        <p:spPr bwMode="auto">
          <a:xfrm>
            <a:off x="4727575" y="1844675"/>
            <a:ext cx="3240088" cy="400110"/>
          </a:xfrm>
          <a:prstGeom prst="rect">
            <a:avLst/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</a:rPr>
              <a:t>Shift B</a:t>
            </a:r>
          </a:p>
        </p:txBody>
      </p:sp>
    </p:spTree>
    <p:extLst>
      <p:ext uri="{BB962C8B-B14F-4D97-AF65-F5344CB8AC3E}">
        <p14:creationId xmlns:p14="http://schemas.microsoft.com/office/powerpoint/2010/main" val="186399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6EA995-958A-4698-9BAC-D54AAA3602D4}" type="slidenum">
              <a:rPr lang="zh-TW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zh-TW" altLang="en-US" sz="1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46990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56134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51562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3799" name="Text Box 6"/>
          <p:cNvSpPr txBox="1">
            <a:spLocks noChangeArrowheads="1"/>
          </p:cNvSpPr>
          <p:nvPr/>
        </p:nvSpPr>
        <p:spPr bwMode="auto">
          <a:xfrm>
            <a:off x="3778250" y="2547938"/>
            <a:ext cx="933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INPUT:</a:t>
            </a:r>
          </a:p>
        </p:txBody>
      </p:sp>
      <p:sp>
        <p:nvSpPr>
          <p:cNvPr id="33800" name="Text Box 7"/>
          <p:cNvSpPr txBox="1">
            <a:spLocks noChangeArrowheads="1"/>
          </p:cNvSpPr>
          <p:nvPr/>
        </p:nvSpPr>
        <p:spPr bwMode="auto">
          <a:xfrm>
            <a:off x="4970464" y="3660775"/>
            <a:ext cx="2770187" cy="8318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Bottom-Up Parsing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Program</a:t>
            </a:r>
          </a:p>
        </p:txBody>
      </p:sp>
      <p:cxnSp>
        <p:nvCxnSpPr>
          <p:cNvPr id="33801" name="AutoShape 8"/>
          <p:cNvCxnSpPr>
            <a:cxnSpLocks noChangeShapeType="1"/>
            <a:stCxn id="33800" idx="0"/>
            <a:endCxn id="33802" idx="2"/>
          </p:cNvCxnSpPr>
          <p:nvPr/>
        </p:nvCxnSpPr>
        <p:spPr bwMode="auto">
          <a:xfrm rot="5400000" flipH="1">
            <a:off x="5936457" y="3240882"/>
            <a:ext cx="782637" cy="57150"/>
          </a:xfrm>
          <a:prstGeom prst="curvedConnector3">
            <a:avLst>
              <a:gd name="adj1" fmla="val 4989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2" name="Rectangle 9"/>
          <p:cNvSpPr>
            <a:spLocks noChangeArrowheads="1"/>
          </p:cNvSpPr>
          <p:nvPr/>
        </p:nvSpPr>
        <p:spPr bwMode="auto">
          <a:xfrm>
            <a:off x="60706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33803" name="Rectangle 10"/>
          <p:cNvSpPr>
            <a:spLocks noChangeArrowheads="1"/>
          </p:cNvSpPr>
          <p:nvPr/>
        </p:nvSpPr>
        <p:spPr bwMode="auto">
          <a:xfrm>
            <a:off x="8343900" y="2832100"/>
            <a:ext cx="2159000" cy="215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imes New Roman" panose="02020603050405020304" pitchFamily="18" charset="0"/>
            </a:endParaRPr>
          </a:p>
        </p:txBody>
      </p:sp>
      <p:sp>
        <p:nvSpPr>
          <p:cNvPr id="33804" name="Text Box 11"/>
          <p:cNvSpPr txBox="1">
            <a:spLocks noChangeArrowheads="1"/>
          </p:cNvSpPr>
          <p:nvPr/>
        </p:nvSpPr>
        <p:spPr bwMode="auto">
          <a:xfrm>
            <a:off x="8248650" y="2471738"/>
            <a:ext cx="1187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OUTPUT:</a:t>
            </a:r>
          </a:p>
        </p:txBody>
      </p:sp>
      <p:sp>
        <p:nvSpPr>
          <p:cNvPr id="33805" name="Line 12"/>
          <p:cNvSpPr>
            <a:spLocks noChangeShapeType="1"/>
          </p:cNvSpPr>
          <p:nvPr/>
        </p:nvSpPr>
        <p:spPr bwMode="auto">
          <a:xfrm>
            <a:off x="9212263" y="3746500"/>
            <a:ext cx="25400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06" name="Line 13"/>
          <p:cNvSpPr>
            <a:spLocks noChangeShapeType="1"/>
          </p:cNvSpPr>
          <p:nvPr/>
        </p:nvSpPr>
        <p:spPr bwMode="auto">
          <a:xfrm flipH="1">
            <a:off x="8729663" y="3746500"/>
            <a:ext cx="25400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07" name="Rectangle 14"/>
          <p:cNvSpPr>
            <a:spLocks noChangeArrowheads="1"/>
          </p:cNvSpPr>
          <p:nvPr/>
        </p:nvSpPr>
        <p:spPr bwMode="auto">
          <a:xfrm>
            <a:off x="8458200" y="398145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3808" name="Rectangle 15"/>
          <p:cNvSpPr>
            <a:spLocks noChangeArrowheads="1"/>
          </p:cNvSpPr>
          <p:nvPr/>
        </p:nvSpPr>
        <p:spPr bwMode="auto">
          <a:xfrm>
            <a:off x="9424988" y="39814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c</a:t>
            </a:r>
            <a:endParaRPr lang="en-US" altLang="zh-TW" sz="1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3809" name="Rectangle 16"/>
          <p:cNvSpPr>
            <a:spLocks noChangeArrowheads="1"/>
          </p:cNvSpPr>
          <p:nvPr/>
        </p:nvSpPr>
        <p:spPr bwMode="auto">
          <a:xfrm>
            <a:off x="8915400" y="343535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</a:p>
        </p:txBody>
      </p:sp>
      <p:grpSp>
        <p:nvGrpSpPr>
          <p:cNvPr id="33810" name="Group 17"/>
          <p:cNvGrpSpPr>
            <a:grpSpLocks/>
          </p:cNvGrpSpPr>
          <p:nvPr/>
        </p:nvGrpSpPr>
        <p:grpSpPr bwMode="auto">
          <a:xfrm>
            <a:off x="8435975" y="4318001"/>
            <a:ext cx="323850" cy="614363"/>
            <a:chOff x="4834" y="3256"/>
            <a:chExt cx="204" cy="387"/>
          </a:xfrm>
        </p:grpSpPr>
        <p:sp>
          <p:nvSpPr>
            <p:cNvPr id="33839" name="Line 18"/>
            <p:cNvSpPr>
              <a:spLocks noChangeShapeType="1"/>
            </p:cNvSpPr>
            <p:nvPr/>
          </p:nvSpPr>
          <p:spPr bwMode="auto">
            <a:xfrm>
              <a:off x="4928" y="325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40" name="Rectangle 19"/>
            <p:cNvSpPr>
              <a:spLocks noChangeArrowheads="1"/>
            </p:cNvSpPr>
            <p:nvPr/>
          </p:nvSpPr>
          <p:spPr bwMode="auto">
            <a:xfrm>
              <a:off x="4834" y="34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</a:p>
          </p:txBody>
        </p:sp>
      </p:grpSp>
      <p:sp>
        <p:nvSpPr>
          <p:cNvPr id="33811" name="Rectangle 20"/>
          <p:cNvSpPr>
            <a:spLocks noChangeArrowheads="1"/>
          </p:cNvSpPr>
          <p:nvPr/>
        </p:nvSpPr>
        <p:spPr bwMode="auto">
          <a:xfrm>
            <a:off x="65278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$</a:t>
            </a:r>
          </a:p>
        </p:txBody>
      </p:sp>
      <p:sp>
        <p:nvSpPr>
          <p:cNvPr id="33812" name="Rectangle 21"/>
          <p:cNvSpPr>
            <a:spLocks noChangeArrowheads="1"/>
          </p:cNvSpPr>
          <p:nvPr/>
        </p:nvSpPr>
        <p:spPr bwMode="auto">
          <a:xfrm>
            <a:off x="2286000" y="3302000"/>
            <a:ext cx="1282700" cy="3175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Production</a:t>
            </a:r>
          </a:p>
        </p:txBody>
      </p:sp>
      <p:sp>
        <p:nvSpPr>
          <p:cNvPr id="33813" name="Rectangle 22"/>
          <p:cNvSpPr>
            <a:spLocks noChangeArrowheads="1"/>
          </p:cNvSpPr>
          <p:nvPr/>
        </p:nvSpPr>
        <p:spPr bwMode="auto">
          <a:xfrm>
            <a:off x="2286000" y="3619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S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aABe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33814" name="Rectangle 23"/>
          <p:cNvSpPr>
            <a:spLocks noChangeArrowheads="1"/>
          </p:cNvSpPr>
          <p:nvPr/>
        </p:nvSpPr>
        <p:spPr bwMode="auto">
          <a:xfrm>
            <a:off x="2286000" y="3937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A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Abc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286000" y="4254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A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b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33816" name="Rectangle 25"/>
          <p:cNvSpPr>
            <a:spLocks noChangeArrowheads="1"/>
          </p:cNvSpPr>
          <p:nvPr/>
        </p:nvSpPr>
        <p:spPr bwMode="auto">
          <a:xfrm>
            <a:off x="2286000" y="4572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B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d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grpSp>
        <p:nvGrpSpPr>
          <p:cNvPr id="33817" name="Group 26"/>
          <p:cNvGrpSpPr>
            <a:grpSpLocks/>
          </p:cNvGrpSpPr>
          <p:nvPr/>
        </p:nvGrpSpPr>
        <p:grpSpPr bwMode="auto">
          <a:xfrm>
            <a:off x="8931275" y="3746501"/>
            <a:ext cx="323850" cy="614363"/>
            <a:chOff x="4834" y="3256"/>
            <a:chExt cx="204" cy="387"/>
          </a:xfrm>
        </p:grpSpPr>
        <p:sp>
          <p:nvSpPr>
            <p:cNvPr id="33837" name="Line 27"/>
            <p:cNvSpPr>
              <a:spLocks noChangeShapeType="1"/>
            </p:cNvSpPr>
            <p:nvPr/>
          </p:nvSpPr>
          <p:spPr bwMode="auto">
            <a:xfrm>
              <a:off x="4928" y="325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38" name="Rectangle 28"/>
            <p:cNvSpPr>
              <a:spLocks noChangeArrowheads="1"/>
            </p:cNvSpPr>
            <p:nvPr/>
          </p:nvSpPr>
          <p:spPr bwMode="auto">
            <a:xfrm>
              <a:off x="4834" y="34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</a:p>
          </p:txBody>
        </p:sp>
      </p:grpSp>
      <p:cxnSp>
        <p:nvCxnSpPr>
          <p:cNvPr id="144413" name="AutoShape 29"/>
          <p:cNvCxnSpPr>
            <a:cxnSpLocks noChangeShapeType="1"/>
          </p:cNvCxnSpPr>
          <p:nvPr/>
        </p:nvCxnSpPr>
        <p:spPr bwMode="auto">
          <a:xfrm rot="10800000">
            <a:off x="3568701" y="3778250"/>
            <a:ext cx="1401763" cy="2984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414" name="AutoShape 30"/>
          <p:cNvSpPr>
            <a:spLocks noChangeArrowheads="1"/>
          </p:cNvSpPr>
          <p:nvPr/>
        </p:nvSpPr>
        <p:spPr bwMode="auto">
          <a:xfrm>
            <a:off x="7816850" y="3981450"/>
            <a:ext cx="469900" cy="190500"/>
          </a:xfrm>
          <a:prstGeom prst="rightArrow">
            <a:avLst>
              <a:gd name="adj1" fmla="val 50000"/>
              <a:gd name="adj2" fmla="val 61667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3820" name="Group 31"/>
          <p:cNvGrpSpPr>
            <a:grpSpLocks/>
          </p:cNvGrpSpPr>
          <p:nvPr/>
        </p:nvGrpSpPr>
        <p:grpSpPr bwMode="auto">
          <a:xfrm>
            <a:off x="9731376" y="3397251"/>
            <a:ext cx="358775" cy="950913"/>
            <a:chOff x="4450" y="2604"/>
            <a:chExt cx="226" cy="599"/>
          </a:xfrm>
        </p:grpSpPr>
        <p:sp>
          <p:nvSpPr>
            <p:cNvPr id="33833" name="Rectangle 32"/>
            <p:cNvSpPr>
              <a:spLocks noChangeArrowheads="1"/>
            </p:cNvSpPr>
            <p:nvPr/>
          </p:nvSpPr>
          <p:spPr bwMode="auto">
            <a:xfrm>
              <a:off x="4464" y="260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0000FF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grpSp>
          <p:nvGrpSpPr>
            <p:cNvPr id="33834" name="Group 33"/>
            <p:cNvGrpSpPr>
              <a:grpSpLocks/>
            </p:cNvGrpSpPr>
            <p:nvPr/>
          </p:nvGrpSpPr>
          <p:grpSpPr bwMode="auto">
            <a:xfrm>
              <a:off x="4450" y="2816"/>
              <a:ext cx="204" cy="387"/>
              <a:chOff x="4834" y="3256"/>
              <a:chExt cx="204" cy="387"/>
            </a:xfrm>
          </p:grpSpPr>
          <p:sp>
            <p:nvSpPr>
              <p:cNvPr id="33835" name="Line 34"/>
              <p:cNvSpPr>
                <a:spLocks noChangeShapeType="1"/>
              </p:cNvSpPr>
              <p:nvPr/>
            </p:nvSpPr>
            <p:spPr bwMode="auto">
              <a:xfrm>
                <a:off x="4928" y="3256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3836" name="Rectangle 35"/>
              <p:cNvSpPr>
                <a:spLocks noChangeArrowheads="1"/>
              </p:cNvSpPr>
              <p:nvPr/>
            </p:nvSpPr>
            <p:spPr bwMode="auto">
              <a:xfrm>
                <a:off x="4834" y="3412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  <a:sym typeface="Symbol" panose="05050102010706020507" pitchFamily="18" charset="2"/>
                  </a:rPr>
                  <a:t>d</a:t>
                </a:r>
              </a:p>
            </p:txBody>
          </p:sp>
        </p:grp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8391525" y="2876551"/>
            <a:ext cx="2089150" cy="912813"/>
            <a:chOff x="4326" y="1812"/>
            <a:chExt cx="1316" cy="575"/>
          </a:xfrm>
        </p:grpSpPr>
        <p:sp>
          <p:nvSpPr>
            <p:cNvPr id="33825" name="Rectangle 37"/>
            <p:cNvSpPr>
              <a:spLocks noChangeArrowheads="1"/>
            </p:cNvSpPr>
            <p:nvPr/>
          </p:nvSpPr>
          <p:spPr bwMode="auto">
            <a:xfrm>
              <a:off x="4326" y="215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sym typeface="Symbol" panose="05050102010706020507" pitchFamily="18" charset="2"/>
                </a:rPr>
                <a:t>a</a:t>
              </a:r>
            </a:p>
          </p:txBody>
        </p:sp>
        <p:grpSp>
          <p:nvGrpSpPr>
            <p:cNvPr id="33826" name="Group 38"/>
            <p:cNvGrpSpPr>
              <a:grpSpLocks/>
            </p:cNvGrpSpPr>
            <p:nvPr/>
          </p:nvGrpSpPr>
          <p:grpSpPr bwMode="auto">
            <a:xfrm>
              <a:off x="4456" y="1812"/>
              <a:ext cx="1186" cy="543"/>
              <a:chOff x="4456" y="1812"/>
              <a:chExt cx="1186" cy="543"/>
            </a:xfrm>
          </p:grpSpPr>
          <p:sp>
            <p:nvSpPr>
              <p:cNvPr id="33827" name="Rectangle 39"/>
              <p:cNvSpPr>
                <a:spLocks noChangeArrowheads="1"/>
              </p:cNvSpPr>
              <p:nvPr/>
            </p:nvSpPr>
            <p:spPr bwMode="auto">
              <a:xfrm>
                <a:off x="4888" y="1812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solidFill>
                      <a:srgbClr val="0000FF"/>
                    </a:solidFill>
                    <a:latin typeface="Arial" panose="020B0604020202020204" pitchFamily="34" charset="0"/>
                  </a:rPr>
                  <a:t>S</a:t>
                </a:r>
              </a:p>
            </p:txBody>
          </p:sp>
          <p:sp>
            <p:nvSpPr>
              <p:cNvPr id="33828" name="Rectangle 40"/>
              <p:cNvSpPr>
                <a:spLocks noChangeArrowheads="1"/>
              </p:cNvSpPr>
              <p:nvPr/>
            </p:nvSpPr>
            <p:spPr bwMode="auto">
              <a:xfrm>
                <a:off x="5446" y="212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  <a:sym typeface="Symbol" panose="05050102010706020507" pitchFamily="18" charset="2"/>
                  </a:rPr>
                  <a:t>e</a:t>
                </a:r>
              </a:p>
            </p:txBody>
          </p:sp>
          <p:sp>
            <p:nvSpPr>
              <p:cNvPr id="33829" name="Line 41"/>
              <p:cNvSpPr>
                <a:spLocks noChangeShapeType="1"/>
              </p:cNvSpPr>
              <p:nvPr/>
            </p:nvSpPr>
            <p:spPr bwMode="auto">
              <a:xfrm flipH="1">
                <a:off x="4456" y="1976"/>
                <a:ext cx="472" cy="2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3830" name="Line 42"/>
              <p:cNvSpPr>
                <a:spLocks noChangeShapeType="1"/>
              </p:cNvSpPr>
              <p:nvPr/>
            </p:nvSpPr>
            <p:spPr bwMode="auto">
              <a:xfrm flipH="1">
                <a:off x="4784" y="2000"/>
                <a:ext cx="184" cy="2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3831" name="Line 43"/>
              <p:cNvSpPr>
                <a:spLocks noChangeShapeType="1"/>
              </p:cNvSpPr>
              <p:nvPr/>
            </p:nvSpPr>
            <p:spPr bwMode="auto">
              <a:xfrm>
                <a:off x="5024" y="2000"/>
                <a:ext cx="200" cy="2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3832" name="Line 44"/>
              <p:cNvSpPr>
                <a:spLocks noChangeShapeType="1"/>
              </p:cNvSpPr>
              <p:nvPr/>
            </p:nvSpPr>
            <p:spPr bwMode="auto">
              <a:xfrm>
                <a:off x="5064" y="1968"/>
                <a:ext cx="424" cy="21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33822" name="Text Box 46"/>
          <p:cNvSpPr txBox="1">
            <a:spLocks noChangeArrowheads="1"/>
          </p:cNvSpPr>
          <p:nvPr/>
        </p:nvSpPr>
        <p:spPr bwMode="auto">
          <a:xfrm>
            <a:off x="1992313" y="1341438"/>
            <a:ext cx="4608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Times New Roman" panose="02020603050405020304" pitchFamily="18" charset="0"/>
              </a:rPr>
              <a:t>Bottom-Up Parser Example</a:t>
            </a:r>
            <a:endParaRPr lang="zh-TW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23" name="Text Box 47"/>
          <p:cNvSpPr txBox="1">
            <a:spLocks noChangeArrowheads="1"/>
          </p:cNvSpPr>
          <p:nvPr/>
        </p:nvSpPr>
        <p:spPr bwMode="auto">
          <a:xfrm>
            <a:off x="4727575" y="1844675"/>
            <a:ext cx="3240088" cy="603250"/>
          </a:xfrm>
          <a:prstGeom prst="rect">
            <a:avLst/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5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</a:rPr>
              <a:t>Shift e </a:t>
            </a:r>
          </a:p>
          <a:p>
            <a:pPr eaLnBrk="1" hangingPunct="1">
              <a:lnSpc>
                <a:spcPct val="55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zh-TW" sz="2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4738688" y="2143125"/>
            <a:ext cx="26340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5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</a:rPr>
              <a:t>Reduce from aABe to S</a:t>
            </a:r>
          </a:p>
        </p:txBody>
      </p:sp>
    </p:spTree>
    <p:extLst>
      <p:ext uri="{BB962C8B-B14F-4D97-AF65-F5344CB8AC3E}">
        <p14:creationId xmlns:p14="http://schemas.microsoft.com/office/powerpoint/2010/main" val="180605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14" grpId="0" animBg="1"/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68DCCA-7001-4558-B5D0-DF3A6C9BCC0F}" type="slidenum">
              <a:rPr lang="zh-TW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zh-TW" altLang="en-US" sz="1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46990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3778250" y="2547938"/>
            <a:ext cx="933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INPUT:</a:t>
            </a:r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4970464" y="3660775"/>
            <a:ext cx="2770187" cy="8318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Bottom-Up Parsing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Program</a:t>
            </a:r>
          </a:p>
        </p:txBody>
      </p:sp>
      <p:cxnSp>
        <p:nvCxnSpPr>
          <p:cNvPr id="35847" name="AutoShape 6"/>
          <p:cNvCxnSpPr>
            <a:cxnSpLocks noChangeShapeType="1"/>
            <a:stCxn id="35846" idx="0"/>
            <a:endCxn id="35856" idx="2"/>
          </p:cNvCxnSpPr>
          <p:nvPr/>
        </p:nvCxnSpPr>
        <p:spPr bwMode="auto">
          <a:xfrm rot="5400000" flipH="1">
            <a:off x="5479257" y="2783682"/>
            <a:ext cx="782637" cy="971550"/>
          </a:xfrm>
          <a:prstGeom prst="curvedConnector3">
            <a:avLst>
              <a:gd name="adj1" fmla="val 4989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8" name="Rectangle 7"/>
          <p:cNvSpPr>
            <a:spLocks noChangeArrowheads="1"/>
          </p:cNvSpPr>
          <p:nvPr/>
        </p:nvSpPr>
        <p:spPr bwMode="auto">
          <a:xfrm>
            <a:off x="8343900" y="2832100"/>
            <a:ext cx="2159000" cy="215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imes New Roman" panose="02020603050405020304" pitchFamily="18" charset="0"/>
            </a:endParaRPr>
          </a:p>
        </p:txBody>
      </p:sp>
      <p:sp>
        <p:nvSpPr>
          <p:cNvPr id="35849" name="Text Box 8"/>
          <p:cNvSpPr txBox="1">
            <a:spLocks noChangeArrowheads="1"/>
          </p:cNvSpPr>
          <p:nvPr/>
        </p:nvSpPr>
        <p:spPr bwMode="auto">
          <a:xfrm>
            <a:off x="8248650" y="2471738"/>
            <a:ext cx="1187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OUTPUT:</a:t>
            </a:r>
          </a:p>
        </p:txBody>
      </p:sp>
      <p:sp>
        <p:nvSpPr>
          <p:cNvPr id="35850" name="Line 9"/>
          <p:cNvSpPr>
            <a:spLocks noChangeShapeType="1"/>
          </p:cNvSpPr>
          <p:nvPr/>
        </p:nvSpPr>
        <p:spPr bwMode="auto">
          <a:xfrm>
            <a:off x="9212263" y="3746500"/>
            <a:ext cx="25400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51" name="Line 10"/>
          <p:cNvSpPr>
            <a:spLocks noChangeShapeType="1"/>
          </p:cNvSpPr>
          <p:nvPr/>
        </p:nvSpPr>
        <p:spPr bwMode="auto">
          <a:xfrm flipH="1">
            <a:off x="8729663" y="3746500"/>
            <a:ext cx="25400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52" name="Rectangle 11"/>
          <p:cNvSpPr>
            <a:spLocks noChangeArrowheads="1"/>
          </p:cNvSpPr>
          <p:nvPr/>
        </p:nvSpPr>
        <p:spPr bwMode="auto">
          <a:xfrm>
            <a:off x="8458200" y="398145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5853" name="Rectangle 12"/>
          <p:cNvSpPr>
            <a:spLocks noChangeArrowheads="1"/>
          </p:cNvSpPr>
          <p:nvPr/>
        </p:nvSpPr>
        <p:spPr bwMode="auto">
          <a:xfrm>
            <a:off x="9424988" y="39814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c</a:t>
            </a:r>
            <a:endParaRPr lang="en-US" altLang="zh-TW" sz="1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5854" name="Rectangle 13"/>
          <p:cNvSpPr>
            <a:spLocks noChangeArrowheads="1"/>
          </p:cNvSpPr>
          <p:nvPr/>
        </p:nvSpPr>
        <p:spPr bwMode="auto">
          <a:xfrm>
            <a:off x="8915400" y="343535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</a:p>
        </p:txBody>
      </p:sp>
      <p:grpSp>
        <p:nvGrpSpPr>
          <p:cNvPr id="35855" name="Group 14"/>
          <p:cNvGrpSpPr>
            <a:grpSpLocks/>
          </p:cNvGrpSpPr>
          <p:nvPr/>
        </p:nvGrpSpPr>
        <p:grpSpPr bwMode="auto">
          <a:xfrm>
            <a:off x="8435975" y="4318001"/>
            <a:ext cx="323850" cy="614363"/>
            <a:chOff x="4834" y="3256"/>
            <a:chExt cx="204" cy="387"/>
          </a:xfrm>
        </p:grpSpPr>
        <p:sp>
          <p:nvSpPr>
            <p:cNvPr id="35882" name="Line 15"/>
            <p:cNvSpPr>
              <a:spLocks noChangeShapeType="1"/>
            </p:cNvSpPr>
            <p:nvPr/>
          </p:nvSpPr>
          <p:spPr bwMode="auto">
            <a:xfrm>
              <a:off x="4928" y="325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83" name="Rectangle 16"/>
            <p:cNvSpPr>
              <a:spLocks noChangeArrowheads="1"/>
            </p:cNvSpPr>
            <p:nvPr/>
          </p:nvSpPr>
          <p:spPr bwMode="auto">
            <a:xfrm>
              <a:off x="4834" y="34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</a:p>
          </p:txBody>
        </p:sp>
      </p:grpSp>
      <p:sp>
        <p:nvSpPr>
          <p:cNvPr id="35856" name="Rectangle 17"/>
          <p:cNvSpPr>
            <a:spLocks noChangeArrowheads="1"/>
          </p:cNvSpPr>
          <p:nvPr/>
        </p:nvSpPr>
        <p:spPr bwMode="auto">
          <a:xfrm>
            <a:off x="5156200" y="2586038"/>
            <a:ext cx="457200" cy="2921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$</a:t>
            </a:r>
          </a:p>
        </p:txBody>
      </p:sp>
      <p:sp>
        <p:nvSpPr>
          <p:cNvPr id="35857" name="Rectangle 18"/>
          <p:cNvSpPr>
            <a:spLocks noChangeArrowheads="1"/>
          </p:cNvSpPr>
          <p:nvPr/>
        </p:nvSpPr>
        <p:spPr bwMode="auto">
          <a:xfrm>
            <a:off x="2286000" y="3302000"/>
            <a:ext cx="1282700" cy="3175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Production</a:t>
            </a:r>
          </a:p>
        </p:txBody>
      </p:sp>
      <p:sp>
        <p:nvSpPr>
          <p:cNvPr id="35858" name="Rectangle 19"/>
          <p:cNvSpPr>
            <a:spLocks noChangeArrowheads="1"/>
          </p:cNvSpPr>
          <p:nvPr/>
        </p:nvSpPr>
        <p:spPr bwMode="auto">
          <a:xfrm>
            <a:off x="2286000" y="3619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S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aABe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35859" name="Rectangle 20"/>
          <p:cNvSpPr>
            <a:spLocks noChangeArrowheads="1"/>
          </p:cNvSpPr>
          <p:nvPr/>
        </p:nvSpPr>
        <p:spPr bwMode="auto">
          <a:xfrm>
            <a:off x="2286000" y="3937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A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Abc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35860" name="Rectangle 21"/>
          <p:cNvSpPr>
            <a:spLocks noChangeArrowheads="1"/>
          </p:cNvSpPr>
          <p:nvPr/>
        </p:nvSpPr>
        <p:spPr bwMode="auto">
          <a:xfrm>
            <a:off x="2286000" y="4254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A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b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35861" name="Rectangle 22"/>
          <p:cNvSpPr>
            <a:spLocks noChangeArrowheads="1"/>
          </p:cNvSpPr>
          <p:nvPr/>
        </p:nvSpPr>
        <p:spPr bwMode="auto">
          <a:xfrm>
            <a:off x="2286000" y="4572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B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d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grpSp>
        <p:nvGrpSpPr>
          <p:cNvPr id="35862" name="Group 23"/>
          <p:cNvGrpSpPr>
            <a:grpSpLocks/>
          </p:cNvGrpSpPr>
          <p:nvPr/>
        </p:nvGrpSpPr>
        <p:grpSpPr bwMode="auto">
          <a:xfrm>
            <a:off x="8931275" y="3746501"/>
            <a:ext cx="323850" cy="614363"/>
            <a:chOff x="4834" y="3256"/>
            <a:chExt cx="204" cy="387"/>
          </a:xfrm>
        </p:grpSpPr>
        <p:sp>
          <p:nvSpPr>
            <p:cNvPr id="35880" name="Line 24"/>
            <p:cNvSpPr>
              <a:spLocks noChangeShapeType="1"/>
            </p:cNvSpPr>
            <p:nvPr/>
          </p:nvSpPr>
          <p:spPr bwMode="auto">
            <a:xfrm>
              <a:off x="4928" y="325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81" name="Rectangle 25"/>
            <p:cNvSpPr>
              <a:spLocks noChangeArrowheads="1"/>
            </p:cNvSpPr>
            <p:nvPr/>
          </p:nvSpPr>
          <p:spPr bwMode="auto">
            <a:xfrm>
              <a:off x="4834" y="34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</a:p>
          </p:txBody>
        </p:sp>
      </p:grpSp>
      <p:grpSp>
        <p:nvGrpSpPr>
          <p:cNvPr id="35863" name="Group 26"/>
          <p:cNvGrpSpPr>
            <a:grpSpLocks/>
          </p:cNvGrpSpPr>
          <p:nvPr/>
        </p:nvGrpSpPr>
        <p:grpSpPr bwMode="auto">
          <a:xfrm>
            <a:off x="9731376" y="3397251"/>
            <a:ext cx="358775" cy="950913"/>
            <a:chOff x="4450" y="2604"/>
            <a:chExt cx="226" cy="599"/>
          </a:xfrm>
        </p:grpSpPr>
        <p:sp>
          <p:nvSpPr>
            <p:cNvPr id="35876" name="Rectangle 27"/>
            <p:cNvSpPr>
              <a:spLocks noChangeArrowheads="1"/>
            </p:cNvSpPr>
            <p:nvPr/>
          </p:nvSpPr>
          <p:spPr bwMode="auto">
            <a:xfrm>
              <a:off x="4464" y="260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0000FF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grpSp>
          <p:nvGrpSpPr>
            <p:cNvPr id="35877" name="Group 28"/>
            <p:cNvGrpSpPr>
              <a:grpSpLocks/>
            </p:cNvGrpSpPr>
            <p:nvPr/>
          </p:nvGrpSpPr>
          <p:grpSpPr bwMode="auto">
            <a:xfrm>
              <a:off x="4450" y="2816"/>
              <a:ext cx="204" cy="387"/>
              <a:chOff x="4834" y="3256"/>
              <a:chExt cx="204" cy="387"/>
            </a:xfrm>
          </p:grpSpPr>
          <p:sp>
            <p:nvSpPr>
              <p:cNvPr id="35878" name="Line 29"/>
              <p:cNvSpPr>
                <a:spLocks noChangeShapeType="1"/>
              </p:cNvSpPr>
              <p:nvPr/>
            </p:nvSpPr>
            <p:spPr bwMode="auto">
              <a:xfrm>
                <a:off x="4928" y="3256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879" name="Rectangle 30"/>
              <p:cNvSpPr>
                <a:spLocks noChangeArrowheads="1"/>
              </p:cNvSpPr>
              <p:nvPr/>
            </p:nvSpPr>
            <p:spPr bwMode="auto">
              <a:xfrm>
                <a:off x="4834" y="3412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  <a:sym typeface="Symbol" panose="05050102010706020507" pitchFamily="18" charset="2"/>
                  </a:rPr>
                  <a:t>d</a:t>
                </a:r>
              </a:p>
            </p:txBody>
          </p:sp>
        </p:grpSp>
      </p:grpSp>
      <p:grpSp>
        <p:nvGrpSpPr>
          <p:cNvPr id="35864" name="Group 31"/>
          <p:cNvGrpSpPr>
            <a:grpSpLocks/>
          </p:cNvGrpSpPr>
          <p:nvPr/>
        </p:nvGrpSpPr>
        <p:grpSpPr bwMode="auto">
          <a:xfrm>
            <a:off x="8391525" y="2876551"/>
            <a:ext cx="2089150" cy="912813"/>
            <a:chOff x="4326" y="1812"/>
            <a:chExt cx="1316" cy="575"/>
          </a:xfrm>
        </p:grpSpPr>
        <p:sp>
          <p:nvSpPr>
            <p:cNvPr id="35868" name="Rectangle 32"/>
            <p:cNvSpPr>
              <a:spLocks noChangeArrowheads="1"/>
            </p:cNvSpPr>
            <p:nvPr/>
          </p:nvSpPr>
          <p:spPr bwMode="auto">
            <a:xfrm>
              <a:off x="4326" y="215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sym typeface="Symbol" panose="05050102010706020507" pitchFamily="18" charset="2"/>
                </a:rPr>
                <a:t>a</a:t>
              </a:r>
            </a:p>
          </p:txBody>
        </p:sp>
        <p:grpSp>
          <p:nvGrpSpPr>
            <p:cNvPr id="35869" name="Group 33"/>
            <p:cNvGrpSpPr>
              <a:grpSpLocks/>
            </p:cNvGrpSpPr>
            <p:nvPr/>
          </p:nvGrpSpPr>
          <p:grpSpPr bwMode="auto">
            <a:xfrm>
              <a:off x="4456" y="1812"/>
              <a:ext cx="1186" cy="543"/>
              <a:chOff x="4456" y="1812"/>
              <a:chExt cx="1186" cy="543"/>
            </a:xfrm>
          </p:grpSpPr>
          <p:sp>
            <p:nvSpPr>
              <p:cNvPr id="35870" name="Rectangle 34"/>
              <p:cNvSpPr>
                <a:spLocks noChangeArrowheads="1"/>
              </p:cNvSpPr>
              <p:nvPr/>
            </p:nvSpPr>
            <p:spPr bwMode="auto">
              <a:xfrm>
                <a:off x="4888" y="1812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solidFill>
                      <a:srgbClr val="0000FF"/>
                    </a:solidFill>
                    <a:latin typeface="Arial" panose="020B0604020202020204" pitchFamily="34" charset="0"/>
                  </a:rPr>
                  <a:t>S</a:t>
                </a:r>
              </a:p>
            </p:txBody>
          </p:sp>
          <p:sp>
            <p:nvSpPr>
              <p:cNvPr id="35871" name="Rectangle 35"/>
              <p:cNvSpPr>
                <a:spLocks noChangeArrowheads="1"/>
              </p:cNvSpPr>
              <p:nvPr/>
            </p:nvSpPr>
            <p:spPr bwMode="auto">
              <a:xfrm>
                <a:off x="5446" y="212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  <a:sym typeface="Symbol" panose="05050102010706020507" pitchFamily="18" charset="2"/>
                  </a:rPr>
                  <a:t>e</a:t>
                </a:r>
              </a:p>
            </p:txBody>
          </p:sp>
          <p:sp>
            <p:nvSpPr>
              <p:cNvPr id="35872" name="Line 36"/>
              <p:cNvSpPr>
                <a:spLocks noChangeShapeType="1"/>
              </p:cNvSpPr>
              <p:nvPr/>
            </p:nvSpPr>
            <p:spPr bwMode="auto">
              <a:xfrm flipH="1">
                <a:off x="4456" y="1976"/>
                <a:ext cx="472" cy="2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873" name="Line 37"/>
              <p:cNvSpPr>
                <a:spLocks noChangeShapeType="1"/>
              </p:cNvSpPr>
              <p:nvPr/>
            </p:nvSpPr>
            <p:spPr bwMode="auto">
              <a:xfrm flipH="1">
                <a:off x="4784" y="2000"/>
                <a:ext cx="184" cy="2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874" name="Line 38"/>
              <p:cNvSpPr>
                <a:spLocks noChangeShapeType="1"/>
              </p:cNvSpPr>
              <p:nvPr/>
            </p:nvSpPr>
            <p:spPr bwMode="auto">
              <a:xfrm>
                <a:off x="5024" y="2000"/>
                <a:ext cx="200" cy="2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875" name="Line 39"/>
              <p:cNvSpPr>
                <a:spLocks noChangeShapeType="1"/>
              </p:cNvSpPr>
              <p:nvPr/>
            </p:nvSpPr>
            <p:spPr bwMode="auto">
              <a:xfrm>
                <a:off x="5064" y="1968"/>
                <a:ext cx="424" cy="21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35865" name="Text Box 40"/>
          <p:cNvSpPr txBox="1">
            <a:spLocks noChangeArrowheads="1"/>
          </p:cNvSpPr>
          <p:nvPr/>
        </p:nvSpPr>
        <p:spPr bwMode="auto">
          <a:xfrm>
            <a:off x="2930525" y="5357814"/>
            <a:ext cx="7170738" cy="1196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This parser is known as an </a:t>
            </a: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</a:rPr>
              <a:t>LR Parser</a:t>
            </a:r>
            <a:r>
              <a:rPr lang="en-US" altLang="zh-TW" sz="2400">
                <a:latin typeface="Arial" panose="020B0604020202020204" pitchFamily="34" charset="0"/>
              </a:rPr>
              <a:t> because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it scans the input from </a:t>
            </a:r>
            <a:r>
              <a:rPr lang="en-US" altLang="zh-TW" sz="2400" u="sng">
                <a:solidFill>
                  <a:srgbClr val="FF0000"/>
                </a:solidFill>
                <a:latin typeface="Arial" panose="020B0604020202020204" pitchFamily="34" charset="0"/>
              </a:rPr>
              <a:t>L</a:t>
            </a: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</a:rPr>
              <a:t>eft to right</a:t>
            </a:r>
            <a:r>
              <a:rPr lang="en-US" altLang="zh-TW" sz="2400">
                <a:latin typeface="Arial" panose="020B0604020202020204" pitchFamily="34" charset="0"/>
              </a:rPr>
              <a:t>, and it constructs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a </a:t>
            </a:r>
            <a:r>
              <a:rPr lang="en-US" altLang="zh-TW" sz="2400" u="sng">
                <a:solidFill>
                  <a:srgbClr val="FF0000"/>
                </a:solidFill>
                <a:latin typeface="Arial" panose="020B0604020202020204" pitchFamily="34" charset="0"/>
              </a:rPr>
              <a:t>R</a:t>
            </a: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</a:rPr>
              <a:t>ightmost derivation</a:t>
            </a:r>
            <a:r>
              <a:rPr lang="en-US" altLang="zh-TW" sz="2400">
                <a:latin typeface="Arial" panose="020B0604020202020204" pitchFamily="34" charset="0"/>
              </a:rPr>
              <a:t> in reverse order. </a:t>
            </a:r>
          </a:p>
        </p:txBody>
      </p:sp>
      <p:sp>
        <p:nvSpPr>
          <p:cNvPr id="35866" name="Text Box 42"/>
          <p:cNvSpPr txBox="1">
            <a:spLocks noChangeArrowheads="1"/>
          </p:cNvSpPr>
          <p:nvPr/>
        </p:nvSpPr>
        <p:spPr bwMode="auto">
          <a:xfrm>
            <a:off x="1992313" y="1341438"/>
            <a:ext cx="4608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Times New Roman" panose="02020603050405020304" pitchFamily="18" charset="0"/>
              </a:rPr>
              <a:t>Bottom-Up Parser Example</a:t>
            </a:r>
            <a:endParaRPr lang="zh-TW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67" name="Text Box 44"/>
          <p:cNvSpPr txBox="1">
            <a:spLocks noChangeArrowheads="1"/>
          </p:cNvSpPr>
          <p:nvPr/>
        </p:nvSpPr>
        <p:spPr bwMode="auto">
          <a:xfrm>
            <a:off x="4727575" y="1844675"/>
            <a:ext cx="3240088" cy="603250"/>
          </a:xfrm>
          <a:prstGeom prst="rect">
            <a:avLst/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5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</a:rPr>
              <a:t>Shift S </a:t>
            </a:r>
          </a:p>
          <a:p>
            <a:pPr eaLnBrk="1" hangingPunct="1">
              <a:lnSpc>
                <a:spcPct val="5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</a:rPr>
              <a:t>Hit the target $</a:t>
            </a:r>
          </a:p>
        </p:txBody>
      </p:sp>
    </p:spTree>
    <p:extLst>
      <p:ext uri="{BB962C8B-B14F-4D97-AF65-F5344CB8AC3E}">
        <p14:creationId xmlns:p14="http://schemas.microsoft.com/office/powerpoint/2010/main" val="294134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39"/>
          </a:xfrm>
        </p:spPr>
        <p:txBody>
          <a:bodyPr/>
          <a:lstStyle/>
          <a:p>
            <a:pPr marL="0" indent="0"/>
            <a:r>
              <a:rPr lang="en-IN" dirty="0">
                <a:solidFill>
                  <a:srgbClr val="FF0000"/>
                </a:solidFill>
              </a:rPr>
              <a:t>Operator grammar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5159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A grammar with a property that no production right hand side is </a:t>
            </a:r>
            <a:r>
              <a:rPr lang="th-TH" altLang="en-US" dirty="0" smtClean="0">
                <a:sym typeface="Symbol" panose="05050102010706020507" pitchFamily="18" charset="2"/>
              </a:rPr>
              <a:t> </a:t>
            </a:r>
            <a:r>
              <a:rPr lang="en-IN" altLang="en-US" dirty="0" smtClean="0">
                <a:sym typeface="Symbol" panose="05050102010706020507" pitchFamily="18" charset="2"/>
              </a:rPr>
              <a:t>or has two adjacent non-terminals is called operator grammar.</a:t>
            </a:r>
          </a:p>
          <a:p>
            <a:pPr marL="0" indent="0">
              <a:buNone/>
            </a:pP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</a:t>
            </a:r>
            <a:r>
              <a:rPr lang="en-IN" dirty="0"/>
              <a:t> </a:t>
            </a:r>
            <a:r>
              <a:rPr lang="en-US" dirty="0"/>
              <a:t>E → E + </a:t>
            </a:r>
            <a:r>
              <a:rPr lang="en-US" dirty="0" smtClean="0"/>
              <a:t>E </a:t>
            </a:r>
            <a:r>
              <a:rPr lang="en-US" dirty="0"/>
              <a:t>/ </a:t>
            </a:r>
            <a:r>
              <a:rPr lang="en-US" dirty="0" smtClean="0"/>
              <a:t>E * E / id</a:t>
            </a:r>
          </a:p>
          <a:p>
            <a:pPr marL="0" indent="0">
              <a:buNone/>
            </a:pPr>
            <a:r>
              <a:rPr lang="en-US" dirty="0" smtClean="0"/>
              <a:t>A small class of expression grammar can be parsed using operator-precedence techniques.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428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344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Precedence Relations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9242"/>
            <a:ext cx="10515600" cy="2333767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dirty="0" smtClean="0"/>
              <a:t>   </a:t>
            </a:r>
            <a:r>
              <a:rPr lang="en-US" altLang="en-US" sz="3200" dirty="0" smtClean="0"/>
              <a:t>  a </a:t>
            </a:r>
            <a:r>
              <a:rPr lang="en-US" altLang="en-US" sz="3200" dirty="0"/>
              <a:t>&lt; b		a has </a:t>
            </a:r>
            <a:r>
              <a:rPr lang="en-US" altLang="en-US" sz="3200" b="1" dirty="0">
                <a:solidFill>
                  <a:srgbClr val="C00000"/>
                </a:solidFill>
              </a:rPr>
              <a:t>less</a:t>
            </a:r>
            <a:r>
              <a:rPr lang="en-US" altLang="en-US" sz="3200" dirty="0"/>
              <a:t> precedence than b</a:t>
            </a:r>
          </a:p>
          <a:p>
            <a:pPr marL="457200" lvl="1" indent="0">
              <a:buNone/>
            </a:pPr>
            <a:r>
              <a:rPr lang="en-US" altLang="en-US" sz="3200" dirty="0" smtClean="0"/>
              <a:t>    a </a:t>
            </a:r>
            <a:r>
              <a:rPr lang="en-US" altLang="en-US" sz="3200" dirty="0"/>
              <a:t>= b		a has the </a:t>
            </a:r>
            <a:r>
              <a:rPr lang="en-US" altLang="en-US" sz="3200" b="1" dirty="0">
                <a:solidFill>
                  <a:srgbClr val="C00000"/>
                </a:solidFill>
              </a:rPr>
              <a:t>same</a:t>
            </a:r>
            <a:r>
              <a:rPr lang="en-US" altLang="en-US" sz="3200" dirty="0"/>
              <a:t> precedence as b</a:t>
            </a:r>
          </a:p>
          <a:p>
            <a:pPr marL="457200" lvl="1" indent="0">
              <a:buNone/>
            </a:pPr>
            <a:r>
              <a:rPr lang="en-US" altLang="en-US" sz="3200" dirty="0" smtClean="0"/>
              <a:t>    a </a:t>
            </a:r>
            <a:r>
              <a:rPr lang="en-US" altLang="en-US" sz="3200" dirty="0"/>
              <a:t>&gt; b		a has </a:t>
            </a:r>
            <a:r>
              <a:rPr lang="en-US" altLang="en-US" sz="3200" b="1" dirty="0">
                <a:solidFill>
                  <a:srgbClr val="C00000"/>
                </a:solidFill>
              </a:rPr>
              <a:t>higher</a:t>
            </a:r>
            <a:r>
              <a:rPr lang="en-US" altLang="en-US" sz="3200" dirty="0"/>
              <a:t> precedence than b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988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109"/>
            <a:ext cx="10515600" cy="592137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Operator-Precedence Relations From Associativity and Precedence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7246"/>
            <a:ext cx="10648950" cy="570071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IN" dirty="0" smtClean="0"/>
              <a:t>If operator </a:t>
            </a:r>
            <a:r>
              <a:rPr lang="el-GR" dirty="0" smtClean="0">
                <a:solidFill>
                  <a:srgbClr val="FF0000"/>
                </a:solidFill>
              </a:rPr>
              <a:t>ϴ</a:t>
            </a:r>
            <a:r>
              <a:rPr lang="en-IN" baseline="-25000" dirty="0" smtClean="0">
                <a:solidFill>
                  <a:srgbClr val="FF0000"/>
                </a:solidFill>
              </a:rPr>
              <a:t>1 </a:t>
            </a:r>
            <a:r>
              <a:rPr lang="en-IN" dirty="0" smtClean="0"/>
              <a:t> has higher precedence than operator </a:t>
            </a:r>
            <a:r>
              <a:rPr lang="el-GR" dirty="0" smtClean="0">
                <a:solidFill>
                  <a:srgbClr val="FF0000"/>
                </a:solidFill>
              </a:rPr>
              <a:t>ϴ</a:t>
            </a:r>
            <a:r>
              <a:rPr lang="en-IN" baseline="-25000" dirty="0" smtClean="0">
                <a:solidFill>
                  <a:srgbClr val="FF0000"/>
                </a:solidFill>
              </a:rPr>
              <a:t>2 </a:t>
            </a:r>
            <a:r>
              <a:rPr lang="en-IN" dirty="0" smtClean="0"/>
              <a:t>, make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                      </a:t>
            </a:r>
            <a:r>
              <a:rPr lang="el-GR" dirty="0" smtClean="0">
                <a:solidFill>
                  <a:srgbClr val="FF0000"/>
                </a:solidFill>
              </a:rPr>
              <a:t>ϴ</a:t>
            </a:r>
            <a:r>
              <a:rPr lang="en-IN" baseline="-25000" dirty="0" smtClean="0">
                <a:solidFill>
                  <a:srgbClr val="FF0000"/>
                </a:solidFill>
              </a:rPr>
              <a:t>1</a:t>
            </a:r>
            <a:r>
              <a:rPr lang="el-GR" dirty="0">
                <a:solidFill>
                  <a:srgbClr val="FF0000"/>
                </a:solidFill>
              </a:rPr>
              <a:t> </a:t>
            </a:r>
            <a:r>
              <a:rPr lang="el-GR" dirty="0" smtClean="0"/>
              <a:t>&gt;</a:t>
            </a:r>
            <a:r>
              <a:rPr lang="en-IN" dirty="0" smtClean="0"/>
              <a:t> </a:t>
            </a:r>
            <a:r>
              <a:rPr lang="el-GR" dirty="0" smtClean="0">
                <a:solidFill>
                  <a:srgbClr val="FF0000"/>
                </a:solidFill>
              </a:rPr>
              <a:t>ϴ</a:t>
            </a:r>
            <a:r>
              <a:rPr lang="en-IN" baseline="-25000" dirty="0" smtClean="0">
                <a:solidFill>
                  <a:srgbClr val="FF0000"/>
                </a:solidFill>
              </a:rPr>
              <a:t>2 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and 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IN" baseline="-25000" dirty="0">
                <a:solidFill>
                  <a:srgbClr val="FF0000"/>
                </a:solidFill>
              </a:rPr>
              <a:t>2 </a:t>
            </a:r>
            <a:r>
              <a:rPr lang="el-GR" dirty="0" smtClean="0"/>
              <a:t>&lt;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IN" baseline="-25000" dirty="0" smtClean="0">
                <a:solidFill>
                  <a:srgbClr val="FF0000"/>
                </a:solidFill>
              </a:rPr>
              <a:t>1</a:t>
            </a:r>
            <a:r>
              <a:rPr lang="en-IN" dirty="0" smtClean="0"/>
              <a:t>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For example, if </a:t>
            </a:r>
            <a:r>
              <a:rPr lang="en-IN" dirty="0" smtClean="0">
                <a:solidFill>
                  <a:srgbClr val="FF0000"/>
                </a:solidFill>
              </a:rPr>
              <a:t>*</a:t>
            </a:r>
            <a:r>
              <a:rPr lang="en-IN" dirty="0" smtClean="0"/>
              <a:t> has higher precedence than </a:t>
            </a:r>
            <a:r>
              <a:rPr lang="en-IN" dirty="0" smtClean="0">
                <a:solidFill>
                  <a:srgbClr val="FF0000"/>
                </a:solidFill>
              </a:rPr>
              <a:t>+ </a:t>
            </a:r>
            <a:r>
              <a:rPr lang="en-IN" dirty="0"/>
              <a:t>, </a:t>
            </a:r>
            <a:r>
              <a:rPr lang="en-IN" dirty="0" smtClean="0"/>
              <a:t>make 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                      *</a:t>
            </a:r>
            <a:r>
              <a:rPr lang="el-GR" dirty="0" smtClean="0">
                <a:solidFill>
                  <a:srgbClr val="FF0000"/>
                </a:solidFill>
              </a:rPr>
              <a:t> </a:t>
            </a:r>
            <a:r>
              <a:rPr lang="el-GR" dirty="0"/>
              <a:t>&gt;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+</a:t>
            </a:r>
            <a:r>
              <a:rPr lang="en-IN" baseline="-25000" dirty="0" smtClean="0">
                <a:solidFill>
                  <a:srgbClr val="FF0000"/>
                </a:solidFill>
              </a:rPr>
              <a:t>  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and  </a:t>
            </a:r>
            <a:r>
              <a:rPr lang="en-IN" dirty="0" smtClean="0">
                <a:solidFill>
                  <a:srgbClr val="FF0000"/>
                </a:solidFill>
              </a:rPr>
              <a:t>+</a:t>
            </a:r>
            <a:r>
              <a:rPr lang="en-IN" baseline="-25000" dirty="0" smtClean="0">
                <a:solidFill>
                  <a:srgbClr val="FF0000"/>
                </a:solidFill>
              </a:rPr>
              <a:t> </a:t>
            </a:r>
            <a:r>
              <a:rPr lang="el-GR" dirty="0"/>
              <a:t>&lt;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*</a:t>
            </a:r>
            <a:r>
              <a:rPr lang="en-IN" dirty="0" smtClean="0"/>
              <a:t>.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These relations ensure that, in an expression of  the form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E </a:t>
            </a:r>
            <a:r>
              <a:rPr lang="en-IN" dirty="0" smtClean="0">
                <a:solidFill>
                  <a:srgbClr val="FF0000"/>
                </a:solidFill>
              </a:rPr>
              <a:t>+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0000CC"/>
                </a:solidFill>
              </a:rPr>
              <a:t>E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*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0000CC"/>
                </a:solidFill>
              </a:rPr>
              <a:t>E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+</a:t>
            </a:r>
            <a:r>
              <a:rPr lang="en-IN" dirty="0" smtClean="0"/>
              <a:t> E , the middle </a:t>
            </a:r>
            <a:r>
              <a:rPr lang="en-IN" dirty="0" smtClean="0">
                <a:solidFill>
                  <a:srgbClr val="0000CC"/>
                </a:solidFill>
              </a:rPr>
              <a:t>E </a:t>
            </a:r>
            <a:r>
              <a:rPr lang="en-IN" dirty="0" smtClean="0">
                <a:solidFill>
                  <a:srgbClr val="FF0000"/>
                </a:solidFill>
              </a:rPr>
              <a:t>* </a:t>
            </a:r>
            <a:r>
              <a:rPr lang="en-IN" dirty="0" smtClean="0">
                <a:solidFill>
                  <a:srgbClr val="0000CC"/>
                </a:solidFill>
              </a:rPr>
              <a:t>E</a:t>
            </a:r>
            <a:r>
              <a:rPr lang="en-IN" dirty="0" smtClean="0"/>
              <a:t> is the handle that will be reduced first.</a:t>
            </a:r>
          </a:p>
          <a:p>
            <a:pPr marL="514350" indent="-514350">
              <a:buAutoNum type="arabicPeriod" startAt="2"/>
            </a:pPr>
            <a:r>
              <a:rPr lang="en-IN" dirty="0" smtClean="0"/>
              <a:t>If 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IN" baseline="-25000" dirty="0">
                <a:solidFill>
                  <a:srgbClr val="FF0000"/>
                </a:solidFill>
              </a:rPr>
              <a:t>1</a:t>
            </a:r>
            <a:r>
              <a:rPr lang="el-GR" dirty="0">
                <a:solidFill>
                  <a:srgbClr val="FF0000"/>
                </a:solidFill>
              </a:rPr>
              <a:t> </a:t>
            </a:r>
            <a:r>
              <a:rPr lang="en-IN" dirty="0" smtClean="0"/>
              <a:t>and 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IN" baseline="-25000" dirty="0">
                <a:solidFill>
                  <a:srgbClr val="FF0000"/>
                </a:solidFill>
              </a:rPr>
              <a:t>2</a:t>
            </a:r>
            <a:r>
              <a:rPr lang="en-IN" dirty="0" smtClean="0"/>
              <a:t>  are operators of equal precedence (they may in fact be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the same operator), then make 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IN" baseline="-25000" dirty="0">
                <a:solidFill>
                  <a:srgbClr val="FF0000"/>
                </a:solidFill>
              </a:rPr>
              <a:t>1</a:t>
            </a:r>
            <a:r>
              <a:rPr lang="el-GR" dirty="0">
                <a:solidFill>
                  <a:srgbClr val="FF0000"/>
                </a:solidFill>
              </a:rPr>
              <a:t> </a:t>
            </a:r>
            <a:r>
              <a:rPr lang="el-GR" dirty="0"/>
              <a:t>&gt;</a:t>
            </a:r>
            <a:r>
              <a:rPr lang="en-IN" dirty="0"/>
              <a:t> 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IN" baseline="-25000" dirty="0">
                <a:solidFill>
                  <a:srgbClr val="FF0000"/>
                </a:solidFill>
              </a:rPr>
              <a:t>2 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and </a:t>
            </a:r>
            <a:r>
              <a:rPr lang="el-GR" dirty="0" smtClean="0">
                <a:solidFill>
                  <a:srgbClr val="FF0000"/>
                </a:solidFill>
              </a:rPr>
              <a:t>ϴ</a:t>
            </a:r>
            <a:r>
              <a:rPr lang="en-IN" baseline="-25000" dirty="0" smtClean="0">
                <a:solidFill>
                  <a:srgbClr val="FF0000"/>
                </a:solidFill>
              </a:rPr>
              <a:t>2 </a:t>
            </a:r>
            <a:r>
              <a:rPr lang="el-GR" dirty="0"/>
              <a:t>&gt;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l-GR" dirty="0" smtClean="0">
                <a:solidFill>
                  <a:srgbClr val="FF0000"/>
                </a:solidFill>
              </a:rPr>
              <a:t>ϴ</a:t>
            </a:r>
            <a:r>
              <a:rPr lang="en-IN" baseline="-25000" dirty="0" smtClean="0">
                <a:solidFill>
                  <a:srgbClr val="FF0000"/>
                </a:solidFill>
              </a:rPr>
              <a:t>1 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if the operators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are left-associative, or make 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IN" baseline="-25000" dirty="0">
                <a:solidFill>
                  <a:srgbClr val="FF0000"/>
                </a:solidFill>
              </a:rPr>
              <a:t>1</a:t>
            </a:r>
            <a:r>
              <a:rPr lang="el-GR" dirty="0">
                <a:solidFill>
                  <a:srgbClr val="FF0000"/>
                </a:solidFill>
              </a:rPr>
              <a:t> </a:t>
            </a:r>
            <a:r>
              <a:rPr lang="el-GR" dirty="0"/>
              <a:t>&lt;</a:t>
            </a:r>
            <a:r>
              <a:rPr lang="en-IN" dirty="0" smtClean="0"/>
              <a:t> 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IN" baseline="-25000" dirty="0">
                <a:solidFill>
                  <a:srgbClr val="FF0000"/>
                </a:solidFill>
              </a:rPr>
              <a:t>2 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and 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IN" baseline="-25000" dirty="0">
                <a:solidFill>
                  <a:srgbClr val="FF0000"/>
                </a:solidFill>
              </a:rPr>
              <a:t>2 </a:t>
            </a:r>
            <a:r>
              <a:rPr lang="el-GR" dirty="0"/>
              <a:t>&lt;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IN" baseline="-25000" dirty="0">
                <a:solidFill>
                  <a:srgbClr val="FF0000"/>
                </a:solidFill>
              </a:rPr>
              <a:t>1 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if the operators    </a:t>
            </a:r>
          </a:p>
          <a:p>
            <a:pPr marL="0" indent="0">
              <a:buNone/>
            </a:pPr>
            <a:r>
              <a:rPr lang="en-IN" dirty="0"/>
              <a:t>      are </a:t>
            </a:r>
            <a:r>
              <a:rPr lang="en-IN" dirty="0" smtClean="0"/>
              <a:t>right-associative.</a:t>
            </a:r>
          </a:p>
          <a:p>
            <a:pPr marL="0" indent="0">
              <a:buNone/>
            </a:pPr>
            <a:r>
              <a:rPr lang="en-IN" baseline="-25000" dirty="0"/>
              <a:t> </a:t>
            </a:r>
            <a:r>
              <a:rPr lang="en-IN" baseline="-25000" dirty="0" smtClean="0"/>
              <a:t>        </a:t>
            </a:r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3651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For example, </a:t>
            </a:r>
            <a:r>
              <a:rPr lang="en-IN" dirty="0" smtClean="0"/>
              <a:t>if </a:t>
            </a:r>
            <a:r>
              <a:rPr lang="en-IN" dirty="0" smtClean="0">
                <a:solidFill>
                  <a:srgbClr val="FF0000"/>
                </a:solidFill>
              </a:rPr>
              <a:t>+</a:t>
            </a:r>
            <a:r>
              <a:rPr lang="en-IN" dirty="0" smtClean="0"/>
              <a:t> and </a:t>
            </a:r>
            <a:r>
              <a:rPr lang="en-IN" dirty="0" smtClean="0">
                <a:solidFill>
                  <a:srgbClr val="FF0000"/>
                </a:solidFill>
              </a:rPr>
              <a:t>–</a:t>
            </a:r>
            <a:r>
              <a:rPr lang="en-IN" dirty="0" smtClean="0"/>
              <a:t> are left-associative, then make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</a:t>
            </a:r>
            <a:r>
              <a:rPr lang="en-IN" dirty="0">
                <a:solidFill>
                  <a:srgbClr val="FF0000"/>
                </a:solidFill>
              </a:rPr>
              <a:t>+</a:t>
            </a:r>
            <a:r>
              <a:rPr lang="el-GR" dirty="0" smtClean="0">
                <a:solidFill>
                  <a:srgbClr val="FF0000"/>
                </a:solidFill>
              </a:rPr>
              <a:t> </a:t>
            </a:r>
            <a:r>
              <a:rPr lang="el-GR" dirty="0"/>
              <a:t>&gt;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+</a:t>
            </a:r>
            <a:r>
              <a:rPr lang="en-IN" baseline="-25000" dirty="0">
                <a:solidFill>
                  <a:srgbClr val="FF0000"/>
                </a:solidFill>
              </a:rPr>
              <a:t>  </a:t>
            </a:r>
            <a:r>
              <a:rPr lang="en-IN" dirty="0" smtClean="0">
                <a:solidFill>
                  <a:srgbClr val="FF0000"/>
                </a:solidFill>
              </a:rPr>
              <a:t>,</a:t>
            </a:r>
            <a:r>
              <a:rPr lang="en-IN" dirty="0" smtClean="0"/>
              <a:t>  </a:t>
            </a:r>
            <a:r>
              <a:rPr lang="en-IN" dirty="0">
                <a:solidFill>
                  <a:srgbClr val="FF0000"/>
                </a:solidFill>
              </a:rPr>
              <a:t>+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l-GR" dirty="0"/>
              <a:t>&gt;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–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 , </a:t>
            </a:r>
            <a:r>
              <a:rPr lang="en-IN" dirty="0">
                <a:solidFill>
                  <a:srgbClr val="FF0000"/>
                </a:solidFill>
              </a:rPr>
              <a:t>–</a:t>
            </a:r>
            <a:r>
              <a:rPr lang="el-GR" dirty="0" smtClean="0">
                <a:solidFill>
                  <a:srgbClr val="FF0000"/>
                </a:solidFill>
              </a:rPr>
              <a:t> </a:t>
            </a:r>
            <a:r>
              <a:rPr lang="el-GR" dirty="0"/>
              <a:t>&gt;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–</a:t>
            </a:r>
            <a:r>
              <a:rPr lang="en-IN" baseline="-25000" dirty="0" smtClean="0">
                <a:solidFill>
                  <a:srgbClr val="FF0000"/>
                </a:solidFill>
              </a:rPr>
              <a:t>  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/>
              <a:t>and </a:t>
            </a:r>
            <a:r>
              <a:rPr lang="en-IN" dirty="0">
                <a:solidFill>
                  <a:srgbClr val="FF0000"/>
                </a:solidFill>
              </a:rPr>
              <a:t>–</a:t>
            </a:r>
            <a:r>
              <a:rPr lang="en-IN" baseline="-25000" dirty="0" smtClean="0">
                <a:solidFill>
                  <a:srgbClr val="FF0000"/>
                </a:solidFill>
              </a:rPr>
              <a:t> </a:t>
            </a:r>
            <a:r>
              <a:rPr lang="el-GR" dirty="0"/>
              <a:t>&gt;</a:t>
            </a:r>
            <a:r>
              <a:rPr lang="en-IN" dirty="0" smtClean="0">
                <a:solidFill>
                  <a:srgbClr val="FF0000"/>
                </a:solidFill>
              </a:rPr>
              <a:t> +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if </a:t>
            </a:r>
            <a:r>
              <a:rPr lang="en-IN" dirty="0" smtClean="0">
                <a:solidFill>
                  <a:srgbClr val="FF0000"/>
                </a:solidFill>
              </a:rPr>
              <a:t>↑</a:t>
            </a:r>
            <a:r>
              <a:rPr lang="en-IN" dirty="0" smtClean="0"/>
              <a:t>  is right-associative</a:t>
            </a:r>
            <a:r>
              <a:rPr lang="en-IN" dirty="0"/>
              <a:t>, then </a:t>
            </a:r>
            <a:r>
              <a:rPr lang="en-IN" dirty="0" smtClean="0"/>
              <a:t>make </a:t>
            </a:r>
            <a:r>
              <a:rPr lang="en-IN" dirty="0">
                <a:solidFill>
                  <a:srgbClr val="FF0000"/>
                </a:solidFill>
              </a:rPr>
              <a:t>↑</a:t>
            </a:r>
            <a:r>
              <a:rPr lang="en-IN" baseline="-25000" dirty="0" smtClean="0">
                <a:solidFill>
                  <a:srgbClr val="FF0000"/>
                </a:solidFill>
              </a:rPr>
              <a:t> </a:t>
            </a:r>
            <a:r>
              <a:rPr lang="el-GR" dirty="0"/>
              <a:t>&lt;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↑</a:t>
            </a:r>
            <a:r>
              <a:rPr lang="en-IN" dirty="0" smtClean="0"/>
              <a:t>.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These </a:t>
            </a:r>
            <a:r>
              <a:rPr lang="en-IN" dirty="0"/>
              <a:t>relations ensure that, in an expression of  the </a:t>
            </a:r>
            <a:r>
              <a:rPr lang="en-IN" dirty="0" smtClean="0"/>
              <a:t>form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</a:p>
          <a:p>
            <a:pPr marL="0" indent="0">
              <a:buNone/>
            </a:pPr>
            <a:r>
              <a:rPr lang="en-IN" dirty="0" smtClean="0"/>
              <a:t>      </a:t>
            </a:r>
            <a:r>
              <a:rPr lang="en-IN" dirty="0">
                <a:solidFill>
                  <a:srgbClr val="0000CC"/>
                </a:solidFill>
              </a:rPr>
              <a:t>E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–</a:t>
            </a:r>
            <a:r>
              <a:rPr lang="en-IN" dirty="0" smtClean="0"/>
              <a:t> </a:t>
            </a:r>
            <a:r>
              <a:rPr lang="en-IN" dirty="0">
                <a:solidFill>
                  <a:srgbClr val="0000CC"/>
                </a:solidFill>
              </a:rPr>
              <a:t>E</a:t>
            </a:r>
            <a:r>
              <a:rPr lang="en-IN" dirty="0"/>
              <a:t> </a:t>
            </a:r>
            <a:r>
              <a:rPr lang="en-IN" dirty="0" smtClean="0">
                <a:solidFill>
                  <a:srgbClr val="FF0000"/>
                </a:solidFill>
              </a:rPr>
              <a:t>+</a:t>
            </a:r>
            <a:r>
              <a:rPr lang="en-IN" dirty="0" smtClean="0"/>
              <a:t> </a:t>
            </a:r>
            <a:r>
              <a:rPr lang="en-IN" dirty="0"/>
              <a:t>E </a:t>
            </a:r>
            <a:r>
              <a:rPr lang="en-IN" dirty="0" smtClean="0"/>
              <a:t> </a:t>
            </a:r>
            <a:r>
              <a:rPr lang="en-IN" dirty="0"/>
              <a:t>, </a:t>
            </a:r>
            <a:r>
              <a:rPr lang="en-IN" dirty="0" smtClean="0"/>
              <a:t>will have handle </a:t>
            </a:r>
            <a:r>
              <a:rPr lang="en-IN" dirty="0">
                <a:solidFill>
                  <a:srgbClr val="0000CC"/>
                </a:solidFill>
              </a:rPr>
              <a:t>E </a:t>
            </a:r>
            <a:r>
              <a:rPr lang="en-IN" dirty="0">
                <a:solidFill>
                  <a:srgbClr val="FF0000"/>
                </a:solidFill>
              </a:rPr>
              <a:t>–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0000CC"/>
                </a:solidFill>
              </a:rPr>
              <a:t>E</a:t>
            </a:r>
            <a:r>
              <a:rPr lang="en-IN" dirty="0"/>
              <a:t> is </a:t>
            </a:r>
            <a:r>
              <a:rPr lang="en-IN" dirty="0" smtClean="0"/>
              <a:t>reduced first and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   E </a:t>
            </a:r>
            <a:r>
              <a:rPr lang="en-IN" dirty="0">
                <a:solidFill>
                  <a:srgbClr val="FF0000"/>
                </a:solidFill>
              </a:rPr>
              <a:t>↑</a:t>
            </a:r>
            <a:r>
              <a:rPr lang="en-IN" dirty="0" smtClean="0"/>
              <a:t> </a:t>
            </a:r>
            <a:r>
              <a:rPr lang="en-IN" dirty="0">
                <a:solidFill>
                  <a:srgbClr val="0000CC"/>
                </a:solidFill>
              </a:rPr>
              <a:t>E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↑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0000CC"/>
                </a:solidFill>
              </a:rPr>
              <a:t>E </a:t>
            </a:r>
            <a:r>
              <a:rPr lang="en-IN" dirty="0" smtClean="0"/>
              <a:t>,</a:t>
            </a:r>
            <a:r>
              <a:rPr lang="en-IN" dirty="0" smtClean="0">
                <a:solidFill>
                  <a:srgbClr val="0000CC"/>
                </a:solidFill>
              </a:rPr>
              <a:t> </a:t>
            </a:r>
            <a:r>
              <a:rPr lang="en-IN" dirty="0"/>
              <a:t>will have handle </a:t>
            </a:r>
            <a:r>
              <a:rPr lang="en-IN" dirty="0">
                <a:solidFill>
                  <a:srgbClr val="0000CC"/>
                </a:solidFill>
              </a:rPr>
              <a:t>E </a:t>
            </a:r>
            <a:r>
              <a:rPr lang="en-IN" dirty="0">
                <a:solidFill>
                  <a:srgbClr val="FF0000"/>
                </a:solidFill>
              </a:rPr>
              <a:t>↑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0000CC"/>
                </a:solidFill>
              </a:rPr>
              <a:t>E</a:t>
            </a:r>
            <a:r>
              <a:rPr lang="en-IN" dirty="0"/>
              <a:t> is reduced </a:t>
            </a:r>
            <a:r>
              <a:rPr lang="en-IN" dirty="0" smtClean="0"/>
              <a:t>first.</a:t>
            </a:r>
            <a:endParaRPr lang="en-IN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15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0063"/>
            <a:ext cx="10515600" cy="567690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3. Make     </a:t>
            </a:r>
            <a:r>
              <a:rPr lang="el-GR" dirty="0" smtClean="0">
                <a:solidFill>
                  <a:srgbClr val="FF0000"/>
                </a:solidFill>
              </a:rPr>
              <a:t>ϴ</a:t>
            </a:r>
            <a:r>
              <a:rPr lang="en-IN" baseline="-25000" dirty="0" smtClean="0">
                <a:solidFill>
                  <a:srgbClr val="FF0000"/>
                </a:solidFill>
              </a:rPr>
              <a:t> </a:t>
            </a:r>
            <a:r>
              <a:rPr lang="el-GR" dirty="0"/>
              <a:t>&lt;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id </a:t>
            </a:r>
            <a:r>
              <a:rPr lang="en-IN" dirty="0" smtClean="0"/>
              <a:t>,</a:t>
            </a:r>
            <a:r>
              <a:rPr lang="en-IN" dirty="0" smtClean="0">
                <a:solidFill>
                  <a:srgbClr val="FF0000"/>
                </a:solidFill>
              </a:rPr>
              <a:t> id</a:t>
            </a:r>
            <a:r>
              <a:rPr lang="en-IN" baseline="-25000" dirty="0" smtClean="0">
                <a:solidFill>
                  <a:srgbClr val="FF0000"/>
                </a:solidFill>
              </a:rPr>
              <a:t> </a:t>
            </a:r>
            <a:r>
              <a:rPr lang="el-GR" dirty="0"/>
              <a:t>&gt;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l-GR" dirty="0" smtClean="0">
                <a:solidFill>
                  <a:srgbClr val="FF0000"/>
                </a:solidFill>
              </a:rPr>
              <a:t>ϴ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 </a:t>
            </a:r>
            <a:r>
              <a:rPr lang="en-IN" dirty="0" smtClean="0"/>
              <a:t>   (both left and right associative)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</a:t>
            </a:r>
            <a:r>
              <a:rPr lang="el-GR" dirty="0" smtClean="0">
                <a:solidFill>
                  <a:srgbClr val="FF0000"/>
                </a:solidFill>
              </a:rPr>
              <a:t>ϴ</a:t>
            </a:r>
            <a:r>
              <a:rPr lang="en-IN" baseline="-25000" dirty="0" smtClean="0">
                <a:solidFill>
                  <a:srgbClr val="FF0000"/>
                </a:solidFill>
              </a:rPr>
              <a:t> </a:t>
            </a:r>
            <a:r>
              <a:rPr lang="el-GR" dirty="0"/>
              <a:t>&lt;</a:t>
            </a:r>
            <a:r>
              <a:rPr lang="en-IN" dirty="0">
                <a:solidFill>
                  <a:srgbClr val="FF0000"/>
                </a:solidFill>
              </a:rPr>
              <a:t> (</a:t>
            </a:r>
            <a:r>
              <a:rPr lang="en-IN" dirty="0" smtClean="0">
                <a:solidFill>
                  <a:srgbClr val="FF0000"/>
                </a:solidFill>
              </a:rPr>
              <a:t>   </a:t>
            </a:r>
            <a:r>
              <a:rPr lang="en-IN" dirty="0" smtClean="0"/>
              <a:t>,</a:t>
            </a:r>
            <a:r>
              <a:rPr lang="en-IN" dirty="0" smtClean="0">
                <a:solidFill>
                  <a:srgbClr val="FF0000"/>
                </a:solidFill>
              </a:rPr>
              <a:t>   ( </a:t>
            </a:r>
            <a:r>
              <a:rPr lang="el-GR" dirty="0" smtClean="0"/>
              <a:t>&lt;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l-GR" dirty="0" smtClean="0">
                <a:solidFill>
                  <a:srgbClr val="FF0000"/>
                </a:solidFill>
              </a:rPr>
              <a:t>ϴ</a:t>
            </a:r>
            <a:r>
              <a:rPr lang="en-IN" dirty="0" smtClean="0">
                <a:solidFill>
                  <a:srgbClr val="FF0000"/>
                </a:solidFill>
              </a:rPr>
              <a:t>     </a:t>
            </a:r>
            <a:r>
              <a:rPr lang="en-IN" dirty="0" smtClean="0"/>
              <a:t>(right-associative</a:t>
            </a:r>
            <a:r>
              <a:rPr lang="en-IN" dirty="0"/>
              <a:t>)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                </a:t>
            </a:r>
            <a:r>
              <a:rPr lang="el-GR" dirty="0" smtClean="0">
                <a:solidFill>
                  <a:srgbClr val="FF0000"/>
                </a:solidFill>
              </a:rPr>
              <a:t>ϴ</a:t>
            </a:r>
            <a:r>
              <a:rPr lang="en-IN" baseline="-25000" dirty="0" smtClean="0">
                <a:solidFill>
                  <a:srgbClr val="FF0000"/>
                </a:solidFill>
              </a:rPr>
              <a:t> </a:t>
            </a:r>
            <a:r>
              <a:rPr lang="el-GR" dirty="0"/>
              <a:t>&gt;</a:t>
            </a:r>
            <a:r>
              <a:rPr lang="en-IN" dirty="0" smtClean="0">
                <a:solidFill>
                  <a:srgbClr val="FF0000"/>
                </a:solidFill>
              </a:rPr>
              <a:t> )   </a:t>
            </a:r>
            <a:r>
              <a:rPr lang="en-IN" dirty="0"/>
              <a:t>,</a:t>
            </a:r>
            <a:r>
              <a:rPr lang="en-IN" dirty="0">
                <a:solidFill>
                  <a:srgbClr val="FF0000"/>
                </a:solidFill>
              </a:rPr>
              <a:t>   </a:t>
            </a:r>
            <a:r>
              <a:rPr lang="en-IN" dirty="0" smtClean="0">
                <a:solidFill>
                  <a:srgbClr val="FF0000"/>
                </a:solidFill>
              </a:rPr>
              <a:t>) </a:t>
            </a:r>
            <a:r>
              <a:rPr lang="el-GR" dirty="0" smtClean="0"/>
              <a:t>&gt;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l-GR" dirty="0" smtClean="0">
                <a:solidFill>
                  <a:srgbClr val="FF0000"/>
                </a:solidFill>
              </a:rPr>
              <a:t>ϴ</a:t>
            </a:r>
            <a:r>
              <a:rPr lang="en-IN" dirty="0" smtClean="0">
                <a:solidFill>
                  <a:srgbClr val="FF0000"/>
                </a:solidFill>
              </a:rPr>
              <a:t>     </a:t>
            </a:r>
            <a:r>
              <a:rPr lang="en-IN" dirty="0" smtClean="0"/>
              <a:t>(left-associative)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</a:t>
            </a:r>
            <a:r>
              <a:rPr lang="el-GR" dirty="0" smtClean="0">
                <a:solidFill>
                  <a:srgbClr val="FF0000"/>
                </a:solidFill>
              </a:rPr>
              <a:t>ϴ</a:t>
            </a:r>
            <a:r>
              <a:rPr lang="en-IN" baseline="-25000" dirty="0" smtClean="0">
                <a:solidFill>
                  <a:srgbClr val="FF0000"/>
                </a:solidFill>
              </a:rPr>
              <a:t> </a:t>
            </a:r>
            <a:r>
              <a:rPr lang="el-GR" dirty="0"/>
              <a:t>&gt; </a:t>
            </a:r>
            <a:r>
              <a:rPr lang="en-IN" dirty="0" smtClean="0">
                <a:solidFill>
                  <a:srgbClr val="FF0000"/>
                </a:solidFill>
              </a:rPr>
              <a:t>$  </a:t>
            </a:r>
            <a:r>
              <a:rPr lang="en-IN" dirty="0"/>
              <a:t>,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$</a:t>
            </a:r>
            <a:r>
              <a:rPr lang="el-GR" dirty="0" smtClean="0"/>
              <a:t> </a:t>
            </a:r>
            <a:r>
              <a:rPr lang="el-GR" dirty="0"/>
              <a:t>&lt;</a:t>
            </a:r>
            <a:r>
              <a:rPr lang="en-IN" baseline="-25000" dirty="0" smtClean="0">
                <a:solidFill>
                  <a:srgbClr val="FF0000"/>
                </a:solidFill>
              </a:rPr>
              <a:t> </a:t>
            </a:r>
            <a:r>
              <a:rPr lang="el-GR" dirty="0" smtClean="0">
                <a:solidFill>
                  <a:srgbClr val="FF0000"/>
                </a:solidFill>
              </a:rPr>
              <a:t>ϴ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    </a:t>
            </a:r>
            <a:r>
              <a:rPr lang="en-IN" dirty="0"/>
              <a:t>(both left and right associative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for all operators </a:t>
            </a:r>
            <a:r>
              <a:rPr lang="el-GR" dirty="0" smtClean="0">
                <a:solidFill>
                  <a:srgbClr val="FF0000"/>
                </a:solidFill>
              </a:rPr>
              <a:t>ϴ</a:t>
            </a:r>
            <a:r>
              <a:rPr lang="en-IN" dirty="0" smtClean="0"/>
              <a:t>. Also, let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</a:t>
            </a:r>
            <a:r>
              <a:rPr lang="en-IN" dirty="0" smtClean="0">
                <a:solidFill>
                  <a:srgbClr val="FF0000"/>
                </a:solidFill>
              </a:rPr>
              <a:t>(</a:t>
            </a:r>
            <a:r>
              <a:rPr lang="en-IN" dirty="0" smtClean="0"/>
              <a:t> = </a:t>
            </a:r>
            <a:r>
              <a:rPr lang="en-IN" dirty="0" smtClean="0">
                <a:solidFill>
                  <a:srgbClr val="FF0000"/>
                </a:solidFill>
              </a:rPr>
              <a:t>)  </a:t>
            </a:r>
            <a:r>
              <a:rPr lang="en-IN" dirty="0" smtClean="0"/>
              <a:t>,        </a:t>
            </a:r>
            <a:r>
              <a:rPr lang="en-IN" dirty="0" smtClean="0">
                <a:solidFill>
                  <a:srgbClr val="FF0000"/>
                </a:solidFill>
              </a:rPr>
              <a:t>$</a:t>
            </a:r>
            <a:r>
              <a:rPr lang="el-GR" dirty="0" smtClean="0"/>
              <a:t> </a:t>
            </a:r>
            <a:r>
              <a:rPr lang="el-GR" dirty="0"/>
              <a:t>&lt;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(    </a:t>
            </a:r>
            <a:r>
              <a:rPr lang="en-IN" dirty="0" smtClean="0"/>
              <a:t>,       </a:t>
            </a:r>
            <a:r>
              <a:rPr lang="en-IN" dirty="0" smtClean="0">
                <a:solidFill>
                  <a:srgbClr val="FF0000"/>
                </a:solidFill>
              </a:rPr>
              <a:t>$</a:t>
            </a:r>
            <a:r>
              <a:rPr lang="el-GR" dirty="0" smtClean="0"/>
              <a:t> </a:t>
            </a:r>
            <a:r>
              <a:rPr lang="el-GR" dirty="0"/>
              <a:t>&lt;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id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              ( </a:t>
            </a:r>
            <a:r>
              <a:rPr lang="el-GR" dirty="0" smtClean="0"/>
              <a:t>&lt;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(  </a:t>
            </a:r>
            <a:r>
              <a:rPr lang="en-IN" dirty="0"/>
              <a:t>, </a:t>
            </a:r>
            <a:r>
              <a:rPr lang="en-IN" dirty="0" smtClean="0"/>
              <a:t>       </a:t>
            </a:r>
            <a:r>
              <a:rPr lang="en-IN" dirty="0" smtClean="0">
                <a:solidFill>
                  <a:srgbClr val="FF0000"/>
                </a:solidFill>
              </a:rPr>
              <a:t>id</a:t>
            </a:r>
            <a:r>
              <a:rPr lang="en-IN" baseline="-25000" dirty="0" smtClean="0">
                <a:solidFill>
                  <a:srgbClr val="FF0000"/>
                </a:solidFill>
              </a:rPr>
              <a:t> </a:t>
            </a:r>
            <a:r>
              <a:rPr lang="el-GR" dirty="0"/>
              <a:t>&gt;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$    </a:t>
            </a:r>
            <a:r>
              <a:rPr lang="en-IN" dirty="0"/>
              <a:t>, </a:t>
            </a:r>
            <a:r>
              <a:rPr lang="en-IN" dirty="0" smtClean="0"/>
              <a:t>     </a:t>
            </a:r>
            <a:r>
              <a:rPr lang="en-IN" dirty="0" smtClean="0">
                <a:solidFill>
                  <a:srgbClr val="FF0000"/>
                </a:solidFill>
              </a:rPr>
              <a:t>) </a:t>
            </a:r>
            <a:r>
              <a:rPr lang="en-IN" baseline="-25000" dirty="0" smtClean="0">
                <a:solidFill>
                  <a:srgbClr val="FF0000"/>
                </a:solidFill>
              </a:rPr>
              <a:t> </a:t>
            </a:r>
            <a:r>
              <a:rPr lang="el-GR" dirty="0"/>
              <a:t>&gt;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$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 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          ( </a:t>
            </a:r>
            <a:r>
              <a:rPr lang="el-GR" dirty="0"/>
              <a:t>&lt;</a:t>
            </a:r>
            <a:r>
              <a:rPr lang="en-IN" dirty="0"/>
              <a:t> </a:t>
            </a:r>
            <a:r>
              <a:rPr lang="en-IN" dirty="0" smtClean="0">
                <a:solidFill>
                  <a:srgbClr val="FF0000"/>
                </a:solidFill>
              </a:rPr>
              <a:t>id  </a:t>
            </a:r>
            <a:r>
              <a:rPr lang="en-IN" dirty="0"/>
              <a:t>,        </a:t>
            </a:r>
            <a:r>
              <a:rPr lang="en-IN" dirty="0">
                <a:solidFill>
                  <a:srgbClr val="FF0000"/>
                </a:solidFill>
              </a:rPr>
              <a:t>id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l-GR" dirty="0"/>
              <a:t>&gt;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)    </a:t>
            </a:r>
            <a:r>
              <a:rPr lang="en-IN" dirty="0"/>
              <a:t>,      </a:t>
            </a:r>
            <a:r>
              <a:rPr lang="en-IN" dirty="0">
                <a:solidFill>
                  <a:srgbClr val="FF0000"/>
                </a:solidFill>
              </a:rPr>
              <a:t>) 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l-GR" dirty="0"/>
              <a:t>&gt;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053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9789" y="365125"/>
            <a:ext cx="7334236" cy="835025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Operator-Precedence Relations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413" y="1300164"/>
            <a:ext cx="10158412" cy="498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9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760"/>
            <a:ext cx="10515600" cy="835878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Bottom-up Parsing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7483"/>
            <a:ext cx="10515600" cy="3698544"/>
          </a:xfrm>
        </p:spPr>
        <p:txBody>
          <a:bodyPr/>
          <a:lstStyle/>
          <a:p>
            <a:r>
              <a:rPr lang="en-IN" dirty="0" smtClean="0"/>
              <a:t>Bottom up parsing attempts to construct a parse tree for an input beginning at the leaves and working up towards root.</a:t>
            </a:r>
          </a:p>
          <a:p>
            <a:r>
              <a:rPr lang="en-IN" dirty="0" smtClean="0"/>
              <a:t>Reducing a string w to S, the start symbol of the grammar.</a:t>
            </a:r>
          </a:p>
          <a:p>
            <a:r>
              <a:rPr lang="en-IN" dirty="0" smtClean="0"/>
              <a:t>At each step, a particular substring matching the right side of a production is replaced by the symbol on the left of that production.</a:t>
            </a:r>
          </a:p>
          <a:p>
            <a:r>
              <a:rPr lang="en-IN" dirty="0" smtClean="0"/>
              <a:t>A rightmost derivation is traced out in reverse.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949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2791" y="259307"/>
            <a:ext cx="10515600" cy="659869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Algorithm: (Operator precedence parsing)</a:t>
            </a:r>
          </a:p>
          <a:p>
            <a:pPr marL="0" indent="0">
              <a:buNone/>
            </a:pPr>
            <a:r>
              <a:rPr lang="en-IN" sz="2000" dirty="0" smtClean="0"/>
              <a:t>Set </a:t>
            </a:r>
            <a:r>
              <a:rPr lang="en-IN" sz="2000" dirty="0" err="1" smtClean="0"/>
              <a:t>ip</a:t>
            </a:r>
            <a:r>
              <a:rPr lang="en-IN" sz="2000" dirty="0" smtClean="0"/>
              <a:t> to point the first symbol of </a:t>
            </a:r>
            <a:r>
              <a:rPr lang="en-IN" sz="2000" b="1" dirty="0" smtClean="0"/>
              <a:t>w$ </a:t>
            </a:r>
            <a:r>
              <a:rPr lang="en-IN" sz="2000" dirty="0" smtClean="0"/>
              <a:t>; repeat forever</a:t>
            </a:r>
          </a:p>
          <a:p>
            <a:pPr marL="0" indent="0">
              <a:buNone/>
            </a:pPr>
            <a:r>
              <a:rPr lang="en-IN" sz="2000" b="1" dirty="0"/>
              <a:t> </a:t>
            </a:r>
            <a:r>
              <a:rPr lang="en-IN" sz="2000" b="1" dirty="0" smtClean="0"/>
              <a:t>     </a:t>
            </a:r>
            <a:r>
              <a:rPr lang="en-IN" sz="2000" dirty="0" smtClean="0"/>
              <a:t>if  $  is on top of the stack and </a:t>
            </a:r>
            <a:r>
              <a:rPr lang="en-IN" sz="2000" dirty="0" err="1" smtClean="0"/>
              <a:t>ip</a:t>
            </a:r>
            <a:r>
              <a:rPr lang="en-IN" sz="2000" dirty="0" smtClean="0"/>
              <a:t> points to $ then</a:t>
            </a:r>
          </a:p>
          <a:p>
            <a:pPr marL="0" indent="0">
              <a:buNone/>
            </a:pPr>
            <a:r>
              <a:rPr lang="en-IN" sz="2000" b="1" dirty="0"/>
              <a:t> </a:t>
            </a:r>
            <a:r>
              <a:rPr lang="en-IN" sz="2000" b="1" dirty="0" smtClean="0"/>
              <a:t>      </a:t>
            </a:r>
            <a:r>
              <a:rPr lang="en-IN" sz="2000" dirty="0" smtClean="0"/>
              <a:t>                              return;</a:t>
            </a:r>
          </a:p>
          <a:p>
            <a:pPr marL="0" indent="0">
              <a:buNone/>
            </a:pPr>
            <a:r>
              <a:rPr lang="en-IN" sz="2000" dirty="0" smtClean="0"/>
              <a:t>     else 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         begin 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                 let </a:t>
            </a:r>
            <a:r>
              <a:rPr lang="en-IN" sz="2000" dirty="0" smtClean="0">
                <a:solidFill>
                  <a:srgbClr val="C00000"/>
                </a:solidFill>
              </a:rPr>
              <a:t>a </a:t>
            </a:r>
            <a:r>
              <a:rPr lang="en-IN" sz="2000" dirty="0" smtClean="0"/>
              <a:t>be the top most symbol on the stack and let </a:t>
            </a:r>
            <a:r>
              <a:rPr lang="en-IN" sz="2000" dirty="0" smtClean="0">
                <a:solidFill>
                  <a:srgbClr val="C00000"/>
                </a:solidFill>
              </a:rPr>
              <a:t>b </a:t>
            </a:r>
            <a:r>
              <a:rPr lang="en-IN" sz="2000" dirty="0" smtClean="0"/>
              <a:t>be the symbol pointed by </a:t>
            </a:r>
            <a:r>
              <a:rPr lang="en-IN" sz="2000" dirty="0" err="1" smtClean="0"/>
              <a:t>ip</a:t>
            </a:r>
            <a:r>
              <a:rPr lang="en-IN" sz="2000" dirty="0" smtClean="0"/>
              <a:t>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C00000"/>
                </a:solidFill>
              </a:rPr>
              <a:t> </a:t>
            </a:r>
            <a:r>
              <a:rPr lang="en-IN" sz="2000" dirty="0" smtClean="0">
                <a:solidFill>
                  <a:srgbClr val="C00000"/>
                </a:solidFill>
              </a:rPr>
              <a:t>                      </a:t>
            </a:r>
            <a:r>
              <a:rPr lang="en-IN" sz="2000" dirty="0" smtClean="0"/>
              <a:t>if </a:t>
            </a:r>
            <a:r>
              <a:rPr lang="en-IN" sz="2000" dirty="0" smtClean="0">
                <a:solidFill>
                  <a:srgbClr val="FF0000"/>
                </a:solidFill>
              </a:rPr>
              <a:t>a &lt; b </a:t>
            </a:r>
            <a:r>
              <a:rPr lang="en-IN" sz="2000" dirty="0" smtClean="0"/>
              <a:t> or </a:t>
            </a:r>
            <a:r>
              <a:rPr lang="en-IN" sz="2000" dirty="0" smtClean="0">
                <a:solidFill>
                  <a:srgbClr val="FF0000"/>
                </a:solidFill>
              </a:rPr>
              <a:t>a = b</a:t>
            </a:r>
            <a:r>
              <a:rPr lang="en-IN" sz="2000" dirty="0" smtClean="0"/>
              <a:t> then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</a:t>
            </a:r>
            <a:r>
              <a:rPr lang="en-IN" sz="2000" dirty="0" smtClean="0">
                <a:solidFill>
                  <a:srgbClr val="FF0000"/>
                </a:solidFill>
              </a:rPr>
              <a:t>                              </a:t>
            </a:r>
            <a:r>
              <a:rPr lang="en-IN" sz="2000" dirty="0" smtClean="0"/>
              <a:t> push</a:t>
            </a:r>
            <a:r>
              <a:rPr lang="en-IN" sz="2000" dirty="0" smtClean="0">
                <a:solidFill>
                  <a:srgbClr val="FF0000"/>
                </a:solidFill>
              </a:rPr>
              <a:t> b </a:t>
            </a:r>
            <a:r>
              <a:rPr lang="en-IN" sz="2000" dirty="0" smtClean="0"/>
              <a:t>onto the stack;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                          advance </a:t>
            </a:r>
            <a:r>
              <a:rPr lang="en-IN" sz="2000" dirty="0" err="1" smtClean="0"/>
              <a:t>ip</a:t>
            </a:r>
            <a:r>
              <a:rPr lang="en-IN" sz="2000" dirty="0" smtClean="0"/>
              <a:t> to the next input symbol;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                 else if </a:t>
            </a:r>
            <a:r>
              <a:rPr lang="en-IN" sz="2000" dirty="0" smtClean="0">
                <a:solidFill>
                  <a:srgbClr val="FF0000"/>
                </a:solidFill>
              </a:rPr>
              <a:t>a &gt; b </a:t>
            </a:r>
            <a:r>
              <a:rPr lang="en-IN" sz="2000" dirty="0" smtClean="0"/>
              <a:t>then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</a:t>
            </a:r>
            <a:r>
              <a:rPr lang="en-IN" sz="2000" dirty="0" smtClean="0">
                <a:solidFill>
                  <a:srgbClr val="FF0000"/>
                </a:solidFill>
              </a:rPr>
              <a:t>                                       </a:t>
            </a:r>
            <a:r>
              <a:rPr lang="en-IN" sz="2000" dirty="0" smtClean="0"/>
              <a:t>repeat       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                                         pop the stack;</a:t>
            </a:r>
          </a:p>
          <a:p>
            <a:pPr marL="0" indent="0">
              <a:buNone/>
            </a:pPr>
            <a:r>
              <a:rPr lang="en-IN" sz="2000" dirty="0" smtClean="0"/>
              <a:t>                                               until the top of the stack terminal  </a:t>
            </a:r>
            <a:r>
              <a:rPr lang="en-IN" sz="2000" dirty="0" smtClean="0">
                <a:solidFill>
                  <a:srgbClr val="FF0000"/>
                </a:solidFill>
              </a:rPr>
              <a:t>&lt;</a:t>
            </a:r>
            <a:r>
              <a:rPr lang="en-IN" sz="2000" dirty="0" smtClean="0"/>
              <a:t> to the terminal most recently </a:t>
            </a:r>
            <a:r>
              <a:rPr lang="en-IN" sz="2000" dirty="0" err="1" smtClean="0"/>
              <a:t>poped</a:t>
            </a:r>
            <a:r>
              <a:rPr lang="en-IN" sz="2000" dirty="0" smtClean="0"/>
              <a:t>;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                          else error();</a:t>
            </a:r>
          </a:p>
          <a:p>
            <a:pPr marL="0" indent="0">
              <a:buNone/>
            </a:pPr>
            <a:r>
              <a:rPr lang="en-IN" sz="2000" dirty="0" smtClean="0"/>
              <a:t>                 end;</a:t>
            </a:r>
            <a:endParaRPr lang="en-IN" sz="2000" dirty="0"/>
          </a:p>
          <a:p>
            <a:pPr marL="0" indent="0">
              <a:buNone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11765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16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Example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7354"/>
            <a:ext cx="10515600" cy="534203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Consider the grammar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E</a:t>
            </a:r>
            <a:r>
              <a:rPr lang="en-US" altLang="en-US" dirty="0">
                <a:sym typeface="Symbol" panose="05050102010706020507" pitchFamily="18" charset="2"/>
              </a:rPr>
              <a:t>  </a:t>
            </a:r>
            <a:r>
              <a:rPr lang="en-US" altLang="en-US" dirty="0" smtClean="0">
                <a:sym typeface="Symbol" panose="05050102010706020507" pitchFamily="18" charset="2"/>
              </a:rPr>
              <a:t>E + E / E * E / id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Input string : id + id * id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Operator-precedence table</a:t>
            </a:r>
            <a:endParaRPr lang="en-IN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961565" y="3354612"/>
          <a:ext cx="4899545" cy="2822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9909"/>
                <a:gridCol w="979909"/>
                <a:gridCol w="979909"/>
                <a:gridCol w="979909"/>
                <a:gridCol w="979909"/>
              </a:tblGrid>
              <a:tr h="5644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 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id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effectLst/>
                        </a:rPr>
                        <a:t>     +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</a:rPr>
                        <a:t> *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</a:rPr>
                        <a:t> $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644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id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</a:rPr>
                        <a:t> 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</a:rPr>
                        <a:t>&gt;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</a:rPr>
                        <a:t>&gt;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</a:rPr>
                        <a:t>&gt;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644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 +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</a:rPr>
                        <a:t>&lt;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</a:rPr>
                        <a:t>&gt;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&lt;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</a:rPr>
                        <a:t>&gt;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644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*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</a:rPr>
                        <a:t>&lt;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</a:rPr>
                        <a:t>&gt;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</a:rPr>
                        <a:t>&gt;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&gt;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644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$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&lt;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&lt;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&lt;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 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19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251"/>
            <a:ext cx="10515600" cy="955343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parsing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5594"/>
            <a:ext cx="10515600" cy="54181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  STACK                      INPUT                           ACTION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$                               id + id * id $                a = $   b = id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$id                                + id * id $                a &lt; b ,  push b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$id                                + id * id $                a = id  b = +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$                                   + </a:t>
            </a:r>
            <a:r>
              <a:rPr lang="en-IN" dirty="0"/>
              <a:t>id * id </a:t>
            </a:r>
            <a:r>
              <a:rPr lang="en-IN" dirty="0" smtClean="0"/>
              <a:t>$                a &gt; b, pop stack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                       $ &lt; id , so stop the pop        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                                    operation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$                                   + </a:t>
            </a:r>
            <a:r>
              <a:rPr lang="en-IN" dirty="0"/>
              <a:t>id * id </a:t>
            </a:r>
            <a:r>
              <a:rPr lang="en-IN" dirty="0" smtClean="0"/>
              <a:t>$                 a = $  b = +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$+                                    id * id $                 a &lt; b , push b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$+                                    id * id $                 a  = +   b = id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$+id                                     *id $                   a &lt; b , push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021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8582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Parsing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708"/>
            <a:ext cx="10515600" cy="50032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 STACK                      INPUT                           ACTION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smtClean="0"/>
              <a:t>$+ id                        </a:t>
            </a:r>
            <a:r>
              <a:rPr lang="en-IN" dirty="0"/>
              <a:t>* id $               </a:t>
            </a:r>
            <a:r>
              <a:rPr lang="en-IN" dirty="0" smtClean="0"/>
              <a:t>              </a:t>
            </a:r>
            <a:r>
              <a:rPr lang="en-IN" dirty="0"/>
              <a:t>a = </a:t>
            </a:r>
            <a:r>
              <a:rPr lang="en-IN" dirty="0" smtClean="0"/>
              <a:t>id   </a:t>
            </a:r>
            <a:r>
              <a:rPr lang="en-IN" dirty="0"/>
              <a:t>b </a:t>
            </a:r>
            <a:r>
              <a:rPr lang="en-IN" dirty="0" smtClean="0"/>
              <a:t>= *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smtClean="0"/>
              <a:t>$+                             </a:t>
            </a:r>
            <a:r>
              <a:rPr lang="en-IN" dirty="0"/>
              <a:t>* id $                </a:t>
            </a:r>
            <a:r>
              <a:rPr lang="en-IN" dirty="0" smtClean="0"/>
              <a:t>             a &gt; </a:t>
            </a:r>
            <a:r>
              <a:rPr lang="en-IN" dirty="0"/>
              <a:t>b ,  </a:t>
            </a:r>
            <a:r>
              <a:rPr lang="en-IN" dirty="0" smtClean="0"/>
              <a:t>pop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                         + &lt; id , stop pop operation</a:t>
            </a:r>
          </a:p>
          <a:p>
            <a:pPr marL="0" indent="0">
              <a:buNone/>
            </a:pPr>
            <a:r>
              <a:rPr lang="en-IN" dirty="0" smtClean="0"/>
              <a:t>  $</a:t>
            </a:r>
            <a:r>
              <a:rPr lang="en-IN" dirty="0"/>
              <a:t>+</a:t>
            </a:r>
            <a:r>
              <a:rPr lang="en-IN" dirty="0" smtClean="0"/>
              <a:t>                             * id $                              a = +  b = *</a:t>
            </a:r>
          </a:p>
          <a:p>
            <a:pPr marL="0" indent="0">
              <a:buNone/>
            </a:pPr>
            <a:r>
              <a:rPr lang="en-IN" dirty="0" smtClean="0"/>
              <a:t>  $+ *                              </a:t>
            </a:r>
            <a:r>
              <a:rPr lang="en-IN" dirty="0"/>
              <a:t>id $                </a:t>
            </a:r>
            <a:r>
              <a:rPr lang="en-IN" dirty="0" smtClean="0"/>
              <a:t>             a &lt; </a:t>
            </a:r>
            <a:r>
              <a:rPr lang="en-IN" dirty="0"/>
              <a:t>b, </a:t>
            </a:r>
            <a:r>
              <a:rPr lang="en-IN" dirty="0" smtClean="0"/>
              <a:t> push b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$+ *                              </a:t>
            </a:r>
            <a:r>
              <a:rPr lang="en-IN" dirty="0"/>
              <a:t>id $                 </a:t>
            </a:r>
            <a:r>
              <a:rPr lang="en-IN" dirty="0" smtClean="0"/>
              <a:t>            a </a:t>
            </a:r>
            <a:r>
              <a:rPr lang="en-IN" dirty="0"/>
              <a:t>= </a:t>
            </a:r>
            <a:r>
              <a:rPr lang="en-IN" dirty="0" smtClean="0"/>
              <a:t>*  </a:t>
            </a:r>
            <a:r>
              <a:rPr lang="en-IN" dirty="0"/>
              <a:t>b = </a:t>
            </a:r>
            <a:r>
              <a:rPr lang="en-IN" dirty="0" smtClean="0"/>
              <a:t>id</a:t>
            </a:r>
          </a:p>
          <a:p>
            <a:pPr marL="0" indent="0">
              <a:buNone/>
            </a:pPr>
            <a:r>
              <a:rPr lang="en-IN" dirty="0" smtClean="0"/>
              <a:t>  $+ * id                              $                             a &lt; b , push b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/>
              <a:t>$+ </a:t>
            </a:r>
            <a:r>
              <a:rPr lang="en-IN" dirty="0" smtClean="0"/>
              <a:t>*                                  </a:t>
            </a:r>
            <a:r>
              <a:rPr lang="en-IN" dirty="0"/>
              <a:t>$                </a:t>
            </a:r>
            <a:r>
              <a:rPr lang="en-IN" dirty="0" smtClean="0"/>
              <a:t>              </a:t>
            </a:r>
            <a:r>
              <a:rPr lang="en-IN" dirty="0"/>
              <a:t>a  = </a:t>
            </a:r>
            <a:r>
              <a:rPr lang="en-IN" dirty="0" smtClean="0"/>
              <a:t>id   </a:t>
            </a:r>
            <a:r>
              <a:rPr lang="en-IN" dirty="0"/>
              <a:t>b = </a:t>
            </a:r>
            <a:r>
              <a:rPr lang="en-IN" dirty="0" smtClean="0"/>
              <a:t>$ , a &gt; b, pop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                          id &gt; *, stop pop operation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smtClean="0"/>
              <a:t>$+ *                                  </a:t>
            </a:r>
            <a:r>
              <a:rPr lang="en-IN" dirty="0"/>
              <a:t>$                </a:t>
            </a:r>
            <a:r>
              <a:rPr lang="en-IN" dirty="0" smtClean="0"/>
              <a:t>                </a:t>
            </a:r>
            <a:r>
              <a:rPr lang="en-IN" dirty="0"/>
              <a:t>a </a:t>
            </a:r>
            <a:r>
              <a:rPr lang="en-IN" dirty="0" smtClean="0"/>
              <a:t>= *  b = $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02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9590"/>
            <a:ext cx="10515600" cy="726696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Parsing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6286"/>
            <a:ext cx="10515600" cy="5180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STACK                      INPUT                           ACTION</a:t>
            </a:r>
          </a:p>
          <a:p>
            <a:pPr marL="0" indent="0">
              <a:buNone/>
            </a:pPr>
            <a:r>
              <a:rPr lang="en-IN" dirty="0" smtClean="0"/>
              <a:t>$+                                     $                                a &gt; b , pop</a:t>
            </a:r>
          </a:p>
          <a:p>
            <a:pPr marL="0" indent="0">
              <a:buNone/>
            </a:pPr>
            <a:r>
              <a:rPr lang="en-IN" dirty="0" smtClean="0"/>
              <a:t>                                                                            + &lt; * , stop pop operation</a:t>
            </a:r>
          </a:p>
          <a:p>
            <a:pPr marL="0" indent="0">
              <a:buNone/>
            </a:pPr>
            <a:r>
              <a:rPr lang="en-IN" dirty="0" smtClean="0"/>
              <a:t>$+                                     $                                a = +   b = $</a:t>
            </a:r>
          </a:p>
          <a:p>
            <a:pPr marL="0" indent="0">
              <a:buNone/>
            </a:pPr>
            <a:r>
              <a:rPr lang="en-IN" dirty="0" smtClean="0"/>
              <a:t>$                                       $                                a &gt; b , pop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                           $ &lt; + , stop pop operation</a:t>
            </a:r>
          </a:p>
          <a:p>
            <a:pPr marL="0" indent="0">
              <a:buNone/>
            </a:pPr>
            <a:r>
              <a:rPr lang="en-IN" dirty="0" smtClean="0"/>
              <a:t>$                                        $                                a = $   b = $  halt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605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Precedence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Compilers using operator precedence parsers need not store the table of precedence relations.</a:t>
            </a:r>
          </a:p>
          <a:p>
            <a:r>
              <a:rPr lang="en-IN" sz="2400" dirty="0" smtClean="0"/>
              <a:t>Precedence table can be encoded by two functions f and g that maps the terminal symbols to integers. 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For symbols a and 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>
                <a:solidFill>
                  <a:srgbClr val="FF0000"/>
                </a:solidFill>
              </a:rPr>
              <a:t> </a:t>
            </a:r>
            <a:r>
              <a:rPr lang="en-IN" sz="2000" dirty="0" smtClean="0">
                <a:solidFill>
                  <a:srgbClr val="FF0000"/>
                </a:solidFill>
              </a:rPr>
              <a:t>  f(a) &lt; g(b)  whenever a &lt; 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>
                <a:solidFill>
                  <a:srgbClr val="FF0000"/>
                </a:solidFill>
              </a:rPr>
              <a:t> </a:t>
            </a:r>
            <a:r>
              <a:rPr lang="en-IN" sz="2000" dirty="0" smtClean="0">
                <a:solidFill>
                  <a:srgbClr val="FF0000"/>
                </a:solidFill>
              </a:rPr>
              <a:t>  f(a)  = g (b) whenever a = 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>
                <a:solidFill>
                  <a:srgbClr val="FF0000"/>
                </a:solidFill>
              </a:rPr>
              <a:t> </a:t>
            </a:r>
            <a:r>
              <a:rPr lang="en-IN" sz="2000" dirty="0" smtClean="0">
                <a:solidFill>
                  <a:srgbClr val="FF0000"/>
                </a:solidFill>
              </a:rPr>
              <a:t>  f(a) &gt;  g(b)   whenever a &gt; b</a:t>
            </a:r>
          </a:p>
          <a:p>
            <a:pPr marL="0" indent="0">
              <a:buNone/>
            </a:pPr>
            <a:r>
              <a:rPr lang="en-IN" sz="2400" dirty="0" smtClean="0"/>
              <a:t>  </a:t>
            </a:r>
            <a:r>
              <a:rPr lang="en-IN" sz="2400" b="1" dirty="0" smtClean="0"/>
              <a:t>Precedence relation between a and b can be determined by a numerical comparison between f(a) and g(b).</a:t>
            </a:r>
          </a:p>
        </p:txBody>
      </p:sp>
    </p:spTree>
    <p:extLst>
      <p:ext uri="{BB962C8B-B14F-4D97-AF65-F5344CB8AC3E}">
        <p14:creationId xmlns:p14="http://schemas.microsoft.com/office/powerpoint/2010/main" val="246915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465"/>
            <a:ext cx="10515600" cy="582728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Constructing precedence functions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551" y="1126273"/>
            <a:ext cx="10238678" cy="5027392"/>
          </a:xfrm>
        </p:spPr>
        <p:txBody>
          <a:bodyPr lIns="0">
            <a:normAutofit/>
          </a:bodyPr>
          <a:lstStyle/>
          <a:p>
            <a:pPr marL="457200" lvl="1" indent="0">
              <a:buNone/>
            </a:pPr>
            <a:r>
              <a:rPr lang="en-IN" b="1" dirty="0" smtClean="0"/>
              <a:t>Input : </a:t>
            </a:r>
            <a:r>
              <a:rPr lang="en-IN" dirty="0" smtClean="0"/>
              <a:t>An operator precedence matrix</a:t>
            </a:r>
            <a:endParaRPr lang="en-IN" dirty="0"/>
          </a:p>
          <a:p>
            <a:pPr marL="800100" lvl="1" indent="-342900">
              <a:buFont typeface="+mj-lt"/>
              <a:buAutoNum type="arabicPeriod"/>
            </a:pPr>
            <a:r>
              <a:rPr lang="en-IN" dirty="0" smtClean="0"/>
              <a:t> Create symbols </a:t>
            </a:r>
            <a:r>
              <a:rPr lang="en-IN" sz="2800" dirty="0" smtClean="0">
                <a:solidFill>
                  <a:srgbClr val="FF0000"/>
                </a:solidFill>
              </a:rPr>
              <a:t>f</a:t>
            </a:r>
            <a:r>
              <a:rPr lang="en-IN" sz="2800" baseline="-25000" dirty="0" smtClean="0">
                <a:solidFill>
                  <a:srgbClr val="FF0000"/>
                </a:solidFill>
              </a:rPr>
              <a:t>a</a:t>
            </a:r>
            <a:r>
              <a:rPr lang="en-IN" baseline="-25000" dirty="0" smtClean="0"/>
              <a:t> </a:t>
            </a:r>
            <a:r>
              <a:rPr lang="en-IN" dirty="0" smtClean="0"/>
              <a:t> and </a:t>
            </a:r>
            <a:r>
              <a:rPr lang="en-IN" sz="2800" dirty="0" err="1" smtClean="0">
                <a:solidFill>
                  <a:srgbClr val="FF0000"/>
                </a:solidFill>
              </a:rPr>
              <a:t>g</a:t>
            </a:r>
            <a:r>
              <a:rPr lang="en-IN" sz="2800" baseline="-25000" dirty="0" err="1">
                <a:solidFill>
                  <a:srgbClr val="FF0000"/>
                </a:solidFill>
              </a:rPr>
              <a:t>a</a:t>
            </a:r>
            <a:r>
              <a:rPr lang="en-IN" baseline="-25000" dirty="0" smtClean="0"/>
              <a:t> </a:t>
            </a:r>
            <a:r>
              <a:rPr lang="en-IN" dirty="0" smtClean="0"/>
              <a:t> for each </a:t>
            </a:r>
            <a:r>
              <a:rPr lang="en-IN" b="1" dirty="0" smtClean="0"/>
              <a:t>a</a:t>
            </a:r>
            <a:r>
              <a:rPr lang="en-IN" dirty="0" smtClean="0"/>
              <a:t> is a terminal or </a:t>
            </a:r>
            <a:r>
              <a:rPr lang="en-IN" b="1" dirty="0" smtClean="0"/>
              <a:t>$</a:t>
            </a:r>
            <a:r>
              <a:rPr lang="en-IN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aseline="-25000" dirty="0"/>
              <a:t> </a:t>
            </a:r>
            <a:r>
              <a:rPr lang="en-IN" dirty="0" smtClean="0"/>
              <a:t>Partition the created symbols into as many groups as possible.</a:t>
            </a:r>
          </a:p>
          <a:p>
            <a:pPr marL="457200" lvl="1" indent="0"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i</a:t>
            </a:r>
            <a:r>
              <a:rPr lang="en-IN" dirty="0" smtClean="0"/>
              <a:t> ) if </a:t>
            </a:r>
            <a:r>
              <a:rPr lang="en-IN" b="1" dirty="0" smtClean="0"/>
              <a:t>a = b</a:t>
            </a:r>
            <a:r>
              <a:rPr lang="en-IN" dirty="0" smtClean="0"/>
              <a:t> then </a:t>
            </a:r>
            <a:r>
              <a:rPr lang="en-IN" sz="2800" dirty="0">
                <a:solidFill>
                  <a:srgbClr val="FF0000"/>
                </a:solidFill>
              </a:rPr>
              <a:t>f</a:t>
            </a:r>
            <a:r>
              <a:rPr lang="en-IN" sz="2800" baseline="-25000" dirty="0">
                <a:solidFill>
                  <a:srgbClr val="FF0000"/>
                </a:solidFill>
              </a:rPr>
              <a:t>a</a:t>
            </a:r>
            <a:r>
              <a:rPr lang="en-IN" baseline="-25000" dirty="0"/>
              <a:t> </a:t>
            </a:r>
            <a:r>
              <a:rPr lang="en-IN" dirty="0"/>
              <a:t> and </a:t>
            </a:r>
            <a:r>
              <a:rPr lang="en-IN" sz="2800" dirty="0" smtClean="0">
                <a:solidFill>
                  <a:srgbClr val="FF0000"/>
                </a:solidFill>
              </a:rPr>
              <a:t>g</a:t>
            </a:r>
            <a:r>
              <a:rPr lang="en-IN" sz="2800" baseline="-25000" dirty="0" smtClean="0">
                <a:solidFill>
                  <a:srgbClr val="FF0000"/>
                </a:solidFill>
              </a:rPr>
              <a:t>b</a:t>
            </a:r>
            <a:r>
              <a:rPr lang="en-IN" dirty="0" smtClean="0"/>
              <a:t> are in the same group.</a:t>
            </a:r>
          </a:p>
          <a:p>
            <a:pPr marL="457200" lvl="1" indent="0">
              <a:buNone/>
            </a:pPr>
            <a:r>
              <a:rPr lang="en-IN" dirty="0"/>
              <a:t> </a:t>
            </a:r>
            <a:r>
              <a:rPr lang="en-IN" dirty="0" smtClean="0"/>
              <a:t>       ii) </a:t>
            </a:r>
            <a:r>
              <a:rPr lang="en-IN" dirty="0"/>
              <a:t>if </a:t>
            </a:r>
            <a:r>
              <a:rPr lang="en-IN" b="1" dirty="0"/>
              <a:t>a = b</a:t>
            </a:r>
            <a:r>
              <a:rPr lang="en-IN" dirty="0"/>
              <a:t> </a:t>
            </a:r>
            <a:r>
              <a:rPr lang="en-IN" dirty="0" smtClean="0"/>
              <a:t>and </a:t>
            </a:r>
            <a:r>
              <a:rPr lang="en-IN" b="1" dirty="0" smtClean="0"/>
              <a:t>c = b</a:t>
            </a:r>
            <a:r>
              <a:rPr lang="en-IN" dirty="0" smtClean="0"/>
              <a:t> then </a:t>
            </a:r>
            <a:r>
              <a:rPr lang="en-IN" sz="2800" dirty="0">
                <a:solidFill>
                  <a:srgbClr val="FF0000"/>
                </a:solidFill>
              </a:rPr>
              <a:t>f</a:t>
            </a:r>
            <a:r>
              <a:rPr lang="en-IN" sz="2800" baseline="-25000" dirty="0">
                <a:solidFill>
                  <a:srgbClr val="FF0000"/>
                </a:solidFill>
              </a:rPr>
              <a:t>a </a:t>
            </a:r>
            <a:r>
              <a:rPr lang="en-IN" dirty="0"/>
              <a:t> and </a:t>
            </a:r>
            <a:r>
              <a:rPr lang="en-IN" sz="2800" dirty="0" smtClean="0">
                <a:solidFill>
                  <a:srgbClr val="FF0000"/>
                </a:solidFill>
              </a:rPr>
              <a:t>f</a:t>
            </a:r>
            <a:r>
              <a:rPr lang="en-IN" sz="2800" baseline="-25000" dirty="0" smtClean="0">
                <a:solidFill>
                  <a:srgbClr val="FF0000"/>
                </a:solidFill>
              </a:rPr>
              <a:t>c</a:t>
            </a:r>
            <a:r>
              <a:rPr lang="en-IN" dirty="0" smtClean="0"/>
              <a:t> must be in </a:t>
            </a:r>
            <a:r>
              <a:rPr lang="en-IN" dirty="0"/>
              <a:t>the same group</a:t>
            </a:r>
            <a:r>
              <a:rPr lang="en-IN" dirty="0" smtClean="0"/>
              <a:t>.</a:t>
            </a:r>
          </a:p>
          <a:p>
            <a:pPr marL="457200" lvl="1" indent="0">
              <a:buNone/>
            </a:pPr>
            <a:r>
              <a:rPr lang="en-IN" dirty="0" smtClean="0"/>
              <a:t>3. Create a directed graph whose nodes are the groups found in (2).</a:t>
            </a:r>
          </a:p>
          <a:p>
            <a:pPr marL="457200" lvl="1" indent="0">
              <a:buNone/>
            </a:pPr>
            <a:r>
              <a:rPr lang="en-IN" dirty="0"/>
              <a:t> </a:t>
            </a:r>
            <a:r>
              <a:rPr lang="en-IN" dirty="0" smtClean="0"/>
              <a:t>       </a:t>
            </a:r>
            <a:r>
              <a:rPr lang="en-IN" dirty="0" err="1" smtClean="0"/>
              <a:t>i</a:t>
            </a:r>
            <a:r>
              <a:rPr lang="en-IN" dirty="0" smtClean="0"/>
              <a:t>) if </a:t>
            </a:r>
            <a:r>
              <a:rPr lang="en-IN" b="1" dirty="0" smtClean="0"/>
              <a:t>a &lt; b</a:t>
            </a:r>
            <a:r>
              <a:rPr lang="en-IN" dirty="0" smtClean="0"/>
              <a:t> , place an edge from the group of </a:t>
            </a:r>
            <a:r>
              <a:rPr lang="en-IN" sz="2800" dirty="0" smtClean="0">
                <a:solidFill>
                  <a:srgbClr val="FF0000"/>
                </a:solidFill>
              </a:rPr>
              <a:t>g</a:t>
            </a:r>
            <a:r>
              <a:rPr lang="en-IN" sz="2800" baseline="-25000" dirty="0" smtClean="0">
                <a:solidFill>
                  <a:srgbClr val="FF0000"/>
                </a:solidFill>
              </a:rPr>
              <a:t>b</a:t>
            </a:r>
            <a:r>
              <a:rPr lang="en-IN" baseline="-25000" dirty="0" smtClean="0"/>
              <a:t> </a:t>
            </a:r>
            <a:r>
              <a:rPr lang="en-IN" dirty="0" smtClean="0"/>
              <a:t> to the group of </a:t>
            </a:r>
            <a:r>
              <a:rPr lang="en-IN" sz="2800" dirty="0" smtClean="0">
                <a:solidFill>
                  <a:srgbClr val="FF0000"/>
                </a:solidFill>
              </a:rPr>
              <a:t>f</a:t>
            </a:r>
            <a:r>
              <a:rPr lang="en-IN" sz="2800" baseline="-25000" dirty="0" smtClean="0">
                <a:solidFill>
                  <a:srgbClr val="FF0000"/>
                </a:solidFill>
              </a:rPr>
              <a:t>a</a:t>
            </a:r>
            <a:r>
              <a:rPr lang="en-IN" baseline="-25000" dirty="0" smtClean="0"/>
              <a:t> </a:t>
            </a:r>
          </a:p>
          <a:p>
            <a:pPr marL="457200" lvl="1" indent="0">
              <a:buNone/>
            </a:pPr>
            <a:r>
              <a:rPr lang="en-IN" baseline="-25000" dirty="0"/>
              <a:t> </a:t>
            </a:r>
            <a:r>
              <a:rPr lang="en-IN" baseline="-25000" dirty="0" smtClean="0"/>
              <a:t>           </a:t>
            </a:r>
            <a:r>
              <a:rPr lang="en-IN" dirty="0" smtClean="0"/>
              <a:t>ii) </a:t>
            </a:r>
            <a:r>
              <a:rPr lang="en-IN" dirty="0"/>
              <a:t>if </a:t>
            </a:r>
            <a:r>
              <a:rPr lang="en-IN" b="1" dirty="0"/>
              <a:t>a </a:t>
            </a:r>
            <a:r>
              <a:rPr lang="en-IN" b="1" dirty="0" smtClean="0"/>
              <a:t>&gt; </a:t>
            </a:r>
            <a:r>
              <a:rPr lang="en-IN" b="1" dirty="0"/>
              <a:t>b</a:t>
            </a:r>
            <a:r>
              <a:rPr lang="en-IN" dirty="0"/>
              <a:t> , place an edge from the group </a:t>
            </a:r>
            <a:r>
              <a:rPr lang="en-IN" dirty="0" smtClean="0"/>
              <a:t>of </a:t>
            </a:r>
            <a:r>
              <a:rPr lang="en-IN" sz="2800" dirty="0" smtClean="0">
                <a:solidFill>
                  <a:srgbClr val="FF0000"/>
                </a:solidFill>
              </a:rPr>
              <a:t>f</a:t>
            </a:r>
            <a:r>
              <a:rPr lang="en-IN" sz="2800" baseline="-25000" dirty="0" smtClean="0">
                <a:solidFill>
                  <a:srgbClr val="FF0000"/>
                </a:solidFill>
              </a:rPr>
              <a:t>a</a:t>
            </a:r>
            <a:r>
              <a:rPr lang="en-IN" baseline="-25000" dirty="0" smtClean="0"/>
              <a:t> </a:t>
            </a:r>
            <a:r>
              <a:rPr lang="en-IN" dirty="0" smtClean="0"/>
              <a:t>to </a:t>
            </a:r>
            <a:r>
              <a:rPr lang="en-IN" dirty="0"/>
              <a:t>the group </a:t>
            </a:r>
            <a:r>
              <a:rPr lang="en-IN" dirty="0" smtClean="0"/>
              <a:t>of </a:t>
            </a:r>
            <a:r>
              <a:rPr lang="en-IN" sz="2800" dirty="0" smtClean="0">
                <a:solidFill>
                  <a:srgbClr val="FF0000"/>
                </a:solidFill>
              </a:rPr>
              <a:t>g</a:t>
            </a:r>
            <a:r>
              <a:rPr lang="en-IN" sz="2800" baseline="-25000" dirty="0" smtClean="0">
                <a:solidFill>
                  <a:srgbClr val="FF0000"/>
                </a:solidFill>
              </a:rPr>
              <a:t>b</a:t>
            </a:r>
            <a:r>
              <a:rPr lang="en-IN" baseline="-25000" dirty="0" smtClean="0"/>
              <a:t>  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/>
              <a:t> </a:t>
            </a:r>
            <a:r>
              <a:rPr lang="en-IN" dirty="0" smtClean="0"/>
              <a:t>4. If the constructed graph has a </a:t>
            </a:r>
            <a:r>
              <a:rPr lang="en-IN" dirty="0" smtClean="0">
                <a:solidFill>
                  <a:srgbClr val="FF0000"/>
                </a:solidFill>
              </a:rPr>
              <a:t>cycle</a:t>
            </a:r>
            <a:r>
              <a:rPr lang="en-IN" dirty="0" smtClean="0"/>
              <a:t>, then </a:t>
            </a:r>
            <a:r>
              <a:rPr lang="en-IN" dirty="0" smtClean="0">
                <a:solidFill>
                  <a:srgbClr val="FF0000"/>
                </a:solidFill>
              </a:rPr>
              <a:t>no </a:t>
            </a:r>
            <a:r>
              <a:rPr lang="en-IN" dirty="0" smtClean="0"/>
              <a:t>precedence function exist.</a:t>
            </a:r>
          </a:p>
          <a:p>
            <a:pPr marL="457200" lvl="1" indent="0">
              <a:buNone/>
            </a:pPr>
            <a:r>
              <a:rPr lang="en-IN" dirty="0"/>
              <a:t> </a:t>
            </a:r>
            <a:r>
              <a:rPr lang="en-IN" dirty="0" smtClean="0"/>
              <a:t>5. If there are </a:t>
            </a:r>
            <a:r>
              <a:rPr lang="en-IN" dirty="0" smtClean="0">
                <a:solidFill>
                  <a:srgbClr val="FF0000"/>
                </a:solidFill>
              </a:rPr>
              <a:t>no cycles</a:t>
            </a:r>
            <a:r>
              <a:rPr lang="en-IN" dirty="0" smtClean="0"/>
              <a:t>, let </a:t>
            </a:r>
            <a:r>
              <a:rPr lang="en-IN" dirty="0" smtClean="0">
                <a:solidFill>
                  <a:srgbClr val="0000CC"/>
                </a:solidFill>
              </a:rPr>
              <a:t>f(a)</a:t>
            </a:r>
            <a:r>
              <a:rPr lang="en-IN" dirty="0" smtClean="0"/>
              <a:t> be the length of the longest path beginning at </a:t>
            </a:r>
          </a:p>
          <a:p>
            <a:pPr marL="457200" lvl="1" indent="0">
              <a:buNone/>
            </a:pPr>
            <a:r>
              <a:rPr lang="en-IN" dirty="0"/>
              <a:t> </a:t>
            </a:r>
            <a:r>
              <a:rPr lang="en-IN" dirty="0" smtClean="0"/>
              <a:t>     the group of </a:t>
            </a:r>
            <a:r>
              <a:rPr lang="en-IN" sz="2800" dirty="0" smtClean="0">
                <a:solidFill>
                  <a:srgbClr val="FF0000"/>
                </a:solidFill>
              </a:rPr>
              <a:t>f</a:t>
            </a:r>
            <a:r>
              <a:rPr lang="en-IN" sz="2800" baseline="-25000" dirty="0" smtClean="0">
                <a:solidFill>
                  <a:srgbClr val="FF0000"/>
                </a:solidFill>
              </a:rPr>
              <a:t>a</a:t>
            </a:r>
            <a:r>
              <a:rPr lang="en-IN" sz="2800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. Let </a:t>
            </a:r>
            <a:r>
              <a:rPr lang="en-IN" dirty="0" smtClean="0">
                <a:solidFill>
                  <a:srgbClr val="0000CC"/>
                </a:solidFill>
              </a:rPr>
              <a:t>g(b)</a:t>
            </a:r>
            <a:r>
              <a:rPr lang="en-IN" dirty="0" smtClean="0"/>
              <a:t> be the longest path from the group of </a:t>
            </a:r>
            <a:r>
              <a:rPr lang="en-IN" sz="2800" dirty="0">
                <a:solidFill>
                  <a:srgbClr val="FF0000"/>
                </a:solidFill>
              </a:rPr>
              <a:t>g</a:t>
            </a:r>
            <a:r>
              <a:rPr lang="en-IN" sz="2800" baseline="-25000" dirty="0">
                <a:solidFill>
                  <a:srgbClr val="FF0000"/>
                </a:solidFill>
              </a:rPr>
              <a:t>b</a:t>
            </a:r>
            <a:r>
              <a:rPr lang="en-IN" baseline="-25000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528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Precedence </a:t>
            </a:r>
            <a:r>
              <a:rPr lang="en-IN" dirty="0" smtClean="0">
                <a:solidFill>
                  <a:srgbClr val="FF0000"/>
                </a:solidFill>
              </a:rPr>
              <a:t>Functions and Precedence Graph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3446902" y="1359125"/>
            <a:ext cx="642942" cy="642942"/>
          </a:xfrm>
          <a:prstGeom prst="ellipse">
            <a:avLst/>
          </a:prstGeom>
          <a:ln w="38100"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00" dirty="0" smtClean="0">
                <a:solidFill>
                  <a:srgbClr val="FF0000"/>
                </a:solidFill>
              </a:rPr>
              <a:t>g</a:t>
            </a:r>
            <a:r>
              <a:rPr lang="en-IN" sz="2100" baseline="-25000" dirty="0" smtClean="0">
                <a:solidFill>
                  <a:srgbClr val="FF0000"/>
                </a:solidFill>
              </a:rPr>
              <a:t>id</a:t>
            </a:r>
            <a:endParaRPr lang="en-IN" sz="2100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446902" y="2287819"/>
            <a:ext cx="642942" cy="642942"/>
          </a:xfrm>
          <a:prstGeom prst="ellipse">
            <a:avLst/>
          </a:prstGeom>
          <a:ln w="38100"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00" dirty="0" smtClean="0">
                <a:solidFill>
                  <a:srgbClr val="FF0000"/>
                </a:solidFill>
              </a:rPr>
              <a:t>f</a:t>
            </a:r>
            <a:r>
              <a:rPr lang="en-IN" sz="2100" baseline="-25000" dirty="0" smtClean="0">
                <a:solidFill>
                  <a:srgbClr val="FF0000"/>
                </a:solidFill>
              </a:rPr>
              <a:t>*</a:t>
            </a:r>
            <a:endParaRPr lang="en-IN" sz="2100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446902" y="3216513"/>
            <a:ext cx="642942" cy="642942"/>
          </a:xfrm>
          <a:prstGeom prst="ellipse">
            <a:avLst/>
          </a:prstGeom>
          <a:ln w="38100"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00" dirty="0" smtClean="0">
                <a:solidFill>
                  <a:srgbClr val="FF0000"/>
                </a:solidFill>
              </a:rPr>
              <a:t>g</a:t>
            </a:r>
            <a:r>
              <a:rPr lang="en-IN" sz="2100" baseline="-25000" dirty="0" smtClean="0">
                <a:solidFill>
                  <a:srgbClr val="FF0000"/>
                </a:solidFill>
              </a:rPr>
              <a:t>+</a:t>
            </a:r>
            <a:endParaRPr lang="en-IN" sz="2100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46902" y="4073769"/>
            <a:ext cx="642942" cy="642942"/>
          </a:xfrm>
          <a:prstGeom prst="ellipse">
            <a:avLst/>
          </a:prstGeom>
          <a:ln w="38100"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00" dirty="0" smtClean="0">
                <a:solidFill>
                  <a:srgbClr val="FF0000"/>
                </a:solidFill>
              </a:rPr>
              <a:t>f</a:t>
            </a:r>
            <a:r>
              <a:rPr lang="en-IN" sz="2100" baseline="-25000" dirty="0" smtClean="0">
                <a:solidFill>
                  <a:srgbClr val="FF0000"/>
                </a:solidFill>
              </a:rPr>
              <a:t>$</a:t>
            </a:r>
            <a:endParaRPr lang="en-IN" sz="2100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61480" y="1359125"/>
            <a:ext cx="642942" cy="642942"/>
          </a:xfrm>
          <a:prstGeom prst="ellipse">
            <a:avLst/>
          </a:prstGeom>
          <a:ln w="38100"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00" dirty="0" smtClean="0">
                <a:solidFill>
                  <a:srgbClr val="FF0000"/>
                </a:solidFill>
              </a:rPr>
              <a:t>f</a:t>
            </a:r>
            <a:r>
              <a:rPr lang="en-IN" sz="2100" baseline="-25000" dirty="0" smtClean="0">
                <a:solidFill>
                  <a:srgbClr val="FF0000"/>
                </a:solidFill>
              </a:rPr>
              <a:t>id</a:t>
            </a:r>
            <a:endParaRPr lang="en-IN" sz="2100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661480" y="2287819"/>
            <a:ext cx="642942" cy="642942"/>
          </a:xfrm>
          <a:prstGeom prst="ellipse">
            <a:avLst/>
          </a:prstGeom>
          <a:ln w="38100"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00" dirty="0" smtClean="0">
                <a:solidFill>
                  <a:srgbClr val="FF0000"/>
                </a:solidFill>
              </a:rPr>
              <a:t>g</a:t>
            </a:r>
            <a:r>
              <a:rPr lang="en-IN" sz="2100" baseline="-25000" dirty="0" smtClean="0">
                <a:solidFill>
                  <a:srgbClr val="FF0000"/>
                </a:solidFill>
              </a:rPr>
              <a:t>*</a:t>
            </a:r>
            <a:endParaRPr lang="en-IN" sz="2100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661480" y="3216513"/>
            <a:ext cx="642942" cy="642942"/>
          </a:xfrm>
          <a:prstGeom prst="ellipse">
            <a:avLst/>
          </a:prstGeom>
          <a:ln w="38100"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00" dirty="0" smtClean="0">
                <a:solidFill>
                  <a:srgbClr val="FF0000"/>
                </a:solidFill>
              </a:rPr>
              <a:t>f</a:t>
            </a:r>
            <a:r>
              <a:rPr lang="en-IN" sz="2100" baseline="-25000" dirty="0" smtClean="0">
                <a:solidFill>
                  <a:srgbClr val="FF0000"/>
                </a:solidFill>
              </a:rPr>
              <a:t>+</a:t>
            </a:r>
            <a:endParaRPr lang="en-IN" sz="2100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61480" y="4073769"/>
            <a:ext cx="642942" cy="642942"/>
          </a:xfrm>
          <a:prstGeom prst="ellipse">
            <a:avLst/>
          </a:prstGeom>
          <a:ln w="38100"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00" dirty="0" smtClean="0">
                <a:solidFill>
                  <a:srgbClr val="FF0000"/>
                </a:solidFill>
              </a:rPr>
              <a:t>g</a:t>
            </a:r>
            <a:r>
              <a:rPr lang="en-IN" sz="2100" baseline="-25000" dirty="0" smtClean="0">
                <a:solidFill>
                  <a:srgbClr val="FF0000"/>
                </a:solidFill>
              </a:rPr>
              <a:t>$</a:t>
            </a:r>
            <a:endParaRPr lang="en-IN" sz="21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8" idx="3"/>
            <a:endCxn id="6" idx="7"/>
          </p:cNvCxnSpPr>
          <p:nvPr/>
        </p:nvCxnSpPr>
        <p:spPr>
          <a:xfrm rot="5400000">
            <a:off x="4174282" y="1729315"/>
            <a:ext cx="1402760" cy="1759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 rot="5400000">
            <a:off x="3625497" y="2144943"/>
            <a:ext cx="28575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6" idx="0"/>
          </p:cNvCxnSpPr>
          <p:nvPr/>
        </p:nvCxnSpPr>
        <p:spPr>
          <a:xfrm rot="5400000">
            <a:off x="3625497" y="3073637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4"/>
            <a:endCxn id="9" idx="0"/>
          </p:cNvCxnSpPr>
          <p:nvPr/>
        </p:nvCxnSpPr>
        <p:spPr>
          <a:xfrm rot="5400000">
            <a:off x="5840075" y="2144943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4"/>
            <a:endCxn id="10" idx="0"/>
          </p:cNvCxnSpPr>
          <p:nvPr/>
        </p:nvCxnSpPr>
        <p:spPr>
          <a:xfrm rot="5400000">
            <a:off x="5840075" y="3073637"/>
            <a:ext cx="28575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4"/>
            <a:endCxn id="11" idx="0"/>
          </p:cNvCxnSpPr>
          <p:nvPr/>
        </p:nvCxnSpPr>
        <p:spPr>
          <a:xfrm rot="5400000">
            <a:off x="5875794" y="3966612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6"/>
            <a:endCxn id="9" idx="2"/>
          </p:cNvCxnSpPr>
          <p:nvPr/>
        </p:nvCxnSpPr>
        <p:spPr>
          <a:xfrm>
            <a:off x="4089844" y="2609290"/>
            <a:ext cx="157163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6" idx="6"/>
          </p:cNvCxnSpPr>
          <p:nvPr/>
        </p:nvCxnSpPr>
        <p:spPr>
          <a:xfrm rot="10800000">
            <a:off x="4089844" y="3537984"/>
            <a:ext cx="157163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H="1">
            <a:off x="4180973" y="2665832"/>
            <a:ext cx="1331322" cy="1759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7" idx="7"/>
          </p:cNvCxnSpPr>
          <p:nvPr/>
        </p:nvCxnSpPr>
        <p:spPr>
          <a:xfrm rot="5400000">
            <a:off x="4210001" y="2622290"/>
            <a:ext cx="1331322" cy="1759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4" idx="2"/>
            <a:endCxn id="7" idx="2"/>
          </p:cNvCxnSpPr>
          <p:nvPr/>
        </p:nvCxnSpPr>
        <p:spPr>
          <a:xfrm rot="10800000" flipV="1">
            <a:off x="3446902" y="1680596"/>
            <a:ext cx="1588" cy="2714644"/>
          </a:xfrm>
          <a:prstGeom prst="bentConnector3">
            <a:avLst>
              <a:gd name="adj1" fmla="val 41770479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8" idx="6"/>
            <a:endCxn id="11" idx="6"/>
          </p:cNvCxnSpPr>
          <p:nvPr/>
        </p:nvCxnSpPr>
        <p:spPr>
          <a:xfrm>
            <a:off x="6304422" y="1680596"/>
            <a:ext cx="1588" cy="2714644"/>
          </a:xfrm>
          <a:prstGeom prst="bentConnector3">
            <a:avLst>
              <a:gd name="adj1" fmla="val 4271437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" idx="4"/>
          </p:cNvCxnSpPr>
          <p:nvPr/>
        </p:nvCxnSpPr>
        <p:spPr>
          <a:xfrm flipH="1">
            <a:off x="3760325" y="3859455"/>
            <a:ext cx="8048" cy="2359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16200000" flipH="1">
            <a:off x="4159772" y="1772854"/>
            <a:ext cx="1402760" cy="1759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1" name="Group 53"/>
          <p:cNvGrpSpPr>
            <a:grpSpLocks/>
          </p:cNvGrpSpPr>
          <p:nvPr/>
        </p:nvGrpSpPr>
        <p:grpSpPr bwMode="auto">
          <a:xfrm>
            <a:off x="8339042" y="1771651"/>
            <a:ext cx="3307809" cy="1539020"/>
            <a:chOff x="2112" y="3072"/>
            <a:chExt cx="1280" cy="768"/>
          </a:xfrm>
        </p:grpSpPr>
        <p:sp>
          <p:nvSpPr>
            <p:cNvPr id="152" name="Rectangle 40"/>
            <p:cNvSpPr>
              <a:spLocks noChangeArrowheads="1"/>
            </p:cNvSpPr>
            <p:nvPr/>
          </p:nvSpPr>
          <p:spPr bwMode="auto">
            <a:xfrm>
              <a:off x="2304" y="3360"/>
              <a:ext cx="960" cy="48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fa-IR" altLang="en-US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53" name="Line 41"/>
            <p:cNvSpPr>
              <a:spLocks noChangeShapeType="1"/>
            </p:cNvSpPr>
            <p:nvPr/>
          </p:nvSpPr>
          <p:spPr bwMode="auto">
            <a:xfrm>
              <a:off x="2304" y="3600"/>
              <a:ext cx="9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IN" sz="2400">
                <a:solidFill>
                  <a:srgbClr val="000000"/>
                </a:solidFill>
                <a:latin typeface="Times New Roman" pitchFamily="18" charset="0"/>
                <a:cs typeface="+mn-cs"/>
              </a:endParaRPr>
            </a:p>
          </p:txBody>
        </p:sp>
        <p:sp>
          <p:nvSpPr>
            <p:cNvPr id="154" name="Text Box 42"/>
            <p:cNvSpPr txBox="1">
              <a:spLocks noChangeArrowheads="1"/>
            </p:cNvSpPr>
            <p:nvPr/>
          </p:nvSpPr>
          <p:spPr bwMode="auto">
            <a:xfrm>
              <a:off x="2304" y="3072"/>
              <a:ext cx="1056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en-US" sz="1800" dirty="0" smtClean="0">
                  <a:solidFill>
                    <a:srgbClr val="000000"/>
                  </a:solidFill>
                  <a:cs typeface="+mn-cs"/>
                </a:rPr>
                <a:t>+           *        id        $ </a:t>
              </a:r>
            </a:p>
          </p:txBody>
        </p:sp>
        <p:sp>
          <p:nvSpPr>
            <p:cNvPr id="155" name="Line 43"/>
            <p:cNvSpPr>
              <a:spLocks noChangeShapeType="1"/>
            </p:cNvSpPr>
            <p:nvPr/>
          </p:nvSpPr>
          <p:spPr bwMode="auto">
            <a:xfrm>
              <a:off x="2544" y="3360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IN" sz="2400">
                <a:solidFill>
                  <a:srgbClr val="000000"/>
                </a:solidFill>
                <a:latin typeface="Times New Roman" pitchFamily="18" charset="0"/>
                <a:cs typeface="+mn-cs"/>
              </a:endParaRPr>
            </a:p>
          </p:txBody>
        </p:sp>
        <p:sp>
          <p:nvSpPr>
            <p:cNvPr id="156" name="Line 44"/>
            <p:cNvSpPr>
              <a:spLocks noChangeShapeType="1"/>
            </p:cNvSpPr>
            <p:nvPr/>
          </p:nvSpPr>
          <p:spPr bwMode="auto">
            <a:xfrm>
              <a:off x="2784" y="3360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IN" sz="2400">
                <a:solidFill>
                  <a:srgbClr val="000000"/>
                </a:solidFill>
                <a:latin typeface="Times New Roman" pitchFamily="18" charset="0"/>
                <a:cs typeface="+mn-cs"/>
              </a:endParaRPr>
            </a:p>
          </p:txBody>
        </p:sp>
        <p:sp>
          <p:nvSpPr>
            <p:cNvPr id="157" name="Line 45"/>
            <p:cNvSpPr>
              <a:spLocks noChangeShapeType="1"/>
            </p:cNvSpPr>
            <p:nvPr/>
          </p:nvSpPr>
          <p:spPr bwMode="auto">
            <a:xfrm>
              <a:off x="3024" y="3360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IN" sz="2400">
                <a:solidFill>
                  <a:srgbClr val="000000"/>
                </a:solidFill>
                <a:latin typeface="Times New Roman" pitchFamily="18" charset="0"/>
                <a:cs typeface="+mn-cs"/>
              </a:endParaRPr>
            </a:p>
          </p:txBody>
        </p:sp>
        <p:sp>
          <p:nvSpPr>
            <p:cNvPr id="158" name="Text Box 51"/>
            <p:cNvSpPr txBox="1">
              <a:spLocks noChangeArrowheads="1"/>
            </p:cNvSpPr>
            <p:nvPr/>
          </p:nvSpPr>
          <p:spPr bwMode="auto">
            <a:xfrm>
              <a:off x="2112" y="3360"/>
              <a:ext cx="1152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en-US" sz="1600" dirty="0" smtClean="0">
                  <a:solidFill>
                    <a:srgbClr val="000000"/>
                  </a:solidFill>
                  <a:cs typeface="+mn-cs"/>
                </a:rPr>
                <a:t>    f      2             4         4          0  </a:t>
              </a:r>
            </a:p>
          </p:txBody>
        </p:sp>
        <p:sp>
          <p:nvSpPr>
            <p:cNvPr id="159" name="Text Box 52"/>
            <p:cNvSpPr txBox="1">
              <a:spLocks noChangeArrowheads="1"/>
            </p:cNvSpPr>
            <p:nvPr/>
          </p:nvSpPr>
          <p:spPr bwMode="auto">
            <a:xfrm>
              <a:off x="2192" y="3600"/>
              <a:ext cx="120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en-US" sz="1600" dirty="0" smtClean="0">
                  <a:solidFill>
                    <a:srgbClr val="000000"/>
                  </a:solidFill>
                  <a:cs typeface="+mn-cs"/>
                </a:rPr>
                <a:t>g     1             3         5          0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22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422583"/>
              </p:ext>
            </p:extLst>
          </p:nvPr>
        </p:nvGraphicFramePr>
        <p:xfrm>
          <a:off x="2171698" y="1628775"/>
          <a:ext cx="7538358" cy="39957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6393"/>
                <a:gridCol w="1256393"/>
                <a:gridCol w="1256393"/>
                <a:gridCol w="1256393"/>
                <a:gridCol w="1256393"/>
                <a:gridCol w="1256393"/>
              </a:tblGrid>
              <a:tr h="6754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IN" sz="28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endParaRPr lang="en-IN" sz="28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IN" sz="28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rgbClr val="FF0000"/>
                          </a:solidFill>
                          <a:effectLst/>
                        </a:rPr>
                        <a:t>,</a:t>
                      </a:r>
                      <a:endParaRPr lang="en-IN" sz="28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rgbClr val="FF0000"/>
                          </a:solidFill>
                          <a:effectLst/>
                        </a:rPr>
                        <a:t>$</a:t>
                      </a:r>
                      <a:endParaRPr lang="en-IN" sz="28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</a:tr>
              <a:tr h="6754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IN" sz="28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&gt; 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&gt; 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&gt; 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</a:tr>
              <a:tr h="6185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endParaRPr lang="en-IN" sz="28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effectLst/>
                        </a:rPr>
                        <a:t>&lt; 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effectLst/>
                        </a:rPr>
                        <a:t>&lt; 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effectLst/>
                        </a:rPr>
                        <a:t>    =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&lt; 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</a:tr>
              <a:tr h="6754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IN" sz="28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&gt; 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effectLst/>
                        </a:rPr>
                        <a:t>&gt; 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&gt; 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</a:tr>
              <a:tr h="6754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rgbClr val="FF0000"/>
                          </a:solidFill>
                          <a:effectLst/>
                        </a:rPr>
                        <a:t>,</a:t>
                      </a:r>
                      <a:endParaRPr lang="en-IN" sz="28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effectLst/>
                        </a:rPr>
                        <a:t>&lt; 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effectLst/>
                        </a:rPr>
                        <a:t>&lt; 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effectLst/>
                        </a:rPr>
                        <a:t>&gt; 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effectLst/>
                        </a:rPr>
                        <a:t>&gt; 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</a:tr>
              <a:tr h="6754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rgbClr val="FF0000"/>
                          </a:solidFill>
                          <a:effectLst/>
                        </a:rPr>
                        <a:t>$</a:t>
                      </a:r>
                      <a:endParaRPr lang="en-IN" sz="28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&lt; 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&lt; 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214437" y="519797"/>
            <a:ext cx="95440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2. Find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the operator-precedence function for the following table.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81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46902" y="2416410"/>
            <a:ext cx="642942" cy="642942"/>
          </a:xfrm>
          <a:prstGeom prst="ellipse">
            <a:avLst/>
          </a:prstGeom>
          <a:ln w="38100"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00" dirty="0" err="1" smtClean="0">
                <a:solidFill>
                  <a:srgbClr val="FF0000"/>
                </a:solidFill>
              </a:rPr>
              <a:t>g</a:t>
            </a:r>
            <a:r>
              <a:rPr lang="en-IN" sz="2100" baseline="-25000" dirty="0" err="1" smtClean="0">
                <a:solidFill>
                  <a:srgbClr val="FF0000"/>
                </a:solidFill>
              </a:rPr>
              <a:t>a</a:t>
            </a:r>
            <a:endParaRPr lang="en-IN" sz="2100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446902" y="3345104"/>
            <a:ext cx="642942" cy="642942"/>
          </a:xfrm>
          <a:prstGeom prst="ellipse">
            <a:avLst/>
          </a:prstGeom>
          <a:ln w="38100"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00" dirty="0" smtClean="0">
                <a:solidFill>
                  <a:srgbClr val="FF0000"/>
                </a:solidFill>
              </a:rPr>
              <a:t>f</a:t>
            </a:r>
            <a:r>
              <a:rPr lang="en-IN" sz="2100" baseline="-25000" dirty="0" smtClean="0">
                <a:solidFill>
                  <a:srgbClr val="FF0000"/>
                </a:solidFill>
              </a:rPr>
              <a:t>)</a:t>
            </a:r>
            <a:endParaRPr lang="en-IN" sz="2100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446902" y="4273798"/>
            <a:ext cx="642942" cy="642942"/>
          </a:xfrm>
          <a:prstGeom prst="ellipse">
            <a:avLst/>
          </a:prstGeom>
          <a:ln w="38100"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00" dirty="0" smtClean="0">
                <a:solidFill>
                  <a:srgbClr val="FF0000"/>
                </a:solidFill>
              </a:rPr>
              <a:t>g</a:t>
            </a:r>
            <a:r>
              <a:rPr lang="en-IN" sz="2100" baseline="-25000" dirty="0" smtClean="0">
                <a:solidFill>
                  <a:srgbClr val="FF0000"/>
                </a:solidFill>
              </a:rPr>
              <a:t>,</a:t>
            </a:r>
            <a:endParaRPr lang="en-IN" sz="2100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46902" y="5131054"/>
            <a:ext cx="642942" cy="642942"/>
          </a:xfrm>
          <a:prstGeom prst="ellipse">
            <a:avLst/>
          </a:prstGeom>
          <a:ln w="38100"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00" dirty="0" smtClean="0">
                <a:solidFill>
                  <a:srgbClr val="FF0000"/>
                </a:solidFill>
              </a:rPr>
              <a:t>f</a:t>
            </a:r>
            <a:r>
              <a:rPr lang="en-IN" sz="2100" baseline="-25000" dirty="0" smtClean="0">
                <a:solidFill>
                  <a:srgbClr val="FF0000"/>
                </a:solidFill>
              </a:rPr>
              <a:t>$</a:t>
            </a:r>
            <a:endParaRPr lang="en-IN" sz="2100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61480" y="2416410"/>
            <a:ext cx="642942" cy="642942"/>
          </a:xfrm>
          <a:prstGeom prst="ellipse">
            <a:avLst/>
          </a:prstGeom>
          <a:ln w="38100"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00" dirty="0" smtClean="0">
                <a:solidFill>
                  <a:srgbClr val="FF0000"/>
                </a:solidFill>
              </a:rPr>
              <a:t>f</a:t>
            </a:r>
            <a:r>
              <a:rPr lang="en-IN" sz="2100" baseline="-25000" dirty="0" smtClean="0">
                <a:solidFill>
                  <a:srgbClr val="FF0000"/>
                </a:solidFill>
              </a:rPr>
              <a:t>a</a:t>
            </a:r>
            <a:endParaRPr lang="en-IN" sz="2100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661480" y="3345104"/>
            <a:ext cx="642942" cy="642942"/>
          </a:xfrm>
          <a:prstGeom prst="ellipse">
            <a:avLst/>
          </a:prstGeom>
          <a:ln w="38100"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00" dirty="0" smtClean="0">
                <a:solidFill>
                  <a:srgbClr val="FF0000"/>
                </a:solidFill>
              </a:rPr>
              <a:t>g</a:t>
            </a:r>
            <a:r>
              <a:rPr lang="en-IN" sz="2100" baseline="-25000" dirty="0" smtClean="0">
                <a:solidFill>
                  <a:srgbClr val="FF0000"/>
                </a:solidFill>
              </a:rPr>
              <a:t>(</a:t>
            </a:r>
            <a:endParaRPr lang="en-IN" sz="2100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661480" y="4273798"/>
            <a:ext cx="642942" cy="642942"/>
          </a:xfrm>
          <a:prstGeom prst="ellipse">
            <a:avLst/>
          </a:prstGeom>
          <a:ln w="38100"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00" dirty="0" smtClean="0">
                <a:solidFill>
                  <a:srgbClr val="FF0000"/>
                </a:solidFill>
              </a:rPr>
              <a:t>f</a:t>
            </a:r>
            <a:r>
              <a:rPr lang="en-IN" sz="2400" baseline="-25000" dirty="0" smtClean="0">
                <a:solidFill>
                  <a:srgbClr val="FF0000"/>
                </a:solidFill>
              </a:rPr>
              <a:t>,</a:t>
            </a:r>
            <a:endParaRPr lang="en-IN" sz="2100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46966" y="5131054"/>
            <a:ext cx="642942" cy="642942"/>
          </a:xfrm>
          <a:prstGeom prst="ellipse">
            <a:avLst/>
          </a:prstGeom>
          <a:ln w="38100"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00" dirty="0" smtClean="0">
                <a:solidFill>
                  <a:srgbClr val="FF0000"/>
                </a:solidFill>
              </a:rPr>
              <a:t>g</a:t>
            </a:r>
            <a:r>
              <a:rPr lang="en-IN" sz="2100" baseline="-25000" dirty="0" smtClean="0">
                <a:solidFill>
                  <a:srgbClr val="FF0000"/>
                </a:solidFill>
              </a:rPr>
              <a:t>$</a:t>
            </a:r>
            <a:endParaRPr lang="en-IN" sz="21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8" idx="3"/>
            <a:endCxn id="6" idx="7"/>
          </p:cNvCxnSpPr>
          <p:nvPr/>
        </p:nvCxnSpPr>
        <p:spPr>
          <a:xfrm rot="5400000">
            <a:off x="4174282" y="2786600"/>
            <a:ext cx="1402760" cy="1759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 rot="5400000">
            <a:off x="3625497" y="3202228"/>
            <a:ext cx="285752" cy="1588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6" idx="0"/>
          </p:cNvCxnSpPr>
          <p:nvPr/>
        </p:nvCxnSpPr>
        <p:spPr>
          <a:xfrm rot="5400000">
            <a:off x="3625497" y="413092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7" idx="7"/>
          </p:cNvCxnSpPr>
          <p:nvPr/>
        </p:nvCxnSpPr>
        <p:spPr>
          <a:xfrm rot="5400000">
            <a:off x="4210001" y="3679575"/>
            <a:ext cx="1331322" cy="1759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4"/>
          </p:cNvCxnSpPr>
          <p:nvPr/>
        </p:nvCxnSpPr>
        <p:spPr>
          <a:xfrm flipH="1">
            <a:off x="3760325" y="4916740"/>
            <a:ext cx="8048" cy="235966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455888" y="1218980"/>
            <a:ext cx="1074966" cy="642942"/>
          </a:xfrm>
          <a:prstGeom prst="ellipse">
            <a:avLst/>
          </a:prstGeom>
          <a:ln w="38100"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00" dirty="0" smtClean="0">
                <a:solidFill>
                  <a:srgbClr val="FF0000"/>
                </a:solidFill>
              </a:rPr>
              <a:t>f</a:t>
            </a:r>
            <a:r>
              <a:rPr lang="en-IN" sz="2100" baseline="-25000" dirty="0" smtClean="0">
                <a:solidFill>
                  <a:srgbClr val="FF0000"/>
                </a:solidFill>
              </a:rPr>
              <a:t>(</a:t>
            </a:r>
            <a:r>
              <a:rPr lang="en-IN" sz="2100" dirty="0">
                <a:solidFill>
                  <a:srgbClr val="FF0000"/>
                </a:solidFill>
              </a:rPr>
              <a:t> </a:t>
            </a:r>
            <a:r>
              <a:rPr lang="en-IN" sz="2100" dirty="0" smtClean="0">
                <a:solidFill>
                  <a:srgbClr val="FF0000"/>
                </a:solidFill>
              </a:rPr>
              <a:t>, g</a:t>
            </a:r>
            <a:r>
              <a:rPr lang="en-IN" sz="2100" baseline="-25000" dirty="0" smtClean="0">
                <a:solidFill>
                  <a:srgbClr val="FF0000"/>
                </a:solidFill>
              </a:rPr>
              <a:t>)</a:t>
            </a:r>
            <a:endParaRPr lang="en-IN" sz="2100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5840075" y="4162200"/>
            <a:ext cx="285752" cy="1588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5875794" y="505517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 flipH="1">
            <a:off x="4180973" y="3710864"/>
            <a:ext cx="1331322" cy="1759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H="1">
            <a:off x="4159772" y="2817886"/>
            <a:ext cx="1402760" cy="1759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Arc 455"/>
          <p:cNvSpPr>
            <a:spLocks noGrp="1"/>
          </p:cNvSpPr>
          <p:nvPr>
            <p:ph idx="1"/>
          </p:nvPr>
        </p:nvSpPr>
        <p:spPr bwMode="auto">
          <a:xfrm rot="9816009" flipH="1">
            <a:off x="4825297" y="1599940"/>
            <a:ext cx="1782076" cy="2242886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5" name="Arc 455"/>
          <p:cNvSpPr>
            <a:spLocks/>
          </p:cNvSpPr>
          <p:nvPr/>
        </p:nvSpPr>
        <p:spPr bwMode="auto">
          <a:xfrm rot="11612239">
            <a:off x="2550617" y="1459751"/>
            <a:ext cx="3712385" cy="3361509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5265589" y="1825702"/>
            <a:ext cx="524365" cy="640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629" y="252404"/>
            <a:ext cx="3970384" cy="1323975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7755446" y="4453236"/>
            <a:ext cx="27458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IN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→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→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→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$         </a:t>
            </a:r>
            <a:r>
              <a:rPr lang="en-US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(3)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→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US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→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$</a:t>
            </a:r>
            <a:r>
              <a:rPr lang="en-US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2)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dirty="0" smtClean="0">
                <a:solidFill>
                  <a:srgbClr val="00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f</a:t>
            </a:r>
            <a:r>
              <a:rPr lang="en-US" baseline="-25000" dirty="0" smtClean="0">
                <a:solidFill>
                  <a:srgbClr val="00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→</a:t>
            </a:r>
            <a:r>
              <a:rPr lang="en-US" dirty="0">
                <a:solidFill>
                  <a:srgbClr val="00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US" baseline="-25000" dirty="0">
                <a:solidFill>
                  <a:srgbClr val="00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→ </a:t>
            </a:r>
            <a:r>
              <a:rPr lang="en-US" dirty="0">
                <a:solidFill>
                  <a:srgbClr val="00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baseline="-25000" dirty="0">
                <a:solidFill>
                  <a:srgbClr val="00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→ </a:t>
            </a:r>
            <a:r>
              <a:rPr lang="en-US" dirty="0">
                <a:solidFill>
                  <a:srgbClr val="00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baseline="-25000" dirty="0">
                <a:solidFill>
                  <a:srgbClr val="00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g</a:t>
            </a:r>
            <a:r>
              <a:rPr lang="en-US" baseline="-25000" dirty="0">
                <a:solidFill>
                  <a:srgbClr val="00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    </a:t>
            </a:r>
            <a:r>
              <a:rPr lang="en-US" dirty="0">
                <a:solidFill>
                  <a:srgbClr val="00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(3</a:t>
            </a:r>
            <a:r>
              <a:rPr lang="en-US" dirty="0" smtClean="0">
                <a:solidFill>
                  <a:srgbClr val="00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algn="just">
              <a:spcAft>
                <a:spcPts val="0"/>
              </a:spcAft>
            </a:pPr>
            <a:r>
              <a:rPr lang="en-US" sz="1600" dirty="0" smtClean="0">
                <a:solidFill>
                  <a:srgbClr val="00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sz="16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→g</a:t>
            </a:r>
            <a:r>
              <a:rPr lang="en-US" sz="16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→ 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sz="16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$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(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2)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" name="Arc 455"/>
          <p:cNvSpPr>
            <a:spLocks/>
          </p:cNvSpPr>
          <p:nvPr/>
        </p:nvSpPr>
        <p:spPr bwMode="auto">
          <a:xfrm rot="21309040">
            <a:off x="4763726" y="2714088"/>
            <a:ext cx="2447077" cy="2804942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rc 455"/>
          <p:cNvSpPr>
            <a:spLocks/>
          </p:cNvSpPr>
          <p:nvPr/>
        </p:nvSpPr>
        <p:spPr bwMode="auto">
          <a:xfrm rot="151418" flipH="1">
            <a:off x="2676909" y="2660700"/>
            <a:ext cx="2031910" cy="2768560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rc 455"/>
          <p:cNvSpPr>
            <a:spLocks/>
          </p:cNvSpPr>
          <p:nvPr/>
        </p:nvSpPr>
        <p:spPr bwMode="auto">
          <a:xfrm rot="10186209" flipH="1">
            <a:off x="4359689" y="1465860"/>
            <a:ext cx="2543222" cy="3164918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3" name="Straight Arrow Connector 32"/>
          <p:cNvCxnSpPr>
            <a:stCxn id="10" idx="2"/>
          </p:cNvCxnSpPr>
          <p:nvPr/>
        </p:nvCxnSpPr>
        <p:spPr>
          <a:xfrm flipH="1">
            <a:off x="4062240" y="4595269"/>
            <a:ext cx="1599240" cy="23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21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內容版面配置區 2"/>
          <p:cNvSpPr>
            <a:spLocks noGrp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endParaRPr lang="en-US" altLang="zh-TW" b="1" dirty="0">
              <a:solidFill>
                <a:srgbClr val="C00000"/>
              </a:solidFill>
            </a:endParaRPr>
          </a:p>
          <a:p>
            <a:pPr lvl="1"/>
            <a:r>
              <a:rPr lang="en-US" altLang="zh-TW" b="1" dirty="0" smtClean="0">
                <a:solidFill>
                  <a:srgbClr val="0070C0"/>
                </a:solidFill>
              </a:rPr>
              <a:t>Bottom-up parsers</a:t>
            </a:r>
          </a:p>
          <a:p>
            <a:pPr lvl="2"/>
            <a:r>
              <a:rPr lang="en-US" altLang="zh-TW" dirty="0" smtClean="0">
                <a:latin typeface="Arial" panose="020B0604020202020204" pitchFamily="34" charset="0"/>
              </a:rPr>
              <a:t>A 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</a:rPr>
              <a:t>bottom-up parser</a:t>
            </a:r>
            <a:r>
              <a:rPr lang="en-US" altLang="zh-TW" dirty="0" smtClean="0">
                <a:latin typeface="Arial" panose="020B0604020202020204" pitchFamily="34" charset="0"/>
              </a:rPr>
              <a:t>, or a 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</a:rPr>
              <a:t>shift-reduce parser</a:t>
            </a:r>
            <a:r>
              <a:rPr lang="en-US" altLang="zh-TW" dirty="0" smtClean="0">
                <a:latin typeface="Arial" panose="020B0604020202020204" pitchFamily="34" charset="0"/>
              </a:rPr>
              <a:t>, </a:t>
            </a:r>
            <a:br>
              <a:rPr lang="en-US" altLang="zh-TW" dirty="0" smtClean="0">
                <a:latin typeface="Arial" panose="020B0604020202020204" pitchFamily="34" charset="0"/>
              </a:rPr>
            </a:br>
            <a:r>
              <a:rPr lang="en-US" altLang="zh-TW" dirty="0" smtClean="0">
                <a:latin typeface="Arial" panose="020B0604020202020204" pitchFamily="34" charset="0"/>
              </a:rPr>
              <a:t>begins at the leaves and works up to the top of the tree. </a:t>
            </a:r>
          </a:p>
          <a:p>
            <a:pPr lvl="2"/>
            <a:r>
              <a:rPr lang="en-US" altLang="zh-TW" dirty="0" smtClean="0">
                <a:latin typeface="Arial" panose="020B0604020202020204" pitchFamily="34" charset="0"/>
              </a:rPr>
              <a:t>The reduction steps trace a rightmost derivation on reverse.</a:t>
            </a:r>
          </a:p>
          <a:p>
            <a:pPr lvl="2"/>
            <a:endParaRPr lang="en-US" altLang="zh-TW" b="1" dirty="0" smtClean="0">
              <a:solidFill>
                <a:srgbClr val="0070C0"/>
              </a:solidFill>
            </a:endParaRPr>
          </a:p>
          <a:p>
            <a:pPr>
              <a:buFont typeface="Wingdings 3" panose="05040102010807070707" pitchFamily="18" charset="2"/>
              <a:buNone/>
            </a:pPr>
            <a:endParaRPr lang="zh-TW" altLang="en-US" dirty="0" smtClean="0"/>
          </a:p>
        </p:txBody>
      </p:sp>
      <p:sp>
        <p:nvSpPr>
          <p:cNvPr id="15364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6895F6-07C9-4318-B299-1DD88A78C2E2}" type="datetime1">
              <a:rPr lang="zh-TW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2021/3/1</a:t>
            </a:fld>
            <a:endParaRPr lang="zh-TW" altLang="en-US" sz="1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5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D5591F-6572-457B-AC91-F2598A7A096C}" type="slidenum">
              <a:rPr lang="zh-TW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zh-TW" altLang="en-US" sz="1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3167064" y="4786314"/>
            <a:ext cx="2232025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S 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 aABe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A   Abc | 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B   d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3167064" y="4429125"/>
            <a:ext cx="1265237" cy="4000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bg1"/>
                </a:solidFill>
                <a:latin typeface="Arial" panose="020B0604020202020204" pitchFamily="34" charset="0"/>
              </a:rPr>
              <a:t>Grammar</a:t>
            </a:r>
          </a:p>
        </p:txBody>
      </p:sp>
      <p:sp>
        <p:nvSpPr>
          <p:cNvPr id="15368" name="矩形 21"/>
          <p:cNvSpPr>
            <a:spLocks noChangeArrowheads="1"/>
          </p:cNvSpPr>
          <p:nvPr/>
        </p:nvSpPr>
        <p:spPr bwMode="auto">
          <a:xfrm>
            <a:off x="6024563" y="4786314"/>
            <a:ext cx="2786062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The input string : abbcde.</a:t>
            </a:r>
          </a:p>
        </p:txBody>
      </p:sp>
      <p:sp>
        <p:nvSpPr>
          <p:cNvPr id="15369" name="矩形 22"/>
          <p:cNvSpPr>
            <a:spLocks noChangeArrowheads="1"/>
          </p:cNvSpPr>
          <p:nvPr/>
        </p:nvSpPr>
        <p:spPr bwMode="auto">
          <a:xfrm>
            <a:off x="6024563" y="4429125"/>
            <a:ext cx="825500" cy="4000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bg1"/>
                </a:solidFill>
                <a:latin typeface="Arial" panose="020B0604020202020204" pitchFamily="34" charset="0"/>
              </a:rPr>
              <a:t>parse</a:t>
            </a:r>
            <a:endParaRPr lang="zh-TW" altLang="en-US" sz="2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32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3250406" y="21435"/>
            <a:ext cx="5957886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0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9A15E5-8938-408E-A9EA-117B7A7F0CA6}" type="slidenum">
              <a:rPr lang="zh-TW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zh-TW" altLang="en-US" sz="1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46990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65278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56134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51562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60706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endParaRPr lang="en-US" altLang="zh-TW" sz="1600">
              <a:latin typeface="Arial" panose="020B0604020202020204" pitchFamily="34" charset="0"/>
            </a:endParaRPr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3778250" y="2547938"/>
            <a:ext cx="933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INPUT: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4970464" y="3660775"/>
            <a:ext cx="2770187" cy="8318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Bottom-Up Parsing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Program</a:t>
            </a:r>
          </a:p>
        </p:txBody>
      </p:sp>
      <p:cxnSp>
        <p:nvCxnSpPr>
          <p:cNvPr id="17419" name="AutoShape 10"/>
          <p:cNvCxnSpPr>
            <a:cxnSpLocks noChangeShapeType="1"/>
            <a:stCxn id="17418" idx="0"/>
            <a:endCxn id="17412" idx="2"/>
          </p:cNvCxnSpPr>
          <p:nvPr/>
        </p:nvCxnSpPr>
        <p:spPr bwMode="auto">
          <a:xfrm rot="5400000" flipH="1">
            <a:off x="5250657" y="2555082"/>
            <a:ext cx="782637" cy="1428750"/>
          </a:xfrm>
          <a:prstGeom prst="curvedConnector3">
            <a:avLst>
              <a:gd name="adj1" fmla="val 4989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0" name="Rectangle 11"/>
          <p:cNvSpPr>
            <a:spLocks noChangeArrowheads="1"/>
          </p:cNvSpPr>
          <p:nvPr/>
        </p:nvSpPr>
        <p:spPr bwMode="auto">
          <a:xfrm>
            <a:off x="69850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17421" name="Rectangle 12"/>
          <p:cNvSpPr>
            <a:spLocks noChangeArrowheads="1"/>
          </p:cNvSpPr>
          <p:nvPr/>
        </p:nvSpPr>
        <p:spPr bwMode="auto">
          <a:xfrm>
            <a:off x="8343900" y="2832100"/>
            <a:ext cx="2159000" cy="215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imes New Roman" panose="02020603050405020304" pitchFamily="18" charset="0"/>
            </a:endParaRPr>
          </a:p>
        </p:txBody>
      </p:sp>
      <p:sp>
        <p:nvSpPr>
          <p:cNvPr id="17422" name="Text Box 13"/>
          <p:cNvSpPr txBox="1">
            <a:spLocks noChangeArrowheads="1"/>
          </p:cNvSpPr>
          <p:nvPr/>
        </p:nvSpPr>
        <p:spPr bwMode="auto">
          <a:xfrm>
            <a:off x="8248650" y="2471738"/>
            <a:ext cx="1187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OUTPUT:</a:t>
            </a:r>
          </a:p>
        </p:txBody>
      </p:sp>
      <p:sp>
        <p:nvSpPr>
          <p:cNvPr id="17423" name="Rectangle 14"/>
          <p:cNvSpPr>
            <a:spLocks noChangeArrowheads="1"/>
          </p:cNvSpPr>
          <p:nvPr/>
        </p:nvSpPr>
        <p:spPr bwMode="auto">
          <a:xfrm>
            <a:off x="74422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$</a:t>
            </a:r>
          </a:p>
        </p:txBody>
      </p:sp>
      <p:sp>
        <p:nvSpPr>
          <p:cNvPr id="17424" name="Rectangle 15"/>
          <p:cNvSpPr>
            <a:spLocks noChangeArrowheads="1"/>
          </p:cNvSpPr>
          <p:nvPr/>
        </p:nvSpPr>
        <p:spPr bwMode="auto">
          <a:xfrm>
            <a:off x="2286000" y="3302000"/>
            <a:ext cx="1282700" cy="3175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Production</a:t>
            </a:r>
          </a:p>
        </p:txBody>
      </p:sp>
      <p:sp>
        <p:nvSpPr>
          <p:cNvPr id="17425" name="Rectangle 16"/>
          <p:cNvSpPr>
            <a:spLocks noChangeArrowheads="1"/>
          </p:cNvSpPr>
          <p:nvPr/>
        </p:nvSpPr>
        <p:spPr bwMode="auto">
          <a:xfrm>
            <a:off x="2286000" y="3619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S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aABe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7426" name="Rectangle 17"/>
          <p:cNvSpPr>
            <a:spLocks noChangeArrowheads="1"/>
          </p:cNvSpPr>
          <p:nvPr/>
        </p:nvSpPr>
        <p:spPr bwMode="auto">
          <a:xfrm>
            <a:off x="2286000" y="3937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A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Abc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7427" name="Rectangle 18"/>
          <p:cNvSpPr>
            <a:spLocks noChangeArrowheads="1"/>
          </p:cNvSpPr>
          <p:nvPr/>
        </p:nvSpPr>
        <p:spPr bwMode="auto">
          <a:xfrm>
            <a:off x="2286000" y="4254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A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b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7428" name="Rectangle 19"/>
          <p:cNvSpPr>
            <a:spLocks noChangeArrowheads="1"/>
          </p:cNvSpPr>
          <p:nvPr/>
        </p:nvSpPr>
        <p:spPr bwMode="auto">
          <a:xfrm>
            <a:off x="2286000" y="4572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B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d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cxnSp>
        <p:nvCxnSpPr>
          <p:cNvPr id="136212" name="AutoShape 20"/>
          <p:cNvCxnSpPr>
            <a:cxnSpLocks noChangeShapeType="1"/>
            <a:stCxn id="17418" idx="1"/>
            <a:endCxn id="17425" idx="3"/>
          </p:cNvCxnSpPr>
          <p:nvPr/>
        </p:nvCxnSpPr>
        <p:spPr bwMode="auto">
          <a:xfrm rot="10800000">
            <a:off x="3568701" y="3778250"/>
            <a:ext cx="1401763" cy="2984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213" name="AutoShape 21"/>
          <p:cNvCxnSpPr>
            <a:cxnSpLocks noChangeShapeType="1"/>
            <a:stCxn id="17418" idx="1"/>
            <a:endCxn id="17426" idx="3"/>
          </p:cNvCxnSpPr>
          <p:nvPr/>
        </p:nvCxnSpPr>
        <p:spPr bwMode="auto">
          <a:xfrm rot="10800000" flipV="1">
            <a:off x="3568701" y="4076700"/>
            <a:ext cx="1401763" cy="190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214" name="AutoShape 22"/>
          <p:cNvCxnSpPr>
            <a:cxnSpLocks noChangeShapeType="1"/>
            <a:stCxn id="17418" idx="1"/>
            <a:endCxn id="17427" idx="3"/>
          </p:cNvCxnSpPr>
          <p:nvPr/>
        </p:nvCxnSpPr>
        <p:spPr bwMode="auto">
          <a:xfrm rot="10800000" flipV="1">
            <a:off x="3568701" y="4076700"/>
            <a:ext cx="1401763" cy="3365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215" name="AutoShape 23"/>
          <p:cNvCxnSpPr>
            <a:cxnSpLocks noChangeShapeType="1"/>
            <a:stCxn id="17418" idx="1"/>
            <a:endCxn id="17428" idx="3"/>
          </p:cNvCxnSpPr>
          <p:nvPr/>
        </p:nvCxnSpPr>
        <p:spPr bwMode="auto">
          <a:xfrm rot="10800000" flipV="1">
            <a:off x="3568701" y="4076700"/>
            <a:ext cx="1401763" cy="6540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3" name="Text Box 26"/>
          <p:cNvSpPr txBox="1">
            <a:spLocks noChangeArrowheads="1"/>
          </p:cNvSpPr>
          <p:nvPr/>
        </p:nvSpPr>
        <p:spPr bwMode="auto">
          <a:xfrm>
            <a:off x="1992313" y="1341438"/>
            <a:ext cx="4608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Times New Roman" panose="02020603050405020304" pitchFamily="18" charset="0"/>
              </a:rPr>
              <a:t>Bottom-Up Parser Example</a:t>
            </a:r>
            <a:endParaRPr lang="zh-TW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34" name="Text Box 27"/>
          <p:cNvSpPr txBox="1">
            <a:spLocks noChangeArrowheads="1"/>
          </p:cNvSpPr>
          <p:nvPr/>
        </p:nvSpPr>
        <p:spPr bwMode="auto">
          <a:xfrm>
            <a:off x="4656139" y="1916113"/>
            <a:ext cx="3240087" cy="400110"/>
          </a:xfrm>
          <a:prstGeom prst="rect">
            <a:avLst/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</a:rPr>
              <a:t>Shift a</a:t>
            </a:r>
          </a:p>
        </p:txBody>
      </p:sp>
    </p:spTree>
    <p:extLst>
      <p:ext uri="{BB962C8B-B14F-4D97-AF65-F5344CB8AC3E}">
        <p14:creationId xmlns:p14="http://schemas.microsoft.com/office/powerpoint/2010/main" val="416489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4FD4C7-6F58-49AF-8F9C-808FCC2D3A17}" type="slidenum">
              <a:rPr lang="zh-TW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zh-TW" altLang="en-US" sz="1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46990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65278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56134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51562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60706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endParaRPr lang="en-US" altLang="zh-TW" sz="1600">
              <a:latin typeface="Arial" panose="020B0604020202020204" pitchFamily="34" charset="0"/>
            </a:endParaRP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3778250" y="2547938"/>
            <a:ext cx="933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INPUT:</a:t>
            </a:r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4970464" y="3660775"/>
            <a:ext cx="2770187" cy="8318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Bottom-Up Parsing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Program</a:t>
            </a:r>
          </a:p>
        </p:txBody>
      </p:sp>
      <p:cxnSp>
        <p:nvCxnSpPr>
          <p:cNvPr id="19467" name="AutoShape 10"/>
          <p:cNvCxnSpPr>
            <a:cxnSpLocks noChangeShapeType="1"/>
            <a:stCxn id="19466" idx="0"/>
            <a:endCxn id="19463" idx="2"/>
          </p:cNvCxnSpPr>
          <p:nvPr/>
        </p:nvCxnSpPr>
        <p:spPr bwMode="auto">
          <a:xfrm rot="5400000" flipH="1">
            <a:off x="5479257" y="2783682"/>
            <a:ext cx="782637" cy="971550"/>
          </a:xfrm>
          <a:prstGeom prst="curvedConnector3">
            <a:avLst>
              <a:gd name="adj1" fmla="val 4989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8" name="Rectangle 11"/>
          <p:cNvSpPr>
            <a:spLocks noChangeArrowheads="1"/>
          </p:cNvSpPr>
          <p:nvPr/>
        </p:nvSpPr>
        <p:spPr bwMode="auto">
          <a:xfrm>
            <a:off x="69850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19469" name="Rectangle 12"/>
          <p:cNvSpPr>
            <a:spLocks noChangeArrowheads="1"/>
          </p:cNvSpPr>
          <p:nvPr/>
        </p:nvSpPr>
        <p:spPr bwMode="auto">
          <a:xfrm>
            <a:off x="8343900" y="2832100"/>
            <a:ext cx="2159000" cy="215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imes New Roman" panose="02020603050405020304" pitchFamily="18" charset="0"/>
            </a:endParaRPr>
          </a:p>
        </p:txBody>
      </p:sp>
      <p:sp>
        <p:nvSpPr>
          <p:cNvPr id="19470" name="Text Box 13"/>
          <p:cNvSpPr txBox="1">
            <a:spLocks noChangeArrowheads="1"/>
          </p:cNvSpPr>
          <p:nvPr/>
        </p:nvSpPr>
        <p:spPr bwMode="auto">
          <a:xfrm>
            <a:off x="8248650" y="2471738"/>
            <a:ext cx="1187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OUTPUT: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8435976" y="3981451"/>
            <a:ext cx="358775" cy="950913"/>
            <a:chOff x="4354" y="2508"/>
            <a:chExt cx="226" cy="599"/>
          </a:xfrm>
        </p:grpSpPr>
        <p:sp>
          <p:nvSpPr>
            <p:cNvPr id="19485" name="Rectangle 15"/>
            <p:cNvSpPr>
              <a:spLocks noChangeArrowheads="1"/>
            </p:cNvSpPr>
            <p:nvPr/>
          </p:nvSpPr>
          <p:spPr bwMode="auto">
            <a:xfrm>
              <a:off x="4368" y="2508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0000FF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grpSp>
          <p:nvGrpSpPr>
            <p:cNvPr id="19486" name="Group 16"/>
            <p:cNvGrpSpPr>
              <a:grpSpLocks/>
            </p:cNvGrpSpPr>
            <p:nvPr/>
          </p:nvGrpSpPr>
          <p:grpSpPr bwMode="auto">
            <a:xfrm>
              <a:off x="4354" y="2720"/>
              <a:ext cx="204" cy="387"/>
              <a:chOff x="4834" y="3256"/>
              <a:chExt cx="204" cy="387"/>
            </a:xfrm>
          </p:grpSpPr>
          <p:sp>
            <p:nvSpPr>
              <p:cNvPr id="19487" name="Line 17"/>
              <p:cNvSpPr>
                <a:spLocks noChangeShapeType="1"/>
              </p:cNvSpPr>
              <p:nvPr/>
            </p:nvSpPr>
            <p:spPr bwMode="auto">
              <a:xfrm>
                <a:off x="4928" y="3256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488" name="Rectangle 18"/>
              <p:cNvSpPr>
                <a:spLocks noChangeArrowheads="1"/>
              </p:cNvSpPr>
              <p:nvPr/>
            </p:nvSpPr>
            <p:spPr bwMode="auto">
              <a:xfrm>
                <a:off x="4834" y="3412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  <a:sym typeface="Symbol" panose="05050102010706020507" pitchFamily="18" charset="2"/>
                  </a:rPr>
                  <a:t>b</a:t>
                </a:r>
              </a:p>
            </p:txBody>
          </p:sp>
        </p:grpSp>
      </p:grpSp>
      <p:sp>
        <p:nvSpPr>
          <p:cNvPr id="19472" name="Rectangle 19"/>
          <p:cNvSpPr>
            <a:spLocks noChangeArrowheads="1"/>
          </p:cNvSpPr>
          <p:nvPr/>
        </p:nvSpPr>
        <p:spPr bwMode="auto">
          <a:xfrm>
            <a:off x="74422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$</a:t>
            </a:r>
          </a:p>
        </p:txBody>
      </p:sp>
      <p:sp>
        <p:nvSpPr>
          <p:cNvPr id="19473" name="Rectangle 20"/>
          <p:cNvSpPr>
            <a:spLocks noChangeArrowheads="1"/>
          </p:cNvSpPr>
          <p:nvPr/>
        </p:nvSpPr>
        <p:spPr bwMode="auto">
          <a:xfrm>
            <a:off x="2286000" y="3302000"/>
            <a:ext cx="1282700" cy="3175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Production</a:t>
            </a:r>
          </a:p>
        </p:txBody>
      </p:sp>
      <p:sp>
        <p:nvSpPr>
          <p:cNvPr id="19474" name="Rectangle 21"/>
          <p:cNvSpPr>
            <a:spLocks noChangeArrowheads="1"/>
          </p:cNvSpPr>
          <p:nvPr/>
        </p:nvSpPr>
        <p:spPr bwMode="auto">
          <a:xfrm>
            <a:off x="2286000" y="3619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S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aABe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9475" name="Rectangle 22"/>
          <p:cNvSpPr>
            <a:spLocks noChangeArrowheads="1"/>
          </p:cNvSpPr>
          <p:nvPr/>
        </p:nvSpPr>
        <p:spPr bwMode="auto">
          <a:xfrm>
            <a:off x="2286000" y="3937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A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Abc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9476" name="Rectangle 23"/>
          <p:cNvSpPr>
            <a:spLocks noChangeArrowheads="1"/>
          </p:cNvSpPr>
          <p:nvPr/>
        </p:nvSpPr>
        <p:spPr bwMode="auto">
          <a:xfrm>
            <a:off x="2286000" y="4254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A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b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9477" name="Rectangle 24"/>
          <p:cNvSpPr>
            <a:spLocks noChangeArrowheads="1"/>
          </p:cNvSpPr>
          <p:nvPr/>
        </p:nvSpPr>
        <p:spPr bwMode="auto">
          <a:xfrm>
            <a:off x="2286000" y="4572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B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d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cxnSp>
        <p:nvCxnSpPr>
          <p:cNvPr id="137241" name="AutoShape 25"/>
          <p:cNvCxnSpPr>
            <a:cxnSpLocks noChangeShapeType="1"/>
            <a:stCxn id="19466" idx="1"/>
            <a:endCxn id="19474" idx="3"/>
          </p:cNvCxnSpPr>
          <p:nvPr/>
        </p:nvCxnSpPr>
        <p:spPr bwMode="auto">
          <a:xfrm rot="10800000">
            <a:off x="3568701" y="3778250"/>
            <a:ext cx="1401763" cy="2984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7242" name="AutoShape 26"/>
          <p:cNvCxnSpPr>
            <a:cxnSpLocks noChangeShapeType="1"/>
            <a:stCxn id="19466" idx="1"/>
            <a:endCxn id="19475" idx="3"/>
          </p:cNvCxnSpPr>
          <p:nvPr/>
        </p:nvCxnSpPr>
        <p:spPr bwMode="auto">
          <a:xfrm rot="10800000" flipV="1">
            <a:off x="3568701" y="4076700"/>
            <a:ext cx="1401763" cy="190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7243" name="AutoShape 27"/>
          <p:cNvCxnSpPr>
            <a:cxnSpLocks noChangeShapeType="1"/>
            <a:stCxn id="19466" idx="1"/>
            <a:endCxn id="19476" idx="3"/>
          </p:cNvCxnSpPr>
          <p:nvPr/>
        </p:nvCxnSpPr>
        <p:spPr bwMode="auto">
          <a:xfrm rot="10800000" flipV="1">
            <a:off x="3568701" y="4076700"/>
            <a:ext cx="1401763" cy="3365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7244" name="AutoShape 28"/>
          <p:cNvSpPr>
            <a:spLocks noChangeArrowheads="1"/>
          </p:cNvSpPr>
          <p:nvPr/>
        </p:nvSpPr>
        <p:spPr bwMode="auto">
          <a:xfrm>
            <a:off x="7816850" y="3981450"/>
            <a:ext cx="469900" cy="190500"/>
          </a:xfrm>
          <a:prstGeom prst="rightArrow">
            <a:avLst>
              <a:gd name="adj1" fmla="val 50000"/>
              <a:gd name="adj2" fmla="val 61667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imes New Roman" panose="02020603050405020304" pitchFamily="18" charset="0"/>
            </a:endParaRPr>
          </a:p>
        </p:txBody>
      </p:sp>
      <p:sp>
        <p:nvSpPr>
          <p:cNvPr id="19482" name="Text Box 30"/>
          <p:cNvSpPr txBox="1">
            <a:spLocks noChangeArrowheads="1"/>
          </p:cNvSpPr>
          <p:nvPr/>
        </p:nvSpPr>
        <p:spPr bwMode="auto">
          <a:xfrm>
            <a:off x="1992313" y="1341438"/>
            <a:ext cx="4608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Times New Roman" panose="02020603050405020304" pitchFamily="18" charset="0"/>
              </a:rPr>
              <a:t>Bottom-Up Parser Example</a:t>
            </a:r>
            <a:endParaRPr lang="zh-TW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83" name="Text Box 31"/>
          <p:cNvSpPr txBox="1">
            <a:spLocks noChangeArrowheads="1"/>
          </p:cNvSpPr>
          <p:nvPr/>
        </p:nvSpPr>
        <p:spPr bwMode="auto">
          <a:xfrm>
            <a:off x="4727575" y="1844675"/>
            <a:ext cx="3240088" cy="603250"/>
          </a:xfrm>
          <a:prstGeom prst="rect">
            <a:avLst/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5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</a:rPr>
              <a:t>Shift b</a:t>
            </a:r>
          </a:p>
          <a:p>
            <a:pPr eaLnBrk="1" hangingPunct="1">
              <a:lnSpc>
                <a:spcPct val="5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4738688" y="2143125"/>
            <a:ext cx="220631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5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</a:rPr>
              <a:t>Reduce from b to A</a:t>
            </a:r>
          </a:p>
        </p:txBody>
      </p:sp>
    </p:spTree>
    <p:extLst>
      <p:ext uri="{BB962C8B-B14F-4D97-AF65-F5344CB8AC3E}">
        <p14:creationId xmlns:p14="http://schemas.microsoft.com/office/powerpoint/2010/main" val="314966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7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44" grpId="0" animBg="1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2C40DA-ACF8-4A81-B7F4-06F9977A0A2E}" type="slidenum">
              <a:rPr lang="zh-TW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zh-TW" altLang="en-US" sz="1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46990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65278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56134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51562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60706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endParaRPr lang="en-US" altLang="zh-TW" sz="1600">
              <a:latin typeface="Arial" panose="020B0604020202020204" pitchFamily="34" charset="0"/>
            </a:endParaRPr>
          </a:p>
        </p:txBody>
      </p:sp>
      <p:sp>
        <p:nvSpPr>
          <p:cNvPr id="21513" name="Text Box 8"/>
          <p:cNvSpPr txBox="1">
            <a:spLocks noChangeArrowheads="1"/>
          </p:cNvSpPr>
          <p:nvPr/>
        </p:nvSpPr>
        <p:spPr bwMode="auto">
          <a:xfrm>
            <a:off x="3778250" y="2547938"/>
            <a:ext cx="933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INPUT:</a:t>
            </a:r>
          </a:p>
        </p:txBody>
      </p:sp>
      <p:sp>
        <p:nvSpPr>
          <p:cNvPr id="21514" name="Text Box 9"/>
          <p:cNvSpPr txBox="1">
            <a:spLocks noChangeArrowheads="1"/>
          </p:cNvSpPr>
          <p:nvPr/>
        </p:nvSpPr>
        <p:spPr bwMode="auto">
          <a:xfrm>
            <a:off x="4970464" y="3660775"/>
            <a:ext cx="2770187" cy="8318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Bottom-Up Parsing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Program</a:t>
            </a:r>
          </a:p>
        </p:txBody>
      </p:sp>
      <p:cxnSp>
        <p:nvCxnSpPr>
          <p:cNvPr id="21515" name="AutoShape 10"/>
          <p:cNvCxnSpPr>
            <a:cxnSpLocks noChangeShapeType="1"/>
            <a:stCxn id="21514" idx="0"/>
            <a:endCxn id="21511" idx="2"/>
          </p:cNvCxnSpPr>
          <p:nvPr/>
        </p:nvCxnSpPr>
        <p:spPr bwMode="auto">
          <a:xfrm rot="5400000" flipH="1">
            <a:off x="5479257" y="2783682"/>
            <a:ext cx="782637" cy="971550"/>
          </a:xfrm>
          <a:prstGeom prst="curvedConnector3">
            <a:avLst>
              <a:gd name="adj1" fmla="val 4989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Rectangle 11"/>
          <p:cNvSpPr>
            <a:spLocks noChangeArrowheads="1"/>
          </p:cNvSpPr>
          <p:nvPr/>
        </p:nvSpPr>
        <p:spPr bwMode="auto">
          <a:xfrm>
            <a:off x="69850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21517" name="Rectangle 12"/>
          <p:cNvSpPr>
            <a:spLocks noChangeArrowheads="1"/>
          </p:cNvSpPr>
          <p:nvPr/>
        </p:nvSpPr>
        <p:spPr bwMode="auto">
          <a:xfrm>
            <a:off x="8343900" y="2832100"/>
            <a:ext cx="2159000" cy="215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imes New Roman" panose="02020603050405020304" pitchFamily="18" charset="0"/>
            </a:endParaRPr>
          </a:p>
        </p:txBody>
      </p:sp>
      <p:sp>
        <p:nvSpPr>
          <p:cNvPr id="21518" name="Text Box 13"/>
          <p:cNvSpPr txBox="1">
            <a:spLocks noChangeArrowheads="1"/>
          </p:cNvSpPr>
          <p:nvPr/>
        </p:nvSpPr>
        <p:spPr bwMode="auto">
          <a:xfrm>
            <a:off x="8248650" y="2471738"/>
            <a:ext cx="1187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OUTPUT:</a:t>
            </a:r>
          </a:p>
        </p:txBody>
      </p:sp>
      <p:sp>
        <p:nvSpPr>
          <p:cNvPr id="21519" name="Rectangle 14"/>
          <p:cNvSpPr>
            <a:spLocks noChangeArrowheads="1"/>
          </p:cNvSpPr>
          <p:nvPr/>
        </p:nvSpPr>
        <p:spPr bwMode="auto">
          <a:xfrm>
            <a:off x="8458200" y="398145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</a:p>
        </p:txBody>
      </p:sp>
      <p:grpSp>
        <p:nvGrpSpPr>
          <p:cNvPr id="21520" name="Group 15"/>
          <p:cNvGrpSpPr>
            <a:grpSpLocks/>
          </p:cNvGrpSpPr>
          <p:nvPr/>
        </p:nvGrpSpPr>
        <p:grpSpPr bwMode="auto">
          <a:xfrm>
            <a:off x="8435975" y="4318001"/>
            <a:ext cx="323850" cy="614363"/>
            <a:chOff x="4834" y="3256"/>
            <a:chExt cx="204" cy="387"/>
          </a:xfrm>
        </p:grpSpPr>
        <p:sp>
          <p:nvSpPr>
            <p:cNvPr id="21533" name="Line 16"/>
            <p:cNvSpPr>
              <a:spLocks noChangeShapeType="1"/>
            </p:cNvSpPr>
            <p:nvPr/>
          </p:nvSpPr>
          <p:spPr bwMode="auto">
            <a:xfrm>
              <a:off x="4928" y="325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34" name="Rectangle 17"/>
            <p:cNvSpPr>
              <a:spLocks noChangeArrowheads="1"/>
            </p:cNvSpPr>
            <p:nvPr/>
          </p:nvSpPr>
          <p:spPr bwMode="auto">
            <a:xfrm>
              <a:off x="4834" y="34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</a:p>
          </p:txBody>
        </p:sp>
      </p:grpSp>
      <p:sp>
        <p:nvSpPr>
          <p:cNvPr id="21521" name="Rectangle 18"/>
          <p:cNvSpPr>
            <a:spLocks noChangeArrowheads="1"/>
          </p:cNvSpPr>
          <p:nvPr/>
        </p:nvSpPr>
        <p:spPr bwMode="auto">
          <a:xfrm>
            <a:off x="74422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$</a:t>
            </a:r>
          </a:p>
        </p:txBody>
      </p:sp>
      <p:sp>
        <p:nvSpPr>
          <p:cNvPr id="21522" name="Rectangle 19"/>
          <p:cNvSpPr>
            <a:spLocks noChangeArrowheads="1"/>
          </p:cNvSpPr>
          <p:nvPr/>
        </p:nvSpPr>
        <p:spPr bwMode="auto">
          <a:xfrm>
            <a:off x="2286000" y="3302000"/>
            <a:ext cx="1282700" cy="3175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Production</a:t>
            </a:r>
          </a:p>
        </p:txBody>
      </p:sp>
      <p:sp>
        <p:nvSpPr>
          <p:cNvPr id="21523" name="Rectangle 20"/>
          <p:cNvSpPr>
            <a:spLocks noChangeArrowheads="1"/>
          </p:cNvSpPr>
          <p:nvPr/>
        </p:nvSpPr>
        <p:spPr bwMode="auto">
          <a:xfrm>
            <a:off x="2286000" y="3619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S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aABe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21524" name="Rectangle 21"/>
          <p:cNvSpPr>
            <a:spLocks noChangeArrowheads="1"/>
          </p:cNvSpPr>
          <p:nvPr/>
        </p:nvSpPr>
        <p:spPr bwMode="auto">
          <a:xfrm>
            <a:off x="2286000" y="3937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A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Abc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21525" name="Rectangle 22"/>
          <p:cNvSpPr>
            <a:spLocks noChangeArrowheads="1"/>
          </p:cNvSpPr>
          <p:nvPr/>
        </p:nvSpPr>
        <p:spPr bwMode="auto">
          <a:xfrm>
            <a:off x="2286000" y="4254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A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b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21526" name="Rectangle 23"/>
          <p:cNvSpPr>
            <a:spLocks noChangeArrowheads="1"/>
          </p:cNvSpPr>
          <p:nvPr/>
        </p:nvSpPr>
        <p:spPr bwMode="auto">
          <a:xfrm>
            <a:off x="2286000" y="4572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B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d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cxnSp>
        <p:nvCxnSpPr>
          <p:cNvPr id="138264" name="AutoShape 24"/>
          <p:cNvCxnSpPr>
            <a:cxnSpLocks noChangeShapeType="1"/>
            <a:stCxn id="21514" idx="1"/>
            <a:endCxn id="21523" idx="3"/>
          </p:cNvCxnSpPr>
          <p:nvPr/>
        </p:nvCxnSpPr>
        <p:spPr bwMode="auto">
          <a:xfrm rot="10800000">
            <a:off x="3568701" y="3778250"/>
            <a:ext cx="1401763" cy="2984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8265" name="AutoShape 25"/>
          <p:cNvCxnSpPr>
            <a:cxnSpLocks noChangeShapeType="1"/>
            <a:stCxn id="21514" idx="1"/>
            <a:endCxn id="21524" idx="3"/>
          </p:cNvCxnSpPr>
          <p:nvPr/>
        </p:nvCxnSpPr>
        <p:spPr bwMode="auto">
          <a:xfrm rot="10800000" flipV="1">
            <a:off x="3568701" y="4076700"/>
            <a:ext cx="1401763" cy="190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8266" name="AutoShape 26"/>
          <p:cNvCxnSpPr>
            <a:cxnSpLocks noChangeShapeType="1"/>
            <a:stCxn id="21514" idx="1"/>
            <a:endCxn id="21525" idx="3"/>
          </p:cNvCxnSpPr>
          <p:nvPr/>
        </p:nvCxnSpPr>
        <p:spPr bwMode="auto">
          <a:xfrm rot="10800000" flipV="1">
            <a:off x="3568701" y="4076700"/>
            <a:ext cx="1401763" cy="3365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8267" name="AutoShape 27"/>
          <p:cNvCxnSpPr>
            <a:cxnSpLocks noChangeShapeType="1"/>
            <a:stCxn id="21514" idx="1"/>
            <a:endCxn id="21526" idx="3"/>
          </p:cNvCxnSpPr>
          <p:nvPr/>
        </p:nvCxnSpPr>
        <p:spPr bwMode="auto">
          <a:xfrm rot="10800000" flipV="1">
            <a:off x="3568701" y="4076700"/>
            <a:ext cx="1401763" cy="6540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1" name="Text Box 29"/>
          <p:cNvSpPr txBox="1">
            <a:spLocks noChangeArrowheads="1"/>
          </p:cNvSpPr>
          <p:nvPr/>
        </p:nvSpPr>
        <p:spPr bwMode="auto">
          <a:xfrm>
            <a:off x="1992313" y="1341438"/>
            <a:ext cx="4608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Times New Roman" panose="02020603050405020304" pitchFamily="18" charset="0"/>
              </a:rPr>
              <a:t>Bottom-Up Parser Example</a:t>
            </a:r>
            <a:endParaRPr lang="zh-TW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32" name="Text Box 30"/>
          <p:cNvSpPr txBox="1">
            <a:spLocks noChangeArrowheads="1"/>
          </p:cNvSpPr>
          <p:nvPr/>
        </p:nvSpPr>
        <p:spPr bwMode="auto">
          <a:xfrm>
            <a:off x="4727575" y="1844675"/>
            <a:ext cx="3240088" cy="400110"/>
          </a:xfrm>
          <a:prstGeom prst="rect">
            <a:avLst/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</a:rPr>
              <a:t>Shift A</a:t>
            </a:r>
          </a:p>
        </p:txBody>
      </p:sp>
    </p:spTree>
    <p:extLst>
      <p:ext uri="{BB962C8B-B14F-4D97-AF65-F5344CB8AC3E}">
        <p14:creationId xmlns:p14="http://schemas.microsoft.com/office/powerpoint/2010/main" val="33532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D94596-2056-4196-9CFC-8DC3A25896B8}" type="slidenum">
              <a:rPr lang="zh-TW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zh-TW" altLang="en-US" sz="1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46990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65278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56134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51562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3560" name="Rectangle 7"/>
          <p:cNvSpPr>
            <a:spLocks noChangeArrowheads="1"/>
          </p:cNvSpPr>
          <p:nvPr/>
        </p:nvSpPr>
        <p:spPr bwMode="auto">
          <a:xfrm>
            <a:off x="60706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endParaRPr lang="en-US" altLang="zh-TW" sz="1600">
              <a:latin typeface="Arial" panose="020B0604020202020204" pitchFamily="34" charset="0"/>
            </a:endParaRPr>
          </a:p>
        </p:txBody>
      </p:sp>
      <p:sp>
        <p:nvSpPr>
          <p:cNvPr id="23561" name="Text Box 8"/>
          <p:cNvSpPr txBox="1">
            <a:spLocks noChangeArrowheads="1"/>
          </p:cNvSpPr>
          <p:nvPr/>
        </p:nvSpPr>
        <p:spPr bwMode="auto">
          <a:xfrm>
            <a:off x="3778250" y="2547938"/>
            <a:ext cx="933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INPUT:</a:t>
            </a:r>
          </a:p>
        </p:txBody>
      </p:sp>
      <p:sp>
        <p:nvSpPr>
          <p:cNvPr id="23562" name="Text Box 9"/>
          <p:cNvSpPr txBox="1">
            <a:spLocks noChangeArrowheads="1"/>
          </p:cNvSpPr>
          <p:nvPr/>
        </p:nvSpPr>
        <p:spPr bwMode="auto">
          <a:xfrm>
            <a:off x="4970464" y="3660775"/>
            <a:ext cx="2770187" cy="8318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Bottom-Up Parsing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Program</a:t>
            </a:r>
          </a:p>
        </p:txBody>
      </p:sp>
      <p:cxnSp>
        <p:nvCxnSpPr>
          <p:cNvPr id="23563" name="AutoShape 10"/>
          <p:cNvCxnSpPr>
            <a:cxnSpLocks noChangeShapeType="1"/>
            <a:stCxn id="23562" idx="0"/>
            <a:endCxn id="23558" idx="2"/>
          </p:cNvCxnSpPr>
          <p:nvPr/>
        </p:nvCxnSpPr>
        <p:spPr bwMode="auto">
          <a:xfrm rot="5400000" flipH="1">
            <a:off x="5707857" y="3012282"/>
            <a:ext cx="782637" cy="514350"/>
          </a:xfrm>
          <a:prstGeom prst="curvedConnector3">
            <a:avLst>
              <a:gd name="adj1" fmla="val 4989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4" name="Rectangle 11"/>
          <p:cNvSpPr>
            <a:spLocks noChangeArrowheads="1"/>
          </p:cNvSpPr>
          <p:nvPr/>
        </p:nvSpPr>
        <p:spPr bwMode="auto">
          <a:xfrm>
            <a:off x="69850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23565" name="Rectangle 12"/>
          <p:cNvSpPr>
            <a:spLocks noChangeArrowheads="1"/>
          </p:cNvSpPr>
          <p:nvPr/>
        </p:nvSpPr>
        <p:spPr bwMode="auto">
          <a:xfrm>
            <a:off x="8343900" y="2832100"/>
            <a:ext cx="2159000" cy="215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imes New Roman" panose="02020603050405020304" pitchFamily="18" charset="0"/>
            </a:endParaRPr>
          </a:p>
        </p:txBody>
      </p:sp>
      <p:sp>
        <p:nvSpPr>
          <p:cNvPr id="23566" name="Text Box 13"/>
          <p:cNvSpPr txBox="1">
            <a:spLocks noChangeArrowheads="1"/>
          </p:cNvSpPr>
          <p:nvPr/>
        </p:nvSpPr>
        <p:spPr bwMode="auto">
          <a:xfrm>
            <a:off x="8248650" y="2471738"/>
            <a:ext cx="1187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OUTPUT:</a:t>
            </a:r>
          </a:p>
        </p:txBody>
      </p:sp>
      <p:sp>
        <p:nvSpPr>
          <p:cNvPr id="23567" name="Rectangle 14"/>
          <p:cNvSpPr>
            <a:spLocks noChangeArrowheads="1"/>
          </p:cNvSpPr>
          <p:nvPr/>
        </p:nvSpPr>
        <p:spPr bwMode="auto">
          <a:xfrm>
            <a:off x="8458200" y="398145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</a:p>
        </p:txBody>
      </p:sp>
      <p:grpSp>
        <p:nvGrpSpPr>
          <p:cNvPr id="23568" name="Group 15"/>
          <p:cNvGrpSpPr>
            <a:grpSpLocks/>
          </p:cNvGrpSpPr>
          <p:nvPr/>
        </p:nvGrpSpPr>
        <p:grpSpPr bwMode="auto">
          <a:xfrm>
            <a:off x="8435975" y="4318001"/>
            <a:ext cx="323850" cy="614363"/>
            <a:chOff x="4834" y="3256"/>
            <a:chExt cx="204" cy="387"/>
          </a:xfrm>
        </p:grpSpPr>
        <p:sp>
          <p:nvSpPr>
            <p:cNvPr id="23580" name="Line 16"/>
            <p:cNvSpPr>
              <a:spLocks noChangeShapeType="1"/>
            </p:cNvSpPr>
            <p:nvPr/>
          </p:nvSpPr>
          <p:spPr bwMode="auto">
            <a:xfrm>
              <a:off x="4928" y="325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81" name="Rectangle 17"/>
            <p:cNvSpPr>
              <a:spLocks noChangeArrowheads="1"/>
            </p:cNvSpPr>
            <p:nvPr/>
          </p:nvSpPr>
          <p:spPr bwMode="auto">
            <a:xfrm>
              <a:off x="4834" y="34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</a:p>
          </p:txBody>
        </p:sp>
      </p:grpSp>
      <p:sp>
        <p:nvSpPr>
          <p:cNvPr id="23569" name="Rectangle 18"/>
          <p:cNvSpPr>
            <a:spLocks noChangeArrowheads="1"/>
          </p:cNvSpPr>
          <p:nvPr/>
        </p:nvSpPr>
        <p:spPr bwMode="auto">
          <a:xfrm>
            <a:off x="74422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$</a:t>
            </a:r>
          </a:p>
        </p:txBody>
      </p:sp>
      <p:sp>
        <p:nvSpPr>
          <p:cNvPr id="23570" name="Rectangle 19"/>
          <p:cNvSpPr>
            <a:spLocks noChangeArrowheads="1"/>
          </p:cNvSpPr>
          <p:nvPr/>
        </p:nvSpPr>
        <p:spPr bwMode="auto">
          <a:xfrm>
            <a:off x="2286000" y="3302000"/>
            <a:ext cx="1282700" cy="3175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Production</a:t>
            </a:r>
          </a:p>
        </p:txBody>
      </p:sp>
      <p:sp>
        <p:nvSpPr>
          <p:cNvPr id="23571" name="Rectangle 20"/>
          <p:cNvSpPr>
            <a:spLocks noChangeArrowheads="1"/>
          </p:cNvSpPr>
          <p:nvPr/>
        </p:nvSpPr>
        <p:spPr bwMode="auto">
          <a:xfrm>
            <a:off x="2286000" y="3619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S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aABe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23572" name="Rectangle 21"/>
          <p:cNvSpPr>
            <a:spLocks noChangeArrowheads="1"/>
          </p:cNvSpPr>
          <p:nvPr/>
        </p:nvSpPr>
        <p:spPr bwMode="auto">
          <a:xfrm>
            <a:off x="2286000" y="3937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A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Abc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23573" name="Rectangle 22"/>
          <p:cNvSpPr>
            <a:spLocks noChangeArrowheads="1"/>
          </p:cNvSpPr>
          <p:nvPr/>
        </p:nvSpPr>
        <p:spPr bwMode="auto">
          <a:xfrm>
            <a:off x="2286000" y="4254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A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b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23574" name="Rectangle 23"/>
          <p:cNvSpPr>
            <a:spLocks noChangeArrowheads="1"/>
          </p:cNvSpPr>
          <p:nvPr/>
        </p:nvSpPr>
        <p:spPr bwMode="auto">
          <a:xfrm>
            <a:off x="2286000" y="4572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B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d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cxnSp>
        <p:nvCxnSpPr>
          <p:cNvPr id="139288" name="AutoShape 24"/>
          <p:cNvCxnSpPr>
            <a:cxnSpLocks noChangeShapeType="1"/>
            <a:stCxn id="23562" idx="1"/>
            <a:endCxn id="23571" idx="3"/>
          </p:cNvCxnSpPr>
          <p:nvPr/>
        </p:nvCxnSpPr>
        <p:spPr bwMode="auto">
          <a:xfrm rot="10800000">
            <a:off x="3568701" y="3778250"/>
            <a:ext cx="1401763" cy="2984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289" name="AutoShape 25"/>
          <p:cNvCxnSpPr>
            <a:cxnSpLocks noChangeShapeType="1"/>
            <a:stCxn id="23562" idx="1"/>
            <a:endCxn id="23572" idx="3"/>
          </p:cNvCxnSpPr>
          <p:nvPr/>
        </p:nvCxnSpPr>
        <p:spPr bwMode="auto">
          <a:xfrm rot="10800000" flipV="1">
            <a:off x="3568701" y="4076700"/>
            <a:ext cx="1401763" cy="190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290" name="AutoShape 26"/>
          <p:cNvCxnSpPr>
            <a:cxnSpLocks noChangeShapeType="1"/>
            <a:stCxn id="23562" idx="1"/>
            <a:endCxn id="23574" idx="3"/>
          </p:cNvCxnSpPr>
          <p:nvPr/>
        </p:nvCxnSpPr>
        <p:spPr bwMode="auto">
          <a:xfrm rot="10800000" flipV="1">
            <a:off x="3568701" y="4076700"/>
            <a:ext cx="1401763" cy="6540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8" name="Text Box 31"/>
          <p:cNvSpPr txBox="1">
            <a:spLocks noChangeArrowheads="1"/>
          </p:cNvSpPr>
          <p:nvPr/>
        </p:nvSpPr>
        <p:spPr bwMode="auto">
          <a:xfrm>
            <a:off x="1992313" y="1341438"/>
            <a:ext cx="4608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Times New Roman" panose="02020603050405020304" pitchFamily="18" charset="0"/>
              </a:rPr>
              <a:t>Bottom-Up Parser Example</a:t>
            </a:r>
            <a:endParaRPr lang="zh-TW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79" name="Text Box 33"/>
          <p:cNvSpPr txBox="1">
            <a:spLocks noChangeArrowheads="1"/>
          </p:cNvSpPr>
          <p:nvPr/>
        </p:nvSpPr>
        <p:spPr bwMode="auto">
          <a:xfrm>
            <a:off x="4727575" y="1844675"/>
            <a:ext cx="3240088" cy="400110"/>
          </a:xfrm>
          <a:prstGeom prst="rect">
            <a:avLst/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</a:rPr>
              <a:t>Shift b</a:t>
            </a:r>
          </a:p>
        </p:txBody>
      </p:sp>
    </p:spTree>
    <p:extLst>
      <p:ext uri="{BB962C8B-B14F-4D97-AF65-F5344CB8AC3E}">
        <p14:creationId xmlns:p14="http://schemas.microsoft.com/office/powerpoint/2010/main" val="194334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B56B96-EB4C-4475-9E02-8658ABC67082}" type="slidenum">
              <a:rPr lang="zh-TW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zh-TW" altLang="en-US" sz="1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46990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65278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56134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51562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5608" name="Rectangle 7"/>
          <p:cNvSpPr>
            <a:spLocks noChangeArrowheads="1"/>
          </p:cNvSpPr>
          <p:nvPr/>
        </p:nvSpPr>
        <p:spPr bwMode="auto">
          <a:xfrm>
            <a:off x="60706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endParaRPr lang="en-US" altLang="zh-TW" sz="1600">
              <a:latin typeface="Arial" panose="020B0604020202020204" pitchFamily="34" charset="0"/>
            </a:endParaRPr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3778250" y="2547938"/>
            <a:ext cx="933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INPUT:</a:t>
            </a:r>
          </a:p>
        </p:txBody>
      </p:sp>
      <p:sp>
        <p:nvSpPr>
          <p:cNvPr id="25610" name="Text Box 9"/>
          <p:cNvSpPr txBox="1">
            <a:spLocks noChangeArrowheads="1"/>
          </p:cNvSpPr>
          <p:nvPr/>
        </p:nvSpPr>
        <p:spPr bwMode="auto">
          <a:xfrm>
            <a:off x="4970464" y="3660775"/>
            <a:ext cx="2770187" cy="8318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Bottom-Up Parsing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Program</a:t>
            </a:r>
          </a:p>
        </p:txBody>
      </p:sp>
      <p:cxnSp>
        <p:nvCxnSpPr>
          <p:cNvPr id="25611" name="AutoShape 10"/>
          <p:cNvCxnSpPr>
            <a:cxnSpLocks noChangeShapeType="1"/>
            <a:stCxn id="25610" idx="0"/>
            <a:endCxn id="25608" idx="2"/>
          </p:cNvCxnSpPr>
          <p:nvPr/>
        </p:nvCxnSpPr>
        <p:spPr bwMode="auto">
          <a:xfrm rot="5400000" flipH="1">
            <a:off x="5936457" y="3240882"/>
            <a:ext cx="782637" cy="57150"/>
          </a:xfrm>
          <a:prstGeom prst="curvedConnector3">
            <a:avLst>
              <a:gd name="adj1" fmla="val 4989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2" name="Rectangle 11"/>
          <p:cNvSpPr>
            <a:spLocks noChangeArrowheads="1"/>
          </p:cNvSpPr>
          <p:nvPr/>
        </p:nvSpPr>
        <p:spPr bwMode="auto">
          <a:xfrm>
            <a:off x="69850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25613" name="Rectangle 12"/>
          <p:cNvSpPr>
            <a:spLocks noChangeArrowheads="1"/>
          </p:cNvSpPr>
          <p:nvPr/>
        </p:nvSpPr>
        <p:spPr bwMode="auto">
          <a:xfrm>
            <a:off x="8343900" y="2832100"/>
            <a:ext cx="2159000" cy="215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imes New Roman" panose="02020603050405020304" pitchFamily="18" charset="0"/>
            </a:endParaRPr>
          </a:p>
        </p:txBody>
      </p:sp>
      <p:sp>
        <p:nvSpPr>
          <p:cNvPr id="25614" name="Text Box 13"/>
          <p:cNvSpPr txBox="1">
            <a:spLocks noChangeArrowheads="1"/>
          </p:cNvSpPr>
          <p:nvPr/>
        </p:nvSpPr>
        <p:spPr bwMode="auto">
          <a:xfrm>
            <a:off x="8248650" y="2471738"/>
            <a:ext cx="1187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OUTPUT:</a:t>
            </a:r>
          </a:p>
        </p:txBody>
      </p:sp>
      <p:sp>
        <p:nvSpPr>
          <p:cNvPr id="25615" name="Rectangle 14"/>
          <p:cNvSpPr>
            <a:spLocks noChangeArrowheads="1"/>
          </p:cNvSpPr>
          <p:nvPr/>
        </p:nvSpPr>
        <p:spPr bwMode="auto">
          <a:xfrm>
            <a:off x="8458200" y="398145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</a:p>
        </p:txBody>
      </p:sp>
      <p:grpSp>
        <p:nvGrpSpPr>
          <p:cNvPr id="25616" name="Group 15"/>
          <p:cNvGrpSpPr>
            <a:grpSpLocks/>
          </p:cNvGrpSpPr>
          <p:nvPr/>
        </p:nvGrpSpPr>
        <p:grpSpPr bwMode="auto">
          <a:xfrm>
            <a:off x="8435975" y="4318001"/>
            <a:ext cx="323850" cy="614363"/>
            <a:chOff x="4834" y="3256"/>
            <a:chExt cx="204" cy="387"/>
          </a:xfrm>
        </p:grpSpPr>
        <p:sp>
          <p:nvSpPr>
            <p:cNvPr id="25637" name="Line 16"/>
            <p:cNvSpPr>
              <a:spLocks noChangeShapeType="1"/>
            </p:cNvSpPr>
            <p:nvPr/>
          </p:nvSpPr>
          <p:spPr bwMode="auto">
            <a:xfrm>
              <a:off x="4928" y="325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38" name="Rectangle 17"/>
            <p:cNvSpPr>
              <a:spLocks noChangeArrowheads="1"/>
            </p:cNvSpPr>
            <p:nvPr/>
          </p:nvSpPr>
          <p:spPr bwMode="auto">
            <a:xfrm>
              <a:off x="4834" y="34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</a:p>
          </p:txBody>
        </p:sp>
      </p:grpSp>
      <p:sp>
        <p:nvSpPr>
          <p:cNvPr id="25617" name="Rectangle 18"/>
          <p:cNvSpPr>
            <a:spLocks noChangeArrowheads="1"/>
          </p:cNvSpPr>
          <p:nvPr/>
        </p:nvSpPr>
        <p:spPr bwMode="auto">
          <a:xfrm>
            <a:off x="74422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$</a:t>
            </a:r>
          </a:p>
        </p:txBody>
      </p:sp>
      <p:sp>
        <p:nvSpPr>
          <p:cNvPr id="25618" name="Rectangle 19"/>
          <p:cNvSpPr>
            <a:spLocks noChangeArrowheads="1"/>
          </p:cNvSpPr>
          <p:nvPr/>
        </p:nvSpPr>
        <p:spPr bwMode="auto">
          <a:xfrm>
            <a:off x="2286000" y="3302000"/>
            <a:ext cx="1282700" cy="3175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Production</a:t>
            </a:r>
          </a:p>
        </p:txBody>
      </p:sp>
      <p:sp>
        <p:nvSpPr>
          <p:cNvPr id="25619" name="Rectangle 20"/>
          <p:cNvSpPr>
            <a:spLocks noChangeArrowheads="1"/>
          </p:cNvSpPr>
          <p:nvPr/>
        </p:nvSpPr>
        <p:spPr bwMode="auto">
          <a:xfrm>
            <a:off x="2286000" y="3619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S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aABe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25620" name="Rectangle 21"/>
          <p:cNvSpPr>
            <a:spLocks noChangeArrowheads="1"/>
          </p:cNvSpPr>
          <p:nvPr/>
        </p:nvSpPr>
        <p:spPr bwMode="auto">
          <a:xfrm>
            <a:off x="2286000" y="3937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A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Abc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25621" name="Rectangle 22"/>
          <p:cNvSpPr>
            <a:spLocks noChangeArrowheads="1"/>
          </p:cNvSpPr>
          <p:nvPr/>
        </p:nvSpPr>
        <p:spPr bwMode="auto">
          <a:xfrm>
            <a:off x="2286000" y="4254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A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b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25622" name="Rectangle 23"/>
          <p:cNvSpPr>
            <a:spLocks noChangeArrowheads="1"/>
          </p:cNvSpPr>
          <p:nvPr/>
        </p:nvSpPr>
        <p:spPr bwMode="auto">
          <a:xfrm>
            <a:off x="2286000" y="4572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B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d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cxnSp>
        <p:nvCxnSpPr>
          <p:cNvPr id="140312" name="AutoShape 24"/>
          <p:cNvCxnSpPr>
            <a:cxnSpLocks noChangeShapeType="1"/>
            <a:stCxn id="25610" idx="1"/>
            <a:endCxn id="25619" idx="3"/>
          </p:cNvCxnSpPr>
          <p:nvPr/>
        </p:nvCxnSpPr>
        <p:spPr bwMode="auto">
          <a:xfrm rot="10800000">
            <a:off x="3568701" y="3778250"/>
            <a:ext cx="1401763" cy="2984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313" name="AutoShape 25"/>
          <p:cNvCxnSpPr>
            <a:cxnSpLocks noChangeShapeType="1"/>
            <a:stCxn id="25610" idx="1"/>
            <a:endCxn id="25620" idx="3"/>
          </p:cNvCxnSpPr>
          <p:nvPr/>
        </p:nvCxnSpPr>
        <p:spPr bwMode="auto">
          <a:xfrm rot="10800000" flipV="1">
            <a:off x="3568701" y="4076700"/>
            <a:ext cx="1401763" cy="190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8729664" y="3435351"/>
            <a:ext cx="1006475" cy="925513"/>
            <a:chOff x="4539" y="2164"/>
            <a:chExt cx="634" cy="583"/>
          </a:xfrm>
        </p:grpSpPr>
        <p:sp>
          <p:nvSpPr>
            <p:cNvPr id="25630" name="Line 27"/>
            <p:cNvSpPr>
              <a:spLocks noChangeShapeType="1"/>
            </p:cNvSpPr>
            <p:nvPr/>
          </p:nvSpPr>
          <p:spPr bwMode="auto">
            <a:xfrm>
              <a:off x="4843" y="2360"/>
              <a:ext cx="160" cy="1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31" name="Line 28"/>
            <p:cNvSpPr>
              <a:spLocks noChangeShapeType="1"/>
            </p:cNvSpPr>
            <p:nvPr/>
          </p:nvSpPr>
          <p:spPr bwMode="auto">
            <a:xfrm flipH="1">
              <a:off x="4539" y="2360"/>
              <a:ext cx="160" cy="1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32" name="Rectangle 29"/>
            <p:cNvSpPr>
              <a:spLocks noChangeArrowheads="1"/>
            </p:cNvSpPr>
            <p:nvPr/>
          </p:nvSpPr>
          <p:spPr bwMode="auto">
            <a:xfrm>
              <a:off x="4977" y="250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c</a:t>
              </a:r>
              <a:endParaRPr lang="en-US" altLang="zh-TW" sz="180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33" name="Rectangle 30"/>
            <p:cNvSpPr>
              <a:spLocks noChangeArrowheads="1"/>
            </p:cNvSpPr>
            <p:nvPr/>
          </p:nvSpPr>
          <p:spPr bwMode="auto">
            <a:xfrm>
              <a:off x="4656" y="216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0000FF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grpSp>
          <p:nvGrpSpPr>
            <p:cNvPr id="25634" name="Group 31"/>
            <p:cNvGrpSpPr>
              <a:grpSpLocks/>
            </p:cNvGrpSpPr>
            <p:nvPr/>
          </p:nvGrpSpPr>
          <p:grpSpPr bwMode="auto">
            <a:xfrm>
              <a:off x="4666" y="2360"/>
              <a:ext cx="204" cy="387"/>
              <a:chOff x="4834" y="3256"/>
              <a:chExt cx="204" cy="387"/>
            </a:xfrm>
          </p:grpSpPr>
          <p:sp>
            <p:nvSpPr>
              <p:cNvPr id="25635" name="Line 32"/>
              <p:cNvSpPr>
                <a:spLocks noChangeShapeType="1"/>
              </p:cNvSpPr>
              <p:nvPr/>
            </p:nvSpPr>
            <p:spPr bwMode="auto">
              <a:xfrm>
                <a:off x="4928" y="3256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636" name="Rectangle 33"/>
              <p:cNvSpPr>
                <a:spLocks noChangeArrowheads="1"/>
              </p:cNvSpPr>
              <p:nvPr/>
            </p:nvSpPr>
            <p:spPr bwMode="auto">
              <a:xfrm>
                <a:off x="4834" y="3412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  <a:sym typeface="Symbol" panose="05050102010706020507" pitchFamily="18" charset="2"/>
                  </a:rPr>
                  <a:t>b</a:t>
                </a:r>
              </a:p>
            </p:txBody>
          </p:sp>
        </p:grpSp>
      </p:grpSp>
      <p:sp>
        <p:nvSpPr>
          <p:cNvPr id="140322" name="AutoShape 34"/>
          <p:cNvSpPr>
            <a:spLocks noChangeArrowheads="1"/>
          </p:cNvSpPr>
          <p:nvPr/>
        </p:nvSpPr>
        <p:spPr bwMode="auto">
          <a:xfrm>
            <a:off x="7816850" y="3981450"/>
            <a:ext cx="469900" cy="190500"/>
          </a:xfrm>
          <a:prstGeom prst="rightArrow">
            <a:avLst>
              <a:gd name="adj1" fmla="val 50000"/>
              <a:gd name="adj2" fmla="val 61667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imes New Roman" panose="02020603050405020304" pitchFamily="18" charset="0"/>
            </a:endParaRPr>
          </a:p>
        </p:txBody>
      </p:sp>
      <p:sp>
        <p:nvSpPr>
          <p:cNvPr id="25627" name="Text Box 36"/>
          <p:cNvSpPr txBox="1">
            <a:spLocks noChangeArrowheads="1"/>
          </p:cNvSpPr>
          <p:nvPr/>
        </p:nvSpPr>
        <p:spPr bwMode="auto">
          <a:xfrm>
            <a:off x="1992313" y="1341438"/>
            <a:ext cx="4608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Times New Roman" panose="02020603050405020304" pitchFamily="18" charset="0"/>
              </a:rPr>
              <a:t>Bottom-Up Parser Example</a:t>
            </a:r>
            <a:endParaRPr lang="zh-TW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28" name="Text Box 37"/>
          <p:cNvSpPr txBox="1">
            <a:spLocks noChangeArrowheads="1"/>
          </p:cNvSpPr>
          <p:nvPr/>
        </p:nvSpPr>
        <p:spPr bwMode="auto">
          <a:xfrm>
            <a:off x="4727575" y="1844675"/>
            <a:ext cx="3240088" cy="603250"/>
          </a:xfrm>
          <a:prstGeom prst="rect">
            <a:avLst/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5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</a:rPr>
              <a:t>Shift c</a:t>
            </a:r>
          </a:p>
          <a:p>
            <a:pPr eaLnBrk="1" hangingPunct="1">
              <a:lnSpc>
                <a:spcPct val="55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zh-TW" sz="2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4810125" y="2143125"/>
            <a:ext cx="25418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5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</a:rPr>
              <a:t>Reduce from Abc to A </a:t>
            </a:r>
          </a:p>
        </p:txBody>
      </p:sp>
    </p:spTree>
    <p:extLst>
      <p:ext uri="{BB962C8B-B14F-4D97-AF65-F5344CB8AC3E}">
        <p14:creationId xmlns:p14="http://schemas.microsoft.com/office/powerpoint/2010/main" val="340489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0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22" grpId="0" animBg="1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405AB3-BFE0-472C-8243-40F20E76F657}" type="slidenum">
              <a:rPr lang="zh-TW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zh-TW" altLang="en-US" sz="1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46990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56134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51562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3778250" y="2547938"/>
            <a:ext cx="933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INPUT:</a:t>
            </a:r>
          </a:p>
        </p:txBody>
      </p:sp>
      <p:sp>
        <p:nvSpPr>
          <p:cNvPr id="27656" name="Text Box 7"/>
          <p:cNvSpPr txBox="1">
            <a:spLocks noChangeArrowheads="1"/>
          </p:cNvSpPr>
          <p:nvPr/>
        </p:nvSpPr>
        <p:spPr bwMode="auto">
          <a:xfrm>
            <a:off x="4970464" y="3660775"/>
            <a:ext cx="2770187" cy="8318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Bottom-Up Parsing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Program</a:t>
            </a:r>
          </a:p>
        </p:txBody>
      </p:sp>
      <p:cxnSp>
        <p:nvCxnSpPr>
          <p:cNvPr id="27657" name="AutoShape 8"/>
          <p:cNvCxnSpPr>
            <a:cxnSpLocks noChangeShapeType="1"/>
            <a:stCxn id="27656" idx="0"/>
            <a:endCxn id="27654" idx="2"/>
          </p:cNvCxnSpPr>
          <p:nvPr/>
        </p:nvCxnSpPr>
        <p:spPr bwMode="auto">
          <a:xfrm rot="5400000" flipH="1">
            <a:off x="5479257" y="2783682"/>
            <a:ext cx="782637" cy="971550"/>
          </a:xfrm>
          <a:prstGeom prst="curvedConnector3">
            <a:avLst>
              <a:gd name="adj1" fmla="val 4989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8" name="Rectangle 9"/>
          <p:cNvSpPr>
            <a:spLocks noChangeArrowheads="1"/>
          </p:cNvSpPr>
          <p:nvPr/>
        </p:nvSpPr>
        <p:spPr bwMode="auto">
          <a:xfrm>
            <a:off x="60706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27659" name="Rectangle 10"/>
          <p:cNvSpPr>
            <a:spLocks noChangeArrowheads="1"/>
          </p:cNvSpPr>
          <p:nvPr/>
        </p:nvSpPr>
        <p:spPr bwMode="auto">
          <a:xfrm>
            <a:off x="8343900" y="2832100"/>
            <a:ext cx="2159000" cy="215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imes New Roman" panose="02020603050405020304" pitchFamily="18" charset="0"/>
            </a:endParaRPr>
          </a:p>
        </p:txBody>
      </p:sp>
      <p:sp>
        <p:nvSpPr>
          <p:cNvPr id="27660" name="Text Box 11"/>
          <p:cNvSpPr txBox="1">
            <a:spLocks noChangeArrowheads="1"/>
          </p:cNvSpPr>
          <p:nvPr/>
        </p:nvSpPr>
        <p:spPr bwMode="auto">
          <a:xfrm>
            <a:off x="8248650" y="2471738"/>
            <a:ext cx="1187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OUTPUT:</a:t>
            </a:r>
          </a:p>
        </p:txBody>
      </p:sp>
      <p:sp>
        <p:nvSpPr>
          <p:cNvPr id="27661" name="Line 12"/>
          <p:cNvSpPr>
            <a:spLocks noChangeShapeType="1"/>
          </p:cNvSpPr>
          <p:nvPr/>
        </p:nvSpPr>
        <p:spPr bwMode="auto">
          <a:xfrm>
            <a:off x="9212263" y="3746500"/>
            <a:ext cx="25400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3"/>
          <p:cNvSpPr>
            <a:spLocks noChangeShapeType="1"/>
          </p:cNvSpPr>
          <p:nvPr/>
        </p:nvSpPr>
        <p:spPr bwMode="auto">
          <a:xfrm flipH="1">
            <a:off x="8729663" y="3746500"/>
            <a:ext cx="25400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Rectangle 14"/>
          <p:cNvSpPr>
            <a:spLocks noChangeArrowheads="1"/>
          </p:cNvSpPr>
          <p:nvPr/>
        </p:nvSpPr>
        <p:spPr bwMode="auto">
          <a:xfrm>
            <a:off x="8458200" y="398145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7664" name="Rectangle 15"/>
          <p:cNvSpPr>
            <a:spLocks noChangeArrowheads="1"/>
          </p:cNvSpPr>
          <p:nvPr/>
        </p:nvSpPr>
        <p:spPr bwMode="auto">
          <a:xfrm>
            <a:off x="9424988" y="39814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c</a:t>
            </a:r>
            <a:endParaRPr lang="en-US" altLang="zh-TW" sz="1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7665" name="Rectangle 16"/>
          <p:cNvSpPr>
            <a:spLocks noChangeArrowheads="1"/>
          </p:cNvSpPr>
          <p:nvPr/>
        </p:nvSpPr>
        <p:spPr bwMode="auto">
          <a:xfrm>
            <a:off x="8915400" y="343535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</a:p>
        </p:txBody>
      </p:sp>
      <p:grpSp>
        <p:nvGrpSpPr>
          <p:cNvPr id="27666" name="Group 17"/>
          <p:cNvGrpSpPr>
            <a:grpSpLocks/>
          </p:cNvGrpSpPr>
          <p:nvPr/>
        </p:nvGrpSpPr>
        <p:grpSpPr bwMode="auto">
          <a:xfrm>
            <a:off x="8435975" y="4318001"/>
            <a:ext cx="323850" cy="614363"/>
            <a:chOff x="4834" y="3256"/>
            <a:chExt cx="204" cy="387"/>
          </a:xfrm>
        </p:grpSpPr>
        <p:sp>
          <p:nvSpPr>
            <p:cNvPr id="27682" name="Line 18"/>
            <p:cNvSpPr>
              <a:spLocks noChangeShapeType="1"/>
            </p:cNvSpPr>
            <p:nvPr/>
          </p:nvSpPr>
          <p:spPr bwMode="auto">
            <a:xfrm>
              <a:off x="4928" y="325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83" name="Rectangle 19"/>
            <p:cNvSpPr>
              <a:spLocks noChangeArrowheads="1"/>
            </p:cNvSpPr>
            <p:nvPr/>
          </p:nvSpPr>
          <p:spPr bwMode="auto">
            <a:xfrm>
              <a:off x="4834" y="34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</a:p>
          </p:txBody>
        </p:sp>
      </p:grpSp>
      <p:sp>
        <p:nvSpPr>
          <p:cNvPr id="27667" name="Rectangle 20"/>
          <p:cNvSpPr>
            <a:spLocks noChangeArrowheads="1"/>
          </p:cNvSpPr>
          <p:nvPr/>
        </p:nvSpPr>
        <p:spPr bwMode="auto">
          <a:xfrm>
            <a:off x="65278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$</a:t>
            </a:r>
          </a:p>
        </p:txBody>
      </p:sp>
      <p:sp>
        <p:nvSpPr>
          <p:cNvPr id="27668" name="Rectangle 21"/>
          <p:cNvSpPr>
            <a:spLocks noChangeArrowheads="1"/>
          </p:cNvSpPr>
          <p:nvPr/>
        </p:nvSpPr>
        <p:spPr bwMode="auto">
          <a:xfrm>
            <a:off x="2286000" y="3302000"/>
            <a:ext cx="1282700" cy="3175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Production</a:t>
            </a:r>
          </a:p>
        </p:txBody>
      </p:sp>
      <p:sp>
        <p:nvSpPr>
          <p:cNvPr id="27669" name="Rectangle 22"/>
          <p:cNvSpPr>
            <a:spLocks noChangeArrowheads="1"/>
          </p:cNvSpPr>
          <p:nvPr/>
        </p:nvSpPr>
        <p:spPr bwMode="auto">
          <a:xfrm>
            <a:off x="2286000" y="3619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S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aABe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27670" name="Rectangle 23"/>
          <p:cNvSpPr>
            <a:spLocks noChangeArrowheads="1"/>
          </p:cNvSpPr>
          <p:nvPr/>
        </p:nvSpPr>
        <p:spPr bwMode="auto">
          <a:xfrm>
            <a:off x="2286000" y="3937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A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Abc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27671" name="Rectangle 24"/>
          <p:cNvSpPr>
            <a:spLocks noChangeArrowheads="1"/>
          </p:cNvSpPr>
          <p:nvPr/>
        </p:nvSpPr>
        <p:spPr bwMode="auto">
          <a:xfrm>
            <a:off x="2286000" y="4254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A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b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27672" name="Rectangle 25"/>
          <p:cNvSpPr>
            <a:spLocks noChangeArrowheads="1"/>
          </p:cNvSpPr>
          <p:nvPr/>
        </p:nvSpPr>
        <p:spPr bwMode="auto">
          <a:xfrm>
            <a:off x="2286000" y="4572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B 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 d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grpSp>
        <p:nvGrpSpPr>
          <p:cNvPr id="27673" name="Group 26"/>
          <p:cNvGrpSpPr>
            <a:grpSpLocks/>
          </p:cNvGrpSpPr>
          <p:nvPr/>
        </p:nvGrpSpPr>
        <p:grpSpPr bwMode="auto">
          <a:xfrm>
            <a:off x="8931275" y="3746501"/>
            <a:ext cx="323850" cy="614363"/>
            <a:chOff x="4834" y="3256"/>
            <a:chExt cx="204" cy="387"/>
          </a:xfrm>
        </p:grpSpPr>
        <p:sp>
          <p:nvSpPr>
            <p:cNvPr id="27680" name="Line 27"/>
            <p:cNvSpPr>
              <a:spLocks noChangeShapeType="1"/>
            </p:cNvSpPr>
            <p:nvPr/>
          </p:nvSpPr>
          <p:spPr bwMode="auto">
            <a:xfrm>
              <a:off x="4928" y="325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81" name="Rectangle 28"/>
            <p:cNvSpPr>
              <a:spLocks noChangeArrowheads="1"/>
            </p:cNvSpPr>
            <p:nvPr/>
          </p:nvSpPr>
          <p:spPr bwMode="auto">
            <a:xfrm>
              <a:off x="4834" y="34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</a:p>
          </p:txBody>
        </p:sp>
      </p:grpSp>
      <p:cxnSp>
        <p:nvCxnSpPr>
          <p:cNvPr id="141341" name="AutoShape 29"/>
          <p:cNvCxnSpPr>
            <a:cxnSpLocks noChangeShapeType="1"/>
          </p:cNvCxnSpPr>
          <p:nvPr/>
        </p:nvCxnSpPr>
        <p:spPr bwMode="auto">
          <a:xfrm rot="10800000">
            <a:off x="3568701" y="3778250"/>
            <a:ext cx="1401763" cy="2984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1342" name="AutoShape 30"/>
          <p:cNvCxnSpPr>
            <a:cxnSpLocks noChangeShapeType="1"/>
          </p:cNvCxnSpPr>
          <p:nvPr/>
        </p:nvCxnSpPr>
        <p:spPr bwMode="auto">
          <a:xfrm rot="10800000" flipV="1">
            <a:off x="3568701" y="4076700"/>
            <a:ext cx="1401763" cy="190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1343" name="AutoShape 31"/>
          <p:cNvCxnSpPr>
            <a:cxnSpLocks noChangeShapeType="1"/>
          </p:cNvCxnSpPr>
          <p:nvPr/>
        </p:nvCxnSpPr>
        <p:spPr bwMode="auto">
          <a:xfrm rot="10800000" flipV="1">
            <a:off x="3568701" y="4076700"/>
            <a:ext cx="1401763" cy="3365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1344" name="AutoShape 32"/>
          <p:cNvCxnSpPr>
            <a:cxnSpLocks noChangeShapeType="1"/>
          </p:cNvCxnSpPr>
          <p:nvPr/>
        </p:nvCxnSpPr>
        <p:spPr bwMode="auto">
          <a:xfrm rot="10800000" flipV="1">
            <a:off x="3568701" y="4076700"/>
            <a:ext cx="1401763" cy="6540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8" name="Text Box 34"/>
          <p:cNvSpPr txBox="1">
            <a:spLocks noChangeArrowheads="1"/>
          </p:cNvSpPr>
          <p:nvPr/>
        </p:nvSpPr>
        <p:spPr bwMode="auto">
          <a:xfrm>
            <a:off x="1992313" y="1341438"/>
            <a:ext cx="4608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Times New Roman" panose="02020603050405020304" pitchFamily="18" charset="0"/>
              </a:rPr>
              <a:t>Bottom-Up Parser Example</a:t>
            </a:r>
            <a:endParaRPr lang="zh-TW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79" name="Text Box 35"/>
          <p:cNvSpPr txBox="1">
            <a:spLocks noChangeArrowheads="1"/>
          </p:cNvSpPr>
          <p:nvPr/>
        </p:nvSpPr>
        <p:spPr bwMode="auto">
          <a:xfrm>
            <a:off x="4727575" y="1844675"/>
            <a:ext cx="3240088" cy="400110"/>
          </a:xfrm>
          <a:prstGeom prst="rect">
            <a:avLst/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</a:rPr>
              <a:t>Shift A</a:t>
            </a:r>
          </a:p>
        </p:txBody>
      </p:sp>
    </p:spTree>
    <p:extLst>
      <p:ext uri="{BB962C8B-B14F-4D97-AF65-F5344CB8AC3E}">
        <p14:creationId xmlns:p14="http://schemas.microsoft.com/office/powerpoint/2010/main" val="424553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4368</TotalTime>
  <Words>1845</Words>
  <Application>Microsoft Office PowerPoint</Application>
  <PresentationFormat>Widescreen</PresentationFormat>
  <Paragraphs>476</Paragraphs>
  <Slides>30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Cordia New</vt:lpstr>
      <vt:lpstr>新細明體</vt:lpstr>
      <vt:lpstr>Symbol</vt:lpstr>
      <vt:lpstr>Times New Roman</vt:lpstr>
      <vt:lpstr>Wingdings 3</vt:lpstr>
      <vt:lpstr>Office Theme</vt:lpstr>
      <vt:lpstr>CSI2005 Principles of Compiler Design </vt:lpstr>
      <vt:lpstr>Bottom-up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Operator grammar</vt:lpstr>
      <vt:lpstr>Precedence Relations</vt:lpstr>
      <vt:lpstr>Operator-Precedence Relations From Associativity and Precedence</vt:lpstr>
      <vt:lpstr>PowerPoint Presentation</vt:lpstr>
      <vt:lpstr>PowerPoint Presentation</vt:lpstr>
      <vt:lpstr>Operator-Precedence Relations</vt:lpstr>
      <vt:lpstr>PowerPoint Presentation</vt:lpstr>
      <vt:lpstr>Example</vt:lpstr>
      <vt:lpstr>parsing</vt:lpstr>
      <vt:lpstr>Parsing</vt:lpstr>
      <vt:lpstr>Parsing</vt:lpstr>
      <vt:lpstr>Precedence Functions</vt:lpstr>
      <vt:lpstr>Constructing precedence functions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CSC2001 Computer Architecture and Organization</dc:title>
  <dc:creator>Admin</dc:creator>
  <cp:lastModifiedBy>Admin</cp:lastModifiedBy>
  <cp:revision>701</cp:revision>
  <dcterms:created xsi:type="dcterms:W3CDTF">2018-07-03T04:52:28Z</dcterms:created>
  <dcterms:modified xsi:type="dcterms:W3CDTF">2021-03-01T06:04:52Z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