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269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9" r:id="rId18"/>
    <p:sldId id="410" r:id="rId19"/>
    <p:sldId id="411" r:id="rId20"/>
    <p:sldId id="412" r:id="rId21"/>
    <p:sldId id="417" r:id="rId22"/>
    <p:sldId id="406" r:id="rId23"/>
    <p:sldId id="407" r:id="rId24"/>
    <p:sldId id="408" r:id="rId25"/>
    <p:sldId id="413" r:id="rId26"/>
    <p:sldId id="414" r:id="rId27"/>
    <p:sldId id="415" r:id="rId28"/>
    <p:sldId id="41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CSI2005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Principles of </a:t>
            </a:r>
            <a:r>
              <a:rPr lang="en-US" dirty="0" smtClean="0"/>
              <a:t>Compiler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- 3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18"/>
            <a:ext cx="10515600" cy="93503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LR(0) item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IN" dirty="0" smtClean="0"/>
              <a:t>A production </a:t>
            </a:r>
            <a:r>
              <a:rPr lang="en-IN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XYZ generates four LR(0) items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      </a:t>
            </a:r>
            <a:r>
              <a:rPr lang="en-IN" dirty="0" smtClean="0"/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 </a:t>
            </a:r>
            <a:r>
              <a:rPr lang="en-US" altLang="en-US" sz="6000" dirty="0" smtClean="0">
                <a:sym typeface="Symbol" panose="05050102010706020507" pitchFamily="18" charset="2"/>
              </a:rPr>
              <a:t>.</a:t>
            </a:r>
            <a:r>
              <a:rPr lang="en-US" altLang="en-US" dirty="0" smtClean="0">
                <a:sym typeface="Symbol" panose="05050102010706020507" pitchFamily="18" charset="2"/>
              </a:rPr>
              <a:t>XYZ</a:t>
            </a:r>
            <a:r>
              <a:rPr lang="en-IN" dirty="0" smtClean="0"/>
              <a:t>       A </a:t>
            </a:r>
            <a:r>
              <a:rPr lang="en-US" altLang="en-US" dirty="0" smtClean="0">
                <a:sym typeface="Symbol" panose="05050102010706020507" pitchFamily="18" charset="2"/>
              </a:rPr>
              <a:t>X</a:t>
            </a:r>
            <a:r>
              <a:rPr lang="en-US" altLang="en-US" sz="6000" dirty="0" smtClean="0">
                <a:sym typeface="Symbol" panose="05050102010706020507" pitchFamily="18" charset="2"/>
              </a:rPr>
              <a:t>.</a:t>
            </a:r>
            <a:r>
              <a:rPr lang="en-US" altLang="en-US" dirty="0" smtClean="0">
                <a:sym typeface="Symbol" panose="05050102010706020507" pitchFamily="18" charset="2"/>
              </a:rPr>
              <a:t>YZ       </a:t>
            </a:r>
            <a:r>
              <a:rPr lang="en-IN" dirty="0" smtClean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XY</a:t>
            </a:r>
            <a:r>
              <a:rPr lang="en-US" altLang="en-US" sz="6000" dirty="0" smtClean="0">
                <a:sym typeface="Symbol" panose="05050102010706020507" pitchFamily="18" charset="2"/>
              </a:rPr>
              <a:t>.</a:t>
            </a:r>
            <a:r>
              <a:rPr lang="en-US" altLang="en-US" dirty="0" smtClean="0">
                <a:sym typeface="Symbol" panose="05050102010706020507" pitchFamily="18" charset="2"/>
              </a:rPr>
              <a:t>Z       </a:t>
            </a:r>
            <a:r>
              <a:rPr lang="en-IN" dirty="0" smtClean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XYZ</a:t>
            </a:r>
            <a:r>
              <a:rPr lang="en-US" altLang="en-US" sz="6000" dirty="0" smtClean="0">
                <a:sym typeface="Symbol" panose="05050102010706020507" pitchFamily="18" charset="2"/>
              </a:rPr>
              <a:t>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One collection of sets of LR(0) items is called the canonical LR(0) collection.</a:t>
            </a:r>
          </a:p>
          <a:p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To construct the </a:t>
            </a:r>
            <a:r>
              <a:rPr lang="en-US" dirty="0">
                <a:sym typeface="Symbol" panose="05050102010706020507" pitchFamily="18" charset="2"/>
              </a:rPr>
              <a:t>canonical LR(0) </a:t>
            </a:r>
            <a:r>
              <a:rPr lang="en-US" dirty="0" smtClean="0">
                <a:sym typeface="Symbol" panose="05050102010706020507" pitchFamily="18" charset="2"/>
              </a:rPr>
              <a:t>collection for a grammar, we need to define an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augmented</a:t>
            </a:r>
            <a:r>
              <a:rPr lang="en-US" dirty="0" smtClean="0">
                <a:sym typeface="Symbol" panose="05050102010706020507" pitchFamily="18" charset="2"/>
              </a:rPr>
              <a:t> grammar two functions, namely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Closure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goto</a:t>
            </a:r>
            <a:r>
              <a:rPr lang="en-US" sz="2800" b="1" dirty="0" smtClean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54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877887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Augmented grammar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285"/>
            <a:ext cx="10515600" cy="311467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If G is a grammar with start symbol S, then G’, the </a:t>
            </a:r>
            <a:r>
              <a:rPr lang="en-IN" dirty="0" smtClean="0">
                <a:solidFill>
                  <a:srgbClr val="FF0000"/>
                </a:solidFill>
              </a:rPr>
              <a:t>augmented </a:t>
            </a:r>
            <a:r>
              <a:rPr lang="en-IN" dirty="0" smtClean="0"/>
              <a:t>grammar for G, is G with a new start symbol S’ and production S’</a:t>
            </a:r>
            <a:r>
              <a:rPr lang="en-US" altLang="en-US" dirty="0" smtClean="0">
                <a:sym typeface="Symbol" panose="05050102010706020507" pitchFamily="18" charset="2"/>
              </a:rPr>
              <a:t>  S.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If G = (N, T, P, S), then G’ = (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U {S’}</a:t>
            </a:r>
            <a:r>
              <a:rPr lang="en-IN" altLang="en-US" dirty="0" smtClean="0">
                <a:sym typeface="Symbol" panose="05050102010706020507" pitchFamily="18" charset="2"/>
              </a:rPr>
              <a:t> , T,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PU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{</a:t>
            </a:r>
            <a:r>
              <a:rPr lang="en-IN" dirty="0">
                <a:solidFill>
                  <a:srgbClr val="FF0000"/>
                </a:solidFill>
              </a:rPr>
              <a:t>S’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S}</a:t>
            </a:r>
            <a:r>
              <a:rPr lang="en-US" altLang="en-US" dirty="0" smtClean="0">
                <a:sym typeface="Symbol" panose="05050102010706020507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S’</a:t>
            </a:r>
            <a:r>
              <a:rPr lang="en-US" altLang="en-US" dirty="0" smtClean="0">
                <a:sym typeface="Symbol" panose="05050102010706020507" pitchFamily="18" charset="2"/>
              </a:rPr>
              <a:t>)  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r>
              <a:rPr lang="en-US" altLang="en-US" dirty="0" smtClean="0">
                <a:sym typeface="Symbol" panose="05050102010706020507" pitchFamily="18" charset="2"/>
              </a:rPr>
              <a:t>The purpose of this new starting production is to indicate to the parser when it should stop parsing and announce acceptance of the input.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58"/>
            <a:ext cx="10515600" cy="86360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Closure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5847"/>
            <a:ext cx="10515600" cy="4857753"/>
          </a:xfrm>
        </p:spPr>
        <p:txBody>
          <a:bodyPr/>
          <a:lstStyle/>
          <a:p>
            <a:r>
              <a:rPr lang="en-IN" dirty="0" smtClean="0"/>
              <a:t> If  </a:t>
            </a:r>
            <a:r>
              <a:rPr lang="en-IN" b="1" dirty="0" smtClean="0"/>
              <a:t>I</a:t>
            </a:r>
            <a:r>
              <a:rPr lang="en-IN" dirty="0" smtClean="0"/>
              <a:t>  is a set of items for a grammar G, then the Closure(</a:t>
            </a:r>
            <a:r>
              <a:rPr lang="en-IN" b="1" dirty="0" smtClean="0"/>
              <a:t>I</a:t>
            </a:r>
            <a:r>
              <a:rPr lang="en-IN" dirty="0" smtClean="0"/>
              <a:t>) is the set of items constructed from </a:t>
            </a:r>
            <a:r>
              <a:rPr lang="en-IN" b="1" dirty="0" smtClean="0"/>
              <a:t>I</a:t>
            </a:r>
            <a:r>
              <a:rPr lang="en-IN" dirty="0" smtClean="0"/>
              <a:t> by the following rules:</a:t>
            </a:r>
          </a:p>
          <a:p>
            <a:pPr marL="1371600" lvl="2" indent="-457200">
              <a:buAutoNum type="arabicPeriod"/>
            </a:pPr>
            <a:r>
              <a:rPr lang="en-IN" sz="2800" dirty="0" smtClean="0"/>
              <a:t>Every item in </a:t>
            </a:r>
            <a:r>
              <a:rPr lang="en-IN" sz="2800" b="1" dirty="0" smtClean="0"/>
              <a:t>I </a:t>
            </a:r>
            <a:r>
              <a:rPr lang="en-IN" sz="2800" dirty="0" smtClean="0"/>
              <a:t>is added to closure(</a:t>
            </a:r>
            <a:r>
              <a:rPr lang="en-IN" sz="2800" b="1" dirty="0"/>
              <a:t>I</a:t>
            </a:r>
            <a:r>
              <a:rPr lang="en-IN" sz="2800" dirty="0" smtClean="0"/>
              <a:t>)</a:t>
            </a:r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r>
              <a:rPr lang="en-IN" sz="2800" dirty="0" smtClean="0"/>
              <a:t>If A</a:t>
            </a:r>
            <a:r>
              <a:rPr lang="en-US" altLang="en-US" sz="2800" dirty="0" smtClean="0">
                <a:sym typeface="Symbol" panose="05050102010706020507" pitchFamily="18" charset="2"/>
              </a:rPr>
              <a:t> </a:t>
            </a:r>
            <a:r>
              <a:rPr lang="el-GR" altLang="en-US" sz="2800" dirty="0" smtClean="0">
                <a:sym typeface="Symbol" panose="05050102010706020507" pitchFamily="18" charset="2"/>
              </a:rPr>
              <a:t>α</a:t>
            </a:r>
            <a:r>
              <a:rPr lang="en-IN" altLang="en-US" sz="2800" dirty="0" smtClean="0">
                <a:sym typeface="Symbol" panose="05050102010706020507" pitchFamily="18" charset="2"/>
              </a:rPr>
              <a:t>.B</a:t>
            </a:r>
            <a:r>
              <a:rPr lang="el-GR" altLang="en-US" sz="2800" dirty="0" smtClean="0">
                <a:sym typeface="Symbol" panose="05050102010706020507" pitchFamily="18" charset="2"/>
              </a:rPr>
              <a:t>β</a:t>
            </a:r>
            <a:r>
              <a:rPr lang="en-IN" altLang="en-US" sz="2800" dirty="0" smtClean="0">
                <a:sym typeface="Symbol" panose="05050102010706020507" pitchFamily="18" charset="2"/>
              </a:rPr>
              <a:t> is in </a:t>
            </a:r>
            <a:r>
              <a:rPr lang="en-IN" sz="2800" dirty="0"/>
              <a:t>closure(</a:t>
            </a:r>
            <a:r>
              <a:rPr lang="en-IN" sz="2800" b="1" dirty="0"/>
              <a:t>I</a:t>
            </a:r>
            <a:r>
              <a:rPr lang="en-IN" sz="2800" dirty="0" smtClean="0"/>
              <a:t>) and B </a:t>
            </a:r>
            <a:r>
              <a:rPr lang="en-US" altLang="en-US" sz="2800" dirty="0" smtClean="0">
                <a:sym typeface="Symbol" panose="05050102010706020507" pitchFamily="18" charset="2"/>
              </a:rPr>
              <a:t> </a:t>
            </a:r>
            <a:r>
              <a:rPr lang="el-GR" altLang="en-US" sz="2800" dirty="0" smtClean="0">
                <a:sym typeface="Symbol" panose="05050102010706020507" pitchFamily="18" charset="2"/>
              </a:rPr>
              <a:t>γ</a:t>
            </a:r>
            <a:r>
              <a:rPr lang="en-IN" altLang="en-US" sz="2800" dirty="0" smtClean="0">
                <a:sym typeface="Symbol" panose="05050102010706020507" pitchFamily="18" charset="2"/>
              </a:rPr>
              <a:t> is a production, then add item </a:t>
            </a:r>
            <a:r>
              <a:rPr lang="en-IN" sz="2800" dirty="0"/>
              <a:t>B </a:t>
            </a:r>
            <a:r>
              <a:rPr lang="en-US" altLang="en-US" sz="2800" dirty="0">
                <a:sym typeface="Symbol" panose="05050102010706020507" pitchFamily="18" charset="2"/>
              </a:rPr>
              <a:t> </a:t>
            </a:r>
            <a:r>
              <a:rPr lang="en-US" altLang="en-US" sz="2800" dirty="0" smtClean="0">
                <a:sym typeface="Symbol" panose="05050102010706020507" pitchFamily="18" charset="2"/>
              </a:rPr>
              <a:t>.</a:t>
            </a:r>
            <a:r>
              <a:rPr lang="el-GR" altLang="en-US" sz="2800" dirty="0" smtClean="0">
                <a:sym typeface="Symbol" panose="05050102010706020507" pitchFamily="18" charset="2"/>
              </a:rPr>
              <a:t>γ</a:t>
            </a:r>
            <a:r>
              <a:rPr lang="en-IN" altLang="en-US" sz="2800" dirty="0" smtClean="0">
                <a:sym typeface="Symbol" panose="05050102010706020507" pitchFamily="18" charset="2"/>
              </a:rPr>
              <a:t> to </a:t>
            </a:r>
            <a:r>
              <a:rPr lang="en-IN" sz="2800" b="1" dirty="0" smtClean="0"/>
              <a:t>I</a:t>
            </a:r>
            <a:r>
              <a:rPr lang="en-IN" sz="2800" dirty="0" smtClean="0"/>
              <a:t>, if it is not already there.</a:t>
            </a:r>
            <a:endParaRPr lang="en-IN" sz="2800" dirty="0"/>
          </a:p>
          <a:p>
            <a:pPr marL="1371600" lvl="2" indent="-457200">
              <a:buAutoNum type="arabicPeriod"/>
            </a:pPr>
            <a:r>
              <a:rPr lang="en-IN" sz="2800" dirty="0" smtClean="0"/>
              <a:t>Repeat the step (2) until no more new items can be added to closure(</a:t>
            </a:r>
            <a:r>
              <a:rPr lang="en-IN" sz="2800" b="1" dirty="0" smtClean="0"/>
              <a:t>I</a:t>
            </a:r>
            <a:r>
              <a:rPr lang="en-IN" sz="2800" dirty="0" smtClean="0"/>
              <a:t>) </a:t>
            </a:r>
          </a:p>
          <a:p>
            <a:pPr marL="914400" lvl="2" indent="0">
              <a:buNone/>
            </a:pPr>
            <a:endParaRPr lang="en-IN" dirty="0" smtClean="0"/>
          </a:p>
          <a:p>
            <a:pPr marL="1371600" lvl="2" indent="-457200">
              <a:buAutoNum type="arabicPeriod"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7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5"/>
            <a:ext cx="10515600" cy="82073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1527"/>
            <a:ext cx="10515600" cy="557212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 smtClean="0"/>
              <a:t>Consider the augmented grammar</a:t>
            </a:r>
          </a:p>
          <a:p>
            <a:pPr marL="0" indent="0">
              <a:buNone/>
            </a:pPr>
            <a:r>
              <a:rPr lang="en-IN" sz="11200" dirty="0"/>
              <a:t> </a:t>
            </a:r>
            <a:r>
              <a:rPr lang="en-IN" sz="11200" dirty="0" smtClean="0"/>
              <a:t>E’</a:t>
            </a:r>
            <a:r>
              <a:rPr lang="en-US" altLang="en-US" sz="11200" dirty="0" smtClean="0">
                <a:sym typeface="Symbol" panose="05050102010706020507" pitchFamily="18" charset="2"/>
              </a:rPr>
              <a:t> </a:t>
            </a:r>
            <a:r>
              <a:rPr lang="en-US" altLang="en-US" sz="11200" dirty="0">
                <a:sym typeface="Symbol" panose="05050102010706020507" pitchFamily="18" charset="2"/>
              </a:rPr>
              <a:t> </a:t>
            </a:r>
            <a:r>
              <a:rPr lang="en-US" altLang="en-US" sz="11200" dirty="0" smtClean="0">
                <a:sym typeface="Symbol" panose="05050102010706020507" pitchFamily="18" charset="2"/>
              </a:rPr>
              <a:t>E</a:t>
            </a:r>
          </a:p>
          <a:p>
            <a:pPr marL="0" indent="0">
              <a:buNone/>
            </a:pPr>
            <a:r>
              <a:rPr lang="en-IN" sz="11200" dirty="0"/>
              <a:t> </a:t>
            </a:r>
            <a:r>
              <a:rPr lang="en-US" sz="11200" dirty="0"/>
              <a:t>E → E + T / T</a:t>
            </a:r>
          </a:p>
          <a:p>
            <a:pPr marL="0" indent="0">
              <a:buNone/>
            </a:pPr>
            <a:r>
              <a:rPr lang="en-US" sz="11200" dirty="0" smtClean="0"/>
              <a:t> T → T * F / F</a:t>
            </a:r>
          </a:p>
          <a:p>
            <a:pPr marL="0" indent="0">
              <a:buNone/>
            </a:pPr>
            <a:r>
              <a:rPr lang="en-US" sz="11200" dirty="0" smtClean="0"/>
              <a:t> F → ( E ) / id</a:t>
            </a:r>
          </a:p>
          <a:p>
            <a:pPr marL="0" indent="0">
              <a:buNone/>
            </a:pPr>
            <a:r>
              <a:rPr lang="en-US" sz="11200" dirty="0" smtClean="0"/>
              <a:t>If </a:t>
            </a:r>
            <a:r>
              <a:rPr lang="en-IN" sz="11200" b="1" dirty="0" smtClean="0"/>
              <a:t>I </a:t>
            </a:r>
            <a:r>
              <a:rPr lang="en-IN" sz="11200" dirty="0" smtClean="0"/>
              <a:t>is set of one item {[E’</a:t>
            </a:r>
            <a:r>
              <a:rPr lang="en-US" altLang="en-US" sz="11200" dirty="0" smtClean="0">
                <a:sym typeface="Symbol" panose="05050102010706020507" pitchFamily="18" charset="2"/>
              </a:rPr>
              <a:t>  .E]}, then closure(</a:t>
            </a:r>
            <a:r>
              <a:rPr lang="en-IN" sz="11200" b="1" dirty="0" smtClean="0"/>
              <a:t>I</a:t>
            </a:r>
            <a:r>
              <a:rPr lang="en-IN" sz="11200" dirty="0" smtClean="0"/>
              <a:t>) contains the items</a:t>
            </a:r>
          </a:p>
          <a:p>
            <a:pPr marL="0" indent="0">
              <a:buNone/>
            </a:pPr>
            <a:r>
              <a:rPr lang="en-US" altLang="en-US" sz="11200" dirty="0" smtClean="0">
                <a:sym typeface="Symbol" panose="05050102010706020507" pitchFamily="18" charset="2"/>
              </a:rPr>
              <a:t>      </a:t>
            </a:r>
            <a:r>
              <a:rPr lang="en-IN" sz="11200" dirty="0" smtClean="0">
                <a:solidFill>
                  <a:srgbClr val="FF0000"/>
                </a:solidFill>
              </a:rPr>
              <a:t>E’</a:t>
            </a:r>
            <a:r>
              <a:rPr lang="en-US" altLang="en-US" sz="11200" dirty="0" smtClean="0">
                <a:solidFill>
                  <a:srgbClr val="FF0000"/>
                </a:solidFill>
                <a:sym typeface="Symbol" panose="05050102010706020507" pitchFamily="18" charset="2"/>
              </a:rPr>
              <a:t>  .E</a:t>
            </a:r>
          </a:p>
          <a:p>
            <a:pPr marL="0" indent="0">
              <a:buNone/>
            </a:pPr>
            <a:r>
              <a:rPr lang="en-US" sz="11200" dirty="0" smtClean="0">
                <a:solidFill>
                  <a:srgbClr val="FF0000"/>
                </a:solidFill>
              </a:rPr>
              <a:t>      E </a:t>
            </a:r>
            <a:r>
              <a:rPr lang="en-US" sz="11200" dirty="0">
                <a:solidFill>
                  <a:srgbClr val="FF0000"/>
                </a:solidFill>
              </a:rPr>
              <a:t>→ </a:t>
            </a:r>
            <a:r>
              <a:rPr lang="en-US" sz="11200" dirty="0" smtClean="0">
                <a:solidFill>
                  <a:srgbClr val="FF0000"/>
                </a:solidFill>
              </a:rPr>
              <a:t>.E </a:t>
            </a:r>
            <a:r>
              <a:rPr lang="en-US" sz="11200" dirty="0">
                <a:solidFill>
                  <a:srgbClr val="FF0000"/>
                </a:solidFill>
              </a:rPr>
              <a:t>+ T </a:t>
            </a:r>
            <a:endParaRPr lang="en-US" sz="1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</a:t>
            </a:r>
            <a:r>
              <a:rPr lang="en-US" sz="11200" dirty="0" smtClean="0">
                <a:solidFill>
                  <a:srgbClr val="FF0000"/>
                </a:solidFill>
              </a:rPr>
              <a:t>     </a:t>
            </a:r>
            <a:r>
              <a:rPr lang="en-US" sz="11200" dirty="0">
                <a:solidFill>
                  <a:srgbClr val="FF0000"/>
                </a:solidFill>
              </a:rPr>
              <a:t>E → </a:t>
            </a:r>
            <a:r>
              <a:rPr lang="en-US" sz="11200" dirty="0" smtClean="0">
                <a:solidFill>
                  <a:srgbClr val="FF0000"/>
                </a:solidFill>
              </a:rPr>
              <a:t>.T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</a:t>
            </a:r>
            <a:r>
              <a:rPr lang="en-US" sz="11200" dirty="0" smtClean="0">
                <a:solidFill>
                  <a:srgbClr val="FF0000"/>
                </a:solidFill>
              </a:rPr>
              <a:t>     T </a:t>
            </a:r>
            <a:r>
              <a:rPr lang="en-US" sz="11200" dirty="0">
                <a:solidFill>
                  <a:srgbClr val="FF0000"/>
                </a:solidFill>
              </a:rPr>
              <a:t>→ </a:t>
            </a:r>
            <a:r>
              <a:rPr lang="en-US" sz="11200" dirty="0" smtClean="0">
                <a:solidFill>
                  <a:srgbClr val="FF0000"/>
                </a:solidFill>
              </a:rPr>
              <a:t>.T </a:t>
            </a:r>
            <a:r>
              <a:rPr lang="en-US" sz="11200" dirty="0">
                <a:solidFill>
                  <a:srgbClr val="FF0000"/>
                </a:solidFill>
              </a:rPr>
              <a:t>* </a:t>
            </a:r>
            <a:r>
              <a:rPr lang="en-US" sz="11200" dirty="0" smtClean="0">
                <a:solidFill>
                  <a:srgbClr val="FF0000"/>
                </a:solidFill>
              </a:rPr>
              <a:t>F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</a:t>
            </a:r>
            <a:r>
              <a:rPr lang="en-US" sz="11200" dirty="0" smtClean="0">
                <a:solidFill>
                  <a:srgbClr val="FF0000"/>
                </a:solidFill>
              </a:rPr>
              <a:t>     T →.F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</a:t>
            </a:r>
            <a:r>
              <a:rPr lang="en-US" sz="11200" dirty="0" smtClean="0">
                <a:solidFill>
                  <a:srgbClr val="FF0000"/>
                </a:solidFill>
              </a:rPr>
              <a:t>    </a:t>
            </a:r>
            <a:r>
              <a:rPr lang="en-US" sz="11200" dirty="0">
                <a:solidFill>
                  <a:srgbClr val="FF0000"/>
                </a:solidFill>
              </a:rPr>
              <a:t> F </a:t>
            </a:r>
            <a:r>
              <a:rPr lang="en-US" sz="11200" dirty="0" smtClean="0">
                <a:solidFill>
                  <a:srgbClr val="FF0000"/>
                </a:solidFill>
              </a:rPr>
              <a:t>→.( </a:t>
            </a:r>
            <a:r>
              <a:rPr lang="en-US" sz="11200" dirty="0">
                <a:solidFill>
                  <a:srgbClr val="FF0000"/>
                </a:solidFill>
              </a:rPr>
              <a:t>E ) </a:t>
            </a:r>
          </a:p>
          <a:p>
            <a:pPr marL="0" indent="0">
              <a:buNone/>
            </a:pPr>
            <a:r>
              <a:rPr lang="en-US" sz="11200" dirty="0">
                <a:solidFill>
                  <a:srgbClr val="FF0000"/>
                </a:solidFill>
              </a:rPr>
              <a:t> </a:t>
            </a:r>
            <a:r>
              <a:rPr lang="en-US" sz="11200" dirty="0" smtClean="0">
                <a:solidFill>
                  <a:srgbClr val="FF0000"/>
                </a:solidFill>
              </a:rPr>
              <a:t>     F →.id</a:t>
            </a:r>
            <a:endParaRPr lang="en-US" sz="1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US" sz="9600" dirty="0"/>
          </a:p>
          <a:p>
            <a:pPr marL="0" indent="0">
              <a:buNone/>
            </a:pPr>
            <a:endParaRPr lang="en-IN" sz="9600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39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goto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0141"/>
            <a:ext cx="10515600" cy="3457575"/>
          </a:xfrm>
        </p:spPr>
        <p:txBody>
          <a:bodyPr/>
          <a:lstStyle/>
          <a:p>
            <a:r>
              <a:rPr lang="en-IN" dirty="0" smtClean="0"/>
              <a:t>goto(I, X), where I is set of items  and X is a grammar symbol, is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defined to be the </a:t>
            </a:r>
            <a:r>
              <a:rPr lang="en-IN" dirty="0" smtClean="0">
                <a:solidFill>
                  <a:srgbClr val="FF0000"/>
                </a:solidFill>
              </a:rPr>
              <a:t>closure </a:t>
            </a:r>
            <a:r>
              <a:rPr lang="en-IN" dirty="0" smtClean="0"/>
              <a:t>of the set of all items [</a:t>
            </a:r>
            <a:r>
              <a:rPr lang="en-IN" dirty="0"/>
              <a:t>A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l-GR" altLang="en-US" dirty="0" smtClean="0">
                <a:sym typeface="Symbol" panose="05050102010706020507" pitchFamily="18" charset="2"/>
              </a:rPr>
              <a:t>α</a:t>
            </a:r>
            <a:r>
              <a:rPr lang="en-IN" altLang="en-US" dirty="0" smtClean="0">
                <a:sym typeface="Symbol" panose="05050102010706020507" pitchFamily="18" charset="2"/>
              </a:rPr>
              <a:t>X.</a:t>
            </a:r>
            <a:r>
              <a:rPr lang="el-GR" altLang="en-US" dirty="0" smtClean="0">
                <a:sym typeface="Symbol" panose="05050102010706020507" pitchFamily="18" charset="2"/>
              </a:rPr>
              <a:t>β</a:t>
            </a:r>
            <a:r>
              <a:rPr lang="en-IN" altLang="en-US" dirty="0" smtClean="0">
                <a:sym typeface="Symbol" panose="05050102010706020507" pitchFamily="18" charset="2"/>
              </a:rPr>
              <a:t>] such that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</a:t>
            </a:r>
            <a:r>
              <a:rPr lang="en-IN" dirty="0" smtClean="0"/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 smtClean="0">
                <a:sym typeface="Symbol" panose="05050102010706020507" pitchFamily="18" charset="2"/>
              </a:rPr>
              <a:t>.X</a:t>
            </a:r>
            <a:r>
              <a:rPr lang="el-GR" altLang="en-US" dirty="0" smtClean="0">
                <a:sym typeface="Symbol" panose="05050102010706020507" pitchFamily="18" charset="2"/>
              </a:rPr>
              <a:t>β</a:t>
            </a:r>
            <a:r>
              <a:rPr lang="en-IN" altLang="en-US" dirty="0" smtClean="0">
                <a:sym typeface="Symbol" panose="05050102010706020507" pitchFamily="18" charset="2"/>
              </a:rPr>
              <a:t> is in I</a:t>
            </a:r>
          </a:p>
          <a:p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The goto moves the dot behind the X symbol. That means the transition is performed from one state to another under the effect of the symbol X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4"/>
            <a:ext cx="10515600" cy="8064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104"/>
            <a:ext cx="10515600" cy="4843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If I is the set of two items {[</a:t>
            </a:r>
            <a:r>
              <a:rPr lang="en-IN" b="1" dirty="0"/>
              <a:t>E’</a:t>
            </a:r>
            <a:r>
              <a:rPr lang="en-US" altLang="en-US" b="1" dirty="0">
                <a:sym typeface="Symbol" panose="05050102010706020507" pitchFamily="18" charset="2"/>
              </a:rPr>
              <a:t>  .</a:t>
            </a:r>
            <a:r>
              <a:rPr lang="en-US" altLang="en-US" b="1" dirty="0" smtClean="0">
                <a:sym typeface="Symbol" panose="05050102010706020507" pitchFamily="18" charset="2"/>
              </a:rPr>
              <a:t>E</a:t>
            </a:r>
            <a:r>
              <a:rPr lang="en-US" altLang="en-US" dirty="0" smtClean="0">
                <a:sym typeface="Symbol" panose="05050102010706020507" pitchFamily="18" charset="2"/>
              </a:rPr>
              <a:t> ,</a:t>
            </a:r>
            <a:r>
              <a:rPr lang="en-US" dirty="0" smtClean="0"/>
              <a:t> </a:t>
            </a:r>
            <a:r>
              <a:rPr lang="en-US" b="1" dirty="0"/>
              <a:t>E → </a:t>
            </a:r>
            <a:r>
              <a:rPr lang="en-US" b="1" dirty="0" smtClean="0"/>
              <a:t>E .+ T</a:t>
            </a:r>
            <a:r>
              <a:rPr lang="en-US" dirty="0" smtClean="0"/>
              <a:t> </a:t>
            </a:r>
            <a:r>
              <a:rPr lang="en-IN" dirty="0" smtClean="0"/>
              <a:t>]} then goto(I , +) consists of closure of  {</a:t>
            </a:r>
            <a:r>
              <a:rPr lang="en-US" dirty="0" smtClean="0"/>
              <a:t> </a:t>
            </a:r>
            <a:r>
              <a:rPr lang="en-US" b="1" dirty="0"/>
              <a:t>E → </a:t>
            </a:r>
            <a:r>
              <a:rPr lang="en-US" b="1" dirty="0" smtClean="0"/>
              <a:t>E +. T</a:t>
            </a: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 → </a:t>
            </a:r>
            <a:r>
              <a:rPr lang="en-US" b="1" dirty="0" smtClean="0">
                <a:solidFill>
                  <a:srgbClr val="FF0000"/>
                </a:solidFill>
              </a:rPr>
              <a:t>E </a:t>
            </a:r>
            <a:r>
              <a:rPr lang="en-US" b="1" dirty="0">
                <a:solidFill>
                  <a:srgbClr val="FF0000"/>
                </a:solidFill>
              </a:rPr>
              <a:t>+ </a:t>
            </a:r>
            <a:r>
              <a:rPr lang="en-US" b="1" dirty="0" smtClean="0">
                <a:solidFill>
                  <a:srgbClr val="FF0000"/>
                </a:solidFill>
              </a:rPr>
              <a:t>.T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                 T </a:t>
            </a:r>
            <a:r>
              <a:rPr lang="en-US" b="1" dirty="0">
                <a:solidFill>
                  <a:srgbClr val="FF0000"/>
                </a:solidFill>
              </a:rPr>
              <a:t>→ .T * 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                   </a:t>
            </a:r>
            <a:r>
              <a:rPr lang="en-US" b="1" dirty="0">
                <a:solidFill>
                  <a:srgbClr val="FF0000"/>
                </a:solidFill>
              </a:rPr>
              <a:t>T →.F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                     </a:t>
            </a:r>
            <a:r>
              <a:rPr lang="en-US" b="1" dirty="0">
                <a:solidFill>
                  <a:srgbClr val="FF0000"/>
                </a:solidFill>
              </a:rPr>
              <a:t>F →.( E 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                    </a:t>
            </a:r>
            <a:r>
              <a:rPr lang="en-US" b="1" dirty="0">
                <a:solidFill>
                  <a:srgbClr val="FF0000"/>
                </a:solidFill>
              </a:rPr>
              <a:t>F →.id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71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614362"/>
            <a:ext cx="9229725" cy="57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3"/>
            <a:ext cx="10515600" cy="73501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Collection of Canonical LR(0) Sets of Items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134"/>
            <a:ext cx="10515600" cy="581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0</a:t>
            </a:r>
            <a:r>
              <a:rPr lang="en-IN" baseline="-25000" dirty="0" smtClean="0">
                <a:solidFill>
                  <a:srgbClr val="FF0000"/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:   </a:t>
            </a:r>
            <a:r>
              <a:rPr lang="en-IN" b="1" dirty="0"/>
              <a:t>E’</a:t>
            </a:r>
            <a:r>
              <a:rPr lang="en-US" altLang="en-US" b="1" dirty="0">
                <a:sym typeface="Symbol" panose="05050102010706020507" pitchFamily="18" charset="2"/>
              </a:rPr>
              <a:t>  .</a:t>
            </a:r>
            <a:r>
              <a:rPr lang="en-US" altLang="en-US" b="1" dirty="0" smtClean="0">
                <a:sym typeface="Symbol" panose="05050102010706020507" pitchFamily="18" charset="2"/>
              </a:rPr>
              <a:t>E                    </a:t>
            </a:r>
            <a:r>
              <a:rPr lang="en-US" b="1" dirty="0" smtClean="0"/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</a:t>
            </a:r>
            <a:r>
              <a:rPr lang="en-US" b="1" dirty="0" smtClean="0"/>
              <a:t>T)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2  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</a:t>
            </a:r>
            <a:endParaRPr lang="en-US" altLang="en-US" b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 smtClean="0">
                <a:sym typeface="Symbol" panose="05050102010706020507" pitchFamily="18" charset="2"/>
              </a:rPr>
              <a:t>         </a:t>
            </a:r>
            <a:r>
              <a:rPr lang="en-US" b="1" dirty="0" smtClean="0"/>
              <a:t>E </a:t>
            </a:r>
            <a:r>
              <a:rPr lang="en-US" b="1" dirty="0"/>
              <a:t>→ .E + </a:t>
            </a:r>
            <a:r>
              <a:rPr lang="en-US" b="1" dirty="0" smtClean="0"/>
              <a:t>T            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2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     </a:t>
            </a:r>
            <a:r>
              <a:rPr lang="en-US" b="1" dirty="0" smtClean="0"/>
              <a:t>E </a:t>
            </a:r>
            <a:r>
              <a:rPr lang="en-US" b="1" dirty="0"/>
              <a:t>→ </a:t>
            </a:r>
            <a:r>
              <a:rPr lang="en-US" b="1" dirty="0" smtClean="0"/>
              <a:t>T.                   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:   </a:t>
            </a:r>
            <a:r>
              <a:rPr lang="en-US" b="1" dirty="0" smtClean="0"/>
              <a:t>F →(. </a:t>
            </a:r>
            <a:r>
              <a:rPr lang="en-US" b="1" dirty="0"/>
              <a:t>E )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smtClean="0"/>
              <a:t>    E </a:t>
            </a:r>
            <a:r>
              <a:rPr lang="en-US" b="1" dirty="0"/>
              <a:t>→ .</a:t>
            </a:r>
            <a:r>
              <a:rPr lang="en-US" b="1" dirty="0" smtClean="0"/>
              <a:t>T                                  </a:t>
            </a:r>
            <a:r>
              <a:rPr lang="en-US" b="1" dirty="0" err="1" smtClean="0"/>
              <a:t>T</a:t>
            </a:r>
            <a:r>
              <a:rPr lang="en-US" b="1" dirty="0" smtClean="0"/>
              <a:t> → T. * </a:t>
            </a:r>
            <a:r>
              <a:rPr lang="en-US" b="1" dirty="0"/>
              <a:t>F</a:t>
            </a:r>
            <a:r>
              <a:rPr lang="en-US" b="1" dirty="0" smtClean="0"/>
              <a:t>                          E </a:t>
            </a:r>
            <a:r>
              <a:rPr lang="en-US" b="1" dirty="0"/>
              <a:t>→ .E + T</a:t>
            </a:r>
            <a:r>
              <a:rPr lang="en-US" b="1" dirty="0" smtClean="0"/>
              <a:t>                 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smtClean="0"/>
              <a:t>   T </a:t>
            </a:r>
            <a:r>
              <a:rPr lang="en-US" b="1" dirty="0"/>
              <a:t>→ .T * </a:t>
            </a:r>
            <a:r>
              <a:rPr lang="en-US" b="1" dirty="0" smtClean="0"/>
              <a:t>F                                                                       E </a:t>
            </a:r>
            <a:r>
              <a:rPr lang="en-US" b="1" dirty="0"/>
              <a:t>→ .T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smtClean="0"/>
              <a:t>   T </a:t>
            </a:r>
            <a:r>
              <a:rPr lang="en-US" b="1" dirty="0"/>
              <a:t>→.</a:t>
            </a:r>
            <a:r>
              <a:rPr lang="en-US" b="1" dirty="0" smtClean="0"/>
              <a:t>F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 </a:t>
            </a:r>
            <a:r>
              <a:rPr lang="en-US" b="1" dirty="0" smtClean="0"/>
              <a:t>F)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3                                         </a:t>
            </a:r>
            <a:r>
              <a:rPr lang="en-US" b="1" dirty="0" smtClean="0"/>
              <a:t>T </a:t>
            </a:r>
            <a:r>
              <a:rPr lang="en-US" b="1" dirty="0"/>
              <a:t>→ .T * F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     </a:t>
            </a:r>
            <a:r>
              <a:rPr lang="en-US" b="1" dirty="0"/>
              <a:t>F →.( E </a:t>
            </a:r>
            <a:r>
              <a:rPr lang="en-US" b="1" dirty="0" smtClean="0"/>
              <a:t>)               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3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     </a:t>
            </a:r>
            <a:r>
              <a:rPr lang="en-US" b="1" dirty="0" smtClean="0"/>
              <a:t>T →F.                                 T </a:t>
            </a:r>
            <a:r>
              <a:rPr lang="en-US" b="1" dirty="0"/>
              <a:t>→.F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smtClean="0"/>
              <a:t>    </a:t>
            </a:r>
            <a:r>
              <a:rPr lang="en-US" b="1" dirty="0"/>
              <a:t>F →.</a:t>
            </a:r>
            <a:r>
              <a:rPr lang="en-US" b="1" dirty="0" smtClean="0"/>
              <a:t>id                                                                             F </a:t>
            </a:r>
            <a:r>
              <a:rPr lang="en-US" b="1" dirty="0"/>
              <a:t>→.( E )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, id) =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5</a:t>
            </a:r>
            <a:r>
              <a:rPr lang="en-US" b="1" dirty="0" smtClean="0"/>
              <a:t>                         F →.id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0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, E)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1                           </a:t>
            </a:r>
            <a:r>
              <a:rPr lang="en-US" b="1" dirty="0"/>
              <a:t>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5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:   </a:t>
            </a:r>
            <a:r>
              <a:rPr lang="en-US" b="1" dirty="0" smtClean="0"/>
              <a:t>F → id.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:   </a:t>
            </a:r>
            <a:r>
              <a:rPr lang="en-IN" b="1" dirty="0" smtClean="0"/>
              <a:t>E</a:t>
            </a:r>
            <a:r>
              <a:rPr lang="en-IN" b="1" dirty="0"/>
              <a:t>’</a:t>
            </a:r>
            <a:r>
              <a:rPr lang="en-US" altLang="en-US" b="1" dirty="0">
                <a:sym typeface="Symbol" panose="05050102010706020507" pitchFamily="18" charset="2"/>
              </a:rPr>
              <a:t>  </a:t>
            </a:r>
            <a:r>
              <a:rPr lang="en-US" altLang="en-US" b="1" dirty="0" smtClean="0">
                <a:sym typeface="Symbol" panose="05050102010706020507" pitchFamily="18" charset="2"/>
              </a:rPr>
              <a:t>E. </a:t>
            </a:r>
          </a:p>
          <a:p>
            <a:pPr marL="0" indent="0">
              <a:buNone/>
            </a:pP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b="1" dirty="0" smtClean="0">
                <a:sym typeface="Symbol" panose="05050102010706020507" pitchFamily="18" charset="2"/>
              </a:rPr>
              <a:t>        </a:t>
            </a:r>
            <a:r>
              <a:rPr lang="en-US" b="1" dirty="0" smtClean="0"/>
              <a:t>E </a:t>
            </a:r>
            <a:r>
              <a:rPr lang="en-US" b="1" dirty="0"/>
              <a:t>→ </a:t>
            </a:r>
            <a:r>
              <a:rPr lang="en-US" b="1" dirty="0" smtClean="0"/>
              <a:t>E. </a:t>
            </a:r>
            <a:r>
              <a:rPr lang="en-US" b="1" dirty="0"/>
              <a:t>+ T</a:t>
            </a:r>
            <a:endParaRPr lang="en-IN" b="1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543050" y="929134"/>
            <a:ext cx="1771650" cy="3700469"/>
          </a:xfrm>
          <a:prstGeom prst="rect">
            <a:avLst/>
          </a:prstGeom>
          <a:noFill/>
          <a:ln w="412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43050" y="5544457"/>
            <a:ext cx="1771650" cy="121375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152570" y="1393366"/>
            <a:ext cx="1785257" cy="107405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138060" y="3468912"/>
            <a:ext cx="1553027" cy="551543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592457" y="1393366"/>
            <a:ext cx="1727200" cy="3802748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116282" y="5000162"/>
            <a:ext cx="1553027" cy="551543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3830"/>
            <a:ext cx="10515600" cy="6270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+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6         </a:t>
            </a:r>
            <a:r>
              <a:rPr lang="en-IN" b="1" dirty="0" smtClean="0">
                <a:solidFill>
                  <a:srgbClr val="FF0000"/>
                </a:solidFill>
              </a:rPr>
              <a:t>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E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8  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 </a:t>
            </a:r>
            <a:endParaRPr lang="en-US" altLang="en-US" b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6  </a:t>
            </a:r>
            <a:r>
              <a:rPr lang="en-IN" b="1" dirty="0" smtClean="0">
                <a:solidFill>
                  <a:srgbClr val="FF0000"/>
                </a:solidFill>
              </a:rPr>
              <a:t>:  </a:t>
            </a:r>
            <a:r>
              <a:rPr lang="en-US" b="1" dirty="0" smtClean="0"/>
              <a:t>E → E + .T                  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8 </a:t>
            </a:r>
            <a:r>
              <a:rPr lang="en-IN" b="1" dirty="0" smtClean="0">
                <a:solidFill>
                  <a:srgbClr val="FF0000"/>
                </a:solidFill>
              </a:rPr>
              <a:t> :  </a:t>
            </a:r>
            <a:r>
              <a:rPr lang="en-US" b="1" dirty="0" smtClean="0"/>
              <a:t>F →( E. )                              </a:t>
            </a:r>
            <a:r>
              <a:rPr lang="en-US" b="1" dirty="0"/>
              <a:t>F →(. E )</a:t>
            </a:r>
            <a:endParaRPr lang="en-US" b="1" dirty="0" smtClean="0"/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</a:t>
            </a:r>
            <a:r>
              <a:rPr lang="en-US" b="1" dirty="0" smtClean="0"/>
              <a:t>T → .T * F                               E → E .+ T                           </a:t>
            </a:r>
            <a:r>
              <a:rPr lang="en-US" b="1" dirty="0"/>
              <a:t>E → </a:t>
            </a:r>
            <a:r>
              <a:rPr lang="en-US" b="1" dirty="0" smtClean="0"/>
              <a:t>.E </a:t>
            </a:r>
            <a:r>
              <a:rPr lang="en-US" b="1" dirty="0"/>
              <a:t>+ </a:t>
            </a:r>
            <a:r>
              <a:rPr lang="en-US" b="1" dirty="0" smtClean="0"/>
              <a:t>T                      </a:t>
            </a:r>
          </a:p>
          <a:p>
            <a:pPr marL="0" indent="0">
              <a:buNone/>
            </a:pPr>
            <a:r>
              <a:rPr lang="en-US" b="1" dirty="0" smtClean="0"/>
              <a:t>        T </a:t>
            </a:r>
            <a:r>
              <a:rPr lang="en-US" b="1" dirty="0"/>
              <a:t>→.</a:t>
            </a:r>
            <a:r>
              <a:rPr lang="en-US" b="1" dirty="0" smtClean="0"/>
              <a:t>F                                                                                   T </a:t>
            </a:r>
            <a:r>
              <a:rPr lang="en-US" b="1" dirty="0"/>
              <a:t>→ .T * F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b="1" dirty="0" smtClean="0"/>
              <a:t>  F </a:t>
            </a:r>
            <a:r>
              <a:rPr lang="en-US" b="1" dirty="0"/>
              <a:t>→.( E </a:t>
            </a:r>
            <a:r>
              <a:rPr lang="en-US" b="1" dirty="0" smtClean="0"/>
              <a:t>)                            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2                                  </a:t>
            </a:r>
            <a:r>
              <a:rPr lang="en-US" b="1" dirty="0" smtClean="0"/>
              <a:t>T </a:t>
            </a:r>
            <a:r>
              <a:rPr lang="en-US" b="1" dirty="0"/>
              <a:t>→.F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F →.id                                  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/>
              <a:t>E </a:t>
            </a:r>
            <a:r>
              <a:rPr lang="en-US" b="1" dirty="0"/>
              <a:t>→ T. </a:t>
            </a:r>
            <a:r>
              <a:rPr lang="en-US" b="1" dirty="0" smtClean="0"/>
              <a:t>                              F </a:t>
            </a:r>
            <a:r>
              <a:rPr lang="en-US" b="1" dirty="0"/>
              <a:t>→.( E 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*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7                                                  </a:t>
            </a:r>
            <a:r>
              <a:rPr lang="en-US" b="1" dirty="0" smtClean="0"/>
              <a:t>T </a:t>
            </a:r>
            <a:r>
              <a:rPr lang="en-US" b="1" dirty="0"/>
              <a:t>→ T. * F</a:t>
            </a:r>
            <a:r>
              <a:rPr lang="en-IN" b="1" baseline="-25000" dirty="0" smtClean="0">
                <a:solidFill>
                  <a:srgbClr val="FF0000"/>
                </a:solidFill>
              </a:rPr>
              <a:t>                                     </a:t>
            </a:r>
            <a:r>
              <a:rPr lang="en-US" b="1" dirty="0" smtClean="0"/>
              <a:t>F </a:t>
            </a:r>
            <a:r>
              <a:rPr lang="en-US" b="1" dirty="0"/>
              <a:t>→.id</a:t>
            </a:r>
            <a:r>
              <a:rPr lang="en-IN" b="1" baseline="-25000" dirty="0" smtClean="0">
                <a:solidFill>
                  <a:srgbClr val="FF0000"/>
                </a:solidFill>
              </a:rPr>
              <a:t>               </a:t>
            </a:r>
            <a:endParaRPr lang="en-US" altLang="en-US" b="1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7   </a:t>
            </a:r>
            <a:r>
              <a:rPr lang="en-IN" b="1" dirty="0" smtClean="0">
                <a:solidFill>
                  <a:srgbClr val="FF0000"/>
                </a:solidFill>
              </a:rPr>
              <a:t>:   </a:t>
            </a:r>
            <a:r>
              <a:rPr lang="en-US" b="1" dirty="0" smtClean="0"/>
              <a:t>T </a:t>
            </a:r>
            <a:r>
              <a:rPr lang="en-US" b="1" dirty="0"/>
              <a:t>→ </a:t>
            </a:r>
            <a:r>
              <a:rPr lang="en-US" b="1" dirty="0" smtClean="0"/>
              <a:t>T *. F                       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         F →.( E )       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F </a:t>
            </a:r>
            <a:r>
              <a:rPr lang="en-US" b="1" dirty="0" smtClean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3   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4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5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F </a:t>
            </a:r>
            <a:r>
              <a:rPr lang="en-US" b="1" dirty="0"/>
              <a:t>→.</a:t>
            </a:r>
            <a:r>
              <a:rPr lang="en-US" b="1" dirty="0" smtClean="0"/>
              <a:t>id                                      T </a:t>
            </a:r>
            <a:r>
              <a:rPr lang="en-US" b="1" dirty="0"/>
              <a:t>→F. </a:t>
            </a:r>
            <a:r>
              <a:rPr lang="en-US" b="1" dirty="0" smtClean="0"/>
              <a:t>                                 F →id. </a:t>
            </a:r>
            <a:endParaRPr lang="en-US" b="1" dirty="0"/>
          </a:p>
          <a:p>
            <a:pPr marL="0" indent="0">
              <a:buNone/>
            </a:pP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09486" y="812800"/>
            <a:ext cx="1654628" cy="252548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09486" y="3875314"/>
            <a:ext cx="1654628" cy="178525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84800" y="812800"/>
            <a:ext cx="1799771" cy="130628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442859" y="2873830"/>
            <a:ext cx="1988457" cy="117565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384800" y="4876801"/>
            <a:ext cx="2046516" cy="725714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889167" y="812800"/>
            <a:ext cx="1948722" cy="3429416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024079" y="4876802"/>
            <a:ext cx="1798820" cy="78377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764"/>
            <a:ext cx="10515600" cy="62808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IN" b="1" baseline="-25000" dirty="0" smtClean="0">
                <a:solidFill>
                  <a:srgbClr val="FF0000"/>
                </a:solidFill>
              </a:rPr>
              <a:t>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6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9    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(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       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5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9  </a:t>
            </a:r>
            <a:r>
              <a:rPr lang="en-IN" b="1" dirty="0" smtClean="0">
                <a:solidFill>
                  <a:srgbClr val="FF0000"/>
                </a:solidFill>
              </a:rPr>
              <a:t> :   </a:t>
            </a:r>
            <a:r>
              <a:rPr lang="en-US" b="1" dirty="0" smtClean="0"/>
              <a:t>E </a:t>
            </a:r>
            <a:r>
              <a:rPr lang="en-US" b="1" dirty="0"/>
              <a:t>→ E </a:t>
            </a:r>
            <a:r>
              <a:rPr lang="en-US" b="1" dirty="0" smtClean="0"/>
              <a:t>+ T.                           F </a:t>
            </a:r>
            <a:r>
              <a:rPr lang="en-US" b="1" dirty="0"/>
              <a:t>→(. E </a:t>
            </a:r>
            <a:r>
              <a:rPr lang="en-US" b="1" dirty="0" smtClean="0"/>
              <a:t>)                               F →id.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T </a:t>
            </a:r>
            <a:r>
              <a:rPr lang="en-US" b="1" dirty="0"/>
              <a:t>→ </a:t>
            </a:r>
            <a:r>
              <a:rPr lang="en-US" b="1" dirty="0" smtClean="0"/>
              <a:t>T. </a:t>
            </a:r>
            <a:r>
              <a:rPr lang="en-US" b="1" dirty="0"/>
              <a:t>* </a:t>
            </a:r>
            <a:r>
              <a:rPr lang="en-US" b="1" dirty="0" smtClean="0"/>
              <a:t>F                           E </a:t>
            </a:r>
            <a:r>
              <a:rPr lang="en-US" b="1" dirty="0"/>
              <a:t>→ .E + T</a:t>
            </a:r>
            <a:r>
              <a:rPr lang="en-US" b="1" dirty="0" smtClean="0"/>
              <a:t>                 </a:t>
            </a:r>
            <a:endParaRPr lang="en-IN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            E→ </a:t>
            </a:r>
            <a:r>
              <a:rPr lang="en-US" b="1" dirty="0"/>
              <a:t>.T </a:t>
            </a:r>
            <a:r>
              <a:rPr lang="en-US" b="1" dirty="0" smtClean="0"/>
              <a:t>                      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7</a:t>
            </a:r>
            <a:r>
              <a:rPr lang="en-IN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(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4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6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F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3                                   </a:t>
            </a:r>
            <a:r>
              <a:rPr lang="en-US" b="1" dirty="0" smtClean="0"/>
              <a:t>T </a:t>
            </a:r>
            <a:r>
              <a:rPr lang="en-US" b="1" dirty="0"/>
              <a:t>→ .T * F</a:t>
            </a:r>
            <a:r>
              <a:rPr lang="en-US" b="1" dirty="0" smtClean="0"/>
              <a:t>                            </a:t>
            </a:r>
            <a:r>
              <a:rPr lang="en-US" b="1" dirty="0" err="1"/>
              <a:t>F</a:t>
            </a:r>
            <a:r>
              <a:rPr lang="en-US" b="1" dirty="0"/>
              <a:t> →(. E )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FF0000"/>
                </a:solidFill>
              </a:rPr>
              <a:t>               </a:t>
            </a:r>
            <a:r>
              <a:rPr lang="en-US" b="1" dirty="0" smtClean="0"/>
              <a:t>T </a:t>
            </a:r>
            <a:r>
              <a:rPr lang="en-US" b="1" dirty="0"/>
              <a:t>→ </a:t>
            </a:r>
            <a:r>
              <a:rPr lang="en-US" b="1" dirty="0" smtClean="0"/>
              <a:t>F.                                  T </a:t>
            </a:r>
            <a:r>
              <a:rPr lang="en-US" b="1" dirty="0"/>
              <a:t>→.F</a:t>
            </a:r>
            <a:r>
              <a:rPr lang="en-US" b="1" dirty="0" smtClean="0"/>
              <a:t>                                   E </a:t>
            </a:r>
            <a:r>
              <a:rPr lang="en-US" b="1" dirty="0"/>
              <a:t>→ .E + 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            F </a:t>
            </a:r>
            <a:r>
              <a:rPr lang="en-US" b="1" dirty="0"/>
              <a:t>→.( E </a:t>
            </a:r>
            <a:r>
              <a:rPr lang="en-US" b="1" dirty="0" smtClean="0"/>
              <a:t>)                              </a:t>
            </a:r>
            <a:r>
              <a:rPr lang="en-US" b="1" dirty="0"/>
              <a:t>E→ .T </a:t>
            </a:r>
            <a:endParaRPr lang="en-US" b="1" dirty="0" smtClean="0"/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FF0000"/>
                </a:solidFill>
              </a:rPr>
              <a:t>                                                                                  </a:t>
            </a:r>
            <a:r>
              <a:rPr lang="en-US" b="1" dirty="0"/>
              <a:t>F →.</a:t>
            </a:r>
            <a:r>
              <a:rPr lang="en-US" b="1" dirty="0" smtClean="0"/>
              <a:t>id                                  </a:t>
            </a:r>
            <a:r>
              <a:rPr lang="en-US" b="1" dirty="0"/>
              <a:t>T → .T * F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                                                          T </a:t>
            </a:r>
            <a:r>
              <a:rPr lang="en-US" b="1" dirty="0"/>
              <a:t>→.F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7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10                    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7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id </a:t>
            </a:r>
            <a:r>
              <a:rPr lang="en-US" b="1" dirty="0"/>
              <a:t>) 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5                                            </a:t>
            </a:r>
            <a:r>
              <a:rPr lang="en-US" b="1" dirty="0" smtClean="0"/>
              <a:t> </a:t>
            </a:r>
            <a:r>
              <a:rPr lang="en-US" b="1" dirty="0"/>
              <a:t>F →.( E )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FF0000"/>
                </a:solidFill>
              </a:rPr>
              <a:t>  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10 </a:t>
            </a:r>
            <a:r>
              <a:rPr lang="en-IN" b="1" dirty="0" smtClean="0">
                <a:solidFill>
                  <a:srgbClr val="FF0000"/>
                </a:solidFill>
              </a:rPr>
              <a:t> :   </a:t>
            </a:r>
            <a:r>
              <a:rPr lang="en-US" b="1" dirty="0" smtClean="0"/>
              <a:t>T </a:t>
            </a:r>
            <a:r>
              <a:rPr lang="en-US" b="1" dirty="0"/>
              <a:t>→ </a:t>
            </a:r>
            <a:r>
              <a:rPr lang="en-US" b="1" dirty="0" smtClean="0"/>
              <a:t>T </a:t>
            </a:r>
            <a:r>
              <a:rPr lang="en-US" b="1" dirty="0"/>
              <a:t>* </a:t>
            </a:r>
            <a:r>
              <a:rPr lang="en-US" b="1" dirty="0" smtClean="0"/>
              <a:t>F.                       F </a:t>
            </a:r>
            <a:r>
              <a:rPr lang="en-US" b="1" dirty="0"/>
              <a:t>→id</a:t>
            </a:r>
            <a:r>
              <a:rPr lang="en-US" b="1" dirty="0" smtClean="0"/>
              <a:t>.                                    F </a:t>
            </a:r>
            <a:r>
              <a:rPr lang="en-US" b="1" dirty="0"/>
              <a:t>→.id </a:t>
            </a:r>
            <a:r>
              <a:rPr lang="en-US" b="1" dirty="0" smtClean="0"/>
              <a:t>    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3928" y="764500"/>
            <a:ext cx="1813810" cy="1124262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499018" y="2648503"/>
            <a:ext cx="1660815" cy="551543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051685" y="779489"/>
            <a:ext cx="1963712" cy="350769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859187" y="779490"/>
            <a:ext cx="1514006" cy="674557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18741" y="4991725"/>
            <a:ext cx="1843790" cy="58461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051685" y="5006717"/>
            <a:ext cx="1783830" cy="584616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784237" y="2203552"/>
            <a:ext cx="2038662" cy="3807501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054"/>
            <a:ext cx="10515600" cy="84952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LR Parser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697"/>
            <a:ext cx="10515600" cy="533051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LR</a:t>
            </a:r>
            <a:r>
              <a:rPr lang="en-IN" dirty="0" smtClean="0"/>
              <a:t> parsers used to parse a large class of context-free grammars.</a:t>
            </a:r>
          </a:p>
          <a:p>
            <a:r>
              <a:rPr lang="en-IN" dirty="0"/>
              <a:t> </a:t>
            </a:r>
            <a:r>
              <a:rPr lang="en-IN" dirty="0" smtClean="0"/>
              <a:t>The technique is called </a:t>
            </a:r>
            <a:r>
              <a:rPr lang="en-IN" dirty="0" smtClean="0">
                <a:solidFill>
                  <a:srgbClr val="FF0000"/>
                </a:solidFill>
              </a:rPr>
              <a:t>LR(k)</a:t>
            </a:r>
            <a:r>
              <a:rPr lang="en-IN" dirty="0" smtClean="0"/>
              <a:t> parsing: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L</a:t>
            </a:r>
            <a:r>
              <a:rPr lang="en-IN" sz="2800" dirty="0" smtClean="0"/>
              <a:t> denotes that input sequence is processed from left to right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R</a:t>
            </a:r>
            <a:r>
              <a:rPr lang="en-IN" sz="2800" dirty="0" smtClean="0"/>
              <a:t> denotes that the right most derivation is performed.</a:t>
            </a:r>
          </a:p>
          <a:p>
            <a:pPr lvl="2"/>
            <a:r>
              <a:rPr lang="en-IN" sz="28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k</a:t>
            </a:r>
            <a:r>
              <a:rPr lang="en-IN" sz="2800" dirty="0" smtClean="0"/>
              <a:t>  denotes that at most k symbols are used to make a decision.</a:t>
            </a:r>
          </a:p>
          <a:p>
            <a:pPr marL="85725" lvl="2" indent="185738" defTabSz="271463"/>
            <a:r>
              <a:rPr lang="en-IN" sz="2800" dirty="0" smtClean="0"/>
              <a:t> Reasons for the attractiveness of </a:t>
            </a:r>
            <a:r>
              <a:rPr lang="en-IN" sz="2800" dirty="0" smtClean="0">
                <a:solidFill>
                  <a:srgbClr val="FF0000"/>
                </a:solidFill>
              </a:rPr>
              <a:t>LR</a:t>
            </a:r>
            <a:r>
              <a:rPr lang="en-IN" sz="2800" dirty="0" smtClean="0"/>
              <a:t> parser</a:t>
            </a:r>
          </a:p>
          <a:p>
            <a:pPr marL="1257300" lvl="4" indent="-257175" defTabSz="271463"/>
            <a:r>
              <a:rPr lang="en-IN" sz="2800" dirty="0" smtClean="0">
                <a:solidFill>
                  <a:srgbClr val="FF0000"/>
                </a:solidFill>
              </a:rPr>
              <a:t>LR</a:t>
            </a:r>
            <a:r>
              <a:rPr lang="en-IN" sz="2800" dirty="0" smtClean="0"/>
              <a:t> parsers can handle a large class of CF grammars.</a:t>
            </a:r>
          </a:p>
          <a:p>
            <a:pPr marL="1257300" lvl="4" indent="-257175" defTabSz="271463"/>
            <a:r>
              <a:rPr lang="en-IN" sz="2800" dirty="0"/>
              <a:t> </a:t>
            </a:r>
            <a:r>
              <a:rPr lang="en-IN" sz="2800" dirty="0" smtClean="0"/>
              <a:t>An </a:t>
            </a:r>
            <a:r>
              <a:rPr lang="en-IN" sz="2800" dirty="0" smtClean="0">
                <a:solidFill>
                  <a:srgbClr val="FF0000"/>
                </a:solidFill>
              </a:rPr>
              <a:t>LR </a:t>
            </a:r>
            <a:r>
              <a:rPr lang="en-IN" sz="2800" dirty="0" smtClean="0"/>
              <a:t>parser can detect syntax errors as soon as they occur.</a:t>
            </a:r>
          </a:p>
          <a:p>
            <a:pPr marL="1257300" lvl="4" indent="-257175" defTabSz="271463"/>
            <a:r>
              <a:rPr lang="en-IN" sz="2800" dirty="0"/>
              <a:t> </a:t>
            </a:r>
            <a:r>
              <a:rPr lang="en-IN" sz="2800" dirty="0" smtClean="0"/>
              <a:t>The </a:t>
            </a:r>
            <a:r>
              <a:rPr lang="en-IN" sz="2800" dirty="0" smtClean="0">
                <a:solidFill>
                  <a:srgbClr val="FF0000"/>
                </a:solidFill>
              </a:rPr>
              <a:t>LR</a:t>
            </a:r>
            <a:r>
              <a:rPr lang="en-IN" sz="2800" dirty="0" smtClean="0"/>
              <a:t> parsing method is the most general non back tracking shift-reduce parsing method.</a:t>
            </a:r>
          </a:p>
          <a:p>
            <a:pPr marL="1257300" lvl="4" indent="-257175" defTabSz="271463"/>
            <a:r>
              <a:rPr lang="en-IN" sz="2800" dirty="0"/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LR</a:t>
            </a:r>
            <a:r>
              <a:rPr lang="en-IN" sz="2800" dirty="0" smtClean="0"/>
              <a:t> parsers can handle all language recognized by LL(1).</a:t>
            </a:r>
          </a:p>
          <a:p>
            <a:pPr marL="1257300" lvl="4" indent="-257175" defTabSz="271463"/>
            <a:endParaRPr lang="en-IN" sz="2800" dirty="0" smtClean="0">
              <a:solidFill>
                <a:srgbClr val="FF0000"/>
              </a:solidFill>
            </a:endParaRPr>
          </a:p>
          <a:p>
            <a:pPr marL="1000125" lvl="4" indent="0" defTabSz="271463">
              <a:buNone/>
            </a:pPr>
            <a:r>
              <a:rPr lang="en-IN" sz="2600" dirty="0" smtClean="0">
                <a:solidFill>
                  <a:srgbClr val="FF0000"/>
                </a:solidFill>
              </a:rPr>
              <a:t> </a:t>
            </a:r>
          </a:p>
          <a:p>
            <a:pPr marL="1257300" lvl="4" indent="-257175" defTabSz="271463"/>
            <a:endParaRPr lang="en-IN" sz="2600" dirty="0" smtClean="0"/>
          </a:p>
          <a:p>
            <a:pPr marL="85725" lvl="2" indent="828675"/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75132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5429"/>
            <a:ext cx="10515600" cy="602342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8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+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6</a:t>
            </a:r>
            <a:r>
              <a:rPr lang="en-IN" b="1" dirty="0" smtClean="0">
                <a:solidFill>
                  <a:srgbClr val="FF0000"/>
                </a:solidFill>
              </a:rPr>
              <a:t>                                </a:t>
            </a:r>
            <a:r>
              <a:rPr lang="en-US" b="1" dirty="0"/>
              <a:t> </a:t>
            </a:r>
            <a:r>
              <a:rPr lang="en-US" b="1" dirty="0" err="1"/>
              <a:t>goto</a:t>
            </a:r>
            <a:r>
              <a:rPr lang="en-US" b="1" dirty="0"/>
              <a:t>(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9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7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FF0000"/>
                </a:solidFill>
              </a:rPr>
              <a:t>        </a:t>
            </a:r>
            <a:r>
              <a:rPr lang="en-US" b="1" dirty="0"/>
              <a:t>E → E + .</a:t>
            </a:r>
            <a:r>
              <a:rPr lang="en-US" b="1" dirty="0" smtClean="0"/>
              <a:t>T                                              </a:t>
            </a:r>
            <a:r>
              <a:rPr lang="en-IN" b="1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/>
              <a:t>T → T *. F</a:t>
            </a:r>
            <a:endParaRPr lang="en-IN" b="1" baseline="-25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 smtClean="0">
                <a:solidFill>
                  <a:srgbClr val="FF0000"/>
                </a:solidFill>
              </a:rPr>
              <a:t>        </a:t>
            </a:r>
            <a:r>
              <a:rPr lang="en-US" b="1" dirty="0"/>
              <a:t>T → .T * </a:t>
            </a:r>
            <a:r>
              <a:rPr lang="en-US" b="1" dirty="0" smtClean="0"/>
              <a:t>F                                               </a:t>
            </a:r>
            <a:r>
              <a:rPr lang="en-US" b="1" dirty="0" err="1"/>
              <a:t>F</a:t>
            </a:r>
            <a:r>
              <a:rPr lang="en-US" b="1" dirty="0"/>
              <a:t> →.( E 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T </a:t>
            </a:r>
            <a:r>
              <a:rPr lang="en-US" b="1" dirty="0"/>
              <a:t>→.</a:t>
            </a:r>
            <a:r>
              <a:rPr lang="en-US" b="1" dirty="0" smtClean="0"/>
              <a:t>F                                                      </a:t>
            </a:r>
            <a:r>
              <a:rPr lang="en-US" b="1" dirty="0" err="1"/>
              <a:t>F</a:t>
            </a:r>
            <a:r>
              <a:rPr lang="en-US" b="1" dirty="0"/>
              <a:t> →.</a:t>
            </a:r>
            <a:r>
              <a:rPr lang="en-US" b="1" dirty="0" smtClean="0"/>
              <a:t>id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F </a:t>
            </a:r>
            <a:r>
              <a:rPr lang="en-US" b="1" dirty="0"/>
              <a:t>→.( E 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F </a:t>
            </a:r>
            <a:r>
              <a:rPr lang="en-US" b="1" dirty="0"/>
              <a:t>→.</a:t>
            </a:r>
            <a:r>
              <a:rPr lang="en-US" b="1" dirty="0" smtClean="0"/>
              <a:t>id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baseline="-25000" dirty="0">
                <a:solidFill>
                  <a:srgbClr val="FF0000"/>
                </a:solidFill>
              </a:rPr>
              <a:t>8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 )</a:t>
            </a:r>
            <a:r>
              <a:rPr lang="en-US" b="1" dirty="0" smtClean="0"/>
              <a:t>) </a:t>
            </a:r>
            <a:r>
              <a:rPr lang="en-US" b="1" dirty="0"/>
              <a:t>=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11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IN" b="1" dirty="0" smtClean="0">
                <a:solidFill>
                  <a:srgbClr val="FF0000"/>
                </a:solidFill>
              </a:rPr>
              <a:t>I</a:t>
            </a:r>
            <a:r>
              <a:rPr lang="en-IN" b="1" baseline="-25000" dirty="0" smtClean="0">
                <a:solidFill>
                  <a:srgbClr val="FF0000"/>
                </a:solidFill>
              </a:rPr>
              <a:t>11</a:t>
            </a:r>
            <a:r>
              <a:rPr lang="en-IN" b="1" dirty="0" smtClean="0">
                <a:solidFill>
                  <a:srgbClr val="FF0000"/>
                </a:solidFill>
              </a:rPr>
              <a:t> :   </a:t>
            </a:r>
            <a:r>
              <a:rPr lang="en-US" b="1" dirty="0"/>
              <a:t>F </a:t>
            </a:r>
            <a:r>
              <a:rPr lang="en-US" b="1" dirty="0" smtClean="0"/>
              <a:t>→ ( </a:t>
            </a:r>
            <a:r>
              <a:rPr lang="en-US" b="1" dirty="0"/>
              <a:t>E </a:t>
            </a:r>
            <a:r>
              <a:rPr lang="en-US" b="1" dirty="0" smtClean="0"/>
              <a:t>). </a:t>
            </a:r>
            <a:endParaRPr lang="en-US" b="1" dirty="0"/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39252" y="944380"/>
            <a:ext cx="1888761" cy="278817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280879" y="944380"/>
            <a:ext cx="2128603" cy="1858781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143004" y="4501467"/>
            <a:ext cx="2271708" cy="67060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9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7213"/>
            <a:ext cx="10515600" cy="561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 E </a:t>
            </a:r>
            <a:r>
              <a:rPr lang="en-US" sz="3600" dirty="0">
                <a:solidFill>
                  <a:srgbClr val="FF0000"/>
                </a:solidFill>
              </a:rPr>
              <a:t>→ E + T 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/>
              <a:t> ------(1)                </a:t>
            </a:r>
            <a:r>
              <a:rPr lang="en-US" sz="3600" dirty="0" smtClean="0">
                <a:solidFill>
                  <a:srgbClr val="0000CC"/>
                </a:solidFill>
              </a:rPr>
              <a:t>FOLLOW(E) = { +, ), $}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E → </a:t>
            </a:r>
            <a:r>
              <a:rPr lang="en-US" sz="3600" dirty="0" smtClean="0">
                <a:solidFill>
                  <a:srgbClr val="FF0000"/>
                </a:solidFill>
              </a:rPr>
              <a:t>T</a:t>
            </a:r>
            <a:r>
              <a:rPr lang="en-US" sz="3600" dirty="0"/>
              <a:t> </a:t>
            </a:r>
            <a:r>
              <a:rPr lang="en-US" sz="3600" dirty="0" smtClean="0"/>
              <a:t>         ------(2)               </a:t>
            </a:r>
            <a:r>
              <a:rPr lang="en-US" sz="3600" dirty="0" smtClean="0">
                <a:solidFill>
                  <a:srgbClr val="0000CC"/>
                </a:solidFill>
              </a:rPr>
              <a:t>FOLLOW(T) </a:t>
            </a:r>
            <a:r>
              <a:rPr lang="en-US" sz="3600">
                <a:solidFill>
                  <a:srgbClr val="0000CC"/>
                </a:solidFill>
              </a:rPr>
              <a:t>= </a:t>
            </a:r>
            <a:r>
              <a:rPr lang="en-US" sz="3600" smtClean="0">
                <a:solidFill>
                  <a:srgbClr val="0000CC"/>
                </a:solidFill>
              </a:rPr>
              <a:t>{+, *, </a:t>
            </a:r>
            <a:r>
              <a:rPr lang="en-US" sz="3600" dirty="0">
                <a:solidFill>
                  <a:srgbClr val="0000CC"/>
                </a:solidFill>
              </a:rPr>
              <a:t>), </a:t>
            </a:r>
            <a:r>
              <a:rPr lang="en-US" sz="3600" dirty="0" smtClean="0">
                <a:solidFill>
                  <a:srgbClr val="0000CC"/>
                </a:solidFill>
              </a:rPr>
              <a:t>$ </a:t>
            </a:r>
            <a:r>
              <a:rPr lang="en-US" sz="3600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T → T * </a:t>
            </a:r>
            <a:r>
              <a:rPr lang="en-US" sz="3600" dirty="0" smtClean="0">
                <a:solidFill>
                  <a:srgbClr val="FF0000"/>
                </a:solidFill>
              </a:rPr>
              <a:t>F</a:t>
            </a:r>
            <a:r>
              <a:rPr lang="en-US" sz="3600" dirty="0"/>
              <a:t> </a:t>
            </a:r>
            <a:r>
              <a:rPr lang="en-US" sz="3600" dirty="0" smtClean="0"/>
              <a:t>   ------(3)               </a:t>
            </a:r>
            <a:r>
              <a:rPr lang="en-US" sz="3600" dirty="0" smtClean="0">
                <a:solidFill>
                  <a:srgbClr val="0000CC"/>
                </a:solidFill>
              </a:rPr>
              <a:t>FOLLOW(F) </a:t>
            </a:r>
            <a:r>
              <a:rPr lang="en-US" sz="3600" dirty="0">
                <a:solidFill>
                  <a:srgbClr val="0000CC"/>
                </a:solidFill>
              </a:rPr>
              <a:t>= </a:t>
            </a:r>
            <a:r>
              <a:rPr lang="en-US" sz="3600" dirty="0" smtClean="0">
                <a:solidFill>
                  <a:srgbClr val="0000CC"/>
                </a:solidFill>
              </a:rPr>
              <a:t>{</a:t>
            </a:r>
            <a:r>
              <a:rPr lang="en-US" sz="3600" dirty="0">
                <a:solidFill>
                  <a:srgbClr val="0000CC"/>
                </a:solidFill>
              </a:rPr>
              <a:t>+, </a:t>
            </a:r>
            <a:r>
              <a:rPr lang="en-US" sz="3600" dirty="0" smtClean="0">
                <a:solidFill>
                  <a:srgbClr val="0000CC"/>
                </a:solidFill>
              </a:rPr>
              <a:t>*, ), </a:t>
            </a:r>
            <a:r>
              <a:rPr lang="en-US" sz="3600" dirty="0">
                <a:solidFill>
                  <a:srgbClr val="0000CC"/>
                </a:solidFill>
              </a:rPr>
              <a:t>$</a:t>
            </a:r>
            <a:r>
              <a:rPr lang="en-US" sz="3600" dirty="0" smtClean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T → </a:t>
            </a:r>
            <a:r>
              <a:rPr lang="en-US" sz="3600" dirty="0" smtClean="0">
                <a:solidFill>
                  <a:srgbClr val="FF0000"/>
                </a:solidFill>
              </a:rPr>
              <a:t>F</a:t>
            </a:r>
            <a:r>
              <a:rPr lang="en-US" sz="3600" dirty="0"/>
              <a:t> </a:t>
            </a:r>
            <a:r>
              <a:rPr lang="en-US" sz="3600" dirty="0" smtClean="0"/>
              <a:t>         ------(4)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F → ( E ) </a:t>
            </a:r>
            <a:r>
              <a:rPr lang="en-US" sz="3600" dirty="0" smtClean="0">
                <a:solidFill>
                  <a:srgbClr val="FF0000"/>
                </a:solidFill>
              </a:rPr>
              <a:t>     </a:t>
            </a:r>
            <a:r>
              <a:rPr lang="en-US" sz="3600" dirty="0" smtClean="0"/>
              <a:t>------(5)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F → </a:t>
            </a:r>
            <a:r>
              <a:rPr lang="en-US" sz="3600" dirty="0" smtClean="0">
                <a:solidFill>
                  <a:srgbClr val="FF0000"/>
                </a:solidFill>
              </a:rPr>
              <a:t>id</a:t>
            </a:r>
            <a:r>
              <a:rPr lang="en-US" sz="3600" dirty="0"/>
              <a:t> </a:t>
            </a:r>
            <a:r>
              <a:rPr lang="en-US" sz="3600" dirty="0" smtClean="0"/>
              <a:t>        ------(6)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5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8" y="642938"/>
            <a:ext cx="10672762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3" y="500063"/>
            <a:ext cx="10929937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1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328613"/>
            <a:ext cx="9801225" cy="65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942975"/>
            <a:ext cx="10315575" cy="57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8" y="385764"/>
            <a:ext cx="95726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228600"/>
            <a:ext cx="93726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5329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FOLLOW(E’)  </a:t>
            </a:r>
            <a:r>
              <a:rPr lang="en-US" altLang="en-US" dirty="0">
                <a:solidFill>
                  <a:srgbClr val="FF0000"/>
                </a:solidFill>
              </a:rPr>
              <a:t>=  </a:t>
            </a:r>
            <a:r>
              <a:rPr lang="en-US" altLang="en-US" dirty="0" smtClean="0">
                <a:solidFill>
                  <a:srgbClr val="FF0000"/>
                </a:solidFill>
              </a:rPr>
              <a:t>{ </a:t>
            </a:r>
            <a:r>
              <a:rPr lang="en-US" altLang="en-US" dirty="0">
                <a:solidFill>
                  <a:srgbClr val="FF0000"/>
                </a:solidFill>
              </a:rPr>
              <a:t>$ </a:t>
            </a:r>
            <a:r>
              <a:rPr lang="en-US" alt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FOLLOW(E)  </a:t>
            </a:r>
            <a:r>
              <a:rPr lang="en-US" altLang="en-US" dirty="0">
                <a:solidFill>
                  <a:srgbClr val="FF0000"/>
                </a:solidFill>
              </a:rPr>
              <a:t>=  { </a:t>
            </a:r>
            <a:r>
              <a:rPr lang="en-US" altLang="en-US" dirty="0" smtClean="0">
                <a:solidFill>
                  <a:srgbClr val="FF0000"/>
                </a:solidFill>
              </a:rPr>
              <a:t>+, </a:t>
            </a:r>
            <a:r>
              <a:rPr lang="en-US" altLang="en-US" dirty="0">
                <a:solidFill>
                  <a:srgbClr val="FF0000"/>
                </a:solidFill>
              </a:rPr>
              <a:t>), $ </a:t>
            </a:r>
            <a:r>
              <a:rPr lang="en-US" alt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FOLLOW(T)  </a:t>
            </a:r>
            <a:r>
              <a:rPr lang="en-US" altLang="en-US" dirty="0">
                <a:solidFill>
                  <a:srgbClr val="FF0000"/>
                </a:solidFill>
              </a:rPr>
              <a:t>=  { *,+, ), $ </a:t>
            </a:r>
            <a:r>
              <a:rPr lang="en-US" alt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FOLLOW(F)  =  { *,+, ), $ </a:t>
            </a:r>
            <a:r>
              <a:rPr lang="en-US" altLang="en-US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 E </a:t>
            </a:r>
            <a:r>
              <a:rPr lang="en-US" dirty="0"/>
              <a:t>→ E + T </a:t>
            </a:r>
            <a:r>
              <a:rPr lang="en-US" dirty="0" smtClean="0"/>
              <a:t> (rule 1)</a:t>
            </a:r>
          </a:p>
          <a:p>
            <a:pPr marL="0" indent="0">
              <a:buNone/>
            </a:pPr>
            <a:r>
              <a:rPr lang="en-US" dirty="0" smtClean="0"/>
              <a:t> E →  T       (</a:t>
            </a:r>
            <a:r>
              <a:rPr lang="en-US" dirty="0"/>
              <a:t>rule </a:t>
            </a:r>
            <a:r>
              <a:rPr lang="en-US" dirty="0" smtClean="0"/>
              <a:t>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T → T * </a:t>
            </a:r>
            <a:r>
              <a:rPr lang="en-US" dirty="0" smtClean="0"/>
              <a:t>F  (</a:t>
            </a:r>
            <a:r>
              <a:rPr lang="en-US" dirty="0"/>
              <a:t>rule </a:t>
            </a:r>
            <a:r>
              <a:rPr lang="en-US" dirty="0" smtClean="0"/>
              <a:t>3)</a:t>
            </a:r>
          </a:p>
          <a:p>
            <a:pPr marL="0" indent="0">
              <a:buNone/>
            </a:pPr>
            <a:r>
              <a:rPr lang="en-US" dirty="0" smtClean="0"/>
              <a:t> T →  F       (</a:t>
            </a:r>
            <a:r>
              <a:rPr lang="en-US" dirty="0"/>
              <a:t>rule </a:t>
            </a:r>
            <a:r>
              <a:rPr lang="en-US" dirty="0" smtClean="0"/>
              <a:t>4)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 → ( E ) </a:t>
            </a:r>
            <a:r>
              <a:rPr lang="en-US" dirty="0" smtClean="0"/>
              <a:t>   (</a:t>
            </a:r>
            <a:r>
              <a:rPr lang="en-US" dirty="0"/>
              <a:t>rule </a:t>
            </a:r>
            <a:r>
              <a:rPr lang="en-US" dirty="0" smtClean="0"/>
              <a:t>5)</a:t>
            </a:r>
          </a:p>
          <a:p>
            <a:pPr marL="0" indent="0">
              <a:buNone/>
            </a:pPr>
            <a:r>
              <a:rPr lang="en-US" dirty="0" smtClean="0"/>
              <a:t> F </a:t>
            </a:r>
            <a:r>
              <a:rPr lang="en-US" dirty="0"/>
              <a:t>→ </a:t>
            </a:r>
            <a:r>
              <a:rPr lang="en-US" dirty="0" smtClean="0"/>
              <a:t> id       </a:t>
            </a:r>
            <a:r>
              <a:rPr lang="en-US" dirty="0"/>
              <a:t>(rule </a:t>
            </a:r>
            <a:r>
              <a:rPr lang="en-US" dirty="0" smtClean="0"/>
              <a:t>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94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4"/>
            <a:ext cx="10515600" cy="8064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2984"/>
            <a:ext cx="10515600" cy="2357441"/>
          </a:xfrm>
        </p:spPr>
        <p:txBody>
          <a:bodyPr/>
          <a:lstStyle/>
          <a:p>
            <a:r>
              <a:rPr lang="en-IN" dirty="0" smtClean="0"/>
              <a:t>Drawbacks of the method</a:t>
            </a:r>
          </a:p>
          <a:p>
            <a:pPr lvl="1"/>
            <a:r>
              <a:rPr lang="en-IN" sz="2800" dirty="0" smtClean="0"/>
              <a:t>Parsing tables are too complicated to be generated by hand, need an automated generator.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Cannot handle ambiguous grammar without special tricks.</a:t>
            </a:r>
          </a:p>
          <a:p>
            <a:pPr marL="457200" lvl="1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7906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58"/>
            <a:ext cx="10515600" cy="9207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 </a:t>
            </a:r>
            <a:r>
              <a:rPr lang="en-IN" dirty="0" smtClean="0">
                <a:solidFill>
                  <a:srgbClr val="FF0000"/>
                </a:solidFill>
              </a:rPr>
              <a:t>Parser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08"/>
            <a:ext cx="10515600" cy="548640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9" y="2427742"/>
            <a:ext cx="685800" cy="3603308"/>
          </a:xfrm>
          <a:prstGeom prst="rect">
            <a:avLst/>
          </a:prstGeom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39" y="1589542"/>
            <a:ext cx="2921000" cy="396240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39" y="4561342"/>
            <a:ext cx="4978400" cy="1739446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439" y="2656342"/>
            <a:ext cx="2921000" cy="1211263"/>
          </a:xfrm>
          <a:prstGeom prst="rect">
            <a:avLst/>
          </a:prstGeom>
        </p:spPr>
      </p:pic>
      <p:sp>
        <p:nvSpPr>
          <p:cNvPr id="12" name="Text Box 1122"/>
          <p:cNvSpPr txBox="1">
            <a:spLocks noChangeArrowheads="1"/>
          </p:cNvSpPr>
          <p:nvPr/>
        </p:nvSpPr>
        <p:spPr bwMode="auto">
          <a:xfrm>
            <a:off x="4414839" y="1589542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input</a:t>
            </a:r>
          </a:p>
        </p:txBody>
      </p:sp>
      <p:sp>
        <p:nvSpPr>
          <p:cNvPr id="13" name="Text Box 1123"/>
          <p:cNvSpPr txBox="1">
            <a:spLocks noChangeArrowheads="1"/>
          </p:cNvSpPr>
          <p:nvPr/>
        </p:nvSpPr>
        <p:spPr bwMode="auto">
          <a:xfrm>
            <a:off x="9139239" y="2961142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/>
              <a:t>output</a:t>
            </a:r>
          </a:p>
        </p:txBody>
      </p:sp>
      <p:sp>
        <p:nvSpPr>
          <p:cNvPr id="14" name="Line 1124"/>
          <p:cNvSpPr>
            <a:spLocks noChangeShapeType="1"/>
          </p:cNvSpPr>
          <p:nvPr/>
        </p:nvSpPr>
        <p:spPr bwMode="auto">
          <a:xfrm flipH="1" flipV="1">
            <a:off x="2890839" y="2732542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5" name="Line 1125"/>
          <p:cNvSpPr>
            <a:spLocks noChangeShapeType="1"/>
          </p:cNvSpPr>
          <p:nvPr/>
        </p:nvSpPr>
        <p:spPr bwMode="auto">
          <a:xfrm flipH="1">
            <a:off x="5481639" y="3875542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6" name="Line 1126"/>
          <p:cNvSpPr>
            <a:spLocks noChangeShapeType="1"/>
          </p:cNvSpPr>
          <p:nvPr/>
        </p:nvSpPr>
        <p:spPr bwMode="auto">
          <a:xfrm>
            <a:off x="6396039" y="3875542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7" name="Line 1127"/>
          <p:cNvSpPr>
            <a:spLocks noChangeShapeType="1"/>
          </p:cNvSpPr>
          <p:nvPr/>
        </p:nvSpPr>
        <p:spPr bwMode="auto">
          <a:xfrm flipV="1">
            <a:off x="6472239" y="1970542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18" name="Line 1128"/>
          <p:cNvSpPr>
            <a:spLocks noChangeShapeType="1"/>
          </p:cNvSpPr>
          <p:nvPr/>
        </p:nvSpPr>
        <p:spPr bwMode="auto">
          <a:xfrm>
            <a:off x="7996239" y="326594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9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17"/>
            <a:ext cx="10515600" cy="84931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830"/>
            <a:ext cx="10515600" cy="431483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LR parser consists of an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1. input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2. output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3. stack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4. driver (parser) program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5. parse table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1.  action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2.  goto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6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LR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6"/>
            <a:ext cx="10515600" cy="506253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The driver program is same for all </a:t>
            </a:r>
            <a:r>
              <a:rPr lang="en-IN" dirty="0" smtClean="0">
                <a:solidFill>
                  <a:srgbClr val="FF0000"/>
                </a:solidFill>
              </a:rPr>
              <a:t>LR</a:t>
            </a:r>
            <a:r>
              <a:rPr lang="en-IN" dirty="0" smtClean="0"/>
              <a:t> parsers. </a:t>
            </a:r>
            <a:endParaRPr lang="en-IN" dirty="0"/>
          </a:p>
          <a:p>
            <a:r>
              <a:rPr lang="en-IN" dirty="0" smtClean="0"/>
              <a:t>Only the parsing table changes from one parser to another.</a:t>
            </a:r>
          </a:p>
          <a:p>
            <a:r>
              <a:rPr lang="en-IN" dirty="0"/>
              <a:t> </a:t>
            </a:r>
            <a:r>
              <a:rPr lang="en-IN" dirty="0" smtClean="0"/>
              <a:t>The parsing program reads character from an input buffer one at a time.</a:t>
            </a:r>
          </a:p>
          <a:p>
            <a:r>
              <a:rPr lang="en-IN" dirty="0"/>
              <a:t> </a:t>
            </a:r>
            <a:r>
              <a:rPr lang="en-IN" dirty="0" smtClean="0"/>
              <a:t>The program uses a stack to store a string of the form</a:t>
            </a:r>
          </a:p>
          <a:p>
            <a:pPr marL="0" indent="0">
              <a:buNone/>
            </a:pPr>
            <a:r>
              <a:rPr lang="en-IN" dirty="0" smtClean="0"/>
              <a:t>                           </a:t>
            </a:r>
            <a:r>
              <a:rPr lang="en-IN" b="1" dirty="0" smtClean="0">
                <a:solidFill>
                  <a:srgbClr val="FF0000"/>
                </a:solidFill>
              </a:rPr>
              <a:t>S</a:t>
            </a:r>
            <a:r>
              <a:rPr lang="en-IN" b="1" baseline="-25000" dirty="0" smtClean="0">
                <a:solidFill>
                  <a:srgbClr val="FF0000"/>
                </a:solidFill>
              </a:rPr>
              <a:t>0</a:t>
            </a:r>
            <a:r>
              <a:rPr lang="en-IN" b="1" dirty="0" smtClean="0">
                <a:solidFill>
                  <a:srgbClr val="FF0000"/>
                </a:solidFill>
              </a:rPr>
              <a:t> X</a:t>
            </a:r>
            <a:r>
              <a:rPr lang="en-IN" b="1" baseline="-25000" dirty="0" smtClean="0">
                <a:solidFill>
                  <a:srgbClr val="FF0000"/>
                </a:solidFill>
              </a:rPr>
              <a:t>1 </a:t>
            </a:r>
            <a:r>
              <a:rPr lang="en-IN" b="1" dirty="0" smtClean="0">
                <a:solidFill>
                  <a:srgbClr val="FF0000"/>
                </a:solidFill>
              </a:rPr>
              <a:t>S</a:t>
            </a:r>
            <a:r>
              <a:rPr lang="en-IN" b="1" baseline="-25000" dirty="0" smtClean="0">
                <a:solidFill>
                  <a:srgbClr val="FF0000"/>
                </a:solidFill>
              </a:rPr>
              <a:t>1</a:t>
            </a:r>
            <a:r>
              <a:rPr lang="en-IN" b="1" dirty="0" smtClean="0">
                <a:solidFill>
                  <a:srgbClr val="FF0000"/>
                </a:solidFill>
              </a:rPr>
              <a:t> X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S</a:t>
            </a:r>
            <a:r>
              <a:rPr lang="en-IN" b="1" baseline="-25000" dirty="0" smtClean="0">
                <a:solidFill>
                  <a:srgbClr val="FF0000"/>
                </a:solidFill>
              </a:rPr>
              <a:t>2</a:t>
            </a:r>
            <a:r>
              <a:rPr lang="en-IN" b="1" dirty="0" smtClean="0">
                <a:solidFill>
                  <a:srgbClr val="FF0000"/>
                </a:solidFill>
              </a:rPr>
              <a:t> X</a:t>
            </a:r>
            <a:r>
              <a:rPr lang="en-IN" b="1" baseline="-25000" dirty="0" smtClean="0">
                <a:solidFill>
                  <a:srgbClr val="FF0000"/>
                </a:solidFill>
              </a:rPr>
              <a:t>3 </a:t>
            </a:r>
            <a:r>
              <a:rPr lang="en-IN" b="1" dirty="0" smtClean="0">
                <a:solidFill>
                  <a:srgbClr val="FF0000"/>
                </a:solidFill>
              </a:rPr>
              <a:t> . . . .</a:t>
            </a:r>
            <a:r>
              <a:rPr lang="en-IN" b="1" baseline="-25000" dirty="0" smtClean="0">
                <a:solidFill>
                  <a:srgbClr val="FF0000"/>
                </a:solidFill>
              </a:rPr>
              <a:t>  </a:t>
            </a:r>
            <a:r>
              <a:rPr lang="en-IN" b="1" dirty="0" err="1" smtClean="0">
                <a:solidFill>
                  <a:srgbClr val="FF0000"/>
                </a:solidFill>
              </a:rPr>
              <a:t>X</a:t>
            </a:r>
            <a:r>
              <a:rPr lang="en-IN" b="1" baseline="-25000" dirty="0" err="1" smtClean="0">
                <a:solidFill>
                  <a:srgbClr val="FF0000"/>
                </a:solidFill>
              </a:rPr>
              <a:t>m</a:t>
            </a:r>
            <a:r>
              <a:rPr lang="en-IN" b="1" dirty="0" smtClean="0">
                <a:solidFill>
                  <a:srgbClr val="FF0000"/>
                </a:solidFill>
              </a:rPr>
              <a:t> S</a:t>
            </a:r>
            <a:r>
              <a:rPr lang="en-IN" b="1" baseline="-25000" dirty="0" smtClean="0">
                <a:solidFill>
                  <a:srgbClr val="FF0000"/>
                </a:solidFill>
              </a:rPr>
              <a:t>m</a:t>
            </a:r>
            <a:r>
              <a:rPr lang="en-IN" baseline="-25000" dirty="0" smtClean="0"/>
              <a:t> 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     </a:t>
            </a:r>
            <a:r>
              <a:rPr lang="en-IN" dirty="0" smtClean="0"/>
              <a:t>where </a:t>
            </a:r>
            <a:r>
              <a:rPr lang="en-IN" dirty="0"/>
              <a:t>S</a:t>
            </a:r>
            <a:r>
              <a:rPr lang="en-IN" baseline="-25000" dirty="0"/>
              <a:t>m </a:t>
            </a:r>
            <a:r>
              <a:rPr lang="en-IN" baseline="-25000" dirty="0" smtClean="0"/>
              <a:t> </a:t>
            </a:r>
            <a:r>
              <a:rPr lang="en-IN" dirty="0" smtClean="0"/>
              <a:t>is on top of the stack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each S</a:t>
            </a:r>
            <a:r>
              <a:rPr lang="en-IN" baseline="-25000" dirty="0" smtClean="0"/>
              <a:t>i</a:t>
            </a:r>
            <a:r>
              <a:rPr lang="en-IN" dirty="0" smtClean="0"/>
              <a:t> is a symbol called state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each X</a:t>
            </a:r>
            <a:r>
              <a:rPr lang="en-IN" baseline="-25000" dirty="0" smtClean="0"/>
              <a:t>i </a:t>
            </a:r>
            <a:r>
              <a:rPr lang="en-IN" dirty="0" smtClean="0"/>
              <a:t>is a grammar symbol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      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2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0822"/>
            <a:ext cx="10515600" cy="80645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 smtClean="0">
                <a:solidFill>
                  <a:srgbClr val="FF0000"/>
                </a:solidFill>
              </a:rPr>
              <a:t>ction and goto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281"/>
            <a:ext cx="10515600" cy="4729158"/>
          </a:xfrm>
        </p:spPr>
        <p:txBody>
          <a:bodyPr/>
          <a:lstStyle/>
          <a:p>
            <a:r>
              <a:rPr lang="en-IN" dirty="0" smtClean="0"/>
              <a:t> The function </a:t>
            </a:r>
            <a:r>
              <a:rPr lang="en-IN" dirty="0" smtClean="0">
                <a:solidFill>
                  <a:srgbClr val="FF0000"/>
                </a:solidFill>
              </a:rPr>
              <a:t>action </a:t>
            </a:r>
            <a:r>
              <a:rPr lang="en-IN" dirty="0" smtClean="0"/>
              <a:t>takes a state and input symbol as arguments and produces one of four values:</a:t>
            </a:r>
          </a:p>
          <a:p>
            <a:pPr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</a:t>
            </a:r>
            <a:r>
              <a:rPr lang="en-IN" b="1" dirty="0" smtClean="0"/>
              <a:t>Shift</a:t>
            </a:r>
            <a:r>
              <a:rPr lang="en-IN" dirty="0" smtClean="0">
                <a:solidFill>
                  <a:srgbClr val="FF0000"/>
                </a:solidFill>
              </a:rPr>
              <a:t> S </a:t>
            </a:r>
            <a:r>
              <a:rPr lang="en-IN" dirty="0" smtClean="0"/>
              <a:t>where</a:t>
            </a:r>
            <a:r>
              <a:rPr lang="en-IN" dirty="0" smtClean="0">
                <a:solidFill>
                  <a:srgbClr val="FF0000"/>
                </a:solidFill>
              </a:rPr>
              <a:t> S </a:t>
            </a:r>
            <a:r>
              <a:rPr lang="en-IN" dirty="0" smtClean="0"/>
              <a:t>is a state</a:t>
            </a:r>
          </a:p>
          <a:p>
            <a:pPr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b="1" dirty="0" smtClean="0"/>
              <a:t>Reduce</a:t>
            </a:r>
            <a:r>
              <a:rPr lang="en-IN" dirty="0" smtClean="0"/>
              <a:t> by a grammar production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</a:t>
            </a:r>
            <a:r>
              <a:rPr lang="el-GR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β</a:t>
            </a:r>
            <a:endParaRPr lang="en-IN" altLang="en-US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IN" dirty="0" smtClean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r>
              <a:rPr lang="en-IN" b="1" dirty="0" smtClean="0">
                <a:sym typeface="Symbol" panose="05050102010706020507" pitchFamily="18" charset="2"/>
              </a:rPr>
              <a:t>Accept</a:t>
            </a:r>
          </a:p>
          <a:p>
            <a:pPr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</a:t>
            </a:r>
            <a:r>
              <a:rPr lang="en-IN" b="1" dirty="0" smtClean="0">
                <a:sym typeface="Symbol" panose="05050102010706020507" pitchFamily="18" charset="2"/>
              </a:rPr>
              <a:t>Error</a:t>
            </a:r>
          </a:p>
          <a:p>
            <a:pPr marL="271463" indent="-271463"/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/>
              <a:t>The function </a:t>
            </a:r>
            <a:r>
              <a:rPr lang="en-IN" dirty="0" smtClean="0">
                <a:solidFill>
                  <a:srgbClr val="FF0000"/>
                </a:solidFill>
              </a:rPr>
              <a:t>goto </a:t>
            </a:r>
            <a:r>
              <a:rPr lang="en-IN" dirty="0"/>
              <a:t>takes a state and </a:t>
            </a:r>
            <a:r>
              <a:rPr lang="en-IN" dirty="0" smtClean="0"/>
              <a:t>a grammar </a:t>
            </a:r>
            <a:r>
              <a:rPr lang="en-IN" dirty="0"/>
              <a:t>symbol as arguments and produces </a:t>
            </a:r>
            <a:r>
              <a:rPr lang="en-IN" dirty="0" smtClean="0"/>
              <a:t>a state.</a:t>
            </a:r>
            <a:endParaRPr lang="en-IN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427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57"/>
            <a:ext cx="10515600" cy="83502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Construction of LR Parsing Table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558"/>
            <a:ext cx="10515600" cy="3343280"/>
          </a:xfrm>
        </p:spPr>
        <p:txBody>
          <a:bodyPr/>
          <a:lstStyle/>
          <a:p>
            <a:r>
              <a:rPr lang="en-IN" dirty="0" smtClean="0"/>
              <a:t>There are three techniques for constructing LR parsing table for a grammar.</a:t>
            </a:r>
          </a:p>
          <a:p>
            <a:pPr lvl="2"/>
            <a:r>
              <a:rPr lang="en-IN" sz="2800" dirty="0" smtClean="0">
                <a:solidFill>
                  <a:srgbClr val="FF0000"/>
                </a:solidFill>
              </a:rPr>
              <a:t>SLR (</a:t>
            </a:r>
            <a:r>
              <a:rPr lang="en-IN" sz="2800" dirty="0" smtClean="0"/>
              <a:t>Simple</a:t>
            </a:r>
            <a:r>
              <a:rPr lang="en-IN" sz="2800" dirty="0" smtClean="0">
                <a:solidFill>
                  <a:srgbClr val="FF0000"/>
                </a:solidFill>
              </a:rPr>
              <a:t> LR)</a:t>
            </a:r>
          </a:p>
          <a:p>
            <a:pPr lvl="2"/>
            <a:r>
              <a:rPr lang="en-IN" sz="2800" dirty="0" smtClean="0">
                <a:solidFill>
                  <a:srgbClr val="FF0000"/>
                </a:solidFill>
              </a:rPr>
              <a:t>Canonical LR</a:t>
            </a:r>
          </a:p>
          <a:p>
            <a:pPr lvl="2"/>
            <a:r>
              <a:rPr lang="en-IN" sz="2800" dirty="0" smtClean="0">
                <a:solidFill>
                  <a:srgbClr val="FF0000"/>
                </a:solidFill>
              </a:rPr>
              <a:t>LALR (</a:t>
            </a:r>
            <a:r>
              <a:rPr lang="en-IN" sz="2800" dirty="0" smtClean="0"/>
              <a:t>Look ahead</a:t>
            </a:r>
            <a:r>
              <a:rPr lang="en-IN" sz="2800" dirty="0" smtClean="0">
                <a:solidFill>
                  <a:srgbClr val="FF0000"/>
                </a:solidFill>
              </a:rPr>
              <a:t> LR)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381"/>
            <a:ext cx="10515600" cy="79216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Construction of S</a:t>
            </a:r>
            <a:r>
              <a:rPr lang="en-IN" dirty="0" smtClean="0">
                <a:solidFill>
                  <a:srgbClr val="FF0000"/>
                </a:solidFill>
              </a:rPr>
              <a:t>LR </a:t>
            </a:r>
            <a:r>
              <a:rPr lang="en-IN" dirty="0">
                <a:solidFill>
                  <a:srgbClr val="FF0000"/>
                </a:solidFill>
              </a:rPr>
              <a:t>Parsing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414"/>
            <a:ext cx="10515600" cy="5400674"/>
          </a:xfrm>
        </p:spPr>
        <p:txBody>
          <a:bodyPr/>
          <a:lstStyle/>
          <a:p>
            <a:r>
              <a:rPr lang="en-IN" dirty="0" smtClean="0"/>
              <a:t>  The central idea is the construction of a DFA from the grammar.</a:t>
            </a:r>
          </a:p>
          <a:p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LR(k)</a:t>
            </a:r>
            <a:r>
              <a:rPr lang="en-IN" dirty="0" smtClean="0"/>
              <a:t> parser uses stack content and the next </a:t>
            </a:r>
            <a:r>
              <a:rPr lang="en-IN" dirty="0" smtClean="0">
                <a:solidFill>
                  <a:srgbClr val="FF0000"/>
                </a:solidFill>
              </a:rPr>
              <a:t>k</a:t>
            </a:r>
            <a:r>
              <a:rPr lang="en-IN" dirty="0" smtClean="0"/>
              <a:t> symbols of the input to decide what is to be done.</a:t>
            </a:r>
          </a:p>
          <a:p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LR(0)</a:t>
            </a:r>
            <a:r>
              <a:rPr lang="en-IN" dirty="0" smtClean="0"/>
              <a:t> parser uses only stack contents.</a:t>
            </a:r>
          </a:p>
          <a:p>
            <a:r>
              <a:rPr lang="en-IN" dirty="0"/>
              <a:t> </a:t>
            </a:r>
            <a:r>
              <a:rPr lang="en-IN" dirty="0" smtClean="0"/>
              <a:t>Let G = (N, T, P ,S) be a CFG.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[ A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. w</a:t>
            </a:r>
            <a:r>
              <a:rPr lang="en-IN" baseline="-25000" dirty="0" smtClean="0"/>
              <a:t>2 </a:t>
            </a:r>
            <a:r>
              <a:rPr lang="en-IN" dirty="0" smtClean="0"/>
              <a:t> , u ] is called LR(k) item  if  A </a:t>
            </a:r>
            <a:r>
              <a:rPr lang="en-US" altLang="en-US" dirty="0" smtClean="0">
                <a:sym typeface="Symbol" panose="05050102010706020507" pitchFamily="18" charset="2"/>
              </a:rPr>
              <a:t> </a:t>
            </a:r>
            <a:r>
              <a:rPr lang="en-IN" dirty="0"/>
              <a:t>w</a:t>
            </a:r>
            <a:r>
              <a:rPr lang="en-IN" baseline="-25000" dirty="0"/>
              <a:t>1</a:t>
            </a:r>
            <a:r>
              <a:rPr lang="en-IN" dirty="0"/>
              <a:t> . </a:t>
            </a:r>
            <a:r>
              <a:rPr lang="en-IN" dirty="0" smtClean="0"/>
              <a:t>w</a:t>
            </a:r>
            <a:r>
              <a:rPr lang="en-IN" baseline="-25000" dirty="0" smtClean="0"/>
              <a:t>2 </a:t>
            </a:r>
            <a:r>
              <a:rPr lang="en-IN" dirty="0" smtClean="0"/>
              <a:t> is a production 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baseline="-25000" dirty="0" smtClean="0"/>
              <a:t>    </a:t>
            </a:r>
            <a:r>
              <a:rPr lang="en-IN" dirty="0" smtClean="0"/>
              <a:t> from P, and u is a sequence of terminals, the length of which is less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or equal to k.</a:t>
            </a:r>
          </a:p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LR(0)</a:t>
            </a:r>
            <a:r>
              <a:rPr lang="en-IN" dirty="0" smtClean="0"/>
              <a:t> </a:t>
            </a:r>
            <a:r>
              <a:rPr lang="en-IN" baseline="-25000" dirty="0" smtClean="0"/>
              <a:t> </a:t>
            </a:r>
            <a:r>
              <a:rPr lang="en-IN" dirty="0" smtClean="0"/>
              <a:t>items should not contain sequence of terminals i.e.,</a:t>
            </a:r>
          </a:p>
          <a:p>
            <a:pPr marL="0" indent="0">
              <a:buNone/>
            </a:pPr>
            <a:r>
              <a:rPr lang="en-IN" dirty="0" smtClean="0"/>
              <a:t>   [ </a:t>
            </a:r>
            <a:r>
              <a:rPr lang="en-IN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IN" dirty="0"/>
              <a:t>w</a:t>
            </a:r>
            <a:r>
              <a:rPr lang="en-IN" baseline="-25000" dirty="0"/>
              <a:t>1</a:t>
            </a:r>
            <a:r>
              <a:rPr lang="en-IN" dirty="0"/>
              <a:t> . </a:t>
            </a:r>
            <a:r>
              <a:rPr lang="en-IN" dirty="0" smtClean="0"/>
              <a:t>w</a:t>
            </a:r>
            <a:r>
              <a:rPr lang="en-IN" baseline="-25000" dirty="0" smtClean="0"/>
              <a:t>2 </a:t>
            </a:r>
            <a:r>
              <a:rPr lang="en-IN" dirty="0" smtClean="0"/>
              <a:t>]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1172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4654</TotalTime>
  <Words>1760</Words>
  <Application>Microsoft Office PowerPoint</Application>
  <PresentationFormat>Widescreen</PresentationFormat>
  <Paragraphs>187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Office Theme</vt:lpstr>
      <vt:lpstr>CSI2005 Principles of Compiler Design </vt:lpstr>
      <vt:lpstr>LR Parser</vt:lpstr>
      <vt:lpstr>LR Parser</vt:lpstr>
      <vt:lpstr>LR Parser Algorithm</vt:lpstr>
      <vt:lpstr>LR Parser</vt:lpstr>
      <vt:lpstr>LR Parser</vt:lpstr>
      <vt:lpstr>action and goto</vt:lpstr>
      <vt:lpstr>Construction of LR Parsing Table</vt:lpstr>
      <vt:lpstr>Construction of SLR Parsing Table</vt:lpstr>
      <vt:lpstr>LR(0) item</vt:lpstr>
      <vt:lpstr>Augmented grammar</vt:lpstr>
      <vt:lpstr>Closure</vt:lpstr>
      <vt:lpstr>Example</vt:lpstr>
      <vt:lpstr>goto</vt:lpstr>
      <vt:lpstr>Example</vt:lpstr>
      <vt:lpstr>PowerPoint Presentation</vt:lpstr>
      <vt:lpstr>Collection of Canonical LR(0) Sets of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705</cp:revision>
  <dcterms:created xsi:type="dcterms:W3CDTF">2018-07-03T04:52:28Z</dcterms:created>
  <dcterms:modified xsi:type="dcterms:W3CDTF">2021-03-04T03:56:49Z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