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handoutMasterIdLst>
    <p:handoutMasterId r:id="rId37"/>
  </p:handoutMasterIdLst>
  <p:sldIdLst>
    <p:sldId id="269" r:id="rId2"/>
    <p:sldId id="270" r:id="rId3"/>
    <p:sldId id="299" r:id="rId4"/>
    <p:sldId id="334" r:id="rId5"/>
    <p:sldId id="271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2" r:id="rId32"/>
    <p:sldId id="363" r:id="rId33"/>
    <p:sldId id="364" r:id="rId34"/>
    <p:sldId id="3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FF0000"/>
    <a:srgbClr val="FF0066"/>
    <a:srgbClr val="00CC00"/>
    <a:srgbClr val="008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CSI2005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Principles of 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1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95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Phases of Compiler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12" y="1183342"/>
            <a:ext cx="8686799" cy="57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3447"/>
            <a:ext cx="10515600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14" y="476518"/>
            <a:ext cx="9981127" cy="58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657224"/>
            <a:ext cx="9916732" cy="56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67" y="501650"/>
            <a:ext cx="10019763" cy="56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Objective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provide required theoretical foundation for a computational model and compiler design</a:t>
            </a:r>
          </a:p>
          <a:p>
            <a:pPr lvl="0"/>
            <a:r>
              <a:rPr lang="en-US" dirty="0" smtClean="0"/>
              <a:t>To focus the compiler algorithms more on low level system aspects</a:t>
            </a:r>
          </a:p>
          <a:p>
            <a:pPr lvl="0"/>
            <a:r>
              <a:rPr lang="en-US" dirty="0" smtClean="0"/>
              <a:t>To use tools such as Lex, YACC to automate parts of implementation process</a:t>
            </a:r>
          </a:p>
          <a:p>
            <a:r>
              <a:rPr lang="en-US" dirty="0"/>
              <a:t>To understand the principles of code optimization techniques.</a:t>
            </a:r>
            <a:endParaRPr lang="en-IN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6" y="476250"/>
            <a:ext cx="10895527" cy="57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124"/>
            <a:ext cx="10515599" cy="5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669925"/>
            <a:ext cx="10496282" cy="55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79" y="643944"/>
            <a:ext cx="10251583" cy="5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31" y="463550"/>
            <a:ext cx="10419008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579438"/>
            <a:ext cx="10831132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5" y="296863"/>
            <a:ext cx="10586433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604838"/>
            <a:ext cx="10264462" cy="55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604838"/>
            <a:ext cx="10779617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Text books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493222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Principles of Compiler Design, </a:t>
            </a:r>
            <a:r>
              <a:rPr lang="en-IN" dirty="0" err="1" smtClean="0">
                <a:solidFill>
                  <a:srgbClr val="0000CC"/>
                </a:solidFill>
              </a:rPr>
              <a:t>Alferd</a:t>
            </a:r>
            <a:r>
              <a:rPr lang="en-IN" dirty="0" smtClean="0">
                <a:solidFill>
                  <a:srgbClr val="0000CC"/>
                </a:solidFill>
              </a:rPr>
              <a:t> V. </a:t>
            </a:r>
            <a:r>
              <a:rPr lang="en-IN" dirty="0" err="1" smtClean="0">
                <a:solidFill>
                  <a:srgbClr val="0000CC"/>
                </a:solidFill>
              </a:rPr>
              <a:t>Aho</a:t>
            </a: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and Jeffery D. Ullman, Addison Wesley, 2006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Engineering </a:t>
            </a:r>
            <a:r>
              <a:rPr lang="en-US" dirty="0">
                <a:solidFill>
                  <a:srgbClr val="0000CC"/>
                </a:solidFill>
              </a:rPr>
              <a:t>a compiler, K. D. Cooper and L. </a:t>
            </a:r>
            <a:r>
              <a:rPr lang="en-US" dirty="0" err="1" smtClean="0">
                <a:solidFill>
                  <a:srgbClr val="0000CC"/>
                </a:solidFill>
              </a:rPr>
              <a:t>Torczon</a:t>
            </a:r>
            <a:r>
              <a:rPr lang="en-US" dirty="0" smtClean="0">
                <a:solidFill>
                  <a:srgbClr val="0000CC"/>
                </a:solidFill>
              </a:rPr>
              <a:t>, Morgan </a:t>
            </a:r>
            <a:r>
              <a:rPr lang="en-US" dirty="0">
                <a:solidFill>
                  <a:srgbClr val="0000CC"/>
                </a:solidFill>
              </a:rPr>
              <a:t>Kaufmann,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</a:rPr>
              <a:t>2nd </a:t>
            </a:r>
            <a:r>
              <a:rPr lang="en-US" dirty="0" smtClean="0">
                <a:solidFill>
                  <a:srgbClr val="0000CC"/>
                </a:solidFill>
              </a:rPr>
              <a:t>edition, 2011.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Advanced </a:t>
            </a:r>
            <a:r>
              <a:rPr lang="en-US" dirty="0">
                <a:solidFill>
                  <a:srgbClr val="0000CC"/>
                </a:solidFill>
              </a:rPr>
              <a:t>Compiler design </a:t>
            </a:r>
            <a:r>
              <a:rPr lang="en-US" dirty="0" smtClean="0">
                <a:solidFill>
                  <a:srgbClr val="0000CC"/>
                </a:solidFill>
              </a:rPr>
              <a:t>implementation,</a:t>
            </a:r>
            <a:r>
              <a:rPr lang="en-US" dirty="0">
                <a:solidFill>
                  <a:srgbClr val="0000CC"/>
                </a:solidFill>
              </a:rPr>
              <a:t> Steven </a:t>
            </a:r>
            <a:r>
              <a:rPr lang="en-US" dirty="0" err="1" smtClean="0">
                <a:solidFill>
                  <a:srgbClr val="0000CC"/>
                </a:solidFill>
              </a:rPr>
              <a:t>S.Muchnick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dirty="0">
                <a:solidFill>
                  <a:srgbClr val="0000CC"/>
                </a:solidFill>
              </a:rPr>
              <a:t>Elsevier Science </a:t>
            </a:r>
            <a:r>
              <a:rPr lang="en-US" dirty="0" smtClean="0">
                <a:solidFill>
                  <a:srgbClr val="0000CC"/>
                </a:solidFill>
              </a:rPr>
              <a:t>India, 2003.</a:t>
            </a:r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/>
              <a:t>Compiler Implementation in Java, Andrew </a:t>
            </a:r>
            <a:r>
              <a:rPr lang="en-US" dirty="0" err="1" smtClean="0"/>
              <a:t>A.Appel</a:t>
            </a:r>
            <a:r>
              <a:rPr lang="en-US" dirty="0" smtClean="0"/>
              <a:t>,  Cambridge </a:t>
            </a:r>
            <a:r>
              <a:rPr lang="en-US" dirty="0"/>
              <a:t>University </a:t>
            </a:r>
            <a:r>
              <a:rPr lang="en-US" dirty="0" smtClean="0"/>
              <a:t>Press, </a:t>
            </a:r>
            <a:r>
              <a:rPr lang="en-US" dirty="0"/>
              <a:t>2nd edition, 2002.</a:t>
            </a:r>
            <a:endParaRPr lang="en-IN" dirty="0"/>
          </a:p>
          <a:p>
            <a:r>
              <a:rPr lang="en-US" dirty="0" smtClean="0"/>
              <a:t>Compiler </a:t>
            </a:r>
            <a:r>
              <a:rPr lang="en-US" dirty="0"/>
              <a:t>Design in C, Allen </a:t>
            </a:r>
            <a:r>
              <a:rPr lang="en-US" dirty="0" err="1" smtClean="0"/>
              <a:t>Holub</a:t>
            </a:r>
            <a:r>
              <a:rPr lang="en-US" dirty="0" smtClean="0"/>
              <a:t>, Prentice </a:t>
            </a:r>
            <a:r>
              <a:rPr lang="en-US" dirty="0"/>
              <a:t>Hall</a:t>
            </a:r>
            <a:r>
              <a:rPr lang="en-US" dirty="0" smtClean="0"/>
              <a:t>, 1990</a:t>
            </a:r>
            <a:r>
              <a:rPr lang="en-US" dirty="0"/>
              <a:t>.</a:t>
            </a:r>
            <a:endParaRPr lang="en-IN" dirty="0"/>
          </a:p>
          <a:p>
            <a:r>
              <a:rPr lang="en-US" dirty="0"/>
              <a:t>Basics of Compiler </a:t>
            </a:r>
            <a:r>
              <a:rPr lang="en-US" dirty="0" smtClean="0"/>
              <a:t>Design, </a:t>
            </a:r>
            <a:r>
              <a:rPr lang="en-US" dirty="0" err="1" smtClean="0"/>
              <a:t>Torbengidius</a:t>
            </a:r>
            <a:r>
              <a:rPr lang="en-US" dirty="0" smtClean="0"/>
              <a:t> </a:t>
            </a:r>
            <a:r>
              <a:rPr lang="en-US" dirty="0" err="1"/>
              <a:t>Mogensen</a:t>
            </a:r>
            <a:r>
              <a:rPr lang="en-US" dirty="0"/>
              <a:t>, </a:t>
            </a:r>
            <a:r>
              <a:rPr lang="en-US" dirty="0" smtClean="0"/>
              <a:t>Springer</a:t>
            </a:r>
            <a:r>
              <a:rPr lang="en-US" dirty="0"/>
              <a:t>, 2011. 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5" y="488950"/>
            <a:ext cx="10573555" cy="5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306" y="833718"/>
            <a:ext cx="8592669" cy="5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6" y="1165225"/>
            <a:ext cx="7058024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028700"/>
            <a:ext cx="793908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21" y="502165"/>
            <a:ext cx="10650828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Mode of Evaluation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DA                                  10 Marks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QUIZ-1                           10 Marks          (</a:t>
            </a:r>
            <a:r>
              <a:rPr lang="en-IN" dirty="0" err="1" smtClean="0">
                <a:solidFill>
                  <a:srgbClr val="FF0000"/>
                </a:solidFill>
              </a:rPr>
              <a:t>Moddle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QUIZ-2                           </a:t>
            </a:r>
            <a:r>
              <a:rPr lang="en-IN" dirty="0"/>
              <a:t>10 </a:t>
            </a:r>
            <a:r>
              <a:rPr lang="en-IN" dirty="0" smtClean="0"/>
              <a:t>Marks          (</a:t>
            </a:r>
            <a:r>
              <a:rPr lang="en-IN" dirty="0" err="1" smtClean="0">
                <a:solidFill>
                  <a:srgbClr val="FF0000"/>
                </a:solidFill>
              </a:rPr>
              <a:t>Moddle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0000CC"/>
                </a:solidFill>
              </a:rPr>
              <a:t>CAT - 1                           </a:t>
            </a:r>
            <a:r>
              <a:rPr lang="en-IN" dirty="0" smtClean="0"/>
              <a:t>15 Marks          (</a:t>
            </a:r>
            <a:r>
              <a:rPr lang="en-IN" dirty="0" smtClean="0">
                <a:solidFill>
                  <a:srgbClr val="FF0000"/>
                </a:solidFill>
              </a:rPr>
              <a:t>Closed Book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0000CC"/>
                </a:solidFill>
              </a:rPr>
              <a:t>CAT - 2                          </a:t>
            </a:r>
            <a:r>
              <a:rPr lang="en-IN" dirty="0" smtClean="0"/>
              <a:t>15 Marks          (</a:t>
            </a:r>
            <a:r>
              <a:rPr lang="en-IN" dirty="0" smtClean="0">
                <a:solidFill>
                  <a:srgbClr val="FF0000"/>
                </a:solidFill>
              </a:rPr>
              <a:t>Open Book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/>
              <a:t> </a:t>
            </a:r>
            <a:r>
              <a:rPr lang="en-IN" smtClean="0"/>
              <a:t>   </a:t>
            </a:r>
            <a:r>
              <a:rPr lang="en-IN" smtClean="0">
                <a:solidFill>
                  <a:srgbClr val="FF0000"/>
                </a:solidFill>
              </a:rPr>
              <a:t>FAT </a:t>
            </a:r>
            <a:r>
              <a:rPr lang="en-IN" smtClean="0"/>
              <a:t>                               </a:t>
            </a:r>
            <a:r>
              <a:rPr lang="en-IN" dirty="0" smtClean="0"/>
              <a:t>40 Marks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Total             100  Marks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0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Module 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00CC"/>
                </a:solidFill>
              </a:rPr>
              <a:t>Introduction to Compilation and Lexical Analysis</a:t>
            </a:r>
          </a:p>
          <a:p>
            <a:pPr marL="1731600" lvl="2" indent="-457200"/>
            <a:r>
              <a:rPr lang="en-US" sz="2800" dirty="0" smtClean="0"/>
              <a:t>Introduction </a:t>
            </a:r>
            <a:r>
              <a:rPr lang="en-US" sz="2800" dirty="0"/>
              <a:t>to programming </a:t>
            </a:r>
            <a:r>
              <a:rPr lang="en-US" sz="2800" dirty="0" smtClean="0"/>
              <a:t>language translators</a:t>
            </a:r>
            <a:endParaRPr lang="en-US" sz="2800" dirty="0"/>
          </a:p>
          <a:p>
            <a:pPr marL="1731600" lvl="2" indent="-457200"/>
            <a:r>
              <a:rPr lang="en-US" sz="2800" dirty="0"/>
              <a:t>Structure and phases of a </a:t>
            </a:r>
            <a:r>
              <a:rPr lang="en-US" sz="2800" dirty="0" smtClean="0"/>
              <a:t>compiler </a:t>
            </a:r>
          </a:p>
          <a:p>
            <a:pPr marL="1731600" lvl="2" indent="-457200"/>
            <a:r>
              <a:rPr lang="en-US" sz="2800" dirty="0" smtClean="0"/>
              <a:t>Design issues, Patterns, lexemes, Tokens, Attributes</a:t>
            </a:r>
            <a:endParaRPr lang="en-IN" sz="2800" dirty="0" smtClean="0"/>
          </a:p>
          <a:p>
            <a:pPr marL="1731600" lvl="2" indent="-457200"/>
            <a:r>
              <a:rPr lang="en-US" sz="2800" dirty="0" smtClean="0"/>
              <a:t>Specification </a:t>
            </a:r>
            <a:r>
              <a:rPr lang="en-US" sz="2800" dirty="0"/>
              <a:t>of Tokens</a:t>
            </a:r>
            <a:endParaRPr lang="en-IN" sz="2800" dirty="0"/>
          </a:p>
          <a:p>
            <a:pPr marL="1731600" lvl="2" indent="-457200"/>
            <a:r>
              <a:rPr lang="en-US" sz="2800" dirty="0" smtClean="0"/>
              <a:t>Extended </a:t>
            </a:r>
            <a:r>
              <a:rPr lang="en-US" sz="2800" dirty="0"/>
              <a:t>Regular expression</a:t>
            </a:r>
            <a:endParaRPr lang="en-IN" sz="2800" dirty="0" smtClean="0"/>
          </a:p>
          <a:p>
            <a:pPr marL="1731600" lvl="2" indent="-457200"/>
            <a:r>
              <a:rPr lang="en-US" sz="2800" dirty="0" smtClean="0"/>
              <a:t>Regular </a:t>
            </a:r>
            <a:r>
              <a:rPr lang="en-US" sz="2800" dirty="0"/>
              <a:t>expression to Deterministic Finite Automata (Direct method).</a:t>
            </a:r>
            <a:endParaRPr lang="en-IN" sz="2800" dirty="0"/>
          </a:p>
          <a:p>
            <a:pPr marL="1731600" lvl="2" indent="-457200"/>
            <a:endParaRPr lang="en-IN" sz="2800" dirty="0" smtClean="0"/>
          </a:p>
          <a:p>
            <a:pPr marL="1274400" lvl="2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9570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sz="9600" dirty="0" smtClean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endParaRPr lang="en-IN" sz="9600" dirty="0" smtClean="0"/>
          </a:p>
          <a:p>
            <a:pPr marL="0" indent="0">
              <a:buNone/>
            </a:pPr>
            <a:r>
              <a:rPr lang="en-IN" sz="9600" dirty="0" smtClean="0"/>
              <a:t>A </a:t>
            </a:r>
            <a:r>
              <a:rPr lang="en-IN" sz="9600" dirty="0" smtClean="0">
                <a:solidFill>
                  <a:srgbClr val="FF0000"/>
                </a:solidFill>
              </a:rPr>
              <a:t>program </a:t>
            </a:r>
            <a:r>
              <a:rPr lang="en-IN" sz="9600" dirty="0" smtClean="0"/>
              <a:t>that reads a program written in one language (</a:t>
            </a:r>
            <a:r>
              <a:rPr lang="en-IN" sz="9600" dirty="0" smtClean="0">
                <a:solidFill>
                  <a:srgbClr val="FF0000"/>
                </a:solidFill>
              </a:rPr>
              <a:t>source language</a:t>
            </a:r>
            <a:r>
              <a:rPr lang="en-IN" sz="9600" dirty="0" smtClean="0"/>
              <a:t>) and </a:t>
            </a:r>
          </a:p>
          <a:p>
            <a:pPr marL="0" indent="0">
              <a:buNone/>
            </a:pPr>
            <a:r>
              <a:rPr lang="en-IN" sz="9600" dirty="0" smtClean="0"/>
              <a:t>translates it into an equivalent program in another language (</a:t>
            </a:r>
            <a:r>
              <a:rPr lang="en-IN" sz="9600" dirty="0" smtClean="0">
                <a:solidFill>
                  <a:srgbClr val="FF0000"/>
                </a:solidFill>
              </a:rPr>
              <a:t>target language</a:t>
            </a:r>
            <a:r>
              <a:rPr lang="en-IN" sz="9600" dirty="0" smtClean="0"/>
              <a:t>).</a:t>
            </a:r>
          </a:p>
          <a:p>
            <a:pPr marL="0" indent="0">
              <a:buNone/>
            </a:pPr>
            <a:r>
              <a:rPr lang="en-IN" sz="3600" dirty="0" smtClean="0"/>
              <a:t> </a:t>
            </a:r>
            <a:r>
              <a:rPr lang="en-IN" sz="8800" dirty="0" smtClean="0"/>
              <a:t> </a:t>
            </a:r>
            <a:endParaRPr lang="en-IN" sz="2400" dirty="0"/>
          </a:p>
          <a:p>
            <a:r>
              <a:rPr lang="en-IN" sz="9600" dirty="0" smtClean="0">
                <a:solidFill>
                  <a:srgbClr val="FF0000"/>
                </a:solidFill>
              </a:rPr>
              <a:t>       INTERPRETER     (BASIC , SNOBOL)</a:t>
            </a:r>
          </a:p>
          <a:p>
            <a:r>
              <a:rPr lang="en-IN" sz="9600" dirty="0"/>
              <a:t> </a:t>
            </a:r>
            <a:r>
              <a:rPr lang="en-IN" sz="9600" dirty="0" smtClean="0"/>
              <a:t>      COMPILER          ( Pascal, C, FORTRAN)</a:t>
            </a:r>
            <a:endParaRPr lang="en-IN" sz="144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</a:t>
            </a:r>
            <a:endParaRPr lang="en-IN" sz="9600" dirty="0" smtClean="0"/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 smtClean="0"/>
              <a:t>                     </a:t>
            </a:r>
            <a:endParaRPr lang="en-IN" sz="9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6490" y="1537448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Compiler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79690" y="199464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503890" y="199464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37090" y="25280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53995" y="1358158"/>
            <a:ext cx="1855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</a:t>
            </a:r>
            <a:r>
              <a:rPr lang="en-IN" sz="3200" b="1" dirty="0" smtClean="0"/>
              <a:t>HLL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Source Program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784" y="1322298"/>
            <a:ext cx="1855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3200" b="1" dirty="0" smtClean="0"/>
              <a:t>LLL</a:t>
            </a:r>
            <a:endParaRPr lang="en-IN" sz="2000" b="1" dirty="0"/>
          </a:p>
          <a:p>
            <a:r>
              <a:rPr lang="en-IN" b="1" dirty="0" smtClean="0">
                <a:solidFill>
                  <a:srgbClr val="FF0000"/>
                </a:solidFill>
              </a:rPr>
              <a:t>Target Program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5800" y="321833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Error messages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Compiler</a:t>
            </a:r>
            <a:r>
              <a:rPr lang="en-US" altLang="en-US" dirty="0" smtClean="0">
                <a:solidFill>
                  <a:srgbClr val="FF0000"/>
                </a:solidFill>
              </a:rPr>
              <a:t>: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/>
              <a:t>a program that translates an </a:t>
            </a:r>
            <a:r>
              <a:rPr lang="en-US" altLang="en-US" i="1" dirty="0"/>
              <a:t>executable </a:t>
            </a:r>
            <a:r>
              <a:rPr lang="en-US" altLang="en-US" dirty="0"/>
              <a:t>program in one language into an </a:t>
            </a:r>
            <a:r>
              <a:rPr lang="en-US" altLang="en-US" i="1" dirty="0"/>
              <a:t>executable </a:t>
            </a:r>
            <a:r>
              <a:rPr lang="en-US" altLang="en-US" dirty="0"/>
              <a:t>program in another language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we expect the program produced by the compiler to be better, in some way, than the </a:t>
            </a:r>
            <a:r>
              <a:rPr lang="en-US" altLang="en-US" dirty="0" smtClean="0"/>
              <a:t>original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Interpreter: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program that reads an </a:t>
            </a:r>
            <a:r>
              <a:rPr lang="en-US" altLang="en-US" i="1" dirty="0"/>
              <a:t>executable </a:t>
            </a:r>
            <a:r>
              <a:rPr lang="en-US" altLang="en-US" dirty="0"/>
              <a:t>program and produces the results of running that program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usually, this involves executing the source program in some </a:t>
            </a:r>
            <a:r>
              <a:rPr lang="en-US" altLang="en-US" dirty="0" smtClean="0"/>
              <a:t>fashion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Our course is mainly about compilers but many of the same issues arise in interpreters</a:t>
            </a:r>
          </a:p>
        </p:txBody>
      </p:sp>
    </p:spTree>
    <p:extLst>
      <p:ext uri="{BB962C8B-B14F-4D97-AF65-F5344CB8AC3E}">
        <p14:creationId xmlns:p14="http://schemas.microsoft.com/office/powerpoint/2010/main" val="24461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24" y="537882"/>
            <a:ext cx="8175811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Phases of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350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Syntax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Semantic </a:t>
            </a:r>
            <a:r>
              <a:rPr lang="en-IN" dirty="0"/>
              <a:t>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Intermediate code generator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Code 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Code generator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 Symbol table</a:t>
            </a:r>
          </a:p>
          <a:p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Error handler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435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CSI2005 Principles of Compiler Design </vt:lpstr>
      <vt:lpstr>Objective</vt:lpstr>
      <vt:lpstr>Text books</vt:lpstr>
      <vt:lpstr>Mode of Evaluation</vt:lpstr>
      <vt:lpstr>Module -1</vt:lpstr>
      <vt:lpstr>PowerPoint Presentation</vt:lpstr>
      <vt:lpstr>PowerPoint Presentation</vt:lpstr>
      <vt:lpstr>PowerPoint Presentation</vt:lpstr>
      <vt:lpstr>Phases of Compiler</vt:lpstr>
      <vt:lpstr>Phases of Compiler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205</cp:revision>
  <dcterms:created xsi:type="dcterms:W3CDTF">2018-07-03T04:52:28Z</dcterms:created>
  <dcterms:modified xsi:type="dcterms:W3CDTF">2021-02-15T14:28:33Z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