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handoutMasterIdLst>
    <p:handoutMasterId r:id="rId42"/>
  </p:handoutMasterIdLst>
  <p:sldIdLst>
    <p:sldId id="30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8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CSI2005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Principles of Compiler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Dr. WI. </a:t>
            </a:r>
            <a:r>
              <a:rPr lang="en-US" b="1" dirty="0" err="1" smtClean="0">
                <a:solidFill>
                  <a:srgbClr val="0000CC"/>
                </a:solidFill>
              </a:rPr>
              <a:t>Sureshkumar</a:t>
            </a:r>
            <a:endParaRPr lang="en-US" b="1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Associate Professor </a:t>
            </a:r>
          </a:p>
          <a:p>
            <a:r>
              <a:rPr lang="en-US" dirty="0" smtClean="0"/>
              <a:t>School of Computer Science and Engineering (SCOPE)</a:t>
            </a:r>
          </a:p>
          <a:p>
            <a:r>
              <a:rPr lang="en-US" dirty="0" smtClean="0"/>
              <a:t>VIT Vellore</a:t>
            </a:r>
          </a:p>
          <a:p>
            <a:r>
              <a:rPr lang="en-US" dirty="0" smtClean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SJT413A34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0906" y="29485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MODULE – 1</a:t>
            </a:r>
          </a:p>
        </p:txBody>
      </p:sp>
    </p:spTree>
    <p:extLst>
      <p:ext uri="{BB962C8B-B14F-4D97-AF65-F5344CB8AC3E}">
        <p14:creationId xmlns:p14="http://schemas.microsoft.com/office/powerpoint/2010/main" val="42200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51314"/>
            <a:ext cx="11567160" cy="875764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938170"/>
            <a:ext cx="11567160" cy="591983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ii) NFA accepts L(r)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iii) </a:t>
            </a:r>
            <a:r>
              <a:rPr lang="en-IN" dirty="0"/>
              <a:t>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/>
              <a:t>/</a:t>
            </a:r>
            <a:r>
              <a:rPr lang="en-IN" dirty="0" smtClean="0"/>
              <a:t>r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3674841" y="1195753"/>
            <a:ext cx="3837905" cy="1632149"/>
            <a:chOff x="2099256" y="2307104"/>
            <a:chExt cx="3837905" cy="1632149"/>
          </a:xfrm>
        </p:grpSpPr>
        <p:sp>
          <p:nvSpPr>
            <p:cNvPr id="5" name="Rectangle 4"/>
            <p:cNvSpPr/>
            <p:nvPr/>
          </p:nvSpPr>
          <p:spPr>
            <a:xfrm>
              <a:off x="2099256" y="2318196"/>
              <a:ext cx="3837905" cy="162105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384986" y="2698147"/>
              <a:ext cx="653472" cy="72831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931160" y="2622692"/>
              <a:ext cx="665348" cy="7394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5011028" y="2736168"/>
              <a:ext cx="501072" cy="50486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996417" y="2785402"/>
              <a:ext cx="1955409" cy="380479"/>
            </a:xfrm>
            <a:custGeom>
              <a:avLst/>
              <a:gdLst>
                <a:gd name="connsiteX0" fmla="*/ 0 w 1955409"/>
                <a:gd name="connsiteY0" fmla="*/ 365760 h 365760"/>
                <a:gd name="connsiteX1" fmla="*/ 56270 w 1955409"/>
                <a:gd name="connsiteY1" fmla="*/ 281354 h 365760"/>
                <a:gd name="connsiteX2" fmla="*/ 126609 w 1955409"/>
                <a:gd name="connsiteY2" fmla="*/ 168812 h 365760"/>
                <a:gd name="connsiteX3" fmla="*/ 154744 w 1955409"/>
                <a:gd name="connsiteY3" fmla="*/ 126609 h 365760"/>
                <a:gd name="connsiteX4" fmla="*/ 225083 w 1955409"/>
                <a:gd name="connsiteY4" fmla="*/ 70339 h 365760"/>
                <a:gd name="connsiteX5" fmla="*/ 267286 w 1955409"/>
                <a:gd name="connsiteY5" fmla="*/ 56271 h 365760"/>
                <a:gd name="connsiteX6" fmla="*/ 295421 w 1955409"/>
                <a:gd name="connsiteY6" fmla="*/ 28135 h 365760"/>
                <a:gd name="connsiteX7" fmla="*/ 379827 w 1955409"/>
                <a:gd name="connsiteY7" fmla="*/ 0 h 365760"/>
                <a:gd name="connsiteX8" fmla="*/ 450166 w 1955409"/>
                <a:gd name="connsiteY8" fmla="*/ 14068 h 365760"/>
                <a:gd name="connsiteX9" fmla="*/ 464233 w 1955409"/>
                <a:gd name="connsiteY9" fmla="*/ 56271 h 365760"/>
                <a:gd name="connsiteX10" fmla="*/ 478301 w 1955409"/>
                <a:gd name="connsiteY10" fmla="*/ 126609 h 365760"/>
                <a:gd name="connsiteX11" fmla="*/ 492369 w 1955409"/>
                <a:gd name="connsiteY11" fmla="*/ 295422 h 365760"/>
                <a:gd name="connsiteX12" fmla="*/ 534572 w 1955409"/>
                <a:gd name="connsiteY12" fmla="*/ 323557 h 365760"/>
                <a:gd name="connsiteX13" fmla="*/ 548640 w 1955409"/>
                <a:gd name="connsiteY13" fmla="*/ 365760 h 365760"/>
                <a:gd name="connsiteX14" fmla="*/ 647113 w 1955409"/>
                <a:gd name="connsiteY14" fmla="*/ 351692 h 365760"/>
                <a:gd name="connsiteX15" fmla="*/ 703384 w 1955409"/>
                <a:gd name="connsiteY15" fmla="*/ 239151 h 365760"/>
                <a:gd name="connsiteX16" fmla="*/ 717452 w 1955409"/>
                <a:gd name="connsiteY16" fmla="*/ 196948 h 365760"/>
                <a:gd name="connsiteX17" fmla="*/ 773723 w 1955409"/>
                <a:gd name="connsiteY17" fmla="*/ 140677 h 365760"/>
                <a:gd name="connsiteX18" fmla="*/ 858129 w 1955409"/>
                <a:gd name="connsiteY18" fmla="*/ 28135 h 365760"/>
                <a:gd name="connsiteX19" fmla="*/ 942535 w 1955409"/>
                <a:gd name="connsiteY19" fmla="*/ 0 h 365760"/>
                <a:gd name="connsiteX20" fmla="*/ 1026941 w 1955409"/>
                <a:gd name="connsiteY20" fmla="*/ 14068 h 365760"/>
                <a:gd name="connsiteX21" fmla="*/ 1041009 w 1955409"/>
                <a:gd name="connsiteY21" fmla="*/ 239151 h 365760"/>
                <a:gd name="connsiteX22" fmla="*/ 1055077 w 1955409"/>
                <a:gd name="connsiteY22" fmla="*/ 281354 h 365760"/>
                <a:gd name="connsiteX23" fmla="*/ 1139483 w 1955409"/>
                <a:gd name="connsiteY23" fmla="*/ 323557 h 365760"/>
                <a:gd name="connsiteX24" fmla="*/ 1237957 w 1955409"/>
                <a:gd name="connsiteY24" fmla="*/ 365760 h 365760"/>
                <a:gd name="connsiteX25" fmla="*/ 1280160 w 1955409"/>
                <a:gd name="connsiteY25" fmla="*/ 351692 h 365760"/>
                <a:gd name="connsiteX26" fmla="*/ 1294227 w 1955409"/>
                <a:gd name="connsiteY26" fmla="*/ 309489 h 365760"/>
                <a:gd name="connsiteX27" fmla="*/ 1322363 w 1955409"/>
                <a:gd name="connsiteY27" fmla="*/ 267286 h 365760"/>
                <a:gd name="connsiteX28" fmla="*/ 1336430 w 1955409"/>
                <a:gd name="connsiteY28" fmla="*/ 196948 h 365760"/>
                <a:gd name="connsiteX29" fmla="*/ 1378633 w 1955409"/>
                <a:gd name="connsiteY29" fmla="*/ 98474 h 365760"/>
                <a:gd name="connsiteX30" fmla="*/ 1420837 w 1955409"/>
                <a:gd name="connsiteY30" fmla="*/ 84406 h 365760"/>
                <a:gd name="connsiteX31" fmla="*/ 1491175 w 1955409"/>
                <a:gd name="connsiteY31" fmla="*/ 28135 h 365760"/>
                <a:gd name="connsiteX32" fmla="*/ 1589649 w 1955409"/>
                <a:gd name="connsiteY32" fmla="*/ 42203 h 365760"/>
                <a:gd name="connsiteX33" fmla="*/ 1631852 w 1955409"/>
                <a:gd name="connsiteY33" fmla="*/ 56271 h 365760"/>
                <a:gd name="connsiteX34" fmla="*/ 1645920 w 1955409"/>
                <a:gd name="connsiteY34" fmla="*/ 98474 h 365760"/>
                <a:gd name="connsiteX35" fmla="*/ 1659987 w 1955409"/>
                <a:gd name="connsiteY35" fmla="*/ 211015 h 365760"/>
                <a:gd name="connsiteX36" fmla="*/ 1674055 w 1955409"/>
                <a:gd name="connsiteY36" fmla="*/ 253219 h 365760"/>
                <a:gd name="connsiteX37" fmla="*/ 1730326 w 1955409"/>
                <a:gd name="connsiteY37" fmla="*/ 281354 h 365760"/>
                <a:gd name="connsiteX38" fmla="*/ 1913206 w 1955409"/>
                <a:gd name="connsiteY38" fmla="*/ 253219 h 365760"/>
                <a:gd name="connsiteX39" fmla="*/ 1941341 w 1955409"/>
                <a:gd name="connsiteY39" fmla="*/ 225083 h 365760"/>
                <a:gd name="connsiteX40" fmla="*/ 1955409 w 1955409"/>
                <a:gd name="connsiteY40" fmla="*/ 211015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55409" h="365760">
                  <a:moveTo>
                    <a:pt x="0" y="365760"/>
                  </a:moveTo>
                  <a:cubicBezTo>
                    <a:pt x="18757" y="337625"/>
                    <a:pt x="41148" y="311598"/>
                    <a:pt x="56270" y="281354"/>
                  </a:cubicBezTo>
                  <a:cubicBezTo>
                    <a:pt x="114863" y="164168"/>
                    <a:pt x="45415" y="222943"/>
                    <a:pt x="126609" y="168812"/>
                  </a:cubicBezTo>
                  <a:cubicBezTo>
                    <a:pt x="135987" y="154744"/>
                    <a:pt x="144182" y="139811"/>
                    <a:pt x="154744" y="126609"/>
                  </a:cubicBezTo>
                  <a:cubicBezTo>
                    <a:pt x="172189" y="104802"/>
                    <a:pt x="200712" y="82525"/>
                    <a:pt x="225083" y="70339"/>
                  </a:cubicBezTo>
                  <a:cubicBezTo>
                    <a:pt x="238346" y="63707"/>
                    <a:pt x="253218" y="60960"/>
                    <a:pt x="267286" y="56271"/>
                  </a:cubicBezTo>
                  <a:cubicBezTo>
                    <a:pt x="276664" y="46892"/>
                    <a:pt x="283558" y="34067"/>
                    <a:pt x="295421" y="28135"/>
                  </a:cubicBezTo>
                  <a:cubicBezTo>
                    <a:pt x="321947" y="14872"/>
                    <a:pt x="379827" y="0"/>
                    <a:pt x="379827" y="0"/>
                  </a:cubicBezTo>
                  <a:cubicBezTo>
                    <a:pt x="403273" y="4689"/>
                    <a:pt x="430271" y="805"/>
                    <a:pt x="450166" y="14068"/>
                  </a:cubicBezTo>
                  <a:cubicBezTo>
                    <a:pt x="462504" y="22293"/>
                    <a:pt x="460637" y="41885"/>
                    <a:pt x="464233" y="56271"/>
                  </a:cubicBezTo>
                  <a:cubicBezTo>
                    <a:pt x="470032" y="79467"/>
                    <a:pt x="473612" y="103163"/>
                    <a:pt x="478301" y="126609"/>
                  </a:cubicBezTo>
                  <a:cubicBezTo>
                    <a:pt x="482990" y="182880"/>
                    <a:pt x="476857" y="241129"/>
                    <a:pt x="492369" y="295422"/>
                  </a:cubicBezTo>
                  <a:cubicBezTo>
                    <a:pt x="497014" y="311679"/>
                    <a:pt x="524010" y="310355"/>
                    <a:pt x="534572" y="323557"/>
                  </a:cubicBezTo>
                  <a:cubicBezTo>
                    <a:pt x="543835" y="335136"/>
                    <a:pt x="543951" y="351692"/>
                    <a:pt x="548640" y="365760"/>
                  </a:cubicBezTo>
                  <a:cubicBezTo>
                    <a:pt x="581464" y="361071"/>
                    <a:pt x="615657" y="362177"/>
                    <a:pt x="647113" y="351692"/>
                  </a:cubicBezTo>
                  <a:cubicBezTo>
                    <a:pt x="683944" y="339415"/>
                    <a:pt x="698505" y="253789"/>
                    <a:pt x="703384" y="239151"/>
                  </a:cubicBezTo>
                  <a:cubicBezTo>
                    <a:pt x="708073" y="225083"/>
                    <a:pt x="706967" y="207433"/>
                    <a:pt x="717452" y="196948"/>
                  </a:cubicBezTo>
                  <a:lnTo>
                    <a:pt x="773723" y="140677"/>
                  </a:lnTo>
                  <a:cubicBezTo>
                    <a:pt x="789239" y="94126"/>
                    <a:pt x="797510" y="48341"/>
                    <a:pt x="858129" y="28135"/>
                  </a:cubicBezTo>
                  <a:lnTo>
                    <a:pt x="942535" y="0"/>
                  </a:lnTo>
                  <a:lnTo>
                    <a:pt x="1026941" y="14068"/>
                  </a:lnTo>
                  <a:cubicBezTo>
                    <a:pt x="1055564" y="83580"/>
                    <a:pt x="1033139" y="164390"/>
                    <a:pt x="1041009" y="239151"/>
                  </a:cubicBezTo>
                  <a:cubicBezTo>
                    <a:pt x="1042561" y="253898"/>
                    <a:pt x="1045814" y="269775"/>
                    <a:pt x="1055077" y="281354"/>
                  </a:cubicBezTo>
                  <a:cubicBezTo>
                    <a:pt x="1081953" y="314949"/>
                    <a:pt x="1105504" y="306568"/>
                    <a:pt x="1139483" y="323557"/>
                  </a:cubicBezTo>
                  <a:cubicBezTo>
                    <a:pt x="1236632" y="372132"/>
                    <a:pt x="1120846" y="336482"/>
                    <a:pt x="1237957" y="365760"/>
                  </a:cubicBezTo>
                  <a:cubicBezTo>
                    <a:pt x="1252025" y="361071"/>
                    <a:pt x="1269675" y="362178"/>
                    <a:pt x="1280160" y="351692"/>
                  </a:cubicBezTo>
                  <a:cubicBezTo>
                    <a:pt x="1290645" y="341207"/>
                    <a:pt x="1287595" y="322752"/>
                    <a:pt x="1294227" y="309489"/>
                  </a:cubicBezTo>
                  <a:cubicBezTo>
                    <a:pt x="1301788" y="294367"/>
                    <a:pt x="1312984" y="281354"/>
                    <a:pt x="1322363" y="267286"/>
                  </a:cubicBezTo>
                  <a:cubicBezTo>
                    <a:pt x="1327052" y="243840"/>
                    <a:pt x="1331243" y="220289"/>
                    <a:pt x="1336430" y="196948"/>
                  </a:cubicBezTo>
                  <a:cubicBezTo>
                    <a:pt x="1343736" y="164073"/>
                    <a:pt x="1349273" y="121962"/>
                    <a:pt x="1378633" y="98474"/>
                  </a:cubicBezTo>
                  <a:cubicBezTo>
                    <a:pt x="1390212" y="89210"/>
                    <a:pt x="1407574" y="91038"/>
                    <a:pt x="1420837" y="84406"/>
                  </a:cubicBezTo>
                  <a:cubicBezTo>
                    <a:pt x="1456331" y="66659"/>
                    <a:pt x="1465005" y="54306"/>
                    <a:pt x="1491175" y="28135"/>
                  </a:cubicBezTo>
                  <a:cubicBezTo>
                    <a:pt x="1524000" y="32824"/>
                    <a:pt x="1557135" y="35700"/>
                    <a:pt x="1589649" y="42203"/>
                  </a:cubicBezTo>
                  <a:cubicBezTo>
                    <a:pt x="1604190" y="45111"/>
                    <a:pt x="1621367" y="45786"/>
                    <a:pt x="1631852" y="56271"/>
                  </a:cubicBezTo>
                  <a:cubicBezTo>
                    <a:pt x="1642337" y="66756"/>
                    <a:pt x="1641231" y="84406"/>
                    <a:pt x="1645920" y="98474"/>
                  </a:cubicBezTo>
                  <a:cubicBezTo>
                    <a:pt x="1650609" y="135988"/>
                    <a:pt x="1653224" y="173819"/>
                    <a:pt x="1659987" y="211015"/>
                  </a:cubicBezTo>
                  <a:cubicBezTo>
                    <a:pt x="1662640" y="225605"/>
                    <a:pt x="1663569" y="242733"/>
                    <a:pt x="1674055" y="253219"/>
                  </a:cubicBezTo>
                  <a:cubicBezTo>
                    <a:pt x="1688884" y="268048"/>
                    <a:pt x="1711569" y="271976"/>
                    <a:pt x="1730326" y="281354"/>
                  </a:cubicBezTo>
                  <a:cubicBezTo>
                    <a:pt x="1738436" y="280543"/>
                    <a:pt x="1872651" y="277552"/>
                    <a:pt x="1913206" y="253219"/>
                  </a:cubicBezTo>
                  <a:cubicBezTo>
                    <a:pt x="1924579" y="246395"/>
                    <a:pt x="1931963" y="234462"/>
                    <a:pt x="1941341" y="225083"/>
                  </a:cubicBezTo>
                  <a:lnTo>
                    <a:pt x="1955409" y="211015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29461" y="2307104"/>
              <a:ext cx="928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 smtClean="0"/>
                <a:t>M(r)</a:t>
              </a:r>
              <a:endParaRPr lang="en-IN" sz="2400" dirty="0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3827241" y="324432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4112971" y="3666479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6659145" y="354882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724402" y="371153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7446" y="323323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3815521" y="5166474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4101251" y="5546425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6647425" y="5470970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712682" y="5633680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45726" y="5155382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9214928" y="4801772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9146782" y="465782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1789460" y="4677000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Straight Arrow Connector 9"/>
          <p:cNvSpPr>
            <a:spLocks noChangeShapeType="1"/>
          </p:cNvSpPr>
          <p:nvPr/>
        </p:nvSpPr>
        <p:spPr bwMode="auto">
          <a:xfrm>
            <a:off x="1378634" y="4943636"/>
            <a:ext cx="422063" cy="45719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0" name="Straight Arrow Connector 29"/>
          <p:cNvCxnSpPr>
            <a:stCxn id="28" idx="7"/>
            <a:endCxn id="14" idx="2"/>
          </p:cNvCxnSpPr>
          <p:nvPr/>
        </p:nvCxnSpPr>
        <p:spPr>
          <a:xfrm flipV="1">
            <a:off x="2347233" y="4030636"/>
            <a:ext cx="1765738" cy="753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5"/>
            <a:endCxn id="21" idx="2"/>
          </p:cNvCxnSpPr>
          <p:nvPr/>
        </p:nvCxnSpPr>
        <p:spPr>
          <a:xfrm>
            <a:off x="2347233" y="5298654"/>
            <a:ext cx="1754018" cy="611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5" idx="6"/>
          </p:cNvCxnSpPr>
          <p:nvPr/>
        </p:nvCxnSpPr>
        <p:spPr>
          <a:xfrm>
            <a:off x="7324493" y="3918563"/>
            <a:ext cx="1822289" cy="9468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12773" y="5155382"/>
            <a:ext cx="1834009" cy="8216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841675" y="4106176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2" name="Rectangle 41"/>
          <p:cNvSpPr/>
          <p:nvPr/>
        </p:nvSpPr>
        <p:spPr>
          <a:xfrm>
            <a:off x="2937803" y="55246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3" name="Rectangle 42"/>
          <p:cNvSpPr/>
          <p:nvPr/>
        </p:nvSpPr>
        <p:spPr>
          <a:xfrm>
            <a:off x="7929495" y="5648924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4" name="Rectangle 43"/>
          <p:cNvSpPr/>
          <p:nvPr/>
        </p:nvSpPr>
        <p:spPr>
          <a:xfrm>
            <a:off x="8081895" y="4042860"/>
            <a:ext cx="379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79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68"/>
            <a:ext cx="10515600" cy="71745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 to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352" y="914399"/>
            <a:ext cx="11567160" cy="626012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iii) 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 smtClean="0"/>
              <a:t>.r</a:t>
            </a:r>
            <a:r>
              <a:rPr lang="en-IN" baseline="-25000" dirty="0" smtClean="0"/>
              <a:t>2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iii) NFA accepts </a:t>
            </a:r>
            <a:r>
              <a:rPr lang="en-IN" dirty="0" smtClean="0"/>
              <a:t>L(r</a:t>
            </a:r>
            <a:r>
              <a:rPr lang="en-IN" baseline="-25000" dirty="0" smtClean="0"/>
              <a:t>1</a:t>
            </a:r>
            <a:r>
              <a:rPr lang="en-IN" dirty="0"/>
              <a:t>*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68242" y="1558857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776295" y="1938808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30275" y="1863353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221504" y="2026063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82451" y="1547765"/>
            <a:ext cx="893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7202906" y="1556510"/>
            <a:ext cx="2794546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410958" y="1936461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9264938" y="186100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7856168" y="2023716"/>
            <a:ext cx="1423818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17115" y="1545418"/>
            <a:ext cx="89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M(r</a:t>
            </a:r>
            <a:r>
              <a:rPr lang="en-IN" sz="2400" baseline="-25000" dirty="0" smtClean="0"/>
              <a:t>2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2586365" y="1936460"/>
            <a:ext cx="475821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10488336" y="1872726"/>
            <a:ext cx="484469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553736" y="1990897"/>
            <a:ext cx="36485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062186" y="2300617"/>
            <a:ext cx="71410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3" idx="2"/>
          </p:cNvCxnSpPr>
          <p:nvPr/>
        </p:nvCxnSpPr>
        <p:spPr>
          <a:xfrm>
            <a:off x="6114744" y="2274918"/>
            <a:ext cx="1296214" cy="25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  <a:endCxn id="22" idx="2"/>
          </p:cNvCxnSpPr>
          <p:nvPr/>
        </p:nvCxnSpPr>
        <p:spPr>
          <a:xfrm>
            <a:off x="9749407" y="2230749"/>
            <a:ext cx="738929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096086" y="2252789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165232" y="229144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6567274" y="3794344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49" name="Rectangle 48"/>
          <p:cNvSpPr/>
          <p:nvPr/>
        </p:nvSpPr>
        <p:spPr>
          <a:xfrm>
            <a:off x="10053718" y="2216413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54" name="Rectangle 53"/>
          <p:cNvSpPr/>
          <p:nvPr/>
        </p:nvSpPr>
        <p:spPr>
          <a:xfrm>
            <a:off x="3674841" y="4428341"/>
            <a:ext cx="3837905" cy="162105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3960571" y="480829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6506745" y="4732837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Freeform 57"/>
          <p:cNvSpPr/>
          <p:nvPr/>
        </p:nvSpPr>
        <p:spPr>
          <a:xfrm>
            <a:off x="4572002" y="4895547"/>
            <a:ext cx="1955409" cy="380479"/>
          </a:xfrm>
          <a:custGeom>
            <a:avLst/>
            <a:gdLst>
              <a:gd name="connsiteX0" fmla="*/ 0 w 1955409"/>
              <a:gd name="connsiteY0" fmla="*/ 365760 h 365760"/>
              <a:gd name="connsiteX1" fmla="*/ 56270 w 1955409"/>
              <a:gd name="connsiteY1" fmla="*/ 281354 h 365760"/>
              <a:gd name="connsiteX2" fmla="*/ 126609 w 1955409"/>
              <a:gd name="connsiteY2" fmla="*/ 168812 h 365760"/>
              <a:gd name="connsiteX3" fmla="*/ 154744 w 1955409"/>
              <a:gd name="connsiteY3" fmla="*/ 126609 h 365760"/>
              <a:gd name="connsiteX4" fmla="*/ 225083 w 1955409"/>
              <a:gd name="connsiteY4" fmla="*/ 70339 h 365760"/>
              <a:gd name="connsiteX5" fmla="*/ 267286 w 1955409"/>
              <a:gd name="connsiteY5" fmla="*/ 56271 h 365760"/>
              <a:gd name="connsiteX6" fmla="*/ 295421 w 1955409"/>
              <a:gd name="connsiteY6" fmla="*/ 28135 h 365760"/>
              <a:gd name="connsiteX7" fmla="*/ 379827 w 1955409"/>
              <a:gd name="connsiteY7" fmla="*/ 0 h 365760"/>
              <a:gd name="connsiteX8" fmla="*/ 450166 w 1955409"/>
              <a:gd name="connsiteY8" fmla="*/ 14068 h 365760"/>
              <a:gd name="connsiteX9" fmla="*/ 464233 w 1955409"/>
              <a:gd name="connsiteY9" fmla="*/ 56271 h 365760"/>
              <a:gd name="connsiteX10" fmla="*/ 478301 w 1955409"/>
              <a:gd name="connsiteY10" fmla="*/ 126609 h 365760"/>
              <a:gd name="connsiteX11" fmla="*/ 492369 w 1955409"/>
              <a:gd name="connsiteY11" fmla="*/ 295422 h 365760"/>
              <a:gd name="connsiteX12" fmla="*/ 534572 w 1955409"/>
              <a:gd name="connsiteY12" fmla="*/ 323557 h 365760"/>
              <a:gd name="connsiteX13" fmla="*/ 548640 w 1955409"/>
              <a:gd name="connsiteY13" fmla="*/ 365760 h 365760"/>
              <a:gd name="connsiteX14" fmla="*/ 647113 w 1955409"/>
              <a:gd name="connsiteY14" fmla="*/ 351692 h 365760"/>
              <a:gd name="connsiteX15" fmla="*/ 703384 w 1955409"/>
              <a:gd name="connsiteY15" fmla="*/ 239151 h 365760"/>
              <a:gd name="connsiteX16" fmla="*/ 717452 w 1955409"/>
              <a:gd name="connsiteY16" fmla="*/ 196948 h 365760"/>
              <a:gd name="connsiteX17" fmla="*/ 773723 w 1955409"/>
              <a:gd name="connsiteY17" fmla="*/ 140677 h 365760"/>
              <a:gd name="connsiteX18" fmla="*/ 858129 w 1955409"/>
              <a:gd name="connsiteY18" fmla="*/ 28135 h 365760"/>
              <a:gd name="connsiteX19" fmla="*/ 942535 w 1955409"/>
              <a:gd name="connsiteY19" fmla="*/ 0 h 365760"/>
              <a:gd name="connsiteX20" fmla="*/ 1026941 w 1955409"/>
              <a:gd name="connsiteY20" fmla="*/ 14068 h 365760"/>
              <a:gd name="connsiteX21" fmla="*/ 1041009 w 1955409"/>
              <a:gd name="connsiteY21" fmla="*/ 239151 h 365760"/>
              <a:gd name="connsiteX22" fmla="*/ 1055077 w 1955409"/>
              <a:gd name="connsiteY22" fmla="*/ 281354 h 365760"/>
              <a:gd name="connsiteX23" fmla="*/ 1139483 w 1955409"/>
              <a:gd name="connsiteY23" fmla="*/ 323557 h 365760"/>
              <a:gd name="connsiteX24" fmla="*/ 1237957 w 1955409"/>
              <a:gd name="connsiteY24" fmla="*/ 365760 h 365760"/>
              <a:gd name="connsiteX25" fmla="*/ 1280160 w 1955409"/>
              <a:gd name="connsiteY25" fmla="*/ 351692 h 365760"/>
              <a:gd name="connsiteX26" fmla="*/ 1294227 w 1955409"/>
              <a:gd name="connsiteY26" fmla="*/ 309489 h 365760"/>
              <a:gd name="connsiteX27" fmla="*/ 1322363 w 1955409"/>
              <a:gd name="connsiteY27" fmla="*/ 267286 h 365760"/>
              <a:gd name="connsiteX28" fmla="*/ 1336430 w 1955409"/>
              <a:gd name="connsiteY28" fmla="*/ 196948 h 365760"/>
              <a:gd name="connsiteX29" fmla="*/ 1378633 w 1955409"/>
              <a:gd name="connsiteY29" fmla="*/ 98474 h 365760"/>
              <a:gd name="connsiteX30" fmla="*/ 1420837 w 1955409"/>
              <a:gd name="connsiteY30" fmla="*/ 84406 h 365760"/>
              <a:gd name="connsiteX31" fmla="*/ 1491175 w 1955409"/>
              <a:gd name="connsiteY31" fmla="*/ 28135 h 365760"/>
              <a:gd name="connsiteX32" fmla="*/ 1589649 w 1955409"/>
              <a:gd name="connsiteY32" fmla="*/ 42203 h 365760"/>
              <a:gd name="connsiteX33" fmla="*/ 1631852 w 1955409"/>
              <a:gd name="connsiteY33" fmla="*/ 56271 h 365760"/>
              <a:gd name="connsiteX34" fmla="*/ 1645920 w 1955409"/>
              <a:gd name="connsiteY34" fmla="*/ 98474 h 365760"/>
              <a:gd name="connsiteX35" fmla="*/ 1659987 w 1955409"/>
              <a:gd name="connsiteY35" fmla="*/ 211015 h 365760"/>
              <a:gd name="connsiteX36" fmla="*/ 1674055 w 1955409"/>
              <a:gd name="connsiteY36" fmla="*/ 253219 h 365760"/>
              <a:gd name="connsiteX37" fmla="*/ 1730326 w 1955409"/>
              <a:gd name="connsiteY37" fmla="*/ 281354 h 365760"/>
              <a:gd name="connsiteX38" fmla="*/ 1913206 w 1955409"/>
              <a:gd name="connsiteY38" fmla="*/ 253219 h 365760"/>
              <a:gd name="connsiteX39" fmla="*/ 1941341 w 1955409"/>
              <a:gd name="connsiteY39" fmla="*/ 225083 h 365760"/>
              <a:gd name="connsiteX40" fmla="*/ 1955409 w 1955409"/>
              <a:gd name="connsiteY40" fmla="*/ 211015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5409" h="365760">
                <a:moveTo>
                  <a:pt x="0" y="365760"/>
                </a:moveTo>
                <a:cubicBezTo>
                  <a:pt x="18757" y="337625"/>
                  <a:pt x="41148" y="311598"/>
                  <a:pt x="56270" y="281354"/>
                </a:cubicBezTo>
                <a:cubicBezTo>
                  <a:pt x="114863" y="164168"/>
                  <a:pt x="45415" y="222943"/>
                  <a:pt x="126609" y="168812"/>
                </a:cubicBezTo>
                <a:cubicBezTo>
                  <a:pt x="135987" y="154744"/>
                  <a:pt x="144182" y="139811"/>
                  <a:pt x="154744" y="126609"/>
                </a:cubicBezTo>
                <a:cubicBezTo>
                  <a:pt x="172189" y="104802"/>
                  <a:pt x="200712" y="82525"/>
                  <a:pt x="225083" y="70339"/>
                </a:cubicBezTo>
                <a:cubicBezTo>
                  <a:pt x="238346" y="63707"/>
                  <a:pt x="253218" y="60960"/>
                  <a:pt x="267286" y="56271"/>
                </a:cubicBezTo>
                <a:cubicBezTo>
                  <a:pt x="276664" y="46892"/>
                  <a:pt x="283558" y="34067"/>
                  <a:pt x="295421" y="28135"/>
                </a:cubicBezTo>
                <a:cubicBezTo>
                  <a:pt x="321947" y="14872"/>
                  <a:pt x="379827" y="0"/>
                  <a:pt x="379827" y="0"/>
                </a:cubicBezTo>
                <a:cubicBezTo>
                  <a:pt x="403273" y="4689"/>
                  <a:pt x="430271" y="805"/>
                  <a:pt x="450166" y="14068"/>
                </a:cubicBezTo>
                <a:cubicBezTo>
                  <a:pt x="462504" y="22293"/>
                  <a:pt x="460637" y="41885"/>
                  <a:pt x="464233" y="56271"/>
                </a:cubicBezTo>
                <a:cubicBezTo>
                  <a:pt x="470032" y="79467"/>
                  <a:pt x="473612" y="103163"/>
                  <a:pt x="478301" y="126609"/>
                </a:cubicBezTo>
                <a:cubicBezTo>
                  <a:pt x="482990" y="182880"/>
                  <a:pt x="476857" y="241129"/>
                  <a:pt x="492369" y="295422"/>
                </a:cubicBezTo>
                <a:cubicBezTo>
                  <a:pt x="497014" y="311679"/>
                  <a:pt x="524010" y="310355"/>
                  <a:pt x="534572" y="323557"/>
                </a:cubicBezTo>
                <a:cubicBezTo>
                  <a:pt x="543835" y="335136"/>
                  <a:pt x="543951" y="351692"/>
                  <a:pt x="548640" y="365760"/>
                </a:cubicBezTo>
                <a:cubicBezTo>
                  <a:pt x="581464" y="361071"/>
                  <a:pt x="615657" y="362177"/>
                  <a:pt x="647113" y="351692"/>
                </a:cubicBezTo>
                <a:cubicBezTo>
                  <a:pt x="683944" y="339415"/>
                  <a:pt x="698505" y="253789"/>
                  <a:pt x="703384" y="239151"/>
                </a:cubicBezTo>
                <a:cubicBezTo>
                  <a:pt x="708073" y="225083"/>
                  <a:pt x="706967" y="207433"/>
                  <a:pt x="717452" y="196948"/>
                </a:cubicBezTo>
                <a:lnTo>
                  <a:pt x="773723" y="140677"/>
                </a:lnTo>
                <a:cubicBezTo>
                  <a:pt x="789239" y="94126"/>
                  <a:pt x="797510" y="48341"/>
                  <a:pt x="858129" y="28135"/>
                </a:cubicBezTo>
                <a:lnTo>
                  <a:pt x="942535" y="0"/>
                </a:lnTo>
                <a:lnTo>
                  <a:pt x="1026941" y="14068"/>
                </a:lnTo>
                <a:cubicBezTo>
                  <a:pt x="1055564" y="83580"/>
                  <a:pt x="1033139" y="164390"/>
                  <a:pt x="1041009" y="239151"/>
                </a:cubicBezTo>
                <a:cubicBezTo>
                  <a:pt x="1042561" y="253898"/>
                  <a:pt x="1045814" y="269775"/>
                  <a:pt x="1055077" y="281354"/>
                </a:cubicBezTo>
                <a:cubicBezTo>
                  <a:pt x="1081953" y="314949"/>
                  <a:pt x="1105504" y="306568"/>
                  <a:pt x="1139483" y="323557"/>
                </a:cubicBezTo>
                <a:cubicBezTo>
                  <a:pt x="1236632" y="372132"/>
                  <a:pt x="1120846" y="336482"/>
                  <a:pt x="1237957" y="365760"/>
                </a:cubicBezTo>
                <a:cubicBezTo>
                  <a:pt x="1252025" y="361071"/>
                  <a:pt x="1269675" y="362178"/>
                  <a:pt x="1280160" y="351692"/>
                </a:cubicBezTo>
                <a:cubicBezTo>
                  <a:pt x="1290645" y="341207"/>
                  <a:pt x="1287595" y="322752"/>
                  <a:pt x="1294227" y="309489"/>
                </a:cubicBezTo>
                <a:cubicBezTo>
                  <a:pt x="1301788" y="294367"/>
                  <a:pt x="1312984" y="281354"/>
                  <a:pt x="1322363" y="267286"/>
                </a:cubicBezTo>
                <a:cubicBezTo>
                  <a:pt x="1327052" y="243840"/>
                  <a:pt x="1331243" y="220289"/>
                  <a:pt x="1336430" y="196948"/>
                </a:cubicBezTo>
                <a:cubicBezTo>
                  <a:pt x="1343736" y="164073"/>
                  <a:pt x="1349273" y="121962"/>
                  <a:pt x="1378633" y="98474"/>
                </a:cubicBezTo>
                <a:cubicBezTo>
                  <a:pt x="1390212" y="89210"/>
                  <a:pt x="1407574" y="91038"/>
                  <a:pt x="1420837" y="84406"/>
                </a:cubicBezTo>
                <a:cubicBezTo>
                  <a:pt x="1456331" y="66659"/>
                  <a:pt x="1465005" y="54306"/>
                  <a:pt x="1491175" y="28135"/>
                </a:cubicBezTo>
                <a:cubicBezTo>
                  <a:pt x="1524000" y="32824"/>
                  <a:pt x="1557135" y="35700"/>
                  <a:pt x="1589649" y="42203"/>
                </a:cubicBezTo>
                <a:cubicBezTo>
                  <a:pt x="1604190" y="45111"/>
                  <a:pt x="1621367" y="45786"/>
                  <a:pt x="1631852" y="56271"/>
                </a:cubicBezTo>
                <a:cubicBezTo>
                  <a:pt x="1642337" y="66756"/>
                  <a:pt x="1641231" y="84406"/>
                  <a:pt x="1645920" y="98474"/>
                </a:cubicBezTo>
                <a:cubicBezTo>
                  <a:pt x="1650609" y="135988"/>
                  <a:pt x="1653224" y="173819"/>
                  <a:pt x="1659987" y="211015"/>
                </a:cubicBezTo>
                <a:cubicBezTo>
                  <a:pt x="1662640" y="225605"/>
                  <a:pt x="1663569" y="242733"/>
                  <a:pt x="1674055" y="253219"/>
                </a:cubicBezTo>
                <a:cubicBezTo>
                  <a:pt x="1688884" y="268048"/>
                  <a:pt x="1711569" y="271976"/>
                  <a:pt x="1730326" y="281354"/>
                </a:cubicBezTo>
                <a:cubicBezTo>
                  <a:pt x="1738436" y="280543"/>
                  <a:pt x="1872651" y="277552"/>
                  <a:pt x="1913206" y="253219"/>
                </a:cubicBezTo>
                <a:cubicBezTo>
                  <a:pt x="1924579" y="246395"/>
                  <a:pt x="1931963" y="234462"/>
                  <a:pt x="1941341" y="225083"/>
                </a:cubicBezTo>
                <a:lnTo>
                  <a:pt x="1955409" y="211015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5046" y="4417249"/>
            <a:ext cx="928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M(r</a:t>
            </a:r>
            <a:r>
              <a:rPr lang="en-IN" sz="2400" baseline="-25000" dirty="0"/>
              <a:t>1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8825572" y="4730489"/>
            <a:ext cx="665348" cy="739486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Oval 4"/>
          <p:cNvSpPr>
            <a:spLocks noChangeArrowheads="1"/>
          </p:cNvSpPr>
          <p:nvPr/>
        </p:nvSpPr>
        <p:spPr bwMode="auto">
          <a:xfrm>
            <a:off x="8907785" y="4846313"/>
            <a:ext cx="501072" cy="50486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Oval 4"/>
          <p:cNvSpPr>
            <a:spLocks noChangeArrowheads="1"/>
          </p:cNvSpPr>
          <p:nvPr/>
        </p:nvSpPr>
        <p:spPr bwMode="auto">
          <a:xfrm>
            <a:off x="2326366" y="4820012"/>
            <a:ext cx="653472" cy="728313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Arc 455"/>
          <p:cNvSpPr>
            <a:spLocks/>
          </p:cNvSpPr>
          <p:nvPr/>
        </p:nvSpPr>
        <p:spPr bwMode="auto">
          <a:xfrm rot="5400000" flipH="1">
            <a:off x="4495285" y="3650567"/>
            <a:ext cx="2060547" cy="278681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6" name="Straight Arrow Connector 65"/>
          <p:cNvCxnSpPr>
            <a:stCxn id="62" idx="6"/>
            <a:endCxn id="55" idx="2"/>
          </p:cNvCxnSpPr>
          <p:nvPr/>
        </p:nvCxnSpPr>
        <p:spPr>
          <a:xfrm flipV="1">
            <a:off x="2979838" y="5172449"/>
            <a:ext cx="980733" cy="11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6" idx="6"/>
            <a:endCxn id="60" idx="2"/>
          </p:cNvCxnSpPr>
          <p:nvPr/>
        </p:nvCxnSpPr>
        <p:spPr>
          <a:xfrm flipV="1">
            <a:off x="7172093" y="5100232"/>
            <a:ext cx="1653479" cy="23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826461" y="5162463"/>
            <a:ext cx="490279" cy="14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455"/>
          <p:cNvSpPr>
            <a:spLocks/>
          </p:cNvSpPr>
          <p:nvPr/>
        </p:nvSpPr>
        <p:spPr bwMode="auto">
          <a:xfrm rot="16200000" flipH="1">
            <a:off x="3937452" y="1645332"/>
            <a:ext cx="3855899" cy="655807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816953" y="473452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5493439" y="6420309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  <p:sp>
        <p:nvSpPr>
          <p:cNvPr id="77" name="Rectangle 76"/>
          <p:cNvSpPr/>
          <p:nvPr/>
        </p:nvSpPr>
        <p:spPr>
          <a:xfrm>
            <a:off x="3101932" y="4872855"/>
            <a:ext cx="351691" cy="367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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31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015"/>
            <a:ext cx="10515600" cy="815927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3551"/>
            <a:ext cx="10515600" cy="5023412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The set of integers</a:t>
            </a:r>
          </a:p>
          <a:p>
            <a:pPr marL="0" indent="0">
              <a:buNone/>
            </a:pPr>
            <a:r>
              <a:rPr lang="en-IN" dirty="0" smtClean="0"/>
              <a:t>         (1+2+. . . +9)(0+1+. . . +9)*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2)The set of decimal numbers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</a:t>
            </a:r>
            <a:r>
              <a:rPr lang="en-IN" dirty="0"/>
              <a:t>(1+2+. . . +9)(0+1+. . . +9</a:t>
            </a:r>
            <a:r>
              <a:rPr lang="en-IN" dirty="0" smtClean="0"/>
              <a:t>)*</a:t>
            </a:r>
            <a:r>
              <a:rPr lang="en-IN" sz="4800" dirty="0" smtClean="0"/>
              <a:t>.</a:t>
            </a:r>
            <a:r>
              <a:rPr lang="en-IN" dirty="0"/>
              <a:t> (0+1+. . . +9</a:t>
            </a:r>
            <a:r>
              <a:rPr lang="en-IN" dirty="0" smtClean="0"/>
              <a:t>)*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3) Strings over {a, b} and length multiple of 3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[(a + b)(a + b)(a + b)]*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4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7"/>
            <a:ext cx="10515600" cy="388267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 smtClean="0"/>
              <a:t>(0 + 01)*</a:t>
            </a:r>
          </a:p>
          <a:p>
            <a:pPr marL="514350" indent="-514350">
              <a:buAutoNum type="arabicParenR"/>
            </a:pPr>
            <a:r>
              <a:rPr lang="en-IN" dirty="0" smtClean="0"/>
              <a:t>(a + b)*b(a + b)*</a:t>
            </a:r>
          </a:p>
          <a:p>
            <a:pPr marL="514350" indent="-514350">
              <a:buAutoNum type="arabicParenR"/>
            </a:pPr>
            <a:r>
              <a:rPr lang="en-IN" dirty="0" smtClean="0"/>
              <a:t>(</a:t>
            </a:r>
            <a:r>
              <a:rPr lang="en-IN" dirty="0" err="1" smtClean="0"/>
              <a:t>a+b</a:t>
            </a:r>
            <a:r>
              <a:rPr lang="en-IN" dirty="0" smtClean="0"/>
              <a:t>)*</a:t>
            </a:r>
            <a:r>
              <a:rPr lang="en-IN" dirty="0" err="1" smtClean="0"/>
              <a:t>abb</a:t>
            </a:r>
            <a:endParaRPr lang="en-IN" dirty="0" smtClean="0"/>
          </a:p>
          <a:p>
            <a:pPr marL="514350" indent="-514350">
              <a:buAutoNum type="arabicParenR"/>
            </a:pPr>
            <a:r>
              <a:rPr lang="en-IN" dirty="0"/>
              <a:t>a</a:t>
            </a:r>
            <a:r>
              <a:rPr lang="en-IN" dirty="0" smtClean="0"/>
              <a:t>a* + ab a*b*</a:t>
            </a:r>
          </a:p>
          <a:p>
            <a:pPr marL="514350" indent="-514350">
              <a:buAutoNum type="arabicParenR"/>
            </a:pPr>
            <a:r>
              <a:rPr lang="en-IN" dirty="0" smtClean="0"/>
              <a:t>(</a:t>
            </a:r>
            <a:r>
              <a:rPr lang="en-IN" dirty="0" err="1" smtClean="0"/>
              <a:t>abab</a:t>
            </a:r>
            <a:r>
              <a:rPr lang="en-IN" dirty="0" smtClean="0"/>
              <a:t>)* + (aa*+ b)*</a:t>
            </a:r>
            <a:endParaRPr lang="en-IN" dirty="0"/>
          </a:p>
          <a:p>
            <a:pPr marL="514350" indent="-514350">
              <a:buAutoNum type="arabicParenR"/>
            </a:pPr>
            <a:r>
              <a:rPr lang="en-IN" dirty="0" smtClean="0"/>
              <a:t> ((00*)*1)*</a:t>
            </a:r>
          </a:p>
          <a:p>
            <a:pPr marL="514350" indent="-514350">
              <a:buAutoNum type="arabicParenR"/>
            </a:pPr>
            <a:r>
              <a:rPr lang="en-IN" dirty="0"/>
              <a:t> </a:t>
            </a:r>
            <a:r>
              <a:rPr lang="en-IN" dirty="0" smtClean="0"/>
              <a:t>(01)* + 1(01)* + (01)*0 + 1(01)*0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83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10988"/>
            <a:ext cx="10551459" cy="5665975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(0 </a:t>
            </a:r>
            <a:r>
              <a:rPr lang="en-IN" dirty="0" smtClean="0"/>
              <a:t>/ </a:t>
            </a:r>
            <a:r>
              <a:rPr lang="en-IN" dirty="0"/>
              <a:t>01</a:t>
            </a:r>
            <a:r>
              <a:rPr lang="en-IN" dirty="0" smtClean="0"/>
              <a:t>)*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0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01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2886403" y="1341086"/>
            <a:ext cx="2133854" cy="745224"/>
            <a:chOff x="2886403" y="1273851"/>
            <a:chExt cx="2133854" cy="745224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0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958121" y="2824739"/>
            <a:ext cx="2133854" cy="745224"/>
            <a:chOff x="2886403" y="1273851"/>
            <a:chExt cx="2133854" cy="745224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2886403" y="1301089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406108" y="1275327"/>
              <a:ext cx="614149" cy="72969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88959" y="1670488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731046" y="127385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IN" sz="2000" dirty="0">
                  <a:cs typeface="Tahoma" panose="020B0604030504040204" pitchFamily="34" charset="0"/>
                  <a:sym typeface="Symbol" panose="05050102010706020507" pitchFamily="18" charset="2"/>
                </a:rPr>
                <a:t>1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079144" y="4415979"/>
            <a:ext cx="5244600" cy="772107"/>
            <a:chOff x="3079144" y="4415979"/>
            <a:chExt cx="5244600" cy="772107"/>
          </a:xfrm>
        </p:grpSpPr>
        <p:grpSp>
          <p:nvGrpSpPr>
            <p:cNvPr id="19" name="Group 18"/>
            <p:cNvGrpSpPr/>
            <p:nvPr/>
          </p:nvGrpSpPr>
          <p:grpSpPr>
            <a:xfrm>
              <a:off x="3079144" y="4424941"/>
              <a:ext cx="2133854" cy="745224"/>
              <a:chOff x="2886403" y="1273851"/>
              <a:chExt cx="2133854" cy="745224"/>
            </a:xfrm>
          </p:grpSpPr>
          <p:sp>
            <p:nvSpPr>
              <p:cNvPr id="2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189890" y="4442862"/>
              <a:ext cx="2133854" cy="745224"/>
              <a:chOff x="2886403" y="1273851"/>
              <a:chExt cx="2133854" cy="745224"/>
            </a:xfrm>
          </p:grpSpPr>
          <p:sp>
            <p:nvSpPr>
              <p:cNvPr id="25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1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232601" y="4812616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5474688" y="4415979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929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0 </a:t>
            </a:r>
            <a:r>
              <a:rPr lang="en-IN" dirty="0" smtClean="0"/>
              <a:t>/ </a:t>
            </a:r>
            <a:r>
              <a:rPr lang="en-IN" dirty="0"/>
              <a:t>01</a:t>
            </a:r>
            <a:r>
              <a:rPr lang="en-IN" dirty="0" smtClean="0"/>
              <a:t>   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/>
              <a:t>0 </a:t>
            </a:r>
            <a:r>
              <a:rPr lang="en-IN" dirty="0" smtClean="0"/>
              <a:t>/ </a:t>
            </a:r>
            <a:r>
              <a:rPr lang="en-IN" dirty="0"/>
              <a:t>01)*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endParaRPr lang="en-IN" dirty="0"/>
          </a:p>
        </p:txBody>
      </p:sp>
      <p:grpSp>
        <p:nvGrpSpPr>
          <p:cNvPr id="47" name="Group 46"/>
          <p:cNvGrpSpPr/>
          <p:nvPr/>
        </p:nvGrpSpPr>
        <p:grpSpPr>
          <a:xfrm>
            <a:off x="3361764" y="3550892"/>
            <a:ext cx="6521824" cy="1922064"/>
            <a:chOff x="1635832" y="1610026"/>
            <a:chExt cx="8256574" cy="2354377"/>
          </a:xfrm>
        </p:grpSpPr>
        <p:grpSp>
          <p:nvGrpSpPr>
            <p:cNvPr id="48" name="Group 47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72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Oval 7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4" name="Straight Arrow Connector 7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6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9" name="Oval 6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6" name="Straight Arrow Connector 65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60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Oval 60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3" name="Straight Arrow Connector 52"/>
            <p:cNvCxnSpPr>
              <a:endCxn id="60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Straight Arrow Connector 55"/>
            <p:cNvCxnSpPr>
              <a:endCxn id="55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5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299012" y="475994"/>
            <a:ext cx="6521824" cy="1922064"/>
            <a:chOff x="1635832" y="1610026"/>
            <a:chExt cx="8256574" cy="2354377"/>
          </a:xfrm>
        </p:grpSpPr>
        <p:grpSp>
          <p:nvGrpSpPr>
            <p:cNvPr id="77" name="Group 76"/>
            <p:cNvGrpSpPr/>
            <p:nvPr/>
          </p:nvGrpSpPr>
          <p:grpSpPr>
            <a:xfrm>
              <a:off x="3146379" y="3192296"/>
              <a:ext cx="5217706" cy="772107"/>
              <a:chOff x="3146379" y="3609153"/>
              <a:chExt cx="5217706" cy="772107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146379" y="3618115"/>
                <a:ext cx="2133854" cy="745224"/>
                <a:chOff x="2886403" y="1273851"/>
                <a:chExt cx="2133854" cy="745224"/>
              </a:xfrm>
            </p:grpSpPr>
            <p:sp>
              <p:nvSpPr>
                <p:cNvPr id="101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Oval 10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3" name="Straight Arrow Connector 10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0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6230231" y="3636036"/>
                <a:ext cx="2133854" cy="745224"/>
                <a:chOff x="2886403" y="1273851"/>
                <a:chExt cx="2133854" cy="745224"/>
              </a:xfrm>
            </p:grpSpPr>
            <p:sp>
              <p:nvSpPr>
                <p:cNvPr id="9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98" name="Oval 9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273851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0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1</a:t>
                  </a:r>
                  <a:endParaRPr kumimoji="0" 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95" name="Straight Arrow Connector 94"/>
              <p:cNvCxnSpPr/>
              <p:nvPr/>
            </p:nvCxnSpPr>
            <p:spPr>
              <a:xfrm>
                <a:off x="5272942" y="4005790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 Box 3"/>
              <p:cNvSpPr txBox="1">
                <a:spLocks noChangeArrowheads="1"/>
              </p:cNvSpPr>
              <p:nvPr/>
            </p:nvSpPr>
            <p:spPr bwMode="auto">
              <a:xfrm>
                <a:off x="5515029" y="3609153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4580728" y="1610026"/>
              <a:ext cx="2133854" cy="745224"/>
              <a:chOff x="2886403" y="1273851"/>
              <a:chExt cx="2133854" cy="745224"/>
            </a:xfrm>
          </p:grpSpPr>
          <p:sp>
            <p:nvSpPr>
              <p:cNvPr id="89" name="Oval 4"/>
              <p:cNvSpPr>
                <a:spLocks noChangeArrowheads="1"/>
              </p:cNvSpPr>
              <p:nvPr/>
            </p:nvSpPr>
            <p:spPr bwMode="auto">
              <a:xfrm>
                <a:off x="2886403" y="1301089"/>
                <a:ext cx="614149" cy="71798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0" name="Oval 89"/>
              <p:cNvSpPr>
                <a:spLocks noChangeArrowheads="1"/>
              </p:cNvSpPr>
              <p:nvPr/>
            </p:nvSpPr>
            <p:spPr bwMode="auto">
              <a:xfrm>
                <a:off x="4406108" y="1275327"/>
                <a:ext cx="614149" cy="729699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>
                <a:off x="3488959" y="1670488"/>
                <a:ext cx="941592" cy="2590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 Box 3"/>
              <p:cNvSpPr txBox="1">
                <a:spLocks noChangeArrowheads="1"/>
              </p:cNvSpPr>
              <p:nvPr/>
            </p:nvSpPr>
            <p:spPr bwMode="auto">
              <a:xfrm>
                <a:off x="3731046" y="1273851"/>
                <a:ext cx="335785" cy="33865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IN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0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1635832" y="2336508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2211494" y="2880718"/>
              <a:ext cx="1001647" cy="5524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 Box 3"/>
            <p:cNvSpPr txBox="1">
              <a:spLocks noChangeArrowheads="1"/>
            </p:cNvSpPr>
            <p:nvPr/>
          </p:nvSpPr>
          <p:spPr bwMode="auto">
            <a:xfrm>
              <a:off x="2833026" y="186323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2" name="Straight Arrow Connector 81"/>
            <p:cNvCxnSpPr>
              <a:endCxn id="89" idx="2"/>
            </p:cNvCxnSpPr>
            <p:nvPr/>
          </p:nvCxnSpPr>
          <p:spPr>
            <a:xfrm flipV="1">
              <a:off x="2215977" y="1996257"/>
              <a:ext cx="2364751" cy="5527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 Box 3"/>
            <p:cNvSpPr txBox="1">
              <a:spLocks noChangeArrowheads="1"/>
            </p:cNvSpPr>
            <p:nvPr/>
          </p:nvSpPr>
          <p:spPr bwMode="auto">
            <a:xfrm>
              <a:off x="2640667" y="2795197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9278257" y="2367885"/>
              <a:ext cx="614149" cy="71798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Straight Arrow Connector 84"/>
            <p:cNvCxnSpPr>
              <a:endCxn id="84" idx="2"/>
            </p:cNvCxnSpPr>
            <p:nvPr/>
          </p:nvCxnSpPr>
          <p:spPr>
            <a:xfrm>
              <a:off x="6707297" y="2091828"/>
              <a:ext cx="2570960" cy="6350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endCxn id="84" idx="3"/>
            </p:cNvCxnSpPr>
            <p:nvPr/>
          </p:nvCxnSpPr>
          <p:spPr>
            <a:xfrm flipV="1">
              <a:off x="8349778" y="2980724"/>
              <a:ext cx="1018419" cy="4523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 Box 3"/>
            <p:cNvSpPr txBox="1">
              <a:spLocks noChangeArrowheads="1"/>
            </p:cNvSpPr>
            <p:nvPr/>
          </p:nvSpPr>
          <p:spPr bwMode="auto">
            <a:xfrm>
              <a:off x="7701052" y="1933991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8471828" y="2853646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5" name="Oval 4"/>
          <p:cNvSpPr>
            <a:spLocks noChangeArrowheads="1"/>
          </p:cNvSpPr>
          <p:nvPr/>
        </p:nvSpPr>
        <p:spPr bwMode="auto">
          <a:xfrm>
            <a:off x="1889526" y="4091837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2426646" y="4440573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3"/>
          <p:cNvSpPr txBox="1">
            <a:spLocks noChangeArrowheads="1"/>
          </p:cNvSpPr>
          <p:nvPr/>
        </p:nvSpPr>
        <p:spPr bwMode="auto">
          <a:xfrm>
            <a:off x="2668733" y="4043936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Oval 4"/>
          <p:cNvSpPr>
            <a:spLocks noChangeArrowheads="1"/>
          </p:cNvSpPr>
          <p:nvPr/>
        </p:nvSpPr>
        <p:spPr bwMode="auto">
          <a:xfrm>
            <a:off x="10822870" y="4136661"/>
            <a:ext cx="548713" cy="63829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9894253" y="4445056"/>
            <a:ext cx="941592" cy="259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0163234" y="4048419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Arc 455"/>
          <p:cNvSpPr>
            <a:spLocks/>
          </p:cNvSpPr>
          <p:nvPr/>
        </p:nvSpPr>
        <p:spPr bwMode="auto">
          <a:xfrm rot="16352731" flipH="1">
            <a:off x="4839960" y="-229943"/>
            <a:ext cx="3503178" cy="907024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Text Box 3"/>
          <p:cNvSpPr txBox="1">
            <a:spLocks noChangeArrowheads="1"/>
          </p:cNvSpPr>
          <p:nvPr/>
        </p:nvSpPr>
        <p:spPr bwMode="auto">
          <a:xfrm>
            <a:off x="8894098" y="546711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Arc 455"/>
          <p:cNvSpPr>
            <a:spLocks/>
          </p:cNvSpPr>
          <p:nvPr/>
        </p:nvSpPr>
        <p:spPr bwMode="auto">
          <a:xfrm rot="5566518" flipH="1">
            <a:off x="5300890" y="1532304"/>
            <a:ext cx="2682328" cy="597195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4259329" y="3100932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th-TH" altLang="en-US" sz="2000" dirty="0">
                <a:cs typeface="Tahoma" panose="020B0604030504040204" pitchFamily="34" charset="0"/>
                <a:sym typeface="Symbol" panose="05050102010706020507" pitchFamily="18" charset="2"/>
              </a:rPr>
              <a:t>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5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(a/b)*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</a:t>
            </a:r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2306384" y="1196791"/>
            <a:ext cx="6180628" cy="3509683"/>
            <a:chOff x="2306383" y="-1219046"/>
            <a:chExt cx="7707053" cy="5629681"/>
          </a:xfrm>
        </p:grpSpPr>
        <p:grpSp>
          <p:nvGrpSpPr>
            <p:cNvPr id="4" name="Group 3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21" name="Oval 20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" name="Oval 21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17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" name="Oval 17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7" name="Oval 6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7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7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8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(a </a:t>
            </a:r>
            <a:r>
              <a:rPr lang="en-IN" dirty="0" smtClean="0"/>
              <a:t>/ </a:t>
            </a:r>
            <a:r>
              <a:rPr lang="en-IN" dirty="0"/>
              <a:t>b)*b(a </a:t>
            </a:r>
            <a:r>
              <a:rPr lang="en-IN" dirty="0" smtClean="0"/>
              <a:t>/ </a:t>
            </a:r>
            <a:r>
              <a:rPr lang="en-IN" dirty="0"/>
              <a:t>b)*</a:t>
            </a:r>
          </a:p>
          <a:p>
            <a:pPr marL="0" indent="0"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069260" y="1196791"/>
            <a:ext cx="4551616" cy="3509683"/>
            <a:chOff x="2306383" y="-1219046"/>
            <a:chExt cx="7707053" cy="5629681"/>
          </a:xfrm>
        </p:grpSpPr>
        <p:grpSp>
          <p:nvGrpSpPr>
            <p:cNvPr id="5" name="Group 4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32" name="Oval 31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Oval 32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28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" name="Oval 28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0" name="Straight Arrow Connector 29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" name="Oval 17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8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12225" y="1160933"/>
            <a:ext cx="4551616" cy="3509683"/>
            <a:chOff x="2306383" y="-1219046"/>
            <a:chExt cx="7707053" cy="5629681"/>
          </a:xfrm>
        </p:grpSpPr>
        <p:grpSp>
          <p:nvGrpSpPr>
            <p:cNvPr id="37" name="Group 36"/>
            <p:cNvGrpSpPr/>
            <p:nvPr/>
          </p:nvGrpSpPr>
          <p:grpSpPr>
            <a:xfrm>
              <a:off x="3755977" y="680149"/>
              <a:ext cx="4773775" cy="2275727"/>
              <a:chOff x="3379461" y="3638500"/>
              <a:chExt cx="4773775" cy="227572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4625550" y="3638500"/>
                <a:ext cx="2133854" cy="939995"/>
                <a:chOff x="2886403" y="1037841"/>
                <a:chExt cx="2133854" cy="981234"/>
              </a:xfrm>
            </p:grpSpPr>
            <p:sp>
              <p:nvSpPr>
                <p:cNvPr id="64" name="Oval 63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5" name="Oval 64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31046" y="1037841"/>
                  <a:ext cx="407503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a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4670374" y="5201736"/>
                <a:ext cx="2133854" cy="712491"/>
                <a:chOff x="2886403" y="1275327"/>
                <a:chExt cx="2133854" cy="743748"/>
              </a:xfrm>
            </p:grpSpPr>
            <p:sp>
              <p:nvSpPr>
                <p:cNvPr id="60" name="Oval 4"/>
                <p:cNvSpPr>
                  <a:spLocks noChangeArrowheads="1"/>
                </p:cNvSpPr>
                <p:nvPr/>
              </p:nvSpPr>
              <p:spPr bwMode="auto">
                <a:xfrm>
                  <a:off x="2886403" y="1301089"/>
                  <a:ext cx="614149" cy="717986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61" name="Oval 60"/>
                <p:cNvSpPr>
                  <a:spLocks noChangeArrowheads="1"/>
                </p:cNvSpPr>
                <p:nvPr/>
              </p:nvSpPr>
              <p:spPr bwMode="auto">
                <a:xfrm>
                  <a:off x="4406108" y="1275327"/>
                  <a:ext cx="614149" cy="729699"/>
                </a:xfrm>
                <a:prstGeom prst="ellipse">
                  <a:avLst/>
                </a:prstGeom>
                <a:noFill/>
                <a:ln w="254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3488959" y="1670488"/>
                  <a:ext cx="941592" cy="2590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3785437" y="1464134"/>
                  <a:ext cx="335785" cy="338650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ts val="1000"/>
                    </a:spcAft>
                  </a:pPr>
                  <a:r>
                    <a:rPr lang="en-IN" sz="2400" dirty="0">
                      <a:cs typeface="Tahoma" panose="020B0604030504040204" pitchFamily="34" charset="0"/>
                      <a:sym typeface="Symbol" panose="05050102010706020507" pitchFamily="18" charset="2"/>
                    </a:rPr>
                    <a:t>b</a:t>
                  </a:r>
                  <a:endParaRPr kumimoji="0" lang="en-US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Oval 49"/>
              <p:cNvSpPr>
                <a:spLocks noChangeArrowheads="1"/>
              </p:cNvSpPr>
              <p:nvPr/>
            </p:nvSpPr>
            <p:spPr bwMode="auto">
              <a:xfrm>
                <a:off x="3379461" y="4594411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1" name="Oval 50"/>
              <p:cNvSpPr>
                <a:spLocks noChangeArrowheads="1"/>
              </p:cNvSpPr>
              <p:nvPr/>
            </p:nvSpPr>
            <p:spPr bwMode="auto">
              <a:xfrm>
                <a:off x="7539087" y="4558553"/>
                <a:ext cx="614149" cy="68781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V="1">
                <a:off x="3928230" y="4313399"/>
                <a:ext cx="742144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50" idx="5"/>
              </p:cNvCxnSpPr>
              <p:nvPr/>
            </p:nvCxnSpPr>
            <p:spPr>
              <a:xfrm>
                <a:off x="3903670" y="5181495"/>
                <a:ext cx="796065" cy="31054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59404" y="4313398"/>
                <a:ext cx="806577" cy="40508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6831122" y="5077422"/>
                <a:ext cx="761753" cy="45790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 Box 3"/>
              <p:cNvSpPr txBox="1">
                <a:spLocks noChangeArrowheads="1"/>
              </p:cNvSpPr>
              <p:nvPr/>
            </p:nvSpPr>
            <p:spPr bwMode="auto">
              <a:xfrm>
                <a:off x="4004560" y="3994774"/>
                <a:ext cx="247417" cy="32197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Text Box 3"/>
              <p:cNvSpPr txBox="1">
                <a:spLocks noChangeArrowheads="1"/>
              </p:cNvSpPr>
              <p:nvPr/>
            </p:nvSpPr>
            <p:spPr bwMode="auto">
              <a:xfrm>
                <a:off x="3952522" y="5178547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 Box 3"/>
              <p:cNvSpPr txBox="1">
                <a:spLocks noChangeArrowheads="1"/>
              </p:cNvSpPr>
              <p:nvPr/>
            </p:nvSpPr>
            <p:spPr bwMode="auto">
              <a:xfrm>
                <a:off x="7030075" y="3935371"/>
                <a:ext cx="265235" cy="2648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9" name="Text Box 3"/>
              <p:cNvSpPr txBox="1">
                <a:spLocks noChangeArrowheads="1"/>
              </p:cNvSpPr>
              <p:nvPr/>
            </p:nvSpPr>
            <p:spPr bwMode="auto">
              <a:xfrm>
                <a:off x="7107126" y="5227187"/>
                <a:ext cx="265235" cy="26484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th-TH" altLang="en-US" sz="2000" dirty="0">
                    <a:cs typeface="Tahoma" panose="020B0604030504040204" pitchFamily="34" charset="0"/>
                    <a:sym typeface="Symbol" panose="05050102010706020507" pitchFamily="18" charset="2"/>
                  </a:rPr>
                  <a:t></a:t>
                </a:r>
                <a:endPara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8" name="Oval 4"/>
            <p:cNvSpPr>
              <a:spLocks noChangeArrowheads="1"/>
            </p:cNvSpPr>
            <p:nvPr/>
          </p:nvSpPr>
          <p:spPr bwMode="auto">
            <a:xfrm>
              <a:off x="2306383" y="1657923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843503" y="2006659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 Box 3"/>
            <p:cNvSpPr txBox="1">
              <a:spLocks noChangeArrowheads="1"/>
            </p:cNvSpPr>
            <p:nvPr/>
          </p:nvSpPr>
          <p:spPr bwMode="auto">
            <a:xfrm>
              <a:off x="3085590" y="1429150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9464723" y="1635512"/>
              <a:ext cx="548713" cy="63829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8536106" y="1943907"/>
              <a:ext cx="941592" cy="259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 Box 3"/>
            <p:cNvSpPr txBox="1">
              <a:spLocks noChangeArrowheads="1"/>
            </p:cNvSpPr>
            <p:nvPr/>
          </p:nvSpPr>
          <p:spPr bwMode="auto">
            <a:xfrm>
              <a:off x="8753396" y="1382448"/>
              <a:ext cx="335785" cy="3386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Arc 455"/>
            <p:cNvSpPr>
              <a:spLocks/>
            </p:cNvSpPr>
            <p:nvPr/>
          </p:nvSpPr>
          <p:spPr bwMode="auto">
            <a:xfrm rot="5652013" flipH="1">
              <a:off x="4096538" y="-17163"/>
              <a:ext cx="3967079" cy="4267145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4477582" y="-104282"/>
              <a:ext cx="213581" cy="5583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Arc 455"/>
            <p:cNvSpPr>
              <a:spLocks/>
            </p:cNvSpPr>
            <p:nvPr/>
          </p:nvSpPr>
          <p:spPr bwMode="auto">
            <a:xfrm rot="16396460" flipH="1">
              <a:off x="3382998" y="-2092825"/>
              <a:ext cx="5629681" cy="737724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 rot="21447269">
              <a:off x="8498977" y="3099261"/>
              <a:ext cx="245144" cy="54422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fontAlgn="base">
                <a:spcBef>
                  <a:spcPct val="0"/>
                </a:spcBef>
                <a:spcAft>
                  <a:spcPts val="1000"/>
                </a:spcAft>
              </a:pPr>
              <a:r>
                <a:rPr lang="th-TH" altLang="en-US" sz="2000" dirty="0">
                  <a:cs typeface="Tahoma" panose="020B0604030504040204" pitchFamily="34" charset="0"/>
                  <a:sym typeface="Symbol" panose="05050102010706020507" pitchFamily="18" charset="2"/>
                </a:rPr>
                <a:t>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00" name="Straight Arrow Connector 99"/>
          <p:cNvCxnSpPr/>
          <p:nvPr/>
        </p:nvCxnSpPr>
        <p:spPr>
          <a:xfrm>
            <a:off x="5650701" y="3173915"/>
            <a:ext cx="808157" cy="3922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 Box 3"/>
          <p:cNvSpPr txBox="1">
            <a:spLocks noChangeArrowheads="1"/>
          </p:cNvSpPr>
          <p:nvPr/>
        </p:nvSpPr>
        <p:spPr bwMode="auto">
          <a:xfrm>
            <a:off x="5836627" y="2709923"/>
            <a:ext cx="335785" cy="3386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IN" sz="2000" dirty="0">
                <a:cs typeface="Tahoma" panose="020B0604030504040204" pitchFamily="34" charset="0"/>
                <a:sym typeface="Symbol" panose="05050102010706020507" pitchFamily="18" charset="2"/>
              </a:rPr>
              <a:t>b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6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1" y="968189"/>
            <a:ext cx="7623315" cy="47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35" y="1089212"/>
            <a:ext cx="7167283" cy="426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8154"/>
            <a:ext cx="10515600" cy="85837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Regular Expression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0613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Let </a:t>
            </a:r>
            <a:r>
              <a:rPr lang="en-US" altLang="en-US" dirty="0" smtClean="0">
                <a:sym typeface="Symbol" panose="05050102010706020507" pitchFamily="18" charset="2"/>
              </a:rPr>
              <a:t> be a given alphabet. Then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  are all</a:t>
            </a:r>
            <a:r>
              <a:rPr lang="en-US" altLang="en-US" dirty="0" smtClean="0"/>
              <a:t> regular expressions. These are called    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   </a:t>
            </a:r>
            <a:r>
              <a:rPr lang="en-US" altLang="en-US" dirty="0" smtClean="0">
                <a:solidFill>
                  <a:srgbClr val="0000CC"/>
                </a:solidFill>
              </a:rPr>
              <a:t>primitive regular expressions</a:t>
            </a:r>
            <a:r>
              <a:rPr lang="en-US" alt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/>
              <a:t> are regular expressions, </a:t>
            </a:r>
            <a:r>
              <a:rPr lang="en-US" altLang="en-US" dirty="0" smtClean="0"/>
              <a:t>then</a:t>
            </a:r>
          </a:p>
          <a:p>
            <a:pPr marL="457200" lvl="1" indent="0">
              <a:buNone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/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 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/>
              <a:t>is a regular expression. </a:t>
            </a:r>
          </a:p>
          <a:p>
            <a:pPr marL="457200" lvl="1" indent="0"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-  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</a:t>
            </a:r>
            <a:r>
              <a:rPr lang="en-US" altLang="en-US" sz="2800" dirty="0"/>
              <a:t> 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/>
              <a:t> is a regular expression.</a:t>
            </a:r>
            <a:endParaRPr lang="th-TH" altLang="en-US" sz="2800" dirty="0"/>
          </a:p>
          <a:p>
            <a:pPr lvl="1">
              <a:buFontTx/>
              <a:buChar char="-"/>
            </a:pPr>
            <a:r>
              <a:rPr lang="en-US" altLang="en-US" sz="2800" i="1" dirty="0">
                <a:latin typeface="Times New Roman" panose="02020603050405020304" pitchFamily="18" charset="0"/>
              </a:rPr>
              <a:t>  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* </a:t>
            </a:r>
            <a:r>
              <a:rPr lang="en-US" altLang="en-US" sz="2800" dirty="0"/>
              <a:t> is a regular expression.</a:t>
            </a:r>
          </a:p>
          <a:p>
            <a:pPr lvl="1">
              <a:buFontTx/>
              <a:buChar char="-"/>
            </a:pPr>
            <a:r>
              <a:rPr lang="en-US" altLang="en-US" sz="2800" dirty="0" smtClean="0">
                <a:latin typeface="Times New Roman" panose="02020603050405020304" pitchFamily="18" charset="0"/>
              </a:rPr>
              <a:t> (</a:t>
            </a:r>
            <a:r>
              <a:rPr lang="en-US" altLang="en-US" sz="2800" i="1" dirty="0">
                <a:latin typeface="Times New Roman" panose="02020603050405020304" pitchFamily="18" charset="0"/>
              </a:rPr>
              <a:t>r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baseline="30000" dirty="0"/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)</a:t>
            </a:r>
            <a:r>
              <a:rPr lang="en-US" altLang="en-US" sz="2800" dirty="0"/>
              <a:t> is a regular expression</a:t>
            </a:r>
            <a:r>
              <a:rPr lang="en-US" altLang="en-US" sz="2800" dirty="0" smtClean="0"/>
              <a:t>.</a:t>
            </a:r>
            <a:endParaRPr lang="en-US" altLang="en-US" dirty="0" smtClean="0"/>
          </a:p>
          <a:p>
            <a:pPr marL="0" indent="0">
              <a:buNone/>
            </a:pPr>
            <a:r>
              <a:rPr lang="en-US" altLang="en-US" dirty="0" smtClean="0"/>
              <a:t>3) A string is a regular expression, if and only if it can be derived from the primitive regular expressions by a finite number of applications of rules in (2).</a:t>
            </a:r>
            <a:endParaRPr lang="en-US" altLang="en-US" dirty="0"/>
          </a:p>
          <a:p>
            <a:pPr marL="457200" lvl="1" indent="0">
              <a:buNone/>
            </a:pPr>
            <a:endParaRPr lang="en-US" altLang="en-US" sz="3300" dirty="0"/>
          </a:p>
          <a:p>
            <a:pPr marL="457200" lvl="1" indent="0">
              <a:buNone/>
            </a:pPr>
            <a:endParaRPr lang="th-TH" altLang="en-US" sz="33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3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Direct Method – (RE to DFA)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1"/>
            <a:ext cx="10515600" cy="4765022"/>
          </a:xfrm>
        </p:spPr>
        <p:txBody>
          <a:bodyPr/>
          <a:lstStyle/>
          <a:p>
            <a:r>
              <a:rPr lang="en-IN" dirty="0" smtClean="0"/>
              <a:t>Let r be the regular expression. Then the augmented regular expression is denoted by </a:t>
            </a:r>
            <a:r>
              <a:rPr lang="en-IN" dirty="0" smtClean="0">
                <a:solidFill>
                  <a:srgbClr val="FF0000"/>
                </a:solidFill>
              </a:rPr>
              <a:t>r#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             </a:t>
            </a:r>
            <a:r>
              <a:rPr lang="en-IN" dirty="0" smtClean="0"/>
              <a:t>r = (</a:t>
            </a:r>
            <a:r>
              <a:rPr lang="en-IN" smtClean="0"/>
              <a:t>a/b)*bb         </a:t>
            </a:r>
            <a:r>
              <a:rPr lang="en-IN" dirty="0" smtClean="0">
                <a:solidFill>
                  <a:srgbClr val="FF0000"/>
                </a:solidFill>
              </a:rPr>
              <a:t>r# = (</a:t>
            </a:r>
            <a:r>
              <a:rPr lang="en-IN" smtClean="0">
                <a:solidFill>
                  <a:srgbClr val="FF0000"/>
                </a:solidFill>
              </a:rPr>
              <a:t>a/b)*bb</a:t>
            </a:r>
            <a:r>
              <a:rPr lang="en-IN" dirty="0" smtClean="0">
                <a:solidFill>
                  <a:srgbClr val="FF0000"/>
                </a:solidFill>
              </a:rPr>
              <a:t>#</a:t>
            </a:r>
          </a:p>
          <a:p>
            <a:r>
              <a:rPr lang="en-IN" dirty="0" smtClean="0"/>
              <a:t>Construct a syntax tree for </a:t>
            </a:r>
            <a:r>
              <a:rPr lang="en-IN" dirty="0">
                <a:solidFill>
                  <a:srgbClr val="FF0000"/>
                </a:solidFill>
              </a:rPr>
              <a:t>r# </a:t>
            </a:r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Traverse the tree to construct the following functions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i="1" dirty="0" err="1" smtClean="0">
                <a:solidFill>
                  <a:srgbClr val="FF0000"/>
                </a:solidFill>
              </a:rPr>
              <a:t>nullable</a:t>
            </a:r>
            <a:r>
              <a:rPr lang="en-IN" i="1" dirty="0" smtClean="0">
                <a:solidFill>
                  <a:srgbClr val="FF0000"/>
                </a:solidFill>
              </a:rPr>
              <a:t>()</a:t>
            </a:r>
            <a:r>
              <a:rPr lang="en-IN" i="1" dirty="0" smtClean="0"/>
              <a:t> , </a:t>
            </a:r>
            <a:r>
              <a:rPr lang="en-IN" i="1" dirty="0" err="1" smtClean="0">
                <a:solidFill>
                  <a:srgbClr val="0000CC"/>
                </a:solidFill>
              </a:rPr>
              <a:t>firstpos</a:t>
            </a:r>
            <a:r>
              <a:rPr lang="en-IN" i="1" dirty="0" smtClean="0">
                <a:solidFill>
                  <a:srgbClr val="0000CC"/>
                </a:solidFill>
              </a:rPr>
              <a:t>()</a:t>
            </a:r>
            <a:r>
              <a:rPr lang="en-IN" i="1" dirty="0" smtClean="0"/>
              <a:t> , </a:t>
            </a:r>
            <a:r>
              <a:rPr lang="en-IN" i="1" dirty="0" err="1" smtClean="0">
                <a:solidFill>
                  <a:srgbClr val="008000"/>
                </a:solidFill>
              </a:rPr>
              <a:t>lastpos</a:t>
            </a:r>
            <a:r>
              <a:rPr lang="en-IN" i="1" dirty="0" smtClean="0">
                <a:solidFill>
                  <a:srgbClr val="008000"/>
                </a:solidFill>
              </a:rPr>
              <a:t>()</a:t>
            </a:r>
            <a:r>
              <a:rPr lang="en-IN" i="1" dirty="0" smtClean="0"/>
              <a:t> , </a:t>
            </a:r>
            <a:r>
              <a:rPr lang="en-IN" i="1" dirty="0" err="1" smtClean="0"/>
              <a:t>followpos</a:t>
            </a:r>
            <a:r>
              <a:rPr lang="en-IN" i="1" dirty="0" smtClean="0"/>
              <a:t>()</a:t>
            </a:r>
            <a:endParaRPr lang="en-IN" i="1" dirty="0"/>
          </a:p>
          <a:p>
            <a:r>
              <a:rPr lang="en-IN" dirty="0" smtClean="0"/>
              <a:t> Construct DFA by using subset construction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36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94" y="645459"/>
            <a:ext cx="10878671" cy="60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21254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Given </a:t>
            </a:r>
            <a:r>
              <a:rPr lang="en-IN" dirty="0" smtClean="0">
                <a:solidFill>
                  <a:srgbClr val="FF0000"/>
                </a:solidFill>
              </a:rPr>
              <a:t>(a/b)*</a:t>
            </a:r>
            <a:r>
              <a:rPr lang="en-IN" dirty="0" err="1" smtClean="0">
                <a:solidFill>
                  <a:srgbClr val="FF0000"/>
                </a:solidFill>
              </a:rPr>
              <a:t>abb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, </a:t>
            </a:r>
            <a:r>
              <a:rPr lang="en-IN" dirty="0" smtClean="0"/>
              <a:t>then augmented </a:t>
            </a:r>
            <a:r>
              <a:rPr lang="en-IN" dirty="0" err="1" smtClean="0"/>
              <a:t>r.e</a:t>
            </a:r>
            <a:r>
              <a:rPr lang="en-IN" dirty="0" smtClean="0"/>
              <a:t> is </a:t>
            </a:r>
            <a:r>
              <a:rPr lang="en-IN" dirty="0">
                <a:solidFill>
                  <a:srgbClr val="FF0000"/>
                </a:solidFill>
              </a:rPr>
              <a:t>(a/b)*</a:t>
            </a:r>
            <a:r>
              <a:rPr lang="en-IN" dirty="0" err="1" smtClean="0">
                <a:solidFill>
                  <a:srgbClr val="FF0000"/>
                </a:solidFill>
              </a:rPr>
              <a:t>abb</a:t>
            </a:r>
            <a:r>
              <a:rPr lang="en-IN" dirty="0" smtClean="0"/>
              <a:t>#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4195375" y="4253791"/>
            <a:ext cx="6138" cy="7063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97203" y="2160113"/>
            <a:ext cx="147918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31421" y="2729708"/>
            <a:ext cx="147918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823594" y="3303166"/>
            <a:ext cx="147918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 flipH="1">
            <a:off x="3929122" y="3760347"/>
            <a:ext cx="532506" cy="6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*</a:t>
            </a:r>
            <a:endParaRPr lang="en-IN" sz="5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1" idx="7"/>
          </p:cNvCxnSpPr>
          <p:nvPr/>
        </p:nvCxnSpPr>
        <p:spPr>
          <a:xfrm flipH="1">
            <a:off x="5657677" y="2299088"/>
            <a:ext cx="640173" cy="4603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2" idx="7"/>
          </p:cNvCxnSpPr>
          <p:nvPr/>
        </p:nvCxnSpPr>
        <p:spPr>
          <a:xfrm flipH="1">
            <a:off x="4949850" y="2882774"/>
            <a:ext cx="581571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24106" y="2340586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655724" y="2862538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249419" y="3482459"/>
            <a:ext cx="581571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967080" y="3472929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990785" y="4820289"/>
            <a:ext cx="266253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|</a:t>
            </a:r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4256902" y="5137121"/>
            <a:ext cx="852994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404044" y="5145135"/>
            <a:ext cx="677845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229031" y="5645390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</a:t>
            </a:r>
            <a:endParaRPr lang="en-IN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655724" y="3917488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</a:t>
            </a:r>
            <a:endParaRPr lang="en-IN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946738" y="5570126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6371162" y="3282404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3238743" y="5944530"/>
            <a:ext cx="330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946738" y="5944530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663848" y="425379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396106" y="353355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211628" y="299769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839442" y="2426571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3229031" y="1640538"/>
            <a:ext cx="4870736" cy="4420610"/>
            <a:chOff x="3229031" y="1640538"/>
            <a:chExt cx="4870736" cy="4420610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7000269" y="1640538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6445121" y="1791264"/>
              <a:ext cx="587260" cy="402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7084647" y="1791264"/>
              <a:ext cx="815906" cy="4845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175316" y="2759423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05870" y="2197231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#</a:t>
              </a:r>
              <a:endParaRPr lang="en-IN" b="1" dirty="0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flipH="1">
              <a:off x="4195375" y="4269439"/>
              <a:ext cx="6138" cy="706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6297203" y="2175761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Oval 92"/>
            <p:cNvSpPr>
              <a:spLocks noChangeArrowheads="1"/>
            </p:cNvSpPr>
            <p:nvPr/>
          </p:nvSpPr>
          <p:spPr bwMode="auto">
            <a:xfrm>
              <a:off x="5531421" y="2745356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Oval 93"/>
            <p:cNvSpPr>
              <a:spLocks noChangeArrowheads="1"/>
            </p:cNvSpPr>
            <p:nvPr/>
          </p:nvSpPr>
          <p:spPr bwMode="auto">
            <a:xfrm>
              <a:off x="4823594" y="3318814"/>
              <a:ext cx="147918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 flipH="1">
              <a:off x="3929122" y="3775995"/>
              <a:ext cx="532506" cy="63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 smtClean="0">
                  <a:solidFill>
                    <a:srgbClr val="FF0000"/>
                  </a:solidFill>
                </a:rPr>
                <a:t>*</a:t>
              </a:r>
              <a:endParaRPr lang="en-IN" sz="5400" dirty="0">
                <a:solidFill>
                  <a:srgbClr val="FF0000"/>
                </a:solidFill>
              </a:endParaRPr>
            </a:p>
          </p:txBody>
        </p:sp>
        <p:cxnSp>
          <p:nvCxnSpPr>
            <p:cNvPr id="96" name="Straight Arrow Connector 95"/>
            <p:cNvCxnSpPr>
              <a:endCxn id="93" idx="7"/>
            </p:cNvCxnSpPr>
            <p:nvPr/>
          </p:nvCxnSpPr>
          <p:spPr>
            <a:xfrm flipH="1">
              <a:off x="5657677" y="2314736"/>
              <a:ext cx="640173" cy="4603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4" idx="7"/>
            </p:cNvCxnSpPr>
            <p:nvPr/>
          </p:nvCxnSpPr>
          <p:spPr>
            <a:xfrm flipH="1">
              <a:off x="4949850" y="2898422"/>
              <a:ext cx="581571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24106" y="2356234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655724" y="2878186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4249419" y="3498107"/>
              <a:ext cx="581571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67080" y="3488577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990785" y="4835937"/>
              <a:ext cx="266253" cy="40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/>
                <a:t>|</a:t>
              </a:r>
              <a:endParaRPr lang="en-IN" dirty="0"/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4256902" y="5152769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3404044" y="5160783"/>
              <a:ext cx="677845" cy="560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3229031" y="5661038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a</a:t>
              </a:r>
              <a:endParaRPr lang="en-IN" b="1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655724" y="3933136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a</a:t>
              </a:r>
              <a:endParaRPr lang="en-IN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46738" y="5585774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371162" y="3298052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96106" y="3549199"/>
              <a:ext cx="36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5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718" y="389965"/>
            <a:ext cx="10520082" cy="57869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50" name="Group 49"/>
          <p:cNvGrpSpPr/>
          <p:nvPr/>
        </p:nvGrpSpPr>
        <p:grpSpPr>
          <a:xfrm>
            <a:off x="1866017" y="1089211"/>
            <a:ext cx="8090783" cy="4420610"/>
            <a:chOff x="1866017" y="1089211"/>
            <a:chExt cx="7078265" cy="4420610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7088289" y="1089211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403395" y="1239937"/>
              <a:ext cx="724511" cy="4022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192388" y="1239937"/>
              <a:ext cx="1006595" cy="4845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304247" y="2208096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82171" y="1645904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#</a:t>
              </a:r>
              <a:endParaRPr lang="en-IN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3560616" y="3704665"/>
              <a:ext cx="7573" cy="7063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6220907" y="1624434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276150" y="2194029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402894" y="2767487"/>
              <a:ext cx="182489" cy="202911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flipH="1">
              <a:off x="3299370" y="3224668"/>
              <a:ext cx="656960" cy="633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 smtClean="0">
                  <a:solidFill>
                    <a:srgbClr val="FF0000"/>
                  </a:solidFill>
                </a:rPr>
                <a:t>*</a:t>
              </a:r>
              <a:endParaRPr lang="en-IN" sz="54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endCxn id="12" idx="7"/>
            </p:cNvCxnSpPr>
            <p:nvPr/>
          </p:nvCxnSpPr>
          <p:spPr>
            <a:xfrm flipH="1">
              <a:off x="5431914" y="1763409"/>
              <a:ext cx="789791" cy="4603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3" idx="7"/>
            </p:cNvCxnSpPr>
            <p:nvPr/>
          </p:nvCxnSpPr>
          <p:spPr>
            <a:xfrm flipH="1">
              <a:off x="4558657" y="2347095"/>
              <a:ext cx="717493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377469" y="1804907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429505" y="2326859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3694526" y="2946780"/>
              <a:ext cx="717493" cy="4501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9914" y="2937250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375445" y="4284610"/>
              <a:ext cx="328480" cy="40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/>
                <a:t>|</a:t>
              </a:r>
              <a:endParaRPr lang="en-IN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703757" y="4601442"/>
              <a:ext cx="1052351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2651574" y="4609456"/>
              <a:ext cx="836267" cy="560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35658" y="5109711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a</a:t>
              </a:r>
              <a:endParaRPr lang="en-IN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29505" y="3381809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a</a:t>
              </a:r>
              <a:endParaRPr lang="en-IN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4818" y="5034447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312151" y="2746725"/>
              <a:ext cx="362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66017" y="5125100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1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86536" y="5133735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{ 1 }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56330" y="5103080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2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93308" y="5098544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{ 2 }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875902" y="3397198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3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18289" y="3406728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{ 3}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34715" y="2997872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{ 4 }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511293" y="2194029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{ 5 }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21699" y="1676682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{ 6 }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13960" y="2992013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4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65650" y="2177299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5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546626" y="1661293"/>
              <a:ext cx="622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6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677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835314" y="1089211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052449" y="1239937"/>
            <a:ext cx="828149" cy="4022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954304" y="1239937"/>
            <a:ext cx="1150584" cy="48458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82164" y="2208096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71367" y="1645904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#</a:t>
            </a:r>
            <a:endParaRPr lang="en-IN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803022" y="3704665"/>
            <a:ext cx="8656" cy="70635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843857" y="1624434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763956" y="2194029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765784" y="2767487"/>
            <a:ext cx="208593" cy="20291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 flipH="1">
            <a:off x="3504406" y="3224668"/>
            <a:ext cx="750936" cy="633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*</a:t>
            </a:r>
            <a:endParaRPr lang="en-IN" sz="5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2" idx="7"/>
          </p:cNvCxnSpPr>
          <p:nvPr/>
        </p:nvCxnSpPr>
        <p:spPr>
          <a:xfrm flipH="1">
            <a:off x="5942002" y="1763409"/>
            <a:ext cx="902767" cy="4603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3" idx="7"/>
          </p:cNvCxnSpPr>
          <p:nvPr/>
        </p:nvCxnSpPr>
        <p:spPr>
          <a:xfrm flipH="1">
            <a:off x="4943829" y="2347095"/>
            <a:ext cx="820128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022814" y="1804907"/>
            <a:ext cx="1202886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939248" y="2326859"/>
            <a:ext cx="1202886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956087" y="2946780"/>
            <a:ext cx="820128" cy="4501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968126" y="2937250"/>
            <a:ext cx="1202886" cy="49057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91363" y="4284610"/>
            <a:ext cx="375468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|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817782" y="4627692"/>
            <a:ext cx="1121658" cy="50604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763945" y="4609456"/>
            <a:ext cx="955892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17143" y="5109711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939248" y="3381809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39440" y="5034447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948153" y="2746725"/>
            <a:ext cx="414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866017" y="5125100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18213" y="5133735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1 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55341" y="5103080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2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26350" y="5098544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2 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06454" y="339719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3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9341" y="340672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3}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16859" y="2997872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4 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18828" y="2194029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5 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45159" y="1676682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6 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78698" y="2992013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4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66523" y="2177299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5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59215" y="1661293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6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63946" y="4262367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70117" y="4258360"/>
            <a:ext cx="10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1, 2 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92746" y="3357576"/>
            <a:ext cx="95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97164" y="3415179"/>
            <a:ext cx="100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1, 2 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3597" y="2567835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2, 3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12023" y="2699135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3}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24034" y="2034138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2, 3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92238" y="207577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4 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40986" y="1449116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2, 3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77299" y="1553760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5 }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729584" y="929698"/>
            <a:ext cx="117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2, 3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84750" y="935988"/>
            <a:ext cx="71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{ 6 }</a:t>
            </a:r>
            <a:endParaRPr lang="en-I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3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Computing  </a:t>
            </a:r>
            <a:r>
              <a:rPr lang="en-IN" i="1" dirty="0" err="1" smtClean="0">
                <a:solidFill>
                  <a:srgbClr val="FF0000"/>
                </a:solidFill>
              </a:rPr>
              <a:t>followpos</a:t>
            </a:r>
            <a:r>
              <a:rPr lang="en-IN" i="1" dirty="0" smtClean="0">
                <a:solidFill>
                  <a:srgbClr val="FF0000"/>
                </a:solidFill>
              </a:rPr>
              <a:t>()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4705"/>
            <a:ext cx="10515600" cy="4558553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The function </a:t>
            </a:r>
            <a:r>
              <a:rPr lang="en-IN" dirty="0"/>
              <a:t> </a:t>
            </a:r>
            <a:r>
              <a:rPr lang="en-IN" i="1" dirty="0" err="1" smtClean="0">
                <a:solidFill>
                  <a:srgbClr val="FF0000"/>
                </a:solidFill>
              </a:rPr>
              <a:t>followpos</a:t>
            </a:r>
            <a:r>
              <a:rPr lang="en-IN" i="1" dirty="0" smtClean="0">
                <a:solidFill>
                  <a:srgbClr val="FF0000"/>
                </a:solidFill>
              </a:rPr>
              <a:t>( </a:t>
            </a:r>
            <a:r>
              <a:rPr lang="en-IN" i="1" dirty="0" err="1" smtClean="0">
                <a:solidFill>
                  <a:srgbClr val="FF0000"/>
                </a:solidFill>
              </a:rPr>
              <a:t>i</a:t>
            </a:r>
            <a:r>
              <a:rPr lang="en-IN" i="1" dirty="0" smtClean="0">
                <a:solidFill>
                  <a:srgbClr val="FF0000"/>
                </a:solidFill>
              </a:rPr>
              <a:t> )  </a:t>
            </a:r>
            <a:r>
              <a:rPr lang="en-IN" dirty="0" smtClean="0"/>
              <a:t>tells us what position can follow position </a:t>
            </a:r>
            <a:r>
              <a:rPr lang="en-IN" dirty="0" err="1" smtClean="0"/>
              <a:t>i</a:t>
            </a:r>
            <a:r>
              <a:rPr lang="en-IN" dirty="0" smtClean="0"/>
              <a:t> in the syntax tree. To find </a:t>
            </a:r>
            <a:r>
              <a:rPr lang="en-IN" dirty="0"/>
              <a:t>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i="1" dirty="0" smtClean="0">
                <a:solidFill>
                  <a:srgbClr val="FF0000"/>
                </a:solidFill>
              </a:rPr>
              <a:t>), </a:t>
            </a:r>
            <a:r>
              <a:rPr lang="en-IN" dirty="0" smtClean="0"/>
              <a:t>we need 2 rules: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1)  If n is a cat-node with left child </a:t>
            </a:r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1 </a:t>
            </a:r>
            <a:r>
              <a:rPr lang="en-IN" dirty="0" smtClean="0"/>
              <a:t>and right child </a:t>
            </a:r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2 </a:t>
            </a:r>
            <a:r>
              <a:rPr lang="en-IN" dirty="0" smtClean="0"/>
              <a:t>, </a:t>
            </a:r>
            <a:r>
              <a:rPr lang="en-IN" dirty="0" err="1" smtClean="0"/>
              <a:t>i</a:t>
            </a:r>
            <a:r>
              <a:rPr lang="en-IN" dirty="0" smtClean="0"/>
              <a:t> is a position in </a:t>
            </a:r>
            <a:r>
              <a:rPr lang="en-IN" i="1" dirty="0" err="1" smtClean="0">
                <a:solidFill>
                  <a:srgbClr val="FF0000"/>
                </a:solidFill>
              </a:rPr>
              <a:t>lastpos</a:t>
            </a:r>
            <a:r>
              <a:rPr lang="en-IN" i="1" dirty="0" smtClean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c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i="1" dirty="0" smtClean="0">
                <a:solidFill>
                  <a:srgbClr val="FF0000"/>
                </a:solidFill>
              </a:rPr>
              <a:t>) </a:t>
            </a:r>
            <a:r>
              <a:rPr lang="en-IN" i="1" dirty="0" smtClean="0"/>
              <a:t>, </a:t>
            </a:r>
            <a:r>
              <a:rPr lang="en-IN" dirty="0" smtClean="0"/>
              <a:t>then all positions in </a:t>
            </a:r>
            <a:r>
              <a:rPr lang="en-IN" i="1" dirty="0" err="1" smtClean="0">
                <a:solidFill>
                  <a:srgbClr val="FF0000"/>
                </a:solidFill>
              </a:rPr>
              <a:t>firstpos</a:t>
            </a:r>
            <a:r>
              <a:rPr lang="en-IN" i="1" dirty="0" smtClean="0">
                <a:solidFill>
                  <a:srgbClr val="FF0000"/>
                </a:solidFill>
              </a:rPr>
              <a:t>(</a:t>
            </a:r>
            <a:r>
              <a:rPr lang="en-IN" dirty="0" smtClean="0">
                <a:solidFill>
                  <a:srgbClr val="FF0000"/>
                </a:solidFill>
              </a:rPr>
              <a:t>c</a:t>
            </a:r>
            <a:r>
              <a:rPr lang="en-IN" baseline="-25000" dirty="0" smtClean="0">
                <a:solidFill>
                  <a:srgbClr val="FF0000"/>
                </a:solidFill>
              </a:rPr>
              <a:t>2</a:t>
            </a:r>
            <a:r>
              <a:rPr lang="en-IN" i="1" dirty="0" smtClean="0">
                <a:solidFill>
                  <a:srgbClr val="FF0000"/>
                </a:solidFill>
              </a:rPr>
              <a:t>) </a:t>
            </a:r>
            <a:r>
              <a:rPr lang="en-IN" dirty="0" smtClean="0"/>
              <a:t>are in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i="1" dirty="0" smtClean="0">
                <a:solidFill>
                  <a:srgbClr val="FF0000"/>
                </a:solidFill>
              </a:rPr>
              <a:t>).</a:t>
            </a:r>
          </a:p>
          <a:p>
            <a:pPr marL="0" indent="0">
              <a:buNone/>
            </a:pPr>
            <a:endParaRPr lang="en-I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2) </a:t>
            </a:r>
            <a:r>
              <a:rPr lang="en-IN" dirty="0"/>
              <a:t>If n is a </a:t>
            </a:r>
            <a:r>
              <a:rPr lang="en-IN" dirty="0" smtClean="0"/>
              <a:t>star-node, and </a:t>
            </a:r>
            <a:r>
              <a:rPr lang="en-IN" dirty="0" err="1"/>
              <a:t>i</a:t>
            </a:r>
            <a:r>
              <a:rPr lang="en-IN" dirty="0"/>
              <a:t> is a position in </a:t>
            </a:r>
            <a:r>
              <a:rPr lang="en-IN" i="1" dirty="0" err="1" smtClean="0">
                <a:solidFill>
                  <a:srgbClr val="FF0000"/>
                </a:solidFill>
              </a:rPr>
              <a:t>lastpos</a:t>
            </a:r>
            <a:r>
              <a:rPr lang="en-IN" i="1" dirty="0" smtClean="0">
                <a:solidFill>
                  <a:srgbClr val="FF0000"/>
                </a:solidFill>
              </a:rPr>
              <a:t>(n) , </a:t>
            </a:r>
            <a:r>
              <a:rPr lang="en-IN" dirty="0"/>
              <a:t>then all positions in </a:t>
            </a:r>
            <a:r>
              <a:rPr lang="en-IN" i="1" dirty="0" err="1" smtClean="0">
                <a:solidFill>
                  <a:srgbClr val="FF0000"/>
                </a:solidFill>
              </a:rPr>
              <a:t>firstpos</a:t>
            </a:r>
            <a:r>
              <a:rPr lang="en-IN" i="1" dirty="0" smtClean="0">
                <a:solidFill>
                  <a:srgbClr val="FF000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i="1" dirty="0" smtClean="0">
                <a:solidFill>
                  <a:srgbClr val="FF0000"/>
                </a:solidFill>
              </a:rPr>
              <a:t>) </a:t>
            </a:r>
            <a:r>
              <a:rPr lang="en-IN" dirty="0"/>
              <a:t>are in </a:t>
            </a:r>
            <a:r>
              <a:rPr lang="en-IN" i="1" dirty="0" err="1">
                <a:solidFill>
                  <a:srgbClr val="FF0000"/>
                </a:solidFill>
              </a:rPr>
              <a:t>followpos</a:t>
            </a:r>
            <a:r>
              <a:rPr lang="en-IN" i="1" dirty="0">
                <a:solidFill>
                  <a:srgbClr val="FF0000"/>
                </a:solidFill>
              </a:rPr>
              <a:t>( </a:t>
            </a:r>
            <a:r>
              <a:rPr lang="en-IN" i="1" dirty="0" err="1">
                <a:solidFill>
                  <a:srgbClr val="FF0000"/>
                </a:solidFill>
              </a:rPr>
              <a:t>i</a:t>
            </a:r>
            <a:r>
              <a:rPr lang="en-IN" i="1" dirty="0">
                <a:solidFill>
                  <a:srgbClr val="FF0000"/>
                </a:solidFill>
              </a:rPr>
              <a:t> ).</a:t>
            </a:r>
            <a:endParaRPr lang="en-IN" dirty="0" smtClean="0"/>
          </a:p>
          <a:p>
            <a:pPr marL="0" indent="0">
              <a:buNone/>
            </a:pPr>
            <a:endParaRPr lang="en-IN" i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41" y="1156448"/>
            <a:ext cx="2862543" cy="4208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14" y="1788457"/>
            <a:ext cx="5230905" cy="26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7472" y="887506"/>
            <a:ext cx="7671266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7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 = {1, 2, 3}                   position(a) = </a:t>
            </a:r>
            <a:r>
              <a:rPr lang="en-IN" dirty="0" smtClean="0">
                <a:solidFill>
                  <a:srgbClr val="FF0000"/>
                </a:solidFill>
              </a:rPr>
              <a:t>1, 3</a:t>
            </a:r>
            <a:r>
              <a:rPr lang="en-IN" dirty="0" smtClean="0"/>
              <a:t>    position(b) </a:t>
            </a:r>
            <a:r>
              <a:rPr lang="en-IN" dirty="0"/>
              <a:t>= </a:t>
            </a:r>
            <a:r>
              <a:rPr lang="en-IN" dirty="0" smtClean="0">
                <a:solidFill>
                  <a:srgbClr val="0000CC"/>
                </a:solidFill>
              </a:rPr>
              <a:t>2, 4, 5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            </a:t>
            </a:r>
            <a:r>
              <a:rPr lang="en-IN" dirty="0" err="1" smtClean="0"/>
              <a:t>Dtran</a:t>
            </a:r>
            <a:r>
              <a:rPr lang="en-IN" dirty="0" smtClean="0"/>
              <a:t>[A, a] = </a:t>
            </a:r>
            <a:r>
              <a:rPr lang="en-IN" dirty="0" err="1" smtClean="0"/>
              <a:t>followpos</a:t>
            </a:r>
            <a:r>
              <a:rPr lang="en-IN" dirty="0" smtClean="0"/>
              <a:t>(1) 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n-IN" altLang="en-US" dirty="0" err="1" smtClean="0">
                <a:sym typeface="Symbol" panose="05050102010706020507" pitchFamily="18" charset="2"/>
              </a:rPr>
              <a:t>followpos</a:t>
            </a:r>
            <a:r>
              <a:rPr lang="en-IN" altLang="en-US" dirty="0" smtClean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ym typeface="Symbol" panose="05050102010706020507" pitchFamily="18" charset="2"/>
              </a:rPr>
              <a:t>                                                     = {1, 2, 3} </a:t>
            </a:r>
            <a:r>
              <a:rPr lang="en-IN" altLang="en-US" dirty="0" smtClean="0">
                <a:sym typeface="Symbol" panose="05050102010706020507" pitchFamily="18" charset="2"/>
              </a:rPr>
              <a:t>U {4} = 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 smtClean="0">
                <a:sym typeface="Symbol" panose="05050102010706020507" pitchFamily="18" charset="2"/>
              </a:rPr>
              <a:t> = B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 smtClean="0">
                <a:sym typeface="Symbol" panose="05050102010706020507" pitchFamily="18" charset="2"/>
              </a:rPr>
              <a:t>                                  </a:t>
            </a:r>
            <a:r>
              <a:rPr lang="en-IN" dirty="0" err="1"/>
              <a:t>Dtran</a:t>
            </a:r>
            <a:r>
              <a:rPr lang="en-IN" dirty="0"/>
              <a:t>[A, </a:t>
            </a:r>
            <a:r>
              <a:rPr lang="en-IN" dirty="0" smtClean="0"/>
              <a:t>b] </a:t>
            </a:r>
            <a:r>
              <a:rPr lang="en-IN" dirty="0"/>
              <a:t>= </a:t>
            </a:r>
            <a:r>
              <a:rPr lang="en-IN" dirty="0" err="1" smtClean="0"/>
              <a:t>followpos</a:t>
            </a:r>
            <a:r>
              <a:rPr lang="en-IN" dirty="0" smtClean="0"/>
              <a:t>(2)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 smtClean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</a:t>
            </a:r>
            <a:r>
              <a:rPr lang="en-IN" altLang="en-US" dirty="0" smtClean="0">
                <a:solidFill>
                  <a:srgbClr val="008000"/>
                </a:solidFill>
                <a:sym typeface="Symbol" panose="05050102010706020507" pitchFamily="18" charset="2"/>
              </a:rPr>
              <a:t>3}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= </a:t>
            </a:r>
            <a:r>
              <a:rPr lang="en-IN" dirty="0" smtClean="0">
                <a:sym typeface="Symbol" panose="05050102010706020507" pitchFamily="18" charset="2"/>
              </a:rPr>
              <a:t>A</a:t>
            </a:r>
            <a:endParaRPr lang="en-IN" dirty="0"/>
          </a:p>
          <a:p>
            <a:pPr marL="0" indent="0">
              <a:buNone/>
            </a:pPr>
            <a:endParaRPr lang="en-IN" dirty="0" smtClean="0">
              <a:sym typeface="Symbol" panose="05050102010706020507" pitchFamily="18" charset="2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8034" y="1437747"/>
            <a:ext cx="2143083" cy="947312"/>
            <a:chOff x="559776" y="577139"/>
            <a:chExt cx="2143083" cy="947312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1501052" y="736244"/>
              <a:ext cx="1201807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59776" y="1017321"/>
              <a:ext cx="744589" cy="2231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304365" y="577139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17489" y="3920143"/>
            <a:ext cx="3478820" cy="2198701"/>
            <a:chOff x="900434" y="2548549"/>
            <a:chExt cx="3478820" cy="2198701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1841710" y="3941113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00434" y="4222190"/>
              <a:ext cx="744589" cy="2231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1645023" y="3782008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3505194" y="3799938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673014" y="3943401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Arc 21"/>
            <p:cNvSpPr>
              <a:spLocks/>
            </p:cNvSpPr>
            <p:nvPr/>
          </p:nvSpPr>
          <p:spPr bwMode="auto">
            <a:xfrm rot="16031430">
              <a:off x="1332513" y="2846559"/>
              <a:ext cx="1175108" cy="901267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" name="Straight Arrow Connector 14"/>
            <p:cNvCxnSpPr>
              <a:stCxn id="11" idx="6"/>
            </p:cNvCxnSpPr>
            <p:nvPr/>
          </p:nvCxnSpPr>
          <p:spPr>
            <a:xfrm>
              <a:off x="2519083" y="4255664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2722931" y="3700527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2248076" y="254854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437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0306"/>
            <a:ext cx="10515600" cy="574665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smtClean="0">
                <a:solidFill>
                  <a:srgbClr val="0000CC"/>
                </a:solidFill>
              </a:rPr>
              <a:t>B </a:t>
            </a:r>
            <a:r>
              <a:rPr lang="en-IN" dirty="0">
                <a:solidFill>
                  <a:srgbClr val="0000CC"/>
                </a:solidFill>
              </a:rPr>
              <a:t>= {1, 2, </a:t>
            </a:r>
            <a:r>
              <a:rPr lang="en-IN" dirty="0" smtClean="0">
                <a:solidFill>
                  <a:srgbClr val="0000CC"/>
                </a:solidFill>
              </a:rPr>
              <a:t>3, 4}</a:t>
            </a:r>
            <a:r>
              <a:rPr lang="en-IN" dirty="0" smtClean="0"/>
              <a:t>        </a:t>
            </a:r>
            <a:r>
              <a:rPr lang="en-IN" dirty="0" err="1" smtClean="0"/>
              <a:t>Dtran</a:t>
            </a:r>
            <a:r>
              <a:rPr lang="en-IN" dirty="0" smtClean="0"/>
              <a:t>[B, </a:t>
            </a:r>
            <a:r>
              <a:rPr lang="en-IN" dirty="0"/>
              <a:t>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 smtClean="0"/>
              <a:t>Dtran</a:t>
            </a:r>
            <a:r>
              <a:rPr lang="en-IN" dirty="0" smtClean="0"/>
              <a:t>[B, </a:t>
            </a:r>
            <a:r>
              <a:rPr lang="en-IN" dirty="0"/>
              <a:t>b] = </a:t>
            </a:r>
            <a:r>
              <a:rPr lang="en-IN" dirty="0" err="1"/>
              <a:t>followpos</a:t>
            </a:r>
            <a:r>
              <a:rPr lang="en-IN" dirty="0"/>
              <a:t>(2</a:t>
            </a:r>
            <a:r>
              <a:rPr lang="en-IN" dirty="0" smtClean="0"/>
              <a:t>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 smtClean="0">
                <a:sym typeface="Symbol" panose="05050102010706020507" pitchFamily="18" charset="2"/>
              </a:rPr>
              <a:t>followpos</a:t>
            </a:r>
            <a:r>
              <a:rPr lang="en-IN" altLang="en-US" dirty="0" smtClean="0">
                <a:sym typeface="Symbol" panose="05050102010706020507" pitchFamily="18" charset="2"/>
              </a:rPr>
              <a:t>(4)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</a:t>
            </a:r>
            <a:r>
              <a:rPr lang="en-IN" dirty="0" smtClean="0">
                <a:sym typeface="Symbol" panose="05050102010706020507" pitchFamily="18" charset="2"/>
              </a:rPr>
              <a:t>}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smtClean="0">
                <a:sym typeface="Symbol" panose="05050102010706020507" pitchFamily="18" charset="2"/>
              </a:rPr>
              <a:t>{5}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3, 5}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= </a:t>
            </a:r>
            <a:r>
              <a:rPr lang="en-IN" dirty="0" smtClean="0">
                <a:sym typeface="Symbol" panose="05050102010706020507" pitchFamily="18" charset="2"/>
              </a:rPr>
              <a:t>C</a:t>
            </a:r>
            <a:endParaRPr lang="en-IN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14079" y="2854626"/>
            <a:ext cx="5349074" cy="2836234"/>
            <a:chOff x="2514079" y="2854626"/>
            <a:chExt cx="5349074" cy="2836234"/>
          </a:xfrm>
        </p:grpSpPr>
        <p:grpSp>
          <p:nvGrpSpPr>
            <p:cNvPr id="23" name="Group 22"/>
            <p:cNvGrpSpPr/>
            <p:nvPr/>
          </p:nvGrpSpPr>
          <p:grpSpPr>
            <a:xfrm>
              <a:off x="2514079" y="2854626"/>
              <a:ext cx="3478820" cy="2094329"/>
              <a:chOff x="2514079" y="2854626"/>
              <a:chExt cx="3478820" cy="2094329"/>
            </a:xfrm>
          </p:grpSpPr>
          <p:sp>
            <p:nvSpPr>
              <p:cNvPr id="5" name="Text Box 14"/>
              <p:cNvSpPr txBox="1">
                <a:spLocks noChangeArrowheads="1"/>
              </p:cNvSpPr>
              <p:nvPr/>
            </p:nvSpPr>
            <p:spPr bwMode="auto">
              <a:xfrm>
                <a:off x="3455355" y="4142818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2514079" y="4423895"/>
                <a:ext cx="744589" cy="22315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3258668" y="398371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Oval 4"/>
              <p:cNvSpPr>
                <a:spLocks noChangeArrowheads="1"/>
              </p:cNvSpPr>
              <p:nvPr/>
            </p:nvSpPr>
            <p:spPr bwMode="auto">
              <a:xfrm>
                <a:off x="5118839" y="400164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Text Box 14"/>
              <p:cNvSpPr txBox="1">
                <a:spLocks noChangeArrowheads="1"/>
              </p:cNvSpPr>
              <p:nvPr/>
            </p:nvSpPr>
            <p:spPr bwMode="auto">
              <a:xfrm>
                <a:off x="5286659" y="4145106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Arc 21"/>
              <p:cNvSpPr>
                <a:spLocks/>
              </p:cNvSpPr>
              <p:nvPr/>
            </p:nvSpPr>
            <p:spPr bwMode="auto">
              <a:xfrm rot="15767504">
                <a:off x="3071964" y="3264139"/>
                <a:ext cx="843809" cy="735672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4132728" y="4457369"/>
                <a:ext cx="990601" cy="1545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4336576" y="3902232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3630273" y="2854626"/>
                <a:ext cx="430740" cy="56092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6989093" y="3979232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156913" y="4122695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988867" y="4427327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6291903" y="3903551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Arc 21"/>
            <p:cNvSpPr>
              <a:spLocks/>
            </p:cNvSpPr>
            <p:nvPr/>
          </p:nvSpPr>
          <p:spPr bwMode="auto">
            <a:xfrm rot="7405534">
              <a:off x="4821668" y="4886372"/>
              <a:ext cx="843809" cy="735672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5498780" y="510638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5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699"/>
            <a:ext cx="10515600" cy="80685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Regular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551"/>
            <a:ext cx="10515600" cy="57311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Check whether the given string is a regular expression,</a:t>
            </a:r>
          </a:p>
          <a:p>
            <a:pPr>
              <a:buFont typeface="Symbol" panose="05050102010706020507" pitchFamily="18" charset="2"/>
              <a:buChar char="S"/>
            </a:pPr>
            <a:r>
              <a:rPr lang="en-US" altLang="en-US" dirty="0" smtClean="0">
                <a:sym typeface="Symbol" panose="05050102010706020507" pitchFamily="18" charset="2"/>
              </a:rPr>
              <a:t>={ a, b, c}, the string (a/b . c)* . (c / )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a ,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b ,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c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.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b . c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/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a / b </a:t>
            </a:r>
            <a:r>
              <a:rPr lang="en-US" altLang="en-US" i="1" dirty="0">
                <a:latin typeface="Times New Roman" panose="02020603050405020304" pitchFamily="18" charset="0"/>
              </a:rPr>
              <a:t>. c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(r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(a </a:t>
            </a:r>
            <a:r>
              <a:rPr lang="en-US" altLang="en-US" i="1" dirty="0">
                <a:latin typeface="Times New Roman" panose="02020603050405020304" pitchFamily="18" charset="0"/>
              </a:rPr>
              <a:t>/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b . c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en-US" i="1" dirty="0" smtClean="0">
                <a:latin typeface="Times New Roman" panose="02020603050405020304" pitchFamily="18" charset="0"/>
              </a:rPr>
              <a:t>* = (a / b . c)*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</a:t>
            </a:r>
            <a:r>
              <a:rPr lang="en-US" altLang="en-US" dirty="0" smtClean="0">
                <a:sym typeface="Symbol" panose="05050102010706020507" pitchFamily="18" charset="2"/>
              </a:rPr>
              <a:t> 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/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c / </a:t>
            </a:r>
            <a:r>
              <a:rPr lang="en-US" altLang="en-US" dirty="0" smtClean="0">
                <a:sym typeface="Symbol" panose="05050102010706020507" pitchFamily="18" charset="2"/>
              </a:rPr>
              <a:t>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10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9</a:t>
            </a:r>
            <a:r>
              <a:rPr lang="en-US" altLang="en-US" i="1" dirty="0" smtClean="0">
                <a:latin typeface="Times New Roman" panose="02020603050405020304" pitchFamily="18" charset="0"/>
              </a:rPr>
              <a:t>)= (</a:t>
            </a:r>
            <a:r>
              <a:rPr lang="en-US" altLang="en-US" i="1" dirty="0">
                <a:latin typeface="Times New Roman" panose="02020603050405020304" pitchFamily="18" charset="0"/>
              </a:rPr>
              <a:t>c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/ </a:t>
            </a:r>
            <a:r>
              <a:rPr lang="en-US" altLang="en-US" dirty="0" smtClean="0">
                <a:sym typeface="Symbol" panose="05050102010706020507" pitchFamily="18" charset="2"/>
              </a:rPr>
              <a:t>)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=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.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10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= </a:t>
            </a:r>
            <a:r>
              <a:rPr lang="en-US" altLang="en-US" b="1" i="1" dirty="0">
                <a:latin typeface="Times New Roman" panose="02020603050405020304" pitchFamily="18" charset="0"/>
              </a:rPr>
              <a:t>(a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/ </a:t>
            </a:r>
            <a:r>
              <a:rPr lang="en-US" altLang="en-US" b="1" i="1" dirty="0">
                <a:latin typeface="Times New Roman" panose="02020603050405020304" pitchFamily="18" charset="0"/>
              </a:rPr>
              <a:t>b . c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)* . </a:t>
            </a:r>
            <a:r>
              <a:rPr lang="en-US" altLang="en-US" b="1" i="1" dirty="0">
                <a:latin typeface="Times New Roman" panose="02020603050405020304" pitchFamily="18" charset="0"/>
              </a:rPr>
              <a:t>(c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/ </a:t>
            </a:r>
            <a:r>
              <a:rPr lang="en-US" altLang="en-US" b="1" dirty="0">
                <a:sym typeface="Symbol" panose="05050102010706020507" pitchFamily="18" charset="2"/>
              </a:rPr>
              <a:t>)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64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0985"/>
            <a:ext cx="10515600" cy="562597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C </a:t>
            </a:r>
            <a:r>
              <a:rPr lang="en-IN" dirty="0">
                <a:solidFill>
                  <a:srgbClr val="0000CC"/>
                </a:solidFill>
              </a:rPr>
              <a:t>= {1, 2, 3, </a:t>
            </a:r>
            <a:r>
              <a:rPr lang="en-IN" dirty="0" smtClean="0">
                <a:solidFill>
                  <a:srgbClr val="0000CC"/>
                </a:solidFill>
              </a:rPr>
              <a:t>5}</a:t>
            </a:r>
            <a:r>
              <a:rPr lang="en-IN" dirty="0" smtClean="0"/>
              <a:t>         </a:t>
            </a:r>
            <a:r>
              <a:rPr lang="en-IN" dirty="0" err="1" smtClean="0"/>
              <a:t>Dtran</a:t>
            </a:r>
            <a:r>
              <a:rPr lang="en-IN" dirty="0" smtClean="0"/>
              <a:t>[C, </a:t>
            </a:r>
            <a:r>
              <a:rPr lang="en-IN" dirty="0"/>
              <a:t>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 smtClean="0"/>
              <a:t>Dtran</a:t>
            </a:r>
            <a:r>
              <a:rPr lang="en-IN" dirty="0" smtClean="0"/>
              <a:t>[C, </a:t>
            </a:r>
            <a:r>
              <a:rPr lang="en-IN" dirty="0"/>
              <a:t>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 smtClean="0">
                <a:sym typeface="Symbol" panose="05050102010706020507" pitchFamily="18" charset="2"/>
              </a:rPr>
              <a:t>followpos</a:t>
            </a:r>
            <a:r>
              <a:rPr lang="en-IN" altLang="en-US" dirty="0" smtClean="0">
                <a:sym typeface="Symbol" panose="05050102010706020507" pitchFamily="18" charset="2"/>
              </a:rPr>
              <a:t>(5)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smtClean="0">
                <a:sym typeface="Symbol" panose="05050102010706020507" pitchFamily="18" charset="2"/>
              </a:rPr>
              <a:t>{6}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6}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= </a:t>
            </a:r>
            <a:r>
              <a:rPr lang="en-IN" dirty="0" smtClean="0">
                <a:sym typeface="Symbol" panose="05050102010706020507" pitchFamily="18" charset="2"/>
              </a:rPr>
              <a:t>D</a:t>
            </a:r>
            <a:endParaRPr lang="en-IN" dirty="0"/>
          </a:p>
        </p:txBody>
      </p:sp>
      <p:grpSp>
        <p:nvGrpSpPr>
          <p:cNvPr id="29" name="Group 28"/>
          <p:cNvGrpSpPr/>
          <p:nvPr/>
        </p:nvGrpSpPr>
        <p:grpSpPr>
          <a:xfrm>
            <a:off x="1709407" y="2863959"/>
            <a:ext cx="7095810" cy="2848006"/>
            <a:chOff x="2514079" y="2315319"/>
            <a:chExt cx="7095810" cy="2848006"/>
          </a:xfrm>
        </p:grpSpPr>
        <p:grpSp>
          <p:nvGrpSpPr>
            <p:cNvPr id="5" name="Group 4"/>
            <p:cNvGrpSpPr/>
            <p:nvPr/>
          </p:nvGrpSpPr>
          <p:grpSpPr>
            <a:xfrm>
              <a:off x="2514079" y="2315319"/>
              <a:ext cx="3478820" cy="2106101"/>
              <a:chOff x="2514079" y="2842854"/>
              <a:chExt cx="3478820" cy="2106101"/>
            </a:xfrm>
          </p:grpSpPr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3455355" y="4142818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2514079" y="4423895"/>
                <a:ext cx="744589" cy="22315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4"/>
              <p:cNvSpPr>
                <a:spLocks noChangeArrowheads="1"/>
              </p:cNvSpPr>
              <p:nvPr/>
            </p:nvSpPr>
            <p:spPr bwMode="auto">
              <a:xfrm>
                <a:off x="3258668" y="398371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Oval 4"/>
              <p:cNvSpPr>
                <a:spLocks noChangeArrowheads="1"/>
              </p:cNvSpPr>
              <p:nvPr/>
            </p:nvSpPr>
            <p:spPr bwMode="auto">
              <a:xfrm>
                <a:off x="5118839" y="4001643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5286659" y="4145106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" name="Arc 21"/>
              <p:cNvSpPr>
                <a:spLocks/>
              </p:cNvSpPr>
              <p:nvPr/>
            </p:nvSpPr>
            <p:spPr bwMode="auto">
              <a:xfrm rot="15767504">
                <a:off x="3071964" y="3264139"/>
                <a:ext cx="843809" cy="735672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4132728" y="4457369"/>
                <a:ext cx="990601" cy="1545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4"/>
              <p:cNvSpPr txBox="1">
                <a:spLocks noChangeArrowheads="1"/>
              </p:cNvSpPr>
              <p:nvPr/>
            </p:nvSpPr>
            <p:spPr bwMode="auto">
              <a:xfrm>
                <a:off x="4336576" y="3902232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3630221" y="2842854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6988029" y="3385682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7157515" y="3546625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5988867" y="3899792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6291903" y="3376016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Arc 21"/>
            <p:cNvSpPr>
              <a:spLocks/>
            </p:cNvSpPr>
            <p:nvPr/>
          </p:nvSpPr>
          <p:spPr bwMode="auto">
            <a:xfrm rot="7405534">
              <a:off x="4821668" y="4358837"/>
              <a:ext cx="843809" cy="735672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5498780" y="4578854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8735829" y="3404806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4"/>
            <p:cNvSpPr txBox="1">
              <a:spLocks noChangeArrowheads="1"/>
            </p:cNvSpPr>
            <p:nvPr/>
          </p:nvSpPr>
          <p:spPr bwMode="auto">
            <a:xfrm>
              <a:off x="8903649" y="354826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Arc 455"/>
            <p:cNvSpPr>
              <a:spLocks/>
            </p:cNvSpPr>
            <p:nvPr/>
          </p:nvSpPr>
          <p:spPr bwMode="auto">
            <a:xfrm rot="5552611" flipH="1">
              <a:off x="5762193" y="2729124"/>
              <a:ext cx="1271495" cy="1768973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6268745" y="2517269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862089" y="3895434"/>
              <a:ext cx="905925" cy="1632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8029589" y="3428576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644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0832"/>
            <a:ext cx="10515600" cy="561613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D </a:t>
            </a:r>
            <a:r>
              <a:rPr lang="en-IN" dirty="0">
                <a:solidFill>
                  <a:srgbClr val="0000CC"/>
                </a:solidFill>
              </a:rPr>
              <a:t>= {1, 2, 3, 6</a:t>
            </a:r>
            <a:r>
              <a:rPr lang="en-IN" dirty="0" smtClean="0">
                <a:solidFill>
                  <a:srgbClr val="0000CC"/>
                </a:solidFill>
              </a:rPr>
              <a:t>} </a:t>
            </a:r>
            <a:r>
              <a:rPr lang="en-IN" dirty="0" smtClean="0"/>
              <a:t>        </a:t>
            </a:r>
            <a:r>
              <a:rPr lang="en-IN" dirty="0" err="1" smtClean="0"/>
              <a:t>Dtran</a:t>
            </a:r>
            <a:r>
              <a:rPr lang="en-IN" dirty="0" smtClean="0"/>
              <a:t>[D, </a:t>
            </a:r>
            <a:r>
              <a:rPr lang="en-IN" dirty="0"/>
              <a:t>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{4}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4}</a:t>
            </a:r>
            <a:r>
              <a:rPr lang="en-IN" dirty="0">
                <a:sym typeface="Symbol" panose="05050102010706020507" pitchFamily="18" charset="2"/>
              </a:rPr>
              <a:t> 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err="1" smtClean="0"/>
              <a:t>Dtran</a:t>
            </a:r>
            <a:r>
              <a:rPr lang="en-IN" dirty="0" smtClean="0"/>
              <a:t>[D, </a:t>
            </a:r>
            <a:r>
              <a:rPr lang="en-IN" dirty="0"/>
              <a:t>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</a:t>
            </a:r>
            <a:r>
              <a:rPr lang="en-IN" altLang="en-US" dirty="0">
                <a:sym typeface="Symbol" panose="05050102010706020507" pitchFamily="18" charset="2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</a:t>
            </a:r>
            <a:r>
              <a:rPr lang="en-IN" altLang="en-US" dirty="0" smtClean="0">
                <a:solidFill>
                  <a:srgbClr val="008000"/>
                </a:solidFill>
                <a:sym typeface="Symbol" panose="05050102010706020507" pitchFamily="18" charset="2"/>
              </a:rPr>
              <a:t>3}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= </a:t>
            </a:r>
            <a:r>
              <a:rPr lang="en-IN" dirty="0" smtClean="0">
                <a:sym typeface="Symbol" panose="05050102010706020507" pitchFamily="18" charset="2"/>
              </a:rPr>
              <a:t>A</a:t>
            </a:r>
            <a:endParaRPr lang="en-IN" dirty="0"/>
          </a:p>
        </p:txBody>
      </p:sp>
      <p:grpSp>
        <p:nvGrpSpPr>
          <p:cNvPr id="6" name="Group 5"/>
          <p:cNvGrpSpPr/>
          <p:nvPr/>
        </p:nvGrpSpPr>
        <p:grpSpPr>
          <a:xfrm>
            <a:off x="1953247" y="2863959"/>
            <a:ext cx="3478820" cy="2106101"/>
            <a:chOff x="2514079" y="2842854"/>
            <a:chExt cx="3478820" cy="2106101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3455355" y="4142818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2514079" y="4423895"/>
              <a:ext cx="744589" cy="22315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3258668" y="3983713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5118839" y="4001643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4"/>
            <p:cNvSpPr txBox="1">
              <a:spLocks noChangeArrowheads="1"/>
            </p:cNvSpPr>
            <p:nvPr/>
          </p:nvSpPr>
          <p:spPr bwMode="auto">
            <a:xfrm>
              <a:off x="5286659" y="4145106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rc 21"/>
            <p:cNvSpPr>
              <a:spLocks/>
            </p:cNvSpPr>
            <p:nvPr/>
          </p:nvSpPr>
          <p:spPr bwMode="auto">
            <a:xfrm rot="15767504">
              <a:off x="3071964" y="3264139"/>
              <a:ext cx="843809" cy="735672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4132728" y="4457369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336576" y="3902232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3630221" y="2842854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427197" y="3934322"/>
            <a:ext cx="874060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596683" y="4095265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C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28035" y="4448432"/>
            <a:ext cx="990601" cy="154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5731071" y="3924656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rc 21"/>
          <p:cNvSpPr>
            <a:spLocks/>
          </p:cNvSpPr>
          <p:nvPr/>
        </p:nvSpPr>
        <p:spPr bwMode="auto">
          <a:xfrm rot="7405534">
            <a:off x="4260836" y="4907477"/>
            <a:ext cx="843809" cy="735672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4937948" y="5127494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8174997" y="3953446"/>
            <a:ext cx="874060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342817" y="4096909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D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Arc 455"/>
          <p:cNvSpPr>
            <a:spLocks/>
          </p:cNvSpPr>
          <p:nvPr/>
        </p:nvSpPr>
        <p:spPr bwMode="auto">
          <a:xfrm rot="5552611" flipH="1">
            <a:off x="5201361" y="3277764"/>
            <a:ext cx="1271495" cy="1768973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707913" y="3065909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01257" y="4444074"/>
            <a:ext cx="905925" cy="1632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468757" y="3977216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Arc 455"/>
          <p:cNvSpPr>
            <a:spLocks/>
          </p:cNvSpPr>
          <p:nvPr/>
        </p:nvSpPr>
        <p:spPr bwMode="auto">
          <a:xfrm rot="5570281" flipH="1">
            <a:off x="4410970" y="1885658"/>
            <a:ext cx="2950371" cy="512303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4"/>
          <p:cNvSpPr txBox="1">
            <a:spLocks noChangeArrowheads="1"/>
          </p:cNvSpPr>
          <p:nvPr/>
        </p:nvSpPr>
        <p:spPr bwMode="auto">
          <a:xfrm>
            <a:off x="3927914" y="2809803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rc 455"/>
          <p:cNvSpPr>
            <a:spLocks/>
          </p:cNvSpPr>
          <p:nvPr/>
        </p:nvSpPr>
        <p:spPr bwMode="auto">
          <a:xfrm rot="5202754">
            <a:off x="5728971" y="2796804"/>
            <a:ext cx="2492512" cy="358145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6544384" y="5351428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8247038" y="4032934"/>
            <a:ext cx="754934" cy="814036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05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60646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Given </a:t>
            </a:r>
            <a:r>
              <a:rPr lang="en-IN" dirty="0">
                <a:solidFill>
                  <a:srgbClr val="FF0000"/>
                </a:solidFill>
              </a:rPr>
              <a:t>(a/b)*</a:t>
            </a:r>
            <a:r>
              <a:rPr lang="en-IN" dirty="0" smtClean="0">
                <a:solidFill>
                  <a:srgbClr val="FF0000"/>
                </a:solidFill>
              </a:rPr>
              <a:t>a(a/b) 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n-IN" dirty="0"/>
              <a:t>then augmented </a:t>
            </a:r>
            <a:r>
              <a:rPr lang="en-IN" dirty="0" err="1"/>
              <a:t>r.e</a:t>
            </a:r>
            <a:r>
              <a:rPr lang="en-IN" dirty="0"/>
              <a:t> is </a:t>
            </a:r>
            <a:r>
              <a:rPr lang="en-IN" dirty="0">
                <a:solidFill>
                  <a:srgbClr val="FF0000"/>
                </a:solidFill>
              </a:rPr>
              <a:t>(a/b)*</a:t>
            </a:r>
            <a:r>
              <a:rPr lang="en-IN" dirty="0" smtClean="0">
                <a:solidFill>
                  <a:srgbClr val="FF0000"/>
                </a:solidFill>
              </a:rPr>
              <a:t>a</a:t>
            </a:r>
            <a:r>
              <a:rPr lang="en-IN" dirty="0">
                <a:solidFill>
                  <a:srgbClr val="FF0000"/>
                </a:solidFill>
              </a:rPr>
              <a:t>(a/b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r>
              <a:rPr lang="en-IN" dirty="0" smtClean="0"/>
              <a:t>#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7182219" y="2756129"/>
            <a:ext cx="266253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|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595478" y="3080975"/>
            <a:ext cx="677845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60806" y="3594677"/>
            <a:ext cx="29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</a:t>
            </a:r>
            <a:endParaRPr lang="en-IN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119511" y="6027930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58657" y="6005519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6875" y="4347055"/>
            <a:ext cx="36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121455" y="1640538"/>
            <a:ext cx="5363639" cy="4487845"/>
            <a:chOff x="3121455" y="1640538"/>
            <a:chExt cx="5363639" cy="4487845"/>
          </a:xfrm>
        </p:grpSpPr>
        <p:grpSp>
          <p:nvGrpSpPr>
            <p:cNvPr id="40" name="Group 39"/>
            <p:cNvGrpSpPr/>
            <p:nvPr/>
          </p:nvGrpSpPr>
          <p:grpSpPr>
            <a:xfrm>
              <a:off x="3121455" y="1640538"/>
              <a:ext cx="4978312" cy="4487845"/>
              <a:chOff x="3121455" y="1640538"/>
              <a:chExt cx="4978312" cy="4487845"/>
            </a:xfrm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7000269" y="1640538"/>
                <a:ext cx="147918" cy="2029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H="1">
                <a:off x="6445121" y="1791264"/>
                <a:ext cx="587260" cy="40224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7084647" y="1791264"/>
                <a:ext cx="815906" cy="48458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7805870" y="2197231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/>
                  <a:t>#</a:t>
                </a:r>
                <a:endParaRPr lang="en-IN" b="1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H="1">
                <a:off x="4074352" y="4269439"/>
                <a:ext cx="6138" cy="706359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6297203" y="2175761"/>
                <a:ext cx="147918" cy="2029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4716018" y="3386049"/>
                <a:ext cx="147918" cy="202911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 flipH="1">
                <a:off x="3821546" y="3843230"/>
                <a:ext cx="532506" cy="633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5400" dirty="0" smtClean="0">
                    <a:solidFill>
                      <a:srgbClr val="FF0000"/>
                    </a:solidFill>
                  </a:rPr>
                  <a:t>*</a:t>
                </a:r>
                <a:endParaRPr lang="en-IN" sz="54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" name="Straight Arrow Connector 14"/>
              <p:cNvCxnSpPr>
                <a:endCxn id="13" idx="7"/>
              </p:cNvCxnSpPr>
              <p:nvPr/>
            </p:nvCxnSpPr>
            <p:spPr>
              <a:xfrm flipH="1">
                <a:off x="4842274" y="2328247"/>
                <a:ext cx="1455577" cy="108751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424106" y="2356234"/>
                <a:ext cx="852994" cy="4905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141843" y="3565342"/>
                <a:ext cx="581571" cy="450108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4859504" y="3555812"/>
                <a:ext cx="852994" cy="4905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883209" y="4903172"/>
                <a:ext cx="266253" cy="40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200" dirty="0" smtClean="0"/>
                  <a:t>|</a:t>
                </a:r>
                <a:endParaRPr lang="en-IN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>
                <a:off x="4149326" y="5220004"/>
                <a:ext cx="852994" cy="490577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H="1">
                <a:off x="3296468" y="5228018"/>
                <a:ext cx="677845" cy="56089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3121455" y="5728273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/>
                  <a:t>a</a:t>
                </a:r>
                <a:endParaRPr lang="en-IN" b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548148" y="4000371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 smtClean="0"/>
                  <a:t>a</a:t>
                </a:r>
                <a:endParaRPr lang="en-IN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839162" y="5653009"/>
                <a:ext cx="2938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/>
                  <a:t>b</a:t>
                </a:r>
                <a:endParaRPr lang="en-IN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490235" y="3925715"/>
                <a:ext cx="3274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7448336" y="3072961"/>
              <a:ext cx="852994" cy="49057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138172" y="3505966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175594" y="3876410"/>
              <a:ext cx="30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830455" y="2495850"/>
            <a:ext cx="33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0454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471132" y="1640539"/>
            <a:ext cx="7586403" cy="3593588"/>
            <a:chOff x="2471132" y="1640539"/>
            <a:chExt cx="7586403" cy="3593588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768503" y="1640539"/>
              <a:ext cx="177215" cy="15442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7103403" y="1755252"/>
              <a:ext cx="703572" cy="30613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7869593" y="1755252"/>
              <a:ext cx="977504" cy="3687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733661" y="2064220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#</a:t>
              </a:r>
              <a:endParaRPr lang="en-IN" b="1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4263082" y="3762335"/>
              <a:ext cx="7354" cy="537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6926189" y="2047880"/>
              <a:ext cx="177215" cy="15442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5031836" y="2968992"/>
              <a:ext cx="177215" cy="15442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flipH="1">
              <a:off x="4007223" y="3249703"/>
              <a:ext cx="6447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 smtClean="0">
                  <a:solidFill>
                    <a:srgbClr val="FF0000"/>
                  </a:solidFill>
                </a:rPr>
                <a:t>*</a:t>
              </a:r>
              <a:endParaRPr lang="en-IN" sz="5400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/>
            <p:cNvCxnSpPr>
              <a:endCxn id="15" idx="7"/>
            </p:cNvCxnSpPr>
            <p:nvPr/>
          </p:nvCxnSpPr>
          <p:spPr>
            <a:xfrm flipH="1">
              <a:off x="5183098" y="2163932"/>
              <a:ext cx="1743867" cy="82767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078226" y="2185232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343940" y="3105446"/>
              <a:ext cx="696756" cy="3425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203740" y="3098193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074422" y="4217755"/>
              <a:ext cx="318987" cy="305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/>
                <a:t>|</a:t>
              </a:r>
              <a:endParaRPr lang="en-IN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393246" y="4458886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371472" y="4464985"/>
              <a:ext cx="812098" cy="426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161796" y="4845713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a</a:t>
              </a:r>
              <a:endParaRPr lang="en-IN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28777" y="3436533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a</a:t>
              </a:r>
              <a:endParaRPr lang="en-IN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19711" y="4788432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8305315" y="2730711"/>
              <a:ext cx="1021937" cy="3733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31779" y="3060257"/>
              <a:ext cx="352106" cy="304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b</a:t>
              </a:r>
              <a:endParaRPr lang="en-IN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962145" y="2406507"/>
              <a:ext cx="266253" cy="401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 smtClean="0"/>
                <a:t>|</a:t>
              </a:r>
              <a:endParaRPr lang="en-IN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7375404" y="2731353"/>
              <a:ext cx="677845" cy="5608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227285" y="3245055"/>
              <a:ext cx="293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/>
                <a:t>a</a:t>
              </a:r>
              <a:endParaRPr lang="en-IN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71132" y="4856160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1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42447" y="4864795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 { 1 } 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33008" y="4820302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2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58113" y="4802043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 { </a:t>
              </a:r>
              <a:r>
                <a:rPr lang="en-IN" dirty="0">
                  <a:solidFill>
                    <a:srgbClr val="008000"/>
                  </a:solidFill>
                </a:rPr>
                <a:t>2</a:t>
              </a:r>
              <a:r>
                <a:rPr lang="en-IN" dirty="0" smtClean="0">
                  <a:solidFill>
                    <a:srgbClr val="008000"/>
                  </a:solidFill>
                </a:rPr>
                <a:t> } 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32569" y="3480083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</a:t>
              </a:r>
              <a:r>
                <a:rPr lang="en-IN" dirty="0">
                  <a:solidFill>
                    <a:srgbClr val="0000CC"/>
                  </a:solidFill>
                </a:rPr>
                <a:t>3</a:t>
              </a:r>
              <a:r>
                <a:rPr lang="en-IN" dirty="0" smtClean="0">
                  <a:solidFill>
                    <a:srgbClr val="0000CC"/>
                  </a:solidFill>
                </a:rPr>
                <a:t>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67711" y="3475273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 { 3 } 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01070" y="3282861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4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20901" y="3099086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</a:t>
              </a:r>
              <a:r>
                <a:rPr lang="en-IN" dirty="0">
                  <a:solidFill>
                    <a:srgbClr val="0000CC"/>
                  </a:solidFill>
                </a:rPr>
                <a:t>5</a:t>
              </a:r>
              <a:r>
                <a:rPr lang="en-IN" dirty="0" smtClean="0">
                  <a:solidFill>
                    <a:srgbClr val="0000CC"/>
                  </a:solidFill>
                </a:rPr>
                <a:t>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221974" y="2095044"/>
              <a:ext cx="711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00CC"/>
                  </a:solidFill>
                </a:rPr>
                <a:t>{ 6 }</a:t>
              </a:r>
              <a:endParaRPr lang="en-IN" dirty="0">
                <a:solidFill>
                  <a:srgbClr val="0000CC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82424" y="3278051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 { </a:t>
              </a:r>
              <a:r>
                <a:rPr lang="en-IN" dirty="0">
                  <a:solidFill>
                    <a:srgbClr val="008000"/>
                  </a:solidFill>
                </a:rPr>
                <a:t>4</a:t>
              </a:r>
              <a:r>
                <a:rPr lang="en-IN" dirty="0" smtClean="0">
                  <a:solidFill>
                    <a:srgbClr val="008000"/>
                  </a:solidFill>
                </a:rPr>
                <a:t> } 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332248" y="3103240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 { </a:t>
              </a:r>
              <a:r>
                <a:rPr lang="en-IN" dirty="0">
                  <a:solidFill>
                    <a:srgbClr val="008000"/>
                  </a:solidFill>
                </a:rPr>
                <a:t>5</a:t>
              </a:r>
              <a:r>
                <a:rPr lang="en-IN" dirty="0" smtClean="0">
                  <a:solidFill>
                    <a:srgbClr val="008000"/>
                  </a:solidFill>
                </a:rPr>
                <a:t> } </a:t>
              </a:r>
              <a:endParaRPr lang="en-IN" dirty="0">
                <a:solidFill>
                  <a:srgbClr val="008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892980" y="2072304"/>
              <a:ext cx="725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>
                  <a:solidFill>
                    <a:srgbClr val="008000"/>
                  </a:solidFill>
                </a:rPr>
                <a:t> { 6 } </a:t>
              </a:r>
              <a:endParaRPr lang="en-IN" dirty="0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8"/>
            <a:ext cx="10515600" cy="654871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631497" y="1640539"/>
            <a:ext cx="187822" cy="154429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926589" y="1755252"/>
            <a:ext cx="745683" cy="30613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738638" y="1755252"/>
            <a:ext cx="1036011" cy="36879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654423" y="2064220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#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16265" y="3762335"/>
            <a:ext cx="7794" cy="5375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6738768" y="2047880"/>
            <a:ext cx="187822" cy="154429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731031" y="2968992"/>
            <a:ext cx="187822" cy="154429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3645091" y="3249703"/>
            <a:ext cx="68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smtClean="0">
                <a:solidFill>
                  <a:srgbClr val="FF0000"/>
                </a:solidFill>
              </a:rPr>
              <a:t>*</a:t>
            </a:r>
            <a:endParaRPr lang="en-IN" sz="5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11" idx="7"/>
          </p:cNvCxnSpPr>
          <p:nvPr/>
        </p:nvCxnSpPr>
        <p:spPr>
          <a:xfrm flipH="1">
            <a:off x="4891347" y="2163932"/>
            <a:ext cx="1848244" cy="82767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99905" y="2185232"/>
            <a:ext cx="1083104" cy="373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001962" y="3105446"/>
            <a:ext cx="738459" cy="3425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913224" y="3098193"/>
            <a:ext cx="1083104" cy="373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16313" y="4217755"/>
            <a:ext cx="338079" cy="305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|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00431" y="4660591"/>
            <a:ext cx="875932" cy="48963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26788" y="4707031"/>
            <a:ext cx="778313" cy="564389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64223" y="5249123"/>
            <a:ext cx="419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87643" y="3436533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41893" y="5138054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200439" y="2730711"/>
            <a:ext cx="1083104" cy="37336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076370" y="3060257"/>
            <a:ext cx="373181" cy="304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b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836730" y="2406507"/>
            <a:ext cx="282189" cy="40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|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214870" y="2731353"/>
            <a:ext cx="718416" cy="56089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57886" y="3245055"/>
            <a:ext cx="31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2299447" y="5273017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46512" y="5295099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1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02347" y="5210265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2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46762" y="5218900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</a:t>
            </a:r>
            <a:r>
              <a:rPr lang="en-IN" dirty="0">
                <a:solidFill>
                  <a:srgbClr val="008000"/>
                </a:solidFill>
              </a:rPr>
              <a:t>2</a:t>
            </a:r>
            <a:r>
              <a:rPr lang="en-IN" dirty="0" smtClean="0">
                <a:solidFill>
                  <a:srgbClr val="008000"/>
                </a:solidFill>
              </a:rPr>
              <a:t>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61735" y="3480083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</a:t>
            </a:r>
            <a:r>
              <a:rPr lang="en-IN" dirty="0">
                <a:solidFill>
                  <a:srgbClr val="0000CC"/>
                </a:solidFill>
              </a:rPr>
              <a:t>3</a:t>
            </a:r>
            <a:r>
              <a:rPr lang="en-IN" dirty="0" smtClean="0">
                <a:solidFill>
                  <a:srgbClr val="0000CC"/>
                </a:solidFill>
              </a:rPr>
              <a:t>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934892" y="3475273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3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06160" y="3282861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4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534914" y="3099086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</a:t>
            </a:r>
            <a:r>
              <a:rPr lang="en-IN" dirty="0">
                <a:solidFill>
                  <a:srgbClr val="0000CC"/>
                </a:solidFill>
              </a:rPr>
              <a:t>5</a:t>
            </a:r>
            <a:r>
              <a:rPr lang="en-IN" dirty="0" smtClean="0">
                <a:solidFill>
                  <a:srgbClr val="0000CC"/>
                </a:solidFill>
              </a:rPr>
              <a:t>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12110" y="2095044"/>
            <a:ext cx="75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6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22310" y="3278051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</a:t>
            </a:r>
            <a:r>
              <a:rPr lang="en-IN" dirty="0">
                <a:solidFill>
                  <a:srgbClr val="008000"/>
                </a:solidFill>
              </a:rPr>
              <a:t>4</a:t>
            </a:r>
            <a:r>
              <a:rPr lang="en-IN" dirty="0" smtClean="0">
                <a:solidFill>
                  <a:srgbClr val="008000"/>
                </a:solidFill>
              </a:rPr>
              <a:t>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88838" y="3103240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</a:t>
            </a:r>
            <a:r>
              <a:rPr lang="en-IN" dirty="0">
                <a:solidFill>
                  <a:srgbClr val="008000"/>
                </a:solidFill>
              </a:rPr>
              <a:t>5</a:t>
            </a:r>
            <a:r>
              <a:rPr lang="en-IN" dirty="0" smtClean="0">
                <a:solidFill>
                  <a:srgbClr val="008000"/>
                </a:solidFill>
              </a:rPr>
              <a:t>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823278" y="2072304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6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26788" y="4309316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02378" y="4282093"/>
            <a:ext cx="90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1, 2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31271" y="3399403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39626" y="3412521"/>
            <a:ext cx="90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1, 2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87081" y="2812218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2, 3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51873" y="2861194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3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006745" y="2507418"/>
            <a:ext cx="92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4, 5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60507" y="2395032"/>
            <a:ext cx="10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4, 5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87592" y="1875411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2, 3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029571" y="1942317"/>
            <a:ext cx="108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4, 5 } </a:t>
            </a:r>
            <a:endParaRPr lang="en-IN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40941" y="1328567"/>
            <a:ext cx="99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00CC"/>
                </a:solidFill>
              </a:rPr>
              <a:t>{ 1, 2, 3 }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859577" y="1404437"/>
            <a:ext cx="76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000"/>
                </a:solidFill>
              </a:rPr>
              <a:t> { 6 } </a:t>
            </a:r>
            <a:endParaRPr lang="en-IN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860" y="1219201"/>
            <a:ext cx="3629252" cy="4426856"/>
          </a:xfrm>
          <a:prstGeom prst="rect">
            <a:avLst/>
          </a:prstGeom>
        </p:spPr>
      </p:pic>
      <p:sp>
        <p:nvSpPr>
          <p:cNvPr id="32" name="Oval 4"/>
          <p:cNvSpPr>
            <a:spLocks noChangeArrowheads="1"/>
          </p:cNvSpPr>
          <p:nvPr/>
        </p:nvSpPr>
        <p:spPr bwMode="auto">
          <a:xfrm>
            <a:off x="6662499" y="2423111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Arc 21"/>
          <p:cNvSpPr>
            <a:spLocks/>
          </p:cNvSpPr>
          <p:nvPr/>
        </p:nvSpPr>
        <p:spPr bwMode="auto">
          <a:xfrm rot="15767504">
            <a:off x="6466567" y="1774000"/>
            <a:ext cx="807073" cy="620316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6845160" y="2380339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1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6731606" y="4387874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8288099" y="3293977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Arc 455"/>
          <p:cNvSpPr>
            <a:spLocks/>
          </p:cNvSpPr>
          <p:nvPr/>
        </p:nvSpPr>
        <p:spPr bwMode="auto">
          <a:xfrm flipH="1">
            <a:off x="6377027" y="3110219"/>
            <a:ext cx="1025252" cy="1491592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Arc 455"/>
          <p:cNvSpPr>
            <a:spLocks/>
          </p:cNvSpPr>
          <p:nvPr/>
        </p:nvSpPr>
        <p:spPr bwMode="auto">
          <a:xfrm rot="10800000" flipH="1">
            <a:off x="6787103" y="3219075"/>
            <a:ext cx="898201" cy="1382735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9" name="Straight Arrow Connector 38"/>
          <p:cNvCxnSpPr>
            <a:endCxn id="36" idx="3"/>
          </p:cNvCxnSpPr>
          <p:nvPr/>
        </p:nvCxnSpPr>
        <p:spPr>
          <a:xfrm flipV="1">
            <a:off x="7489375" y="4087516"/>
            <a:ext cx="906656" cy="66321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21"/>
          <p:cNvSpPr>
            <a:spLocks/>
          </p:cNvSpPr>
          <p:nvPr/>
        </p:nvSpPr>
        <p:spPr bwMode="auto">
          <a:xfrm rot="8246987">
            <a:off x="6238418" y="5173737"/>
            <a:ext cx="807073" cy="620316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399075" y="3004460"/>
            <a:ext cx="900296" cy="58788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4"/>
          <p:cNvSpPr txBox="1">
            <a:spLocks noChangeArrowheads="1"/>
          </p:cNvSpPr>
          <p:nvPr/>
        </p:nvSpPr>
        <p:spPr bwMode="auto">
          <a:xfrm>
            <a:off x="6910476" y="4347028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2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14"/>
          <p:cNvSpPr txBox="1">
            <a:spLocks noChangeArrowheads="1"/>
          </p:cNvSpPr>
          <p:nvPr/>
        </p:nvSpPr>
        <p:spPr bwMode="auto">
          <a:xfrm>
            <a:off x="8456248" y="3265716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3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9761299" y="2023977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14"/>
          <p:cNvSpPr txBox="1">
            <a:spLocks noChangeArrowheads="1"/>
          </p:cNvSpPr>
          <p:nvPr/>
        </p:nvSpPr>
        <p:spPr bwMode="auto">
          <a:xfrm>
            <a:off x="9929448" y="1995716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4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9913699" y="4324503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Text Box 14"/>
          <p:cNvSpPr txBox="1">
            <a:spLocks noChangeArrowheads="1"/>
          </p:cNvSpPr>
          <p:nvPr/>
        </p:nvSpPr>
        <p:spPr bwMode="auto">
          <a:xfrm>
            <a:off x="10081848" y="4296242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5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11285297" y="3069019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11453446" y="3055272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6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Oval 4"/>
          <p:cNvSpPr>
            <a:spLocks noChangeArrowheads="1"/>
          </p:cNvSpPr>
          <p:nvPr/>
        </p:nvSpPr>
        <p:spPr bwMode="auto">
          <a:xfrm>
            <a:off x="11380876" y="3183186"/>
            <a:ext cx="568856" cy="70666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10438024" y="2659724"/>
            <a:ext cx="900296" cy="587883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10589406" y="3938592"/>
            <a:ext cx="864040" cy="66321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932261" y="2819054"/>
            <a:ext cx="906656" cy="66321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964741" y="3992996"/>
            <a:ext cx="964707" cy="60881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0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= {1, 2, 3}                   position(a) = </a:t>
            </a:r>
            <a:r>
              <a:rPr lang="en-IN" dirty="0">
                <a:solidFill>
                  <a:srgbClr val="FF0000"/>
                </a:solidFill>
              </a:rPr>
              <a:t>1, </a:t>
            </a:r>
            <a:r>
              <a:rPr lang="en-IN" dirty="0" smtClean="0">
                <a:solidFill>
                  <a:srgbClr val="FF0000"/>
                </a:solidFill>
              </a:rPr>
              <a:t>3, 4</a:t>
            </a:r>
            <a:r>
              <a:rPr lang="en-IN" dirty="0" smtClean="0"/>
              <a:t>    position(b) </a:t>
            </a:r>
            <a:r>
              <a:rPr lang="en-IN" dirty="0"/>
              <a:t>= </a:t>
            </a:r>
            <a:r>
              <a:rPr lang="en-IN" dirty="0">
                <a:solidFill>
                  <a:srgbClr val="0000CC"/>
                </a:solidFill>
              </a:rPr>
              <a:t>2, </a:t>
            </a:r>
            <a:r>
              <a:rPr lang="en-IN" dirty="0" smtClean="0">
                <a:solidFill>
                  <a:srgbClr val="0000CC"/>
                </a:solidFill>
              </a:rPr>
              <a:t>5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 smtClean="0"/>
              <a:t>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</a:t>
            </a:r>
            <a:r>
              <a:rPr lang="en-IN" dirty="0" err="1" smtClean="0"/>
              <a:t>Dtran</a:t>
            </a:r>
            <a:r>
              <a:rPr lang="en-IN" dirty="0" smtClean="0"/>
              <a:t>[A</a:t>
            </a:r>
            <a:r>
              <a:rPr lang="en-IN" dirty="0"/>
              <a:t>, a] = </a:t>
            </a:r>
            <a:r>
              <a:rPr lang="en-IN" dirty="0" err="1"/>
              <a:t>followpos</a:t>
            </a:r>
            <a:r>
              <a:rPr lang="en-IN" dirty="0"/>
              <a:t>(1)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(3)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U {</a:t>
            </a:r>
            <a:r>
              <a:rPr lang="en-IN" altLang="en-US" dirty="0" smtClean="0">
                <a:sym typeface="Symbol" panose="05050102010706020507" pitchFamily="18" charset="2"/>
              </a:rPr>
              <a:t>4, 5}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4, 5}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= B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</a:t>
            </a:r>
            <a:r>
              <a:rPr lang="en-IN" dirty="0" smtClean="0">
                <a:sym typeface="Symbol" panose="05050102010706020507" pitchFamily="18" charset="2"/>
              </a:rPr>
              <a:t>  </a:t>
            </a:r>
            <a:r>
              <a:rPr lang="en-IN" dirty="0" err="1" smtClean="0"/>
              <a:t>Dtran</a:t>
            </a:r>
            <a:r>
              <a:rPr lang="en-IN" dirty="0" smtClean="0"/>
              <a:t>[A</a:t>
            </a:r>
            <a:r>
              <a:rPr lang="en-IN" dirty="0"/>
              <a:t>, 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3}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148477" y="2191657"/>
            <a:ext cx="363285" cy="750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1575546" y="1363053"/>
            <a:ext cx="363285" cy="750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60852" y="1859931"/>
            <a:ext cx="627835" cy="2865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1388687" y="1294620"/>
            <a:ext cx="737005" cy="121660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837055" y="3338718"/>
            <a:ext cx="3246370" cy="2233953"/>
            <a:chOff x="837055" y="3338718"/>
            <a:chExt cx="3246370" cy="2233953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630736" y="4409603"/>
              <a:ext cx="363285" cy="75061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837055" y="4921380"/>
              <a:ext cx="627835" cy="28658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1464890" y="4356069"/>
              <a:ext cx="737005" cy="121660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Arc 21"/>
            <p:cNvSpPr>
              <a:spLocks/>
            </p:cNvSpPr>
            <p:nvPr/>
          </p:nvSpPr>
          <p:spPr bwMode="auto">
            <a:xfrm rot="15767504">
              <a:off x="1121372" y="3594185"/>
              <a:ext cx="1083676" cy="620316"/>
            </a:xfrm>
            <a:custGeom>
              <a:avLst/>
              <a:gdLst>
                <a:gd name="T0" fmla="*/ 11666 w 657225"/>
                <a:gd name="T1" fmla="*/ 147201 h 400050"/>
                <a:gd name="T2" fmla="*/ 338306 w 657225"/>
                <a:gd name="T3" fmla="*/ 87 h 400050"/>
                <a:gd name="T4" fmla="*/ 655172 w 657225"/>
                <a:gd name="T5" fmla="*/ 177700 h 400050"/>
                <a:gd name="T6" fmla="*/ 365797 w 657225"/>
                <a:gd name="T7" fmla="*/ 398765 h 400050"/>
                <a:gd name="T8" fmla="*/ 36014 w 657225"/>
                <a:gd name="T9" fmla="*/ 291070 h 4000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7225" h="400050" stroke="0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  <a:lnTo>
                    <a:pt x="328613" y="200025"/>
                  </a:lnTo>
                  <a:lnTo>
                    <a:pt x="11666" y="147201"/>
                  </a:lnTo>
                  <a:close/>
                </a:path>
                <a:path w="657225" h="400050" fill="none">
                  <a:moveTo>
                    <a:pt x="11666" y="147201"/>
                  </a:moveTo>
                  <a:cubicBezTo>
                    <a:pt x="51722" y="58155"/>
                    <a:pt x="186697" y="-2636"/>
                    <a:pt x="338306" y="87"/>
                  </a:cubicBezTo>
                  <a:cubicBezTo>
                    <a:pt x="501838" y="3025"/>
                    <a:pt x="636912" y="78738"/>
                    <a:pt x="655172" y="177700"/>
                  </a:cubicBezTo>
                  <a:cubicBezTo>
                    <a:pt x="675406" y="287360"/>
                    <a:pt x="545921" y="386279"/>
                    <a:pt x="365797" y="398765"/>
                  </a:cubicBezTo>
                  <a:cubicBezTo>
                    <a:pt x="229743" y="408197"/>
                    <a:pt x="98342" y="365286"/>
                    <a:pt x="36014" y="291070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3209365" y="4485735"/>
              <a:ext cx="874060" cy="947312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377185" y="4629198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223254" y="4941461"/>
              <a:ext cx="990601" cy="1545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2427102" y="4386324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1868716" y="3338718"/>
              <a:ext cx="430740" cy="56092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0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927976" cy="577355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                                     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B </a:t>
            </a:r>
            <a:r>
              <a:rPr lang="en-IN" dirty="0">
                <a:solidFill>
                  <a:srgbClr val="0000CC"/>
                </a:solidFill>
              </a:rPr>
              <a:t>= {1, 2, 3, </a:t>
            </a:r>
            <a:r>
              <a:rPr lang="en-IN" dirty="0" smtClean="0">
                <a:solidFill>
                  <a:srgbClr val="0000CC"/>
                </a:solidFill>
              </a:rPr>
              <a:t>4, 5}</a:t>
            </a:r>
            <a:r>
              <a:rPr lang="en-IN" dirty="0" smtClean="0"/>
              <a:t>    </a:t>
            </a:r>
            <a:r>
              <a:rPr lang="en-IN" dirty="0" err="1" smtClean="0"/>
              <a:t>Dtran</a:t>
            </a:r>
            <a:r>
              <a:rPr lang="en-IN" dirty="0" smtClean="0"/>
              <a:t>[B, </a:t>
            </a:r>
            <a:r>
              <a:rPr lang="en-IN" dirty="0"/>
              <a:t>a] = </a:t>
            </a:r>
            <a:r>
              <a:rPr lang="en-IN" dirty="0" err="1" smtClean="0"/>
              <a:t>followpos</a:t>
            </a:r>
            <a:r>
              <a:rPr lang="en-IN" dirty="0" smtClean="0"/>
              <a:t>(1)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n-IN" altLang="en-US" dirty="0" err="1" smtClean="0">
                <a:sym typeface="Symbol" panose="05050102010706020507" pitchFamily="18" charset="2"/>
              </a:rPr>
              <a:t>followpos</a:t>
            </a:r>
            <a:r>
              <a:rPr lang="en-IN" altLang="en-US" dirty="0" smtClean="0">
                <a:sym typeface="Symbol" panose="05050102010706020507" pitchFamily="18" charset="2"/>
              </a:rPr>
              <a:t>(3)U </a:t>
            </a:r>
            <a:r>
              <a:rPr lang="en-IN" altLang="en-US" dirty="0" err="1" smtClean="0">
                <a:sym typeface="Symbol" panose="05050102010706020507" pitchFamily="18" charset="2"/>
              </a:rPr>
              <a:t>followpos</a:t>
            </a:r>
            <a:r>
              <a:rPr lang="en-IN" altLang="en-US" dirty="0" smtClean="0">
                <a:sym typeface="Symbol" panose="05050102010706020507" pitchFamily="18" charset="2"/>
              </a:rPr>
              <a:t>(4)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</a:t>
            </a:r>
            <a:r>
              <a:rPr lang="en-IN" dirty="0" smtClean="0">
                <a:sym typeface="Symbol" panose="05050102010706020507" pitchFamily="18" charset="2"/>
              </a:rPr>
              <a:t>       = </a:t>
            </a:r>
            <a:r>
              <a:rPr lang="en-IN" dirty="0">
                <a:sym typeface="Symbol" panose="05050102010706020507" pitchFamily="18" charset="2"/>
              </a:rPr>
              <a:t>{1, 2, 3} </a:t>
            </a:r>
            <a:r>
              <a:rPr lang="en-IN" altLang="en-US" dirty="0">
                <a:sym typeface="Symbol" panose="05050102010706020507" pitchFamily="18" charset="2"/>
              </a:rPr>
              <a:t>U {4, 5} U </a:t>
            </a:r>
            <a:r>
              <a:rPr lang="en-IN" altLang="en-US" dirty="0" smtClean="0">
                <a:sym typeface="Symbol" panose="05050102010706020507" pitchFamily="18" charset="2"/>
              </a:rPr>
              <a:t>{6} 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3, 4,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5, 6}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= </a:t>
            </a:r>
            <a:r>
              <a:rPr lang="en-IN" dirty="0" smtClean="0">
                <a:sym typeface="Symbol" panose="05050102010706020507" pitchFamily="18" charset="2"/>
              </a:rPr>
              <a:t>C</a:t>
            </a:r>
            <a:endParaRPr lang="en-IN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</a:t>
            </a:r>
            <a:r>
              <a:rPr lang="en-IN" dirty="0" smtClean="0">
                <a:sym typeface="Symbol" panose="05050102010706020507" pitchFamily="18" charset="2"/>
              </a:rPr>
              <a:t>                    </a:t>
            </a:r>
            <a:r>
              <a:rPr lang="en-IN" dirty="0" err="1" smtClean="0"/>
              <a:t>Dtran</a:t>
            </a:r>
            <a:r>
              <a:rPr lang="en-IN" dirty="0" smtClean="0"/>
              <a:t>[B, </a:t>
            </a:r>
            <a:r>
              <a:rPr lang="en-IN" dirty="0"/>
              <a:t>b] = </a:t>
            </a:r>
            <a:r>
              <a:rPr lang="en-IN" dirty="0" err="1"/>
              <a:t>followpos</a:t>
            </a:r>
            <a:r>
              <a:rPr lang="en-IN" dirty="0"/>
              <a:t>(2</a:t>
            </a:r>
            <a:r>
              <a:rPr lang="en-IN" dirty="0" smtClean="0"/>
              <a:t>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 smtClean="0">
                <a:sym typeface="Symbol" panose="05050102010706020507" pitchFamily="18" charset="2"/>
              </a:rPr>
              <a:t>followpos</a:t>
            </a:r>
            <a:r>
              <a:rPr lang="en-IN" altLang="en-US" dirty="0" smtClean="0">
                <a:sym typeface="Symbol" panose="05050102010706020507" pitchFamily="18" charset="2"/>
              </a:rPr>
              <a:t>(5)</a:t>
            </a:r>
            <a:endParaRPr lang="en-IN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= {1, 2, </a:t>
            </a:r>
            <a:r>
              <a:rPr lang="en-IN" dirty="0" smtClean="0">
                <a:sym typeface="Symbol" panose="05050102010706020507" pitchFamily="18" charset="2"/>
              </a:rPr>
              <a:t>3}</a:t>
            </a:r>
            <a:r>
              <a:rPr lang="en-IN" altLang="en-US" dirty="0" smtClean="0">
                <a:sym typeface="Symbol" panose="05050102010706020507" pitchFamily="18" charset="2"/>
              </a:rPr>
              <a:t>U{6</a:t>
            </a:r>
            <a:r>
              <a:rPr lang="en-IN" altLang="en-US" dirty="0">
                <a:sym typeface="Symbol" panose="05050102010706020507" pitchFamily="18" charset="2"/>
              </a:rPr>
              <a:t>} </a:t>
            </a:r>
            <a:r>
              <a:rPr lang="en-IN" altLang="en-US" dirty="0" smtClean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FF0000"/>
                </a:solidFill>
                <a:sym typeface="Symbol" panose="05050102010706020507" pitchFamily="18" charset="2"/>
              </a:rPr>
              <a:t>{1, 2, </a:t>
            </a:r>
            <a:r>
              <a:rPr lang="en-I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3, 6}</a:t>
            </a:r>
            <a:r>
              <a:rPr lang="en-IN" dirty="0" smtClean="0">
                <a:sym typeface="Symbol" panose="05050102010706020507" pitchFamily="18" charset="2"/>
              </a:rPr>
              <a:t> </a:t>
            </a:r>
            <a:r>
              <a:rPr lang="en-IN" dirty="0">
                <a:sym typeface="Symbol" panose="05050102010706020507" pitchFamily="18" charset="2"/>
              </a:rPr>
              <a:t>= </a:t>
            </a:r>
            <a:r>
              <a:rPr lang="en-IN" dirty="0" smtClean="0">
                <a:sym typeface="Symbol" panose="05050102010706020507" pitchFamily="18" charset="2"/>
              </a:rPr>
              <a:t>D</a:t>
            </a:r>
            <a:endParaRPr lang="en-IN" dirty="0"/>
          </a:p>
        </p:txBody>
      </p:sp>
      <p:grpSp>
        <p:nvGrpSpPr>
          <p:cNvPr id="28" name="Group 27"/>
          <p:cNvGrpSpPr/>
          <p:nvPr/>
        </p:nvGrpSpPr>
        <p:grpSpPr>
          <a:xfrm>
            <a:off x="1630428" y="2316744"/>
            <a:ext cx="5014553" cy="3695380"/>
            <a:chOff x="1630428" y="2316744"/>
            <a:chExt cx="5014553" cy="3695380"/>
          </a:xfrm>
        </p:grpSpPr>
        <p:grpSp>
          <p:nvGrpSpPr>
            <p:cNvPr id="4" name="Group 3"/>
            <p:cNvGrpSpPr/>
            <p:nvPr/>
          </p:nvGrpSpPr>
          <p:grpSpPr>
            <a:xfrm>
              <a:off x="1630428" y="2316744"/>
              <a:ext cx="3246370" cy="2233953"/>
              <a:chOff x="837055" y="3338718"/>
              <a:chExt cx="3246370" cy="2233953"/>
            </a:xfrm>
          </p:grpSpPr>
          <p:sp>
            <p:nvSpPr>
              <p:cNvPr id="5" name="Text Box 14"/>
              <p:cNvSpPr txBox="1">
                <a:spLocks noChangeArrowheads="1"/>
              </p:cNvSpPr>
              <p:nvPr/>
            </p:nvSpPr>
            <p:spPr bwMode="auto">
              <a:xfrm>
                <a:off x="1630736" y="4409603"/>
                <a:ext cx="363285" cy="75061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837055" y="4921380"/>
                <a:ext cx="627835" cy="28658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1464890" y="4356069"/>
                <a:ext cx="737005" cy="121660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" name="Arc 21"/>
              <p:cNvSpPr>
                <a:spLocks/>
              </p:cNvSpPr>
              <p:nvPr/>
            </p:nvSpPr>
            <p:spPr bwMode="auto">
              <a:xfrm rot="15767504">
                <a:off x="1121372" y="3594185"/>
                <a:ext cx="1083676" cy="620316"/>
              </a:xfrm>
              <a:custGeom>
                <a:avLst/>
                <a:gdLst>
                  <a:gd name="T0" fmla="*/ 11666 w 657225"/>
                  <a:gd name="T1" fmla="*/ 147201 h 400050"/>
                  <a:gd name="T2" fmla="*/ 338306 w 657225"/>
                  <a:gd name="T3" fmla="*/ 87 h 400050"/>
                  <a:gd name="T4" fmla="*/ 655172 w 657225"/>
                  <a:gd name="T5" fmla="*/ 177700 h 400050"/>
                  <a:gd name="T6" fmla="*/ 365797 w 657225"/>
                  <a:gd name="T7" fmla="*/ 398765 h 400050"/>
                  <a:gd name="T8" fmla="*/ 36014 w 657225"/>
                  <a:gd name="T9" fmla="*/ 291070 h 400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57225" h="400050" stroke="0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  <a:lnTo>
                      <a:pt x="328613" y="200025"/>
                    </a:lnTo>
                    <a:lnTo>
                      <a:pt x="11666" y="147201"/>
                    </a:lnTo>
                    <a:close/>
                  </a:path>
                  <a:path w="657225" h="400050" fill="none">
                    <a:moveTo>
                      <a:pt x="11666" y="147201"/>
                    </a:moveTo>
                    <a:cubicBezTo>
                      <a:pt x="51722" y="58155"/>
                      <a:pt x="186697" y="-2636"/>
                      <a:pt x="338306" y="87"/>
                    </a:cubicBezTo>
                    <a:cubicBezTo>
                      <a:pt x="501838" y="3025"/>
                      <a:pt x="636912" y="78738"/>
                      <a:pt x="655172" y="177700"/>
                    </a:cubicBezTo>
                    <a:cubicBezTo>
                      <a:pt x="675406" y="287360"/>
                      <a:pt x="545921" y="386279"/>
                      <a:pt x="365797" y="398765"/>
                    </a:cubicBezTo>
                    <a:cubicBezTo>
                      <a:pt x="229743" y="408197"/>
                      <a:pt x="98342" y="365286"/>
                      <a:pt x="36014" y="291070"/>
                    </a:cubicBez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3209365" y="4485735"/>
                <a:ext cx="874060" cy="947312"/>
              </a:xfrm>
              <a:prstGeom prst="ellips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 Box 14"/>
              <p:cNvSpPr txBox="1">
                <a:spLocks noChangeArrowheads="1"/>
              </p:cNvSpPr>
              <p:nvPr/>
            </p:nvSpPr>
            <p:spPr bwMode="auto">
              <a:xfrm>
                <a:off x="3377185" y="4629198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2223254" y="4941461"/>
                <a:ext cx="990601" cy="15450"/>
              </a:xfrm>
              <a:prstGeom prst="straightConnector1">
                <a:avLst/>
              </a:prstGeom>
              <a:ln w="28575"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 Box 14"/>
              <p:cNvSpPr txBox="1">
                <a:spLocks noChangeArrowheads="1"/>
              </p:cNvSpPr>
              <p:nvPr/>
            </p:nvSpPr>
            <p:spPr bwMode="auto">
              <a:xfrm>
                <a:off x="2427102" y="4386324"/>
                <a:ext cx="430843" cy="58447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 smtClean="0">
                    <a:latin typeface="Arial" pitchFamily="34" charset="0"/>
                    <a:cs typeface="Arial" pitchFamily="34" charset="0"/>
                  </a:rPr>
                  <a:t>a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" name="Text Box 14"/>
              <p:cNvSpPr txBox="1">
                <a:spLocks noChangeArrowheads="1"/>
              </p:cNvSpPr>
              <p:nvPr/>
            </p:nvSpPr>
            <p:spPr bwMode="auto">
              <a:xfrm>
                <a:off x="1868716" y="3338718"/>
                <a:ext cx="430740" cy="56092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r>
                  <a:rPr lang="en-US" sz="2000" baseline="-25000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sz="3200" b="1" baseline="-25000" dirty="0">
                    <a:latin typeface="Arial" pitchFamily="34" charset="0"/>
                    <a:cs typeface="Arial" pitchFamily="34" charset="0"/>
                  </a:rPr>
                  <a:t>b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ts val="1000"/>
                  </a:spcAft>
                </a:pPr>
                <a:endParaRPr lang="en-US" sz="2000" baseline="-25000" dirty="0"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-25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5907976" y="3509129"/>
              <a:ext cx="737005" cy="929689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076125" y="3440527"/>
              <a:ext cx="339409" cy="781850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C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4092618" y="5082435"/>
              <a:ext cx="737005" cy="929689"/>
            </a:xfrm>
            <a:prstGeom prst="ellips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260767" y="5054174"/>
              <a:ext cx="339409" cy="78377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D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Straight Arrow Connector 17"/>
            <p:cNvCxnSpPr>
              <a:endCxn id="14" idx="2"/>
            </p:cNvCxnSpPr>
            <p:nvPr/>
          </p:nvCxnSpPr>
          <p:spPr>
            <a:xfrm>
              <a:off x="4879588" y="3965828"/>
              <a:ext cx="1028388" cy="8146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455"/>
            <p:cNvSpPr>
              <a:spLocks/>
            </p:cNvSpPr>
            <p:nvPr/>
          </p:nvSpPr>
          <p:spPr bwMode="auto">
            <a:xfrm flipH="1">
              <a:off x="3794864" y="4100587"/>
              <a:ext cx="805312" cy="1167380"/>
            </a:xfrm>
            <a:custGeom>
              <a:avLst/>
              <a:gdLst>
                <a:gd name="T0" fmla="*/ 722980 w 1093470"/>
                <a:gd name="T1" fmla="*/ 30525 h 1143635"/>
                <a:gd name="T2" fmla="*/ 1091895 w 1093470"/>
                <a:gd name="T3" fmla="*/ 615186 h 1143635"/>
                <a:gd name="T4" fmla="*/ 635481 w 1093470"/>
                <a:gd name="T5" fmla="*/ 1136053 h 114363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93470" h="1143635" stroke="0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  <a:lnTo>
                    <a:pt x="546735" y="571818"/>
                  </a:lnTo>
                  <a:lnTo>
                    <a:pt x="722980" y="30525"/>
                  </a:lnTo>
                  <a:close/>
                </a:path>
                <a:path w="1093470" h="1143635" fill="none">
                  <a:moveTo>
                    <a:pt x="722980" y="30525"/>
                  </a:moveTo>
                  <a:cubicBezTo>
                    <a:pt x="959054" y="114605"/>
                    <a:pt x="1110809" y="355109"/>
                    <a:pt x="1091895" y="615186"/>
                  </a:cubicBezTo>
                  <a:cubicBezTo>
                    <a:pt x="1072775" y="878100"/>
                    <a:pt x="884245" y="1093253"/>
                    <a:pt x="635481" y="1136053"/>
                  </a:cubicBezTo>
                </a:path>
              </a:pathLst>
            </a:custGeom>
            <a:noFill/>
            <a:ln w="25400">
              <a:solidFill>
                <a:srgbClr val="0000CC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5119558" y="3440527"/>
              <a:ext cx="430843" cy="5844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3443905" y="4356026"/>
              <a:ext cx="430740" cy="56092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r>
                <a:rPr lang="en-US" sz="2000" baseline="-250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3200" b="1" baseline="-25000" dirty="0">
                  <a:latin typeface="Arial" pitchFamily="34" charset="0"/>
                  <a:cs typeface="Arial" pitchFamily="34" charset="0"/>
                </a:rPr>
                <a:t>b</a:t>
              </a:r>
              <a:endParaRPr lang="en-US" sz="2000" b="1" baseline="-25000" dirty="0">
                <a:latin typeface="Arial" pitchFamily="34" charset="0"/>
                <a:cs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ts val="1000"/>
                </a:spcAft>
              </a:pPr>
              <a:endParaRPr lang="en-US" sz="2000" baseline="-25000" dirty="0"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56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322729"/>
            <a:ext cx="11779624" cy="58542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>
                <a:solidFill>
                  <a:srgbClr val="0000CC"/>
                </a:solidFill>
              </a:rPr>
              <a:t>C = {1, 2, 3, 4, </a:t>
            </a:r>
            <a:r>
              <a:rPr lang="en-IN" dirty="0" smtClean="0">
                <a:solidFill>
                  <a:srgbClr val="0000CC"/>
                </a:solidFill>
              </a:rPr>
              <a:t>5, 6}        </a:t>
            </a:r>
            <a:r>
              <a:rPr lang="en-IN" dirty="0" err="1" smtClean="0"/>
              <a:t>Dtran</a:t>
            </a:r>
            <a:r>
              <a:rPr lang="en-IN" dirty="0" smtClean="0"/>
              <a:t>[C, </a:t>
            </a:r>
            <a:r>
              <a:rPr lang="en-IN" dirty="0"/>
              <a:t>a] = </a:t>
            </a:r>
            <a:r>
              <a:rPr lang="en-IN" dirty="0" err="1" smtClean="0"/>
              <a:t>followpos</a:t>
            </a:r>
            <a:r>
              <a:rPr lang="en-IN" dirty="0" smtClean="0"/>
              <a:t>(1)</a:t>
            </a:r>
            <a:r>
              <a:rPr lang="en-IN" altLang="en-US" dirty="0" err="1" smtClean="0">
                <a:sym typeface="Symbol" panose="05050102010706020507" pitchFamily="18" charset="2"/>
              </a:rPr>
              <a:t>Ufollowpos</a:t>
            </a:r>
            <a:r>
              <a:rPr lang="en-IN" altLang="en-US" dirty="0" smtClean="0">
                <a:sym typeface="Symbol" panose="05050102010706020507" pitchFamily="18" charset="2"/>
              </a:rPr>
              <a:t>(3)U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(4)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</a:t>
            </a:r>
            <a:r>
              <a:rPr lang="en-IN" dirty="0" smtClean="0">
                <a:solidFill>
                  <a:srgbClr val="0000CC"/>
                </a:solidFill>
                <a:sym typeface="Symbol" panose="05050102010706020507" pitchFamily="18" charset="2"/>
              </a:rPr>
              <a:t>D</a:t>
            </a:r>
            <a:r>
              <a:rPr lang="en-IN" dirty="0" smtClean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= {1, 2, 3, 6</a:t>
            </a:r>
            <a:r>
              <a:rPr lang="en-IN" dirty="0" smtClean="0">
                <a:solidFill>
                  <a:srgbClr val="0000CC"/>
                </a:solidFill>
              </a:rPr>
              <a:t>}</a:t>
            </a:r>
            <a:r>
              <a:rPr lang="en-IN" dirty="0" smtClean="0">
                <a:sym typeface="Symbol" panose="05050102010706020507" pitchFamily="18" charset="2"/>
              </a:rPr>
              <a:t>                                 = </a:t>
            </a:r>
            <a:r>
              <a:rPr lang="en-IN" dirty="0">
                <a:sym typeface="Symbol" panose="05050102010706020507" pitchFamily="18" charset="2"/>
              </a:rPr>
              <a:t>{1, 2, 3} </a:t>
            </a:r>
            <a:r>
              <a:rPr lang="en-IN" altLang="en-US" dirty="0">
                <a:sym typeface="Symbol" panose="05050102010706020507" pitchFamily="18" charset="2"/>
              </a:rPr>
              <a:t>U {4, 5} U {6}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4, 5</a:t>
            </a:r>
            <a:r>
              <a:rPr lang="en-IN" altLang="en-US" dirty="0" smtClean="0">
                <a:solidFill>
                  <a:srgbClr val="008000"/>
                </a:solidFill>
                <a:sym typeface="Symbol" panose="05050102010706020507" pitchFamily="18" charset="2"/>
              </a:rPr>
              <a:t>, 6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}</a:t>
            </a:r>
            <a:r>
              <a:rPr lang="en-IN" dirty="0">
                <a:sym typeface="Symbol" panose="05050102010706020507" pitchFamily="18" charset="2"/>
              </a:rPr>
              <a:t> = C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</a:t>
            </a:r>
            <a:r>
              <a:rPr lang="en-IN" dirty="0" smtClean="0">
                <a:sym typeface="Symbol" panose="05050102010706020507" pitchFamily="18" charset="2"/>
              </a:rPr>
              <a:t>              </a:t>
            </a:r>
            <a:r>
              <a:rPr lang="en-IN" dirty="0" err="1" smtClean="0"/>
              <a:t>Dtran</a:t>
            </a:r>
            <a:r>
              <a:rPr lang="en-IN" dirty="0" smtClean="0"/>
              <a:t>[C, </a:t>
            </a:r>
            <a:r>
              <a:rPr lang="en-IN" dirty="0"/>
              <a:t>b] = </a:t>
            </a:r>
            <a:r>
              <a:rPr lang="en-IN" dirty="0" err="1"/>
              <a:t>followpos</a:t>
            </a:r>
            <a:r>
              <a:rPr lang="en-IN" dirty="0"/>
              <a:t>(2)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err="1">
                <a:sym typeface="Symbol" panose="05050102010706020507" pitchFamily="18" charset="2"/>
              </a:rPr>
              <a:t>followpos</a:t>
            </a:r>
            <a:r>
              <a:rPr lang="en-IN" altLang="en-US" dirty="0">
                <a:sym typeface="Symbol" panose="05050102010706020507" pitchFamily="18" charset="2"/>
              </a:rPr>
              <a:t>(5)</a:t>
            </a:r>
          </a:p>
          <a:p>
            <a:pPr marL="0" indent="0">
              <a:buNone/>
            </a:pPr>
            <a:r>
              <a:rPr lang="en-IN" dirty="0">
                <a:sym typeface="Symbol" panose="05050102010706020507" pitchFamily="18" charset="2"/>
              </a:rPr>
              <a:t>                                                      </a:t>
            </a:r>
            <a:r>
              <a:rPr lang="en-IN" dirty="0" smtClean="0">
                <a:sym typeface="Symbol" panose="05050102010706020507" pitchFamily="18" charset="2"/>
              </a:rPr>
              <a:t>         = </a:t>
            </a:r>
            <a:r>
              <a:rPr lang="en-IN" dirty="0">
                <a:sym typeface="Symbol" panose="05050102010706020507" pitchFamily="18" charset="2"/>
              </a:rPr>
              <a:t>{1, 2, 3}</a:t>
            </a:r>
            <a:r>
              <a:rPr lang="en-IN" altLang="en-US" dirty="0">
                <a:sym typeface="Symbol" panose="05050102010706020507" pitchFamily="18" charset="2"/>
              </a:rPr>
              <a:t>U{6}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6}</a:t>
            </a:r>
            <a:r>
              <a:rPr lang="en-IN" dirty="0">
                <a:sym typeface="Symbol" panose="05050102010706020507" pitchFamily="18" charset="2"/>
              </a:rPr>
              <a:t> = </a:t>
            </a:r>
            <a:r>
              <a:rPr lang="en-IN" dirty="0" smtClean="0">
                <a:sym typeface="Symbol" panose="05050102010706020507" pitchFamily="18" charset="2"/>
              </a:rPr>
              <a:t>D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</a:t>
            </a:r>
            <a:r>
              <a:rPr lang="en-IN" dirty="0" err="1" smtClean="0"/>
              <a:t>Dtran</a:t>
            </a:r>
            <a:r>
              <a:rPr lang="en-IN" dirty="0" smtClean="0"/>
              <a:t>[D, </a:t>
            </a:r>
            <a:r>
              <a:rPr lang="en-IN" dirty="0"/>
              <a:t>a] = </a:t>
            </a:r>
            <a:r>
              <a:rPr lang="en-IN" dirty="0" err="1" smtClean="0"/>
              <a:t>followpos</a:t>
            </a:r>
            <a:r>
              <a:rPr lang="en-IN" dirty="0" smtClean="0"/>
              <a:t>(1)</a:t>
            </a:r>
            <a:r>
              <a:rPr lang="en-IN" altLang="en-US" dirty="0" err="1" smtClean="0">
                <a:sym typeface="Symbol" panose="05050102010706020507" pitchFamily="18" charset="2"/>
              </a:rPr>
              <a:t>Ufollowpos</a:t>
            </a:r>
            <a:r>
              <a:rPr lang="en-IN" altLang="en-US" dirty="0" smtClean="0">
                <a:sym typeface="Symbol" panose="05050102010706020507" pitchFamily="18" charset="2"/>
              </a:rPr>
              <a:t>(3</a:t>
            </a:r>
            <a:r>
              <a:rPr lang="en-IN" altLang="en-US" dirty="0">
                <a:sym typeface="Symbol" panose="05050102010706020507" pitchFamily="18" charset="2"/>
              </a:rPr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</a:t>
            </a:r>
            <a:r>
              <a:rPr lang="en-IN" dirty="0">
                <a:sym typeface="Symbol" panose="05050102010706020507" pitchFamily="18" charset="2"/>
              </a:rPr>
              <a:t>= {1, 2, 3} </a:t>
            </a:r>
            <a:r>
              <a:rPr lang="en-IN" altLang="en-US" dirty="0">
                <a:sym typeface="Symbol" panose="05050102010706020507" pitchFamily="18" charset="2"/>
              </a:rPr>
              <a:t>U {4, 5} 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3, 4, 5}</a:t>
            </a:r>
            <a:r>
              <a:rPr lang="en-IN" dirty="0">
                <a:sym typeface="Symbol" panose="05050102010706020507" pitchFamily="18" charset="2"/>
              </a:rPr>
              <a:t> = </a:t>
            </a:r>
            <a:r>
              <a:rPr lang="en-IN" dirty="0" smtClean="0">
                <a:sym typeface="Symbol" panose="05050102010706020507" pitchFamily="18" charset="2"/>
              </a:rPr>
              <a:t>B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</a:t>
            </a:r>
            <a:r>
              <a:rPr lang="en-IN" dirty="0" err="1" smtClean="0"/>
              <a:t>Dtran</a:t>
            </a:r>
            <a:r>
              <a:rPr lang="en-IN" dirty="0" smtClean="0"/>
              <a:t>[D</a:t>
            </a:r>
            <a:r>
              <a:rPr lang="en-IN" dirty="0"/>
              <a:t>, b</a:t>
            </a:r>
            <a:r>
              <a:rPr lang="en-IN" dirty="0" smtClean="0"/>
              <a:t>] </a:t>
            </a:r>
            <a:r>
              <a:rPr lang="en-IN" dirty="0"/>
              <a:t>= </a:t>
            </a:r>
            <a:r>
              <a:rPr lang="en-IN" dirty="0" err="1" smtClean="0"/>
              <a:t>followpos</a:t>
            </a:r>
            <a:r>
              <a:rPr lang="en-IN" dirty="0" smtClean="0"/>
              <a:t>(2)</a:t>
            </a:r>
          </a:p>
          <a:p>
            <a:pPr marL="0" indent="0">
              <a:buNone/>
            </a:pPr>
            <a:r>
              <a:rPr lang="en-IN" smtClean="0">
                <a:sym typeface="Symbol" panose="05050102010706020507" pitchFamily="18" charset="2"/>
              </a:rPr>
              <a:t>                                                                                                     </a:t>
            </a:r>
            <a:r>
              <a:rPr lang="en-IN" altLang="en-US" dirty="0">
                <a:sym typeface="Symbol" panose="05050102010706020507" pitchFamily="18" charset="2"/>
              </a:rPr>
              <a:t>=  </a:t>
            </a:r>
            <a:r>
              <a:rPr lang="en-IN" altLang="en-US" dirty="0">
                <a:solidFill>
                  <a:srgbClr val="008000"/>
                </a:solidFill>
                <a:sym typeface="Symbol" panose="05050102010706020507" pitchFamily="18" charset="2"/>
              </a:rPr>
              <a:t>{1, 2, 3}</a:t>
            </a:r>
            <a:r>
              <a:rPr lang="en-IN" dirty="0">
                <a:sym typeface="Symbol" panose="05050102010706020507" pitchFamily="18" charset="2"/>
              </a:rPr>
              <a:t> = A</a:t>
            </a:r>
            <a:endParaRPr lang="en-IN" dirty="0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424109" y="3387629"/>
            <a:ext cx="363285" cy="750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30428" y="3899406"/>
            <a:ext cx="627835" cy="28658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2258263" y="3334095"/>
            <a:ext cx="737005" cy="121660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Arc 21"/>
          <p:cNvSpPr>
            <a:spLocks/>
          </p:cNvSpPr>
          <p:nvPr/>
        </p:nvSpPr>
        <p:spPr bwMode="auto">
          <a:xfrm rot="15767504">
            <a:off x="1914745" y="2572211"/>
            <a:ext cx="1083676" cy="620316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4002738" y="3463761"/>
            <a:ext cx="874060" cy="947312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4170558" y="3607224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016627" y="3919487"/>
            <a:ext cx="990601" cy="1545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220475" y="3364350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2662089" y="2316744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907976" y="3509129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076125" y="3440527"/>
            <a:ext cx="339409" cy="7818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C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4092618" y="5082435"/>
            <a:ext cx="737005" cy="929689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260767" y="5054174"/>
            <a:ext cx="339409" cy="78377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D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Arrow Connector 9"/>
          <p:cNvCxnSpPr>
            <a:endCxn id="6" idx="2"/>
          </p:cNvCxnSpPr>
          <p:nvPr/>
        </p:nvCxnSpPr>
        <p:spPr>
          <a:xfrm>
            <a:off x="4879588" y="3965828"/>
            <a:ext cx="1028388" cy="8146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455"/>
          <p:cNvSpPr>
            <a:spLocks/>
          </p:cNvSpPr>
          <p:nvPr/>
        </p:nvSpPr>
        <p:spPr bwMode="auto">
          <a:xfrm flipH="1">
            <a:off x="3794864" y="4181269"/>
            <a:ext cx="805312" cy="1167380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119558" y="3440527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Arc 21"/>
          <p:cNvSpPr>
            <a:spLocks/>
          </p:cNvSpPr>
          <p:nvPr/>
        </p:nvSpPr>
        <p:spPr bwMode="auto">
          <a:xfrm rot="2002177">
            <a:off x="6523380" y="4085141"/>
            <a:ext cx="669641" cy="580419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 rot="7834673">
            <a:off x="7037722" y="3793337"/>
            <a:ext cx="403036" cy="346617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7082027" y="4015878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824247" y="4358891"/>
            <a:ext cx="1220844" cy="1087169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455"/>
          <p:cNvSpPr>
            <a:spLocks/>
          </p:cNvSpPr>
          <p:nvPr/>
        </p:nvSpPr>
        <p:spPr bwMode="auto">
          <a:xfrm rot="10976617" flipH="1">
            <a:off x="4298719" y="4232435"/>
            <a:ext cx="719005" cy="103553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Straight Arrow Connector 31"/>
          <p:cNvCxnSpPr>
            <a:stCxn id="8" idx="2"/>
          </p:cNvCxnSpPr>
          <p:nvPr/>
        </p:nvCxnSpPr>
        <p:spPr>
          <a:xfrm flipH="1" flipV="1">
            <a:off x="2783820" y="4450403"/>
            <a:ext cx="1308798" cy="109687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4"/>
          <p:cNvSpPr txBox="1">
            <a:spLocks noChangeArrowheads="1"/>
          </p:cNvSpPr>
          <p:nvPr/>
        </p:nvSpPr>
        <p:spPr bwMode="auto">
          <a:xfrm>
            <a:off x="4908683" y="4258063"/>
            <a:ext cx="430843" cy="584471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 smtClean="0">
                <a:latin typeface="Arial" pitchFamily="34" charset="0"/>
                <a:cs typeface="Arial" pitchFamily="34" charset="0"/>
              </a:rPr>
              <a:t>a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14"/>
          <p:cNvSpPr txBox="1">
            <a:spLocks noChangeArrowheads="1"/>
          </p:cNvSpPr>
          <p:nvPr/>
        </p:nvSpPr>
        <p:spPr bwMode="auto">
          <a:xfrm>
            <a:off x="3419225" y="4269834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5478011" y="4583053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 Box 14"/>
          <p:cNvSpPr txBox="1">
            <a:spLocks noChangeArrowheads="1"/>
          </p:cNvSpPr>
          <p:nvPr/>
        </p:nvSpPr>
        <p:spPr bwMode="auto">
          <a:xfrm>
            <a:off x="3075613" y="4710172"/>
            <a:ext cx="430740" cy="5609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000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baseline="-25000" dirty="0">
                <a:latin typeface="Arial" pitchFamily="34" charset="0"/>
                <a:cs typeface="Arial" pitchFamily="34" charset="0"/>
              </a:rPr>
              <a:t>b</a:t>
            </a:r>
            <a:endParaRPr lang="en-US" sz="2000" b="1" baseline="-25000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ts val="1000"/>
              </a:spcAft>
            </a:pPr>
            <a:endParaRPr lang="en-US" sz="2000" baseline="-25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Oval 4"/>
          <p:cNvSpPr>
            <a:spLocks noChangeArrowheads="1"/>
          </p:cNvSpPr>
          <p:nvPr/>
        </p:nvSpPr>
        <p:spPr bwMode="auto">
          <a:xfrm>
            <a:off x="4143664" y="5234835"/>
            <a:ext cx="625746" cy="60311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Oval 4"/>
          <p:cNvSpPr>
            <a:spLocks noChangeArrowheads="1"/>
          </p:cNvSpPr>
          <p:nvPr/>
        </p:nvSpPr>
        <p:spPr bwMode="auto">
          <a:xfrm>
            <a:off x="5942599" y="3653276"/>
            <a:ext cx="638980" cy="60311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65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4326"/>
            <a:ext cx="10515600" cy="399377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Construct DFA for the following regular expressions: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 smtClean="0"/>
              <a:t>(a/b)*a(a/b) (a/b)</a:t>
            </a:r>
          </a:p>
          <a:p>
            <a:pPr marL="514350" indent="-514350">
              <a:buAutoNum type="arabicParenR"/>
            </a:pPr>
            <a:r>
              <a:rPr lang="en-IN" dirty="0" smtClean="0"/>
              <a:t> (a/b)*</a:t>
            </a:r>
            <a:r>
              <a:rPr lang="en-IN" dirty="0" err="1" smtClean="0"/>
              <a:t>abb</a:t>
            </a:r>
            <a:r>
              <a:rPr lang="en-IN" dirty="0" smtClean="0"/>
              <a:t>(a/b)*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 smtClean="0"/>
              <a:t> (a/b)*a(a/b)(a/b)(a/b)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IN" dirty="0" smtClean="0"/>
              <a:t> </a:t>
            </a:r>
            <a:r>
              <a:rPr lang="en-IN" dirty="0"/>
              <a:t>(a/b)*a(a/b</a:t>
            </a:r>
            <a:r>
              <a:rPr lang="en-IN" dirty="0" smtClean="0"/>
              <a:t>)*</a:t>
            </a:r>
            <a:endParaRPr lang="en-IN" dirty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IN" dirty="0" smtClean="0"/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90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6" y="236338"/>
            <a:ext cx="10735614" cy="79397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Languages associated with regular expressions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099"/>
            <a:ext cx="10515600" cy="520306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language L(r) denoted by a regular expression r is defined by the following rules,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 is a </a:t>
            </a:r>
            <a:r>
              <a:rPr lang="en-US" altLang="en-US" dirty="0" err="1" smtClean="0">
                <a:sym typeface="Symbol" panose="05050102010706020507" pitchFamily="18" charset="2"/>
              </a:rPr>
              <a:t>r.e</a:t>
            </a:r>
            <a:r>
              <a:rPr lang="en-US" altLang="en-US" dirty="0" smtClean="0">
                <a:sym typeface="Symbol" panose="05050102010706020507" pitchFamily="18" charset="2"/>
              </a:rPr>
              <a:t> denoting the empty set  L () = {}</a:t>
            </a:r>
          </a:p>
          <a:p>
            <a:pPr marL="514350" indent="-514350">
              <a:buAutoNum type="arabicParenR"/>
            </a:pP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a </a:t>
            </a:r>
            <a:r>
              <a:rPr lang="en-US" altLang="en-US" dirty="0" err="1">
                <a:sym typeface="Symbol" panose="05050102010706020507" pitchFamily="18" charset="2"/>
              </a:rPr>
              <a:t>r.e</a:t>
            </a:r>
            <a:r>
              <a:rPr lang="en-US" altLang="en-US" dirty="0">
                <a:sym typeface="Symbol" panose="05050102010706020507" pitchFamily="18" charset="2"/>
              </a:rPr>
              <a:t> denoting the empty set  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{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altLang="en-US" dirty="0" smtClean="0">
                <a:sym typeface="Symbol" panose="05050102010706020507" pitchFamily="18" charset="2"/>
              </a:rPr>
              <a:t>}</a:t>
            </a:r>
          </a:p>
          <a:p>
            <a:pPr marL="514350" indent="-514350">
              <a:buAutoNum type="arabicParenR"/>
            </a:pPr>
            <a:r>
              <a:rPr lang="en-US" altLang="en-US" dirty="0" smtClean="0">
                <a:sym typeface="Symbol" panose="05050102010706020507" pitchFamily="18" charset="2"/>
              </a:rPr>
              <a:t>For 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 is a </a:t>
            </a:r>
            <a:r>
              <a:rPr lang="en-US" altLang="en-US" dirty="0" err="1" smtClean="0">
                <a:sym typeface="Symbol" panose="05050102010706020507" pitchFamily="18" charset="2"/>
              </a:rPr>
              <a:t>r.e</a:t>
            </a:r>
            <a:r>
              <a:rPr lang="en-US" altLang="en-US" dirty="0" smtClean="0">
                <a:sym typeface="Symbol" panose="05050102010706020507" pitchFamily="18" charset="2"/>
              </a:rPr>
              <a:t> denoting the set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(a)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{a}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If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are regular expressions, then</a:t>
            </a:r>
          </a:p>
          <a:p>
            <a:pPr marL="0" indent="0">
              <a:buNone/>
            </a:pPr>
            <a:r>
              <a:rPr lang="en-US" altLang="en-US" dirty="0" smtClean="0">
                <a:sym typeface="Symbol" panose="05050102010706020507" pitchFamily="18" charset="2"/>
              </a:rPr>
              <a:t>4)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/ 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}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  <a:r>
              <a:rPr lang="en-IN" altLang="en-US" dirty="0" smtClean="0">
                <a:sym typeface="Symbol" panose="05050102010706020507" pitchFamily="18" charset="2"/>
              </a:rPr>
              <a:t>U 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5) </a:t>
            </a:r>
            <a:r>
              <a:rPr lang="en-US" altLang="en-US" dirty="0">
                <a:sym typeface="Symbol" panose="05050102010706020507" pitchFamily="18" charset="2"/>
              </a:rPr>
              <a:t>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i="1" dirty="0" smtClean="0">
                <a:latin typeface="Times New Roman" panose="02020603050405020304" pitchFamily="18" charset="0"/>
              </a:rPr>
              <a:t>. 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L{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  <a:r>
              <a:rPr lang="en-US" altLang="en-US" i="1" dirty="0" smtClean="0">
                <a:latin typeface="Times New Roman" panose="02020603050405020304" pitchFamily="18" charset="0"/>
              </a:rPr>
              <a:t>.</a:t>
            </a:r>
            <a:r>
              <a:rPr lang="en-US" altLang="en-US" dirty="0" smtClean="0">
                <a:sym typeface="Symbol" panose="05050102010706020507" pitchFamily="18" charset="2"/>
              </a:rPr>
              <a:t>L{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dirty="0" smtClean="0">
                <a:latin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6)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))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dirty="0" smtClean="0">
                <a:sym typeface="Symbol" panose="05050102010706020507" pitchFamily="18" charset="2"/>
              </a:rPr>
              <a:t>L(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latin typeface="Times New Roman" panose="02020603050405020304" pitchFamily="18" charset="0"/>
              </a:rPr>
              <a:t>)</a:t>
            </a:r>
            <a:r>
              <a:rPr lang="en-US" altLang="en-US" i="1" dirty="0" smtClean="0">
                <a:latin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7)</a:t>
            </a:r>
            <a:r>
              <a:rPr lang="en-US" altLang="en-US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L </a:t>
            </a:r>
            <a:r>
              <a:rPr lang="en-US" altLang="en-US" dirty="0" smtClean="0"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*) = (L (</a:t>
            </a:r>
            <a:r>
              <a:rPr lang="en-US" altLang="en-US" i="1" dirty="0">
                <a:latin typeface="Times New Roman" panose="02020603050405020304" pitchFamily="18" charset="0"/>
              </a:rPr>
              <a:t>r</a:t>
            </a:r>
            <a:r>
              <a:rPr lang="en-US" altLang="en-US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))*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07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59" y="365125"/>
            <a:ext cx="10658341" cy="729579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392805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Exhibit the language L(a* . (a / b)) in set notation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L(a* . (a </a:t>
            </a:r>
            <a:r>
              <a:rPr lang="en-IN" dirty="0" smtClean="0"/>
              <a:t>/ </a:t>
            </a:r>
            <a:r>
              <a:rPr lang="en-IN" dirty="0"/>
              <a:t>b</a:t>
            </a:r>
            <a:r>
              <a:rPr lang="en-IN" dirty="0" smtClean="0"/>
              <a:t>)) = </a:t>
            </a:r>
            <a:r>
              <a:rPr lang="en-IN" dirty="0"/>
              <a:t>L(a</a:t>
            </a:r>
            <a:r>
              <a:rPr lang="en-IN" dirty="0" smtClean="0"/>
              <a:t>*) . L( (</a:t>
            </a:r>
            <a:r>
              <a:rPr lang="en-IN" dirty="0"/>
              <a:t>a </a:t>
            </a:r>
            <a:r>
              <a:rPr lang="en-IN" dirty="0" smtClean="0"/>
              <a:t>/ </a:t>
            </a:r>
            <a:r>
              <a:rPr lang="en-IN" dirty="0"/>
              <a:t>b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/>
              <a:t>= </a:t>
            </a:r>
            <a:r>
              <a:rPr lang="en-IN" dirty="0" smtClean="0"/>
              <a:t>(L(a))*. L(a </a:t>
            </a:r>
            <a:r>
              <a:rPr lang="en-IN" dirty="0"/>
              <a:t>/</a:t>
            </a:r>
            <a:r>
              <a:rPr lang="en-IN" dirty="0" smtClean="0"/>
              <a:t> b))</a:t>
            </a:r>
          </a:p>
          <a:p>
            <a:pPr marL="0" indent="0">
              <a:buNone/>
            </a:pPr>
            <a:r>
              <a:rPr lang="en-IN" dirty="0" smtClean="0"/>
              <a:t>                        </a:t>
            </a:r>
            <a:r>
              <a:rPr lang="en-IN" dirty="0"/>
              <a:t>= (L(a))*. </a:t>
            </a:r>
            <a:r>
              <a:rPr lang="en-IN" dirty="0" smtClean="0"/>
              <a:t>L(a) </a:t>
            </a:r>
            <a:r>
              <a:rPr lang="en-IN" altLang="en-US" dirty="0" smtClean="0">
                <a:sym typeface="Symbol" panose="05050102010706020507" pitchFamily="18" charset="2"/>
              </a:rPr>
              <a:t>U L(</a:t>
            </a:r>
            <a:r>
              <a:rPr lang="en-IN" dirty="0" smtClean="0"/>
              <a:t>b)</a:t>
            </a:r>
          </a:p>
          <a:p>
            <a:pPr marL="0" indent="0">
              <a:buNone/>
            </a:pPr>
            <a:r>
              <a:rPr lang="en-IN" dirty="0" smtClean="0"/>
              <a:t>                        = { a }*. </a:t>
            </a:r>
            <a:r>
              <a:rPr lang="en-IN" dirty="0"/>
              <a:t>{ a }</a:t>
            </a:r>
            <a:r>
              <a:rPr lang="en-IN" dirty="0" smtClean="0"/>
              <a:t>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dirty="0"/>
              <a:t>{ </a:t>
            </a:r>
            <a:r>
              <a:rPr lang="en-IN" dirty="0" smtClean="0"/>
              <a:t>b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= {</a:t>
            </a:r>
            <a:r>
              <a:rPr lang="en-US" altLang="en-US" dirty="0" smtClean="0">
                <a:sym typeface="Symbol" panose="05050102010706020507" pitchFamily="18" charset="2"/>
              </a:rPr>
              <a:t>, </a:t>
            </a:r>
            <a:r>
              <a:rPr lang="en-IN" dirty="0" smtClean="0"/>
              <a:t>a, aa, </a:t>
            </a:r>
            <a:r>
              <a:rPr lang="en-IN" dirty="0" err="1" smtClean="0"/>
              <a:t>aaa</a:t>
            </a:r>
            <a:r>
              <a:rPr lang="en-IN" dirty="0" smtClean="0"/>
              <a:t>,. . .  }. </a:t>
            </a:r>
            <a:r>
              <a:rPr lang="en-IN" dirty="0"/>
              <a:t>{ </a:t>
            </a:r>
            <a:r>
              <a:rPr lang="en-IN" dirty="0" smtClean="0"/>
              <a:t>a, b}</a:t>
            </a:r>
          </a:p>
          <a:p>
            <a:pPr marL="0" indent="0">
              <a:buNone/>
            </a:pPr>
            <a:r>
              <a:rPr lang="en-IN" dirty="0" smtClean="0"/>
              <a:t>                        = </a:t>
            </a:r>
            <a:r>
              <a:rPr lang="en-IN" dirty="0" smtClean="0">
                <a:solidFill>
                  <a:srgbClr val="0000CC"/>
                </a:solidFill>
              </a:rPr>
              <a:t>{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, </a:t>
            </a:r>
            <a:r>
              <a:rPr lang="en-IN" dirty="0" smtClean="0">
                <a:solidFill>
                  <a:srgbClr val="0000CC"/>
                </a:solidFill>
              </a:rPr>
              <a:t>aa, </a:t>
            </a:r>
            <a:r>
              <a:rPr lang="en-IN" dirty="0" err="1" smtClean="0">
                <a:solidFill>
                  <a:srgbClr val="0000CC"/>
                </a:solidFill>
              </a:rPr>
              <a:t>aaa</a:t>
            </a:r>
            <a:r>
              <a:rPr lang="en-IN" dirty="0" smtClean="0">
                <a:solidFill>
                  <a:srgbClr val="0000CC"/>
                </a:solidFill>
              </a:rPr>
              <a:t>, </a:t>
            </a:r>
            <a:r>
              <a:rPr lang="en-IN" dirty="0" err="1" smtClean="0">
                <a:solidFill>
                  <a:srgbClr val="0000CC"/>
                </a:solidFill>
              </a:rPr>
              <a:t>aaaa</a:t>
            </a:r>
            <a:r>
              <a:rPr lang="en-IN" dirty="0" smtClean="0">
                <a:solidFill>
                  <a:srgbClr val="0000CC"/>
                </a:solidFill>
              </a:rPr>
              <a:t>,. </a:t>
            </a:r>
            <a:r>
              <a:rPr lang="en-IN" dirty="0">
                <a:solidFill>
                  <a:srgbClr val="0000CC"/>
                </a:solidFill>
              </a:rPr>
              <a:t>. . </a:t>
            </a:r>
            <a:r>
              <a:rPr lang="en-IN" dirty="0" smtClean="0">
                <a:solidFill>
                  <a:srgbClr val="0000CC"/>
                </a:solidFill>
              </a:rPr>
              <a:t>,b, ab, </a:t>
            </a:r>
            <a:r>
              <a:rPr lang="en-IN" dirty="0" err="1" smtClean="0">
                <a:solidFill>
                  <a:srgbClr val="0000CC"/>
                </a:solidFill>
              </a:rPr>
              <a:t>aab</a:t>
            </a:r>
            <a:r>
              <a:rPr lang="en-IN" dirty="0" smtClean="0">
                <a:solidFill>
                  <a:srgbClr val="0000CC"/>
                </a:solidFill>
              </a:rPr>
              <a:t>, </a:t>
            </a:r>
            <a:r>
              <a:rPr lang="en-IN" dirty="0" err="1" smtClean="0">
                <a:solidFill>
                  <a:srgbClr val="0000CC"/>
                </a:solidFill>
              </a:rPr>
              <a:t>aaab</a:t>
            </a:r>
            <a:r>
              <a:rPr lang="en-IN" dirty="0" smtClean="0">
                <a:solidFill>
                  <a:srgbClr val="0000CC"/>
                </a:solidFill>
              </a:rPr>
              <a:t>,. . . }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8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944" y="365126"/>
            <a:ext cx="10709856" cy="74245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Languages associated with regular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493"/>
            <a:ext cx="10515600" cy="528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r = (a / b)*. (a / bb), find L(r)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L(r) = L(</a:t>
            </a:r>
            <a:r>
              <a:rPr lang="en-IN" dirty="0"/>
              <a:t>(a </a:t>
            </a:r>
            <a:r>
              <a:rPr lang="en-IN" dirty="0" smtClean="0"/>
              <a:t>/ </a:t>
            </a:r>
            <a:r>
              <a:rPr lang="en-IN" dirty="0"/>
              <a:t>b)*. (a </a:t>
            </a:r>
            <a:r>
              <a:rPr lang="en-IN" dirty="0" smtClean="0"/>
              <a:t>/ </a:t>
            </a:r>
            <a:r>
              <a:rPr lang="en-IN" dirty="0"/>
              <a:t>bb</a:t>
            </a:r>
            <a:r>
              <a:rPr lang="en-IN" dirty="0" smtClean="0"/>
              <a:t>))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= </a:t>
            </a:r>
            <a:r>
              <a:rPr lang="en-IN" dirty="0"/>
              <a:t>L((a </a:t>
            </a:r>
            <a:r>
              <a:rPr lang="en-IN" dirty="0" smtClean="0"/>
              <a:t>/ </a:t>
            </a:r>
            <a:r>
              <a:rPr lang="en-IN" dirty="0"/>
              <a:t>b</a:t>
            </a:r>
            <a:r>
              <a:rPr lang="en-IN" dirty="0" smtClean="0"/>
              <a:t>)*).  </a:t>
            </a:r>
            <a:r>
              <a:rPr lang="en-IN" dirty="0"/>
              <a:t>L</a:t>
            </a:r>
            <a:r>
              <a:rPr lang="en-IN" dirty="0" smtClean="0"/>
              <a:t>(a </a:t>
            </a:r>
            <a:r>
              <a:rPr lang="en-IN" dirty="0"/>
              <a:t>/</a:t>
            </a:r>
            <a:r>
              <a:rPr lang="en-IN" dirty="0" smtClean="0"/>
              <a:t> </a:t>
            </a:r>
            <a:r>
              <a:rPr lang="en-IN" dirty="0"/>
              <a:t>bb</a:t>
            </a:r>
            <a:r>
              <a:rPr lang="en-IN" dirty="0" smtClean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  = (L(a </a:t>
            </a:r>
            <a:r>
              <a:rPr lang="en-IN" dirty="0"/>
              <a:t>/</a:t>
            </a:r>
            <a:r>
              <a:rPr lang="en-IN" dirty="0" smtClean="0"/>
              <a:t> </a:t>
            </a:r>
            <a:r>
              <a:rPr lang="en-IN" dirty="0"/>
              <a:t>b</a:t>
            </a:r>
            <a:r>
              <a:rPr lang="en-IN" dirty="0" smtClean="0"/>
              <a:t>))*.  </a:t>
            </a:r>
            <a:r>
              <a:rPr lang="en-IN" dirty="0"/>
              <a:t>L(a </a:t>
            </a:r>
            <a:r>
              <a:rPr lang="en-IN" dirty="0" smtClean="0"/>
              <a:t>/ </a:t>
            </a:r>
            <a:r>
              <a:rPr lang="en-IN" dirty="0"/>
              <a:t>bb)</a:t>
            </a:r>
          </a:p>
          <a:p>
            <a:pPr marL="0" indent="0">
              <a:buNone/>
            </a:pPr>
            <a:r>
              <a:rPr lang="en-IN" dirty="0" smtClean="0"/>
              <a:t>       = (L(a) </a:t>
            </a:r>
            <a:r>
              <a:rPr lang="en-IN" altLang="en-US" dirty="0" smtClean="0">
                <a:sym typeface="Symbol" panose="05050102010706020507" pitchFamily="18" charset="2"/>
              </a:rPr>
              <a:t>U L(</a:t>
            </a:r>
            <a:r>
              <a:rPr lang="en-IN" dirty="0" smtClean="0"/>
              <a:t>b))* . L(a)</a:t>
            </a:r>
            <a:r>
              <a:rPr lang="en-IN" altLang="en-US" dirty="0">
                <a:sym typeface="Symbol" panose="05050102010706020507" pitchFamily="18" charset="2"/>
              </a:rPr>
              <a:t> U </a:t>
            </a:r>
            <a:r>
              <a:rPr lang="en-IN" altLang="en-US" dirty="0" smtClean="0">
                <a:sym typeface="Symbol" panose="05050102010706020507" pitchFamily="18" charset="2"/>
              </a:rPr>
              <a:t>L(</a:t>
            </a:r>
            <a:r>
              <a:rPr lang="en-IN" dirty="0" smtClean="0"/>
              <a:t>bb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smtClean="0"/>
              <a:t>       = {a, b}* . {a} </a:t>
            </a:r>
            <a:r>
              <a:rPr lang="en-IN" altLang="en-US" dirty="0">
                <a:sym typeface="Symbol" panose="05050102010706020507" pitchFamily="18" charset="2"/>
              </a:rPr>
              <a:t>U </a:t>
            </a:r>
            <a:r>
              <a:rPr lang="en-IN" altLang="en-US" dirty="0" smtClean="0">
                <a:sym typeface="Symbol" panose="05050102010706020507" pitchFamily="18" charset="2"/>
              </a:rPr>
              <a:t>{</a:t>
            </a:r>
            <a:r>
              <a:rPr lang="en-IN" dirty="0" smtClean="0"/>
              <a:t>b}.{b}</a:t>
            </a:r>
          </a:p>
          <a:p>
            <a:pPr marL="0" indent="0">
              <a:buNone/>
            </a:pPr>
            <a:r>
              <a:rPr lang="en-IN" dirty="0" smtClean="0"/>
              <a:t>       = </a:t>
            </a:r>
            <a:r>
              <a:rPr lang="en-IN" dirty="0"/>
              <a:t>{a, b}* . {a} </a:t>
            </a:r>
            <a:r>
              <a:rPr lang="en-IN" altLang="en-US" dirty="0">
                <a:sym typeface="Symbol" panose="05050102010706020507" pitchFamily="18" charset="2"/>
              </a:rPr>
              <a:t>U {</a:t>
            </a:r>
            <a:r>
              <a:rPr lang="en-IN" dirty="0" smtClean="0"/>
              <a:t>bb}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= {a, b}* . {</a:t>
            </a:r>
            <a:r>
              <a:rPr lang="en-IN" dirty="0" smtClean="0"/>
              <a:t>a, bb}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= {</a:t>
            </a:r>
            <a:r>
              <a:rPr lang="en-US" altLang="en-US" dirty="0" smtClean="0">
                <a:sym typeface="Symbol" panose="05050102010706020507" pitchFamily="18" charset="2"/>
              </a:rPr>
              <a:t>, </a:t>
            </a:r>
            <a:r>
              <a:rPr lang="en-IN" dirty="0" smtClean="0"/>
              <a:t>a</a:t>
            </a:r>
            <a:r>
              <a:rPr lang="en-IN" dirty="0"/>
              <a:t>, </a:t>
            </a:r>
            <a:r>
              <a:rPr lang="en-IN" dirty="0" smtClean="0"/>
              <a:t>b, aa, ab, </a:t>
            </a:r>
            <a:r>
              <a:rPr lang="en-IN" dirty="0" err="1" smtClean="0"/>
              <a:t>ba</a:t>
            </a:r>
            <a:r>
              <a:rPr lang="en-IN" dirty="0" smtClean="0"/>
              <a:t>, bb,. . .} </a:t>
            </a:r>
            <a:r>
              <a:rPr lang="en-IN" dirty="0"/>
              <a:t>. {a, bb</a:t>
            </a: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dirty="0"/>
              <a:t>= </a:t>
            </a:r>
            <a:r>
              <a:rPr lang="en-IN" dirty="0" smtClean="0"/>
              <a:t>{</a:t>
            </a:r>
            <a:r>
              <a:rPr lang="en-US" dirty="0" smtClean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, a</a:t>
            </a:r>
            <a:r>
              <a:rPr lang="en-IN" dirty="0" smtClean="0"/>
              <a:t>a</a:t>
            </a:r>
            <a:r>
              <a:rPr lang="en-IN" dirty="0"/>
              <a:t>, </a:t>
            </a:r>
            <a:r>
              <a:rPr lang="en-IN" dirty="0" err="1" smtClean="0"/>
              <a:t>ba</a:t>
            </a:r>
            <a:r>
              <a:rPr lang="en-IN" dirty="0" smtClean="0"/>
              <a:t>, </a:t>
            </a:r>
            <a:r>
              <a:rPr lang="en-IN" dirty="0" err="1" smtClean="0"/>
              <a:t>aaa</a:t>
            </a:r>
            <a:r>
              <a:rPr lang="en-IN" dirty="0" smtClean="0"/>
              <a:t>, aba, baa, </a:t>
            </a:r>
            <a:r>
              <a:rPr lang="en-IN" dirty="0" err="1" smtClean="0"/>
              <a:t>bba</a:t>
            </a:r>
            <a:r>
              <a:rPr lang="en-IN" dirty="0" smtClean="0"/>
              <a:t>,. </a:t>
            </a:r>
            <a:r>
              <a:rPr lang="en-IN" dirty="0"/>
              <a:t>. </a:t>
            </a:r>
            <a:r>
              <a:rPr lang="en-IN" dirty="0" smtClean="0"/>
              <a:t>.,bb, </a:t>
            </a:r>
            <a:r>
              <a:rPr lang="en-IN" dirty="0" err="1" smtClean="0"/>
              <a:t>abb</a:t>
            </a:r>
            <a:r>
              <a:rPr lang="en-IN" dirty="0" smtClean="0"/>
              <a:t>, </a:t>
            </a:r>
            <a:r>
              <a:rPr lang="en-IN" dirty="0" err="1" smtClean="0"/>
              <a:t>bbb</a:t>
            </a:r>
            <a:r>
              <a:rPr lang="en-IN" dirty="0" smtClean="0"/>
              <a:t>, </a:t>
            </a:r>
            <a:r>
              <a:rPr lang="en-IN" dirty="0" err="1" smtClean="0"/>
              <a:t>aabb</a:t>
            </a:r>
            <a:r>
              <a:rPr lang="en-IN" dirty="0" smtClean="0"/>
              <a:t>, </a:t>
            </a:r>
            <a:r>
              <a:rPr lang="en-IN" dirty="0" err="1" smtClean="0"/>
              <a:t>abbb</a:t>
            </a:r>
            <a:r>
              <a:rPr lang="en-IN" dirty="0" smtClean="0"/>
              <a:t>, . . .}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91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1821"/>
            <a:ext cx="10515600" cy="79849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Examples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030311"/>
            <a:ext cx="10855817" cy="553791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Describe the following sets by regular expressions</a:t>
            </a:r>
          </a:p>
          <a:p>
            <a:pPr marL="514350" indent="-514350">
              <a:buAutoNum type="arabicParenR"/>
            </a:pPr>
            <a:r>
              <a:rPr lang="en-IN" dirty="0" smtClean="0"/>
              <a:t>L</a:t>
            </a:r>
            <a:r>
              <a:rPr lang="en-IN" baseline="-25000" dirty="0" smtClean="0"/>
              <a:t>1</a:t>
            </a:r>
            <a:r>
              <a:rPr lang="en-IN" dirty="0" smtClean="0"/>
              <a:t> = the set of all strings of 0’s and 1’s ending with 00</a:t>
            </a:r>
          </a:p>
          <a:p>
            <a:pPr marL="514350" indent="-514350">
              <a:buAutoNum type="arabicParenR"/>
            </a:pPr>
            <a:r>
              <a:rPr lang="en-IN" dirty="0" smtClean="0"/>
              <a:t>L</a:t>
            </a:r>
            <a:r>
              <a:rPr lang="en-IN" baseline="-25000" dirty="0" smtClean="0"/>
              <a:t>2</a:t>
            </a:r>
            <a:r>
              <a:rPr lang="en-IN" dirty="0" smtClean="0"/>
              <a:t> = </a:t>
            </a:r>
            <a:r>
              <a:rPr lang="en-IN" dirty="0"/>
              <a:t>the set of all strings of 0’s and </a:t>
            </a:r>
            <a:r>
              <a:rPr lang="en-IN" dirty="0" smtClean="0"/>
              <a:t>1’s and beginning with 0 and ending with 1</a:t>
            </a:r>
          </a:p>
          <a:p>
            <a:pPr marL="514350" indent="-514350">
              <a:buAutoNum type="arabicParenR"/>
            </a:pPr>
            <a:r>
              <a:rPr lang="en-IN" baseline="-25000" dirty="0" smtClean="0"/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3</a:t>
            </a:r>
            <a:r>
              <a:rPr lang="en-IN" dirty="0" smtClean="0"/>
              <a:t> = {</a:t>
            </a:r>
            <a:r>
              <a:rPr lang="en-US" altLang="en-US" dirty="0" smtClean="0">
                <a:sym typeface="Symbol" panose="05050102010706020507" pitchFamily="18" charset="2"/>
              </a:rPr>
              <a:t>, aa, </a:t>
            </a:r>
            <a:r>
              <a:rPr lang="en-US" altLang="en-US" dirty="0" err="1" smtClean="0">
                <a:sym typeface="Symbol" panose="05050102010706020507" pitchFamily="18" charset="2"/>
              </a:rPr>
              <a:t>aaaa</a:t>
            </a:r>
            <a:r>
              <a:rPr lang="en-US" altLang="en-US" dirty="0" smtClean="0">
                <a:sym typeface="Symbol" panose="05050102010706020507" pitchFamily="18" charset="2"/>
              </a:rPr>
              <a:t>, . . . }</a:t>
            </a:r>
          </a:p>
          <a:p>
            <a:pPr marL="514350" indent="-514350">
              <a:buAutoNum type="arabicParenR"/>
            </a:pPr>
            <a:r>
              <a:rPr lang="en-US" dirty="0" smtClean="0">
                <a:sym typeface="Symbol" panose="05050102010706020507" pitchFamily="18" charset="2"/>
              </a:rPr>
              <a:t>The set of all strings of 0’s and 1’s with at least two consecutive zeros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Symbol" panose="05050102010706020507" pitchFamily="18" charset="2"/>
              </a:rPr>
              <a:t>The set of all strings of a’s and b’s whose length is divisible by 6</a:t>
            </a:r>
          </a:p>
          <a:p>
            <a:pPr marL="514350" indent="-514350">
              <a:buAutoNum type="arabicParenR"/>
            </a:pPr>
            <a:r>
              <a:rPr lang="en-IN" baseline="-25000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The set of all strings of a’s and b’s </a:t>
            </a:r>
            <a:r>
              <a:rPr lang="en-US" dirty="0" smtClean="0">
                <a:sym typeface="Symbol" panose="05050102010706020507" pitchFamily="18" charset="2"/>
              </a:rPr>
              <a:t>whose 5</a:t>
            </a:r>
            <a:r>
              <a:rPr lang="en-US" baseline="30000" dirty="0" smtClean="0">
                <a:sym typeface="Symbol" panose="05050102010706020507" pitchFamily="18" charset="2"/>
              </a:rPr>
              <a:t>th</a:t>
            </a:r>
            <a:r>
              <a:rPr lang="en-US" dirty="0" smtClean="0">
                <a:sym typeface="Symbol" panose="05050102010706020507" pitchFamily="18" charset="2"/>
              </a:rPr>
              <a:t> last symbol is b</a:t>
            </a:r>
            <a:endParaRPr lang="en-IN" baseline="-25000" dirty="0" smtClean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r>
              <a:rPr lang="en-US" dirty="0" smtClean="0">
                <a:sym typeface="Symbol" panose="05050102010706020507" pitchFamily="18" charset="2"/>
              </a:rPr>
              <a:t>The expression r = (aa)* (bb)*b denotes the set of strings with an even number of a’s followed by an odd number of b’s</a:t>
            </a:r>
          </a:p>
          <a:p>
            <a:pPr marL="514350" indent="-514350">
              <a:buAutoNum type="arabicParenR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IN" dirty="0" smtClean="0"/>
              <a:t>L</a:t>
            </a:r>
            <a:r>
              <a:rPr lang="en-IN" baseline="-25000" dirty="0" smtClean="0"/>
              <a:t>4</a:t>
            </a:r>
            <a:r>
              <a:rPr lang="en-IN" dirty="0" smtClean="0"/>
              <a:t> = {a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 err="1" smtClean="0"/>
              <a:t>b</a:t>
            </a:r>
            <a:r>
              <a:rPr lang="en-IN" baseline="30000" dirty="0" err="1" smtClean="0"/>
              <a:t>m</a:t>
            </a:r>
            <a:r>
              <a:rPr lang="en-IN" dirty="0" smtClean="0"/>
              <a:t>  / n ≥ 4 , m ≤ 3}</a:t>
            </a:r>
            <a:endParaRPr lang="en-US" dirty="0" smtClean="0">
              <a:sym typeface="Symbol" panose="05050102010706020507" pitchFamily="18" charset="2"/>
            </a:endParaRPr>
          </a:p>
          <a:p>
            <a:pPr marL="514350" indent="-514350">
              <a:buAutoNum type="arabicParenR"/>
            </a:pPr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830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4"/>
            <a:ext cx="10515600" cy="4327302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1)  (0 / 1)*00</a:t>
            </a:r>
            <a:endParaRPr lang="en-IN" dirty="0">
              <a:solidFill>
                <a:srgbClr val="0000CC"/>
              </a:solidFill>
            </a:endParaRP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0(0 / 1)*1</a:t>
            </a: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 (aa)*</a:t>
            </a:r>
          </a:p>
          <a:p>
            <a:pPr marL="514350" indent="-514350">
              <a:buAutoNum type="arabicParenR" startAt="2"/>
            </a:pPr>
            <a:r>
              <a:rPr lang="en-IN" dirty="0" smtClean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(0 </a:t>
            </a:r>
            <a:r>
              <a:rPr lang="en-IN" dirty="0" smtClean="0">
                <a:solidFill>
                  <a:srgbClr val="0000CC"/>
                </a:solidFill>
              </a:rPr>
              <a:t>/ </a:t>
            </a:r>
            <a:r>
              <a:rPr lang="en-IN" dirty="0">
                <a:solidFill>
                  <a:srgbClr val="0000CC"/>
                </a:solidFill>
              </a:rPr>
              <a:t>1)*</a:t>
            </a:r>
            <a:r>
              <a:rPr lang="en-IN" dirty="0" smtClean="0">
                <a:solidFill>
                  <a:srgbClr val="0000CC"/>
                </a:solidFill>
              </a:rPr>
              <a:t>00(0 / 1)*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[(a / b)</a:t>
            </a:r>
            <a:r>
              <a:rPr lang="en-IN" baseline="30000" dirty="0" smtClean="0">
                <a:solidFill>
                  <a:srgbClr val="0000CC"/>
                </a:solidFill>
              </a:rPr>
              <a:t>6</a:t>
            </a:r>
            <a:r>
              <a:rPr lang="en-IN" dirty="0" smtClean="0">
                <a:solidFill>
                  <a:srgbClr val="0000CC"/>
                </a:solidFill>
              </a:rPr>
              <a:t>]*</a:t>
            </a:r>
          </a:p>
          <a:p>
            <a:pPr marL="514350" indent="-514350">
              <a:buAutoNum type="arabicParenR" startAt="2"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 smtClean="0">
                <a:solidFill>
                  <a:srgbClr val="0000CC"/>
                </a:solidFill>
              </a:rPr>
              <a:t>(a / b)*b(a / b)</a:t>
            </a:r>
            <a:r>
              <a:rPr lang="en-IN" baseline="30000" dirty="0" smtClean="0">
                <a:solidFill>
                  <a:srgbClr val="0000CC"/>
                </a:solidFill>
              </a:rPr>
              <a:t>4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0000CC"/>
                </a:solidFill>
              </a:rPr>
              <a:t>7)   L(r) = {a</a:t>
            </a:r>
            <a:r>
              <a:rPr lang="en-IN" baseline="30000" dirty="0" smtClean="0">
                <a:solidFill>
                  <a:srgbClr val="0000CC"/>
                </a:solidFill>
              </a:rPr>
              <a:t>2n</a:t>
            </a:r>
            <a:r>
              <a:rPr lang="en-IN" dirty="0" smtClean="0">
                <a:solidFill>
                  <a:srgbClr val="0000CC"/>
                </a:solidFill>
              </a:rPr>
              <a:t> b</a:t>
            </a:r>
            <a:r>
              <a:rPr lang="en-IN" baseline="30000" dirty="0" smtClean="0">
                <a:solidFill>
                  <a:srgbClr val="0000CC"/>
                </a:solidFill>
              </a:rPr>
              <a:t>2m+1</a:t>
            </a:r>
            <a:r>
              <a:rPr lang="en-IN" dirty="0" smtClean="0">
                <a:solidFill>
                  <a:srgbClr val="0000CC"/>
                </a:solidFill>
              </a:rPr>
              <a:t>  </a:t>
            </a:r>
            <a:r>
              <a:rPr lang="en-IN" dirty="0">
                <a:solidFill>
                  <a:srgbClr val="0000CC"/>
                </a:solidFill>
              </a:rPr>
              <a:t>/ n ≥ </a:t>
            </a:r>
            <a:r>
              <a:rPr lang="en-IN" dirty="0" smtClean="0">
                <a:solidFill>
                  <a:srgbClr val="0000CC"/>
                </a:solidFill>
              </a:rPr>
              <a:t>0 </a:t>
            </a:r>
            <a:r>
              <a:rPr lang="en-IN" dirty="0">
                <a:solidFill>
                  <a:srgbClr val="0000CC"/>
                </a:solidFill>
              </a:rPr>
              <a:t>, </a:t>
            </a:r>
            <a:r>
              <a:rPr lang="en-IN" dirty="0" smtClean="0">
                <a:solidFill>
                  <a:srgbClr val="0000CC"/>
                </a:solidFill>
              </a:rPr>
              <a:t>m</a:t>
            </a:r>
            <a:r>
              <a:rPr lang="en-IN" dirty="0">
                <a:solidFill>
                  <a:srgbClr val="0000CC"/>
                </a:solidFill>
              </a:rPr>
              <a:t> ≥ 0</a:t>
            </a:r>
            <a:r>
              <a:rPr lang="en-IN" dirty="0" smtClean="0">
                <a:solidFill>
                  <a:srgbClr val="0000CC"/>
                </a:solidFill>
              </a:rPr>
              <a:t> }</a:t>
            </a:r>
            <a:endParaRPr lang="en-US" dirty="0" smtClean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8)   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aaaaa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*(</a:t>
            </a:r>
            <a:r>
              <a:rPr lang="en-US" altLang="en-US" dirty="0">
                <a:solidFill>
                  <a:srgbClr val="0000CC"/>
                </a:solidFill>
                <a:sym typeface="Symbol" panose="05050102010706020507" pitchFamily="18" charset="2"/>
              </a:rPr>
              <a:t> /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b / bb / </a:t>
            </a:r>
            <a:r>
              <a:rPr lang="en-US" dirty="0" err="1" smtClean="0">
                <a:solidFill>
                  <a:srgbClr val="0000CC"/>
                </a:solidFill>
                <a:sym typeface="Symbol" panose="05050102010706020507" pitchFamily="18" charset="2"/>
              </a:rPr>
              <a:t>bbb</a:t>
            </a:r>
            <a:r>
              <a:rPr lang="en-US" dirty="0" smtClean="0">
                <a:solidFill>
                  <a:srgbClr val="0000CC"/>
                </a:solidFill>
                <a:sym typeface="Symbol" panose="05050102010706020507" pitchFamily="18" charset="2"/>
              </a:rPr>
              <a:t>)</a:t>
            </a:r>
            <a:endParaRPr lang="en-US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514350" indent="-514350">
              <a:buAutoNum type="arabicParenR" startAt="2"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03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793974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Regular expression to </a:t>
            </a:r>
            <a:r>
              <a:rPr lang="en-US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-NFA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52503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Theorem: Let r be a regular expression, then there exists some NFA with </a:t>
            </a:r>
            <a:r>
              <a:rPr lang="en-US" altLang="en-US" dirty="0" smtClean="0">
                <a:sym typeface="Symbol" panose="05050102010706020507" pitchFamily="18" charset="2"/>
              </a:rPr>
              <a:t>-moves that accept L(r). Consequently, L(r) is a regular language.</a:t>
            </a:r>
          </a:p>
          <a:p>
            <a:pPr marL="0" indent="0">
              <a:buNone/>
            </a:pPr>
            <a:r>
              <a:rPr lang="en-US" i="1" dirty="0" smtClean="0">
                <a:sym typeface="Symbol" panose="05050102010706020507" pitchFamily="18" charset="2"/>
              </a:rPr>
              <a:t>Proof</a:t>
            </a:r>
            <a:r>
              <a:rPr lang="en-US" dirty="0" smtClean="0">
                <a:sym typeface="Symbol" panose="05050102010706020507" pitchFamily="18" charset="2"/>
              </a:rPr>
              <a:t>:  We begin with automata that accepts the language for primitive regular expressions </a:t>
            </a:r>
            <a:r>
              <a:rPr lang="en-US" altLang="en-US" dirty="0">
                <a:sym typeface="Symbol" panose="05050102010706020507" pitchFamily="18" charset="2"/>
              </a:rPr>
              <a:t> ,  , and </a:t>
            </a:r>
            <a:r>
              <a:rPr lang="en-US" altLang="en-US" dirty="0"/>
              <a:t>any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571500" indent="-571500">
              <a:buAutoNum type="romanLcParenR"/>
            </a:pPr>
            <a:r>
              <a:rPr lang="en-US" dirty="0" smtClean="0">
                <a:sym typeface="Symbol" panose="05050102010706020507" pitchFamily="18" charset="2"/>
              </a:rPr>
              <a:t>a) NFA accepts </a:t>
            </a:r>
            <a:r>
              <a:rPr lang="en-US" altLang="en-US" dirty="0">
                <a:sym typeface="Symbol" panose="05050102010706020507" pitchFamily="18" charset="2"/>
              </a:rPr>
              <a:t></a:t>
            </a:r>
            <a:r>
              <a:rPr lang="en-US" dirty="0" smtClean="0">
                <a:sym typeface="Symbol" panose="05050102010706020507" pitchFamily="18" charset="2"/>
              </a:rPr>
              <a:t> </a:t>
            </a:r>
          </a:p>
          <a:p>
            <a:pPr marL="571500" indent="-571500">
              <a:buAutoNum type="romanLcParenR"/>
            </a:pPr>
            <a:endParaRPr lang="en-US" dirty="0" smtClean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 smtClean="0">
                <a:sym typeface="Symbol" panose="05050102010706020507" pitchFamily="18" charset="2"/>
              </a:rPr>
              <a:t>     </a:t>
            </a:r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       b) </a:t>
            </a:r>
            <a:r>
              <a:rPr lang="en-US" dirty="0">
                <a:sym typeface="Symbol" panose="05050102010706020507" pitchFamily="18" charset="2"/>
              </a:rPr>
              <a:t>NFA </a:t>
            </a:r>
            <a:r>
              <a:rPr lang="en-US" dirty="0" smtClean="0">
                <a:sym typeface="Symbol" panose="05050102010706020507" pitchFamily="18" charset="2"/>
              </a:rPr>
              <a:t>accepts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r>
              <a:rPr lang="en-US" dirty="0" smtClean="0">
                <a:sym typeface="Symbol" panose="05050102010706020507" pitchFamily="18" charset="2"/>
              </a:rPr>
              <a:t>                                  c) </a:t>
            </a:r>
            <a:r>
              <a:rPr lang="en-US" dirty="0">
                <a:sym typeface="Symbol" panose="05050102010706020507" pitchFamily="18" charset="2"/>
              </a:rPr>
              <a:t>NFA accepts </a:t>
            </a:r>
            <a:r>
              <a:rPr lang="en-US" altLang="en-US" i="1" dirty="0"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</a:t>
            </a:r>
            <a:endParaRPr lang="en-US" dirty="0">
              <a:sym typeface="Symbol" panose="05050102010706020507" pitchFamily="18" charset="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2092814" y="3459047"/>
            <a:ext cx="2443163" cy="617538"/>
            <a:chOff x="864" y="1392"/>
            <a:chExt cx="1539" cy="389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11" name="Group 27"/>
          <p:cNvGrpSpPr>
            <a:grpSpLocks/>
          </p:cNvGrpSpPr>
          <p:nvPr/>
        </p:nvGrpSpPr>
        <p:grpSpPr bwMode="auto">
          <a:xfrm>
            <a:off x="6881618" y="5187498"/>
            <a:ext cx="2443163" cy="655638"/>
            <a:chOff x="960" y="3576"/>
            <a:chExt cx="1539" cy="413"/>
          </a:xfrm>
        </p:grpSpPr>
        <p:grpSp>
          <p:nvGrpSpPr>
            <p:cNvPr id="12" name="Group 19"/>
            <p:cNvGrpSpPr>
              <a:grpSpLocks/>
            </p:cNvGrpSpPr>
            <p:nvPr/>
          </p:nvGrpSpPr>
          <p:grpSpPr bwMode="auto">
            <a:xfrm>
              <a:off x="960" y="3600"/>
              <a:ext cx="1539" cy="389"/>
              <a:chOff x="864" y="1392"/>
              <a:chExt cx="1539" cy="389"/>
            </a:xfrm>
          </p:grpSpPr>
          <p:sp>
            <p:nvSpPr>
              <p:cNvPr id="15" name="Line 20"/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IN" sz="2800">
                  <a:solidFill>
                    <a:srgbClr val="000000"/>
                  </a:solidFill>
                  <a:latin typeface="Arial" pitchFamily="34" charset="0"/>
                  <a:cs typeface="Angsana New" pitchFamily="18" charset="-34"/>
                </a:endParaRPr>
              </a:p>
            </p:txBody>
          </p:sp>
          <p:grpSp>
            <p:nvGrpSpPr>
              <p:cNvPr id="16" name="Group 21"/>
              <p:cNvGrpSpPr>
                <a:grpSpLocks/>
              </p:cNvGrpSpPr>
              <p:nvPr/>
            </p:nvGrpSpPr>
            <p:grpSpPr bwMode="auto">
              <a:xfrm>
                <a:off x="2016" y="1392"/>
                <a:ext cx="387" cy="389"/>
                <a:chOff x="755" y="1461"/>
                <a:chExt cx="446" cy="434"/>
              </a:xfrm>
            </p:grpSpPr>
            <p:sp>
              <p:nvSpPr>
                <p:cNvPr id="18" name="Oval 22"/>
                <p:cNvSpPr>
                  <a:spLocks noChangeArrowheads="1"/>
                </p:cNvSpPr>
                <p:nvPr/>
              </p:nvSpPr>
              <p:spPr bwMode="auto">
                <a:xfrm>
                  <a:off x="793" y="1500"/>
                  <a:ext cx="371" cy="3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algn="ctr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lang="en-US" altLang="en-US" sz="2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  <a:r>
                    <a:rPr lang="en-US" altLang="en-US" sz="2000" baseline="-2500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19" name="Oval 23"/>
                <p:cNvSpPr>
                  <a:spLocks noChangeArrowheads="1"/>
                </p:cNvSpPr>
                <p:nvPr/>
              </p:nvSpPr>
              <p:spPr bwMode="auto">
                <a:xfrm>
                  <a:off x="755" y="1461"/>
                  <a:ext cx="446" cy="43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lnSpc>
                      <a:spcPct val="95000"/>
                    </a:lnSpc>
                    <a:spcBef>
                      <a:spcPct val="50000"/>
                    </a:spcBef>
                    <a:buClr>
                      <a:srgbClr val="FF6600"/>
                    </a:buClr>
                    <a:buSzPct val="11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1pPr>
                  <a:lvl2pPr marL="742950" indent="-28575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2pPr>
                  <a:lvl3pPr marL="11430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7000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3pPr>
                  <a:lvl4pPr marL="1600200" indent="-228600" eaLnBrk="0" hangingPunct="0">
                    <a:lnSpc>
                      <a:spcPct val="95000"/>
                    </a:lnSpc>
                    <a:spcBef>
                      <a:spcPct val="15000"/>
                    </a:spcBef>
                    <a:buClr>
                      <a:schemeClr val="tx2"/>
                    </a:buClr>
                    <a:buSzPct val="100000"/>
                    <a:buChar char="-"/>
                    <a:defRPr sz="2000">
                      <a:solidFill>
                        <a:schemeClr val="tx1"/>
                      </a:solidFill>
                      <a:latin typeface="Calibri" pitchFamily="34" charset="0"/>
                      <a:cs typeface="Cordia New" pitchFamily="34" charset="-34"/>
                    </a:defRPr>
                  </a:lvl4pPr>
                  <a:lvl5pPr marL="2057400" indent="-228600" eaLnBrk="0" hangingPunct="0">
                    <a:lnSpc>
                      <a:spcPct val="90000"/>
                    </a:lnSpc>
                    <a:spcBef>
                      <a:spcPct val="10000"/>
                    </a:spcBef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5pPr>
                  <a:lvl6pPr marL="25146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6pPr>
                  <a:lvl7pPr marL="29718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7pPr>
                  <a:lvl8pPr marL="34290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8pPr>
                  <a:lvl9pPr marL="3886200" indent="-228600" eaLnBrk="0" fontAlgn="base" hangingPunct="0">
                    <a:lnSpc>
                      <a:spcPct val="9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100000"/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  <a:cs typeface="Cordia New" pitchFamily="34" charset="-34"/>
                    </a:defRPr>
                  </a:lvl9pPr>
                </a:lstStyle>
                <a:p>
                  <a:pPr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Times New Roman" pitchFamily="18" charset="0"/>
                    <a:cs typeface="Angsana New" pitchFamily="18" charset="-34"/>
                  </a:endParaRPr>
                </a:p>
              </p:txBody>
            </p:sp>
          </p:grp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00" y="1392"/>
                <a:ext cx="387" cy="3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680" y="37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1814" y="357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rPr>
                <a:t>a</a:t>
              </a:r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744561" y="5349862"/>
            <a:ext cx="2443163" cy="617538"/>
            <a:chOff x="864" y="1392"/>
            <a:chExt cx="1539" cy="389"/>
          </a:xfrm>
        </p:grpSpPr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64" y="1584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IN" sz="2800">
                <a:solidFill>
                  <a:srgbClr val="000000"/>
                </a:solidFill>
                <a:latin typeface="Arial" pitchFamily="34" charset="0"/>
                <a:cs typeface="Angsana New" pitchFamily="18" charset="-34"/>
              </a:endParaRPr>
            </a:p>
          </p:txBody>
        </p:sp>
        <p:grpSp>
          <p:nvGrpSpPr>
            <p:cNvPr id="25" name="Group 21"/>
            <p:cNvGrpSpPr>
              <a:grpSpLocks/>
            </p:cNvGrpSpPr>
            <p:nvPr/>
          </p:nvGrpSpPr>
          <p:grpSpPr bwMode="auto">
            <a:xfrm>
              <a:off x="2016" y="1392"/>
              <a:ext cx="387" cy="389"/>
              <a:chOff x="755" y="1461"/>
              <a:chExt cx="446" cy="434"/>
            </a:xfrm>
          </p:grpSpPr>
          <p:sp>
            <p:nvSpPr>
              <p:cNvPr id="27" name="Oval 22"/>
              <p:cNvSpPr>
                <a:spLocks noChangeArrowheads="1"/>
              </p:cNvSpPr>
              <p:nvPr/>
            </p:nvSpPr>
            <p:spPr bwMode="auto">
              <a:xfrm>
                <a:off x="793" y="1500"/>
                <a:ext cx="371" cy="35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algn="ctr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2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altLang="en-US" sz="2000" baseline="-2500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755" y="1461"/>
                <a:ext cx="446" cy="4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lnSpc>
                    <a:spcPct val="95000"/>
                  </a:lnSpc>
                  <a:spcBef>
                    <a:spcPct val="50000"/>
                  </a:spcBef>
                  <a:buClr>
                    <a:srgbClr val="FF6600"/>
                  </a:buClr>
                  <a:buSzPct val="11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1pPr>
                <a:lvl2pPr marL="742950" indent="-28575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2pPr>
                <a:lvl3pPr marL="11430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7000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3pPr>
                <a:lvl4pPr marL="1600200" indent="-228600" eaLnBrk="0" hangingPunct="0">
                  <a:lnSpc>
                    <a:spcPct val="95000"/>
                  </a:lnSpc>
                  <a:spcBef>
                    <a:spcPct val="15000"/>
                  </a:spcBef>
                  <a:buClr>
                    <a:schemeClr val="tx2"/>
                  </a:buClr>
                  <a:buSzPct val="100000"/>
                  <a:buChar char="-"/>
                  <a:defRPr sz="2000">
                    <a:solidFill>
                      <a:schemeClr val="tx1"/>
                    </a:solidFill>
                    <a:latin typeface="Calibri" pitchFamily="34" charset="0"/>
                    <a:cs typeface="Cordia New" pitchFamily="34" charset="-34"/>
                  </a:defRPr>
                </a:lvl4pPr>
                <a:lvl5pPr marL="2057400" indent="-228600" eaLnBrk="0" hangingPunct="0">
                  <a:lnSpc>
                    <a:spcPct val="90000"/>
                  </a:lnSpc>
                  <a:spcBef>
                    <a:spcPct val="10000"/>
                  </a:spcBef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3399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cs typeface="Cordia New" pitchFamily="34" charset="-34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Times New Roman" pitchFamily="18" charset="0"/>
                  <a:cs typeface="Angsana New" pitchFamily="18" charset="-34"/>
                </a:endParaRPr>
              </a:p>
            </p:txBody>
          </p:sp>
        </p:grpSp>
        <p:sp>
          <p:nvSpPr>
            <p:cNvPr id="26" name="Oval 24"/>
            <p:cNvSpPr>
              <a:spLocks noChangeArrowheads="1"/>
            </p:cNvSpPr>
            <p:nvPr/>
          </p:nvSpPr>
          <p:spPr bwMode="auto">
            <a:xfrm>
              <a:off x="1200" y="1392"/>
              <a:ext cx="387" cy="3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95000"/>
                </a:lnSpc>
                <a:spcBef>
                  <a:spcPct val="50000"/>
                </a:spcBef>
                <a:buClr>
                  <a:srgbClr val="FF6600"/>
                </a:buClr>
                <a:buSzPct val="11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7000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15000"/>
                </a:spcBef>
                <a:buClr>
                  <a:schemeClr val="tx2"/>
                </a:buClr>
                <a:buSzPct val="100000"/>
                <a:buChar char="-"/>
                <a:defRPr sz="2000">
                  <a:solidFill>
                    <a:schemeClr val="tx1"/>
                  </a:solidFill>
                  <a:latin typeface="Calibri" pitchFamily="34" charset="0"/>
                  <a:cs typeface="Cordia New" pitchFamily="34" charset="-34"/>
                </a:defRPr>
              </a:lvl4pPr>
              <a:lvl5pPr marL="2057400" indent="-228600" eaLnBrk="0" hangingPunct="0">
                <a:lnSpc>
                  <a:spcPct val="90000"/>
                </a:lnSpc>
                <a:spcBef>
                  <a:spcPct val="10000"/>
                </a:spcBef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003399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cs typeface="Cordia New" pitchFamily="34" charset="-34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en-US" sz="20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2887561" y="56546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800">
              <a:solidFill>
                <a:srgbClr val="000000"/>
              </a:solidFill>
              <a:latin typeface="Arial" pitchFamily="34" charset="0"/>
              <a:cs typeface="Angsana New" pitchFamily="18" charset="-34"/>
            </a:endParaRPr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3001810" y="5311762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95000"/>
              </a:lnSpc>
              <a:spcBef>
                <a:spcPct val="50000"/>
              </a:spcBef>
              <a:buClr>
                <a:srgbClr val="FF6600"/>
              </a:buClr>
              <a:buSzPct val="11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7000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15000"/>
              </a:spcBef>
              <a:buClr>
                <a:schemeClr val="tx2"/>
              </a:buClr>
              <a:buSzPct val="100000"/>
              <a:buChar char="-"/>
              <a:defRPr sz="2000">
                <a:solidFill>
                  <a:schemeClr val="tx1"/>
                </a:solidFill>
                <a:latin typeface="Calibri" pitchFamily="34" charset="0"/>
                <a:cs typeface="Cordia New" pitchFamily="34" charset="-34"/>
              </a:defRPr>
            </a:lvl4pPr>
            <a:lvl5pPr marL="2057400" indent="-228600" eaLnBrk="0" hangingPunct="0">
              <a:lnSpc>
                <a:spcPct val="90000"/>
              </a:lnSpc>
              <a:spcBef>
                <a:spcPct val="10000"/>
              </a:spcBef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3399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Cordia New" pitchFamily="34" charset="-34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 </a:t>
            </a:r>
            <a:endParaRPr lang="en-US" altLang="en-US" sz="1800" dirty="0">
              <a:solidFill>
                <a:srgbClr val="000000"/>
              </a:solidFill>
              <a:latin typeface="Times New Roman" pitchFamily="18" charset="0"/>
              <a:cs typeface="Angsana New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8772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3731</TotalTime>
  <Words>2659</Words>
  <Application>Microsoft Office PowerPoint</Application>
  <PresentationFormat>Widescreen</PresentationFormat>
  <Paragraphs>483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Angsana New</vt:lpstr>
      <vt:lpstr>Arial</vt:lpstr>
      <vt:lpstr>Calibri</vt:lpstr>
      <vt:lpstr>Calibri Light</vt:lpstr>
      <vt:lpstr>Cordia New</vt:lpstr>
      <vt:lpstr>Symbol</vt:lpstr>
      <vt:lpstr>Tahoma</vt:lpstr>
      <vt:lpstr>Times New Roman</vt:lpstr>
      <vt:lpstr>Office Theme</vt:lpstr>
      <vt:lpstr>CSI2005 Principles of Compiler Design </vt:lpstr>
      <vt:lpstr>Regular Expression</vt:lpstr>
      <vt:lpstr>Regular Expression</vt:lpstr>
      <vt:lpstr>Languages associated with regular expressions</vt:lpstr>
      <vt:lpstr>Languages associated with regular expressions</vt:lpstr>
      <vt:lpstr>Languages associated with regular expressions</vt:lpstr>
      <vt:lpstr>Examples</vt:lpstr>
      <vt:lpstr>Examples</vt:lpstr>
      <vt:lpstr>Regular expression to -NFA </vt:lpstr>
      <vt:lpstr>Regular expression to -NFA </vt:lpstr>
      <vt:lpstr>Regular expression to -NFA </vt:lpstr>
      <vt:lpstr>Examples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 Method – (RE to DFA)</vt:lpstr>
      <vt:lpstr>PowerPoint Presentation</vt:lpstr>
      <vt:lpstr>PowerPoint Presentation</vt:lpstr>
      <vt:lpstr>PowerPoint Presentation</vt:lpstr>
      <vt:lpstr>PowerPoint Presentation</vt:lpstr>
      <vt:lpstr>Computing  followpos()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Admin</cp:lastModifiedBy>
  <cp:revision>580</cp:revision>
  <dcterms:created xsi:type="dcterms:W3CDTF">2018-07-03T04:52:28Z</dcterms:created>
  <dcterms:modified xsi:type="dcterms:W3CDTF">2021-02-15T14:30:00Z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