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344" r:id="rId2"/>
    <p:sldId id="337" r:id="rId3"/>
    <p:sldId id="338" r:id="rId4"/>
    <p:sldId id="316" r:id="rId5"/>
    <p:sldId id="339" r:id="rId6"/>
    <p:sldId id="343" r:id="rId7"/>
    <p:sldId id="340" r:id="rId8"/>
    <p:sldId id="341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45297-9661-4111-AC4D-7C1869DFF0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6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CSI2005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Principles of 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1"/>
            <a:ext cx="10515600" cy="66970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Left Recursion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75" y="1133341"/>
            <a:ext cx="8729528" cy="51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3"/>
            <a:ext cx="10515600" cy="78109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Recursion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35" y="1300766"/>
            <a:ext cx="8873544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1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2"/>
            <a:ext cx="10515600" cy="70382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 -1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1378"/>
            <a:ext cx="10515600" cy="5309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US" dirty="0" smtClean="0"/>
              <a:t>E </a:t>
            </a:r>
            <a:r>
              <a:rPr lang="en-US" dirty="0"/>
              <a:t>→ </a:t>
            </a:r>
            <a:r>
              <a:rPr lang="en-US" dirty="0" smtClean="0"/>
              <a:t>E + T / 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T </a:t>
            </a:r>
            <a:r>
              <a:rPr lang="en-US" dirty="0"/>
              <a:t>→ </a:t>
            </a:r>
            <a:r>
              <a:rPr lang="en-US" dirty="0" smtClean="0"/>
              <a:t>T * F / 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F </a:t>
            </a:r>
            <a:r>
              <a:rPr lang="en-US" dirty="0"/>
              <a:t>→ </a:t>
            </a:r>
            <a:r>
              <a:rPr lang="en-US" dirty="0" smtClean="0"/>
              <a:t>( E ) / id</a:t>
            </a:r>
          </a:p>
          <a:p>
            <a:pPr marL="0" indent="0">
              <a:buNone/>
            </a:pPr>
            <a:r>
              <a:rPr lang="en-US" dirty="0" smtClean="0"/>
              <a:t>Eliminate the immediate left recursion,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IN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E → </a:t>
            </a:r>
            <a:r>
              <a:rPr lang="en-US" dirty="0" smtClean="0">
                <a:solidFill>
                  <a:srgbClr val="FF0000"/>
                </a:solidFill>
              </a:rPr>
              <a:t>TE’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E’ → +TE’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T → </a:t>
            </a:r>
            <a:r>
              <a:rPr lang="en-US" dirty="0" smtClean="0">
                <a:solidFill>
                  <a:srgbClr val="00B050"/>
                </a:solidFill>
              </a:rPr>
              <a:t>FT’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</a:t>
            </a:r>
            <a:r>
              <a:rPr lang="en-US" dirty="0" smtClean="0">
                <a:solidFill>
                  <a:srgbClr val="00B050"/>
                </a:solidFill>
              </a:rPr>
              <a:t>T’ </a:t>
            </a:r>
            <a:r>
              <a:rPr lang="en-US" dirty="0">
                <a:solidFill>
                  <a:srgbClr val="00B050"/>
                </a:solidFill>
              </a:rPr>
              <a:t>→ </a:t>
            </a:r>
            <a:r>
              <a:rPr lang="en-US" dirty="0" smtClean="0">
                <a:solidFill>
                  <a:srgbClr val="00B050"/>
                </a:solidFill>
              </a:rPr>
              <a:t>*FT’ </a:t>
            </a:r>
            <a:r>
              <a:rPr lang="en-US" dirty="0">
                <a:solidFill>
                  <a:srgbClr val="00B050"/>
                </a:solidFill>
              </a:rPr>
              <a:t>/ </a:t>
            </a:r>
            <a:r>
              <a:rPr lang="th-TH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F </a:t>
            </a:r>
            <a:r>
              <a:rPr lang="en-US" dirty="0"/>
              <a:t>→ ( E ) / id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82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  <a:r>
              <a:rPr lang="en-IN" dirty="0" smtClean="0">
                <a:solidFill>
                  <a:srgbClr val="FF0000"/>
                </a:solidFill>
              </a:rPr>
              <a:t>-</a:t>
            </a:r>
            <a:r>
              <a:rPr lang="en-IN" dirty="0">
                <a:solidFill>
                  <a:srgbClr val="FF0000"/>
                </a:solidFill>
              </a:rPr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4606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S </a:t>
            </a:r>
            <a:r>
              <a:rPr lang="en-US" dirty="0"/>
              <a:t>→ </a:t>
            </a:r>
            <a:r>
              <a:rPr lang="en-US" dirty="0" smtClean="0"/>
              <a:t>Aa </a:t>
            </a:r>
            <a:r>
              <a:rPr lang="en-US" dirty="0"/>
              <a:t>/ </a:t>
            </a:r>
            <a:r>
              <a:rPr lang="en-US" dirty="0" smtClean="0"/>
              <a:t>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A </a:t>
            </a:r>
            <a:r>
              <a:rPr lang="en-US" dirty="0"/>
              <a:t>→ </a:t>
            </a:r>
            <a:r>
              <a:rPr lang="en-US" dirty="0" smtClean="0"/>
              <a:t>Ac </a:t>
            </a:r>
            <a:r>
              <a:rPr lang="en-US" dirty="0"/>
              <a:t>/ </a:t>
            </a:r>
            <a:r>
              <a:rPr lang="en-US" dirty="0" err="1" smtClean="0"/>
              <a:t>Sd</a:t>
            </a:r>
            <a:r>
              <a:rPr lang="en-US" dirty="0" smtClean="0"/>
              <a:t> / </a:t>
            </a:r>
            <a:r>
              <a:rPr lang="th-TH" altLang="en-US" dirty="0" smtClean="0">
                <a:sym typeface="Symbol" panose="05050102010706020507" pitchFamily="18" charset="2"/>
              </a:rPr>
              <a:t>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Here both S and A are left recursive,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S        Aa        </a:t>
            </a:r>
            <a:r>
              <a:rPr lang="en-IN" dirty="0" err="1" smtClean="0">
                <a:sym typeface="Symbol" panose="05050102010706020507" pitchFamily="18" charset="2"/>
              </a:rPr>
              <a:t>Sda</a:t>
            </a:r>
            <a:endParaRPr lang="en-I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Since S is not immediate left recursive, keep S- productions as it is. Use the S-production in A-productions,</a:t>
            </a: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         </a:t>
            </a:r>
            <a:r>
              <a:rPr lang="en-US" dirty="0" smtClean="0"/>
              <a:t>A </a:t>
            </a:r>
            <a:r>
              <a:rPr lang="en-US" dirty="0"/>
              <a:t>→ Ac / </a:t>
            </a:r>
            <a:r>
              <a:rPr lang="en-US" dirty="0" err="1" smtClean="0"/>
              <a:t>Aad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bd</a:t>
            </a:r>
            <a:r>
              <a:rPr lang="en-US" dirty="0" smtClean="0"/>
              <a:t> /</a:t>
            </a:r>
            <a:r>
              <a:rPr lang="th-TH" altLang="en-US" dirty="0" smtClean="0">
                <a:sym typeface="Symbol" panose="05050102010706020507" pitchFamily="18" charset="2"/>
              </a:rPr>
              <a:t></a:t>
            </a:r>
            <a:endParaRPr lang="en-IN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Now eliminate left recursion in A-productions,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US" dirty="0"/>
              <a:t>A → </a:t>
            </a:r>
            <a:r>
              <a:rPr lang="en-US" dirty="0" smtClean="0"/>
              <a:t> </a:t>
            </a:r>
            <a:r>
              <a:rPr lang="en-US" dirty="0" err="1" smtClean="0"/>
              <a:t>bdA</a:t>
            </a:r>
            <a:r>
              <a:rPr lang="en-US" dirty="0" smtClean="0"/>
              <a:t>’ / A’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A’ </a:t>
            </a:r>
            <a:r>
              <a:rPr lang="en-US" dirty="0"/>
              <a:t>→ 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’ / </a:t>
            </a:r>
            <a:r>
              <a:rPr lang="en-US" dirty="0" err="1" smtClean="0"/>
              <a:t>adA</a:t>
            </a:r>
            <a:r>
              <a:rPr lang="en-US" dirty="0" smtClean="0"/>
              <a:t>’ / </a:t>
            </a:r>
            <a:r>
              <a:rPr lang="th-TH" altLang="en-US" dirty="0" smtClean="0"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ym typeface="Symbol" panose="05050102010706020507" pitchFamily="18" charset="2"/>
              </a:rPr>
              <a:t>                     </a:t>
            </a:r>
            <a:r>
              <a:rPr lang="en-US" dirty="0" smtClean="0"/>
              <a:t>S </a:t>
            </a:r>
            <a:r>
              <a:rPr lang="en-US" dirty="0"/>
              <a:t>→ Aa / b</a:t>
            </a:r>
            <a:endParaRPr lang="en-IN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120738"/>
              </p:ext>
            </p:extLst>
          </p:nvPr>
        </p:nvGraphicFramePr>
        <p:xfrm>
          <a:off x="1498135" y="257709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35" y="257709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64976"/>
              </p:ext>
            </p:extLst>
          </p:nvPr>
        </p:nvGraphicFramePr>
        <p:xfrm>
          <a:off x="2487658" y="2600700"/>
          <a:ext cx="5365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9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58" y="2600700"/>
                        <a:ext cx="5365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7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79931"/>
            <a:ext cx="10065152" cy="80391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Problem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6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Eliminate left-recursion from the following grammar,</a:t>
            </a:r>
          </a:p>
          <a:p>
            <a:pPr marL="0" indent="0">
              <a:buNone/>
            </a:pPr>
            <a:r>
              <a:rPr lang="en-US" dirty="0" smtClean="0"/>
              <a:t>            S </a:t>
            </a:r>
            <a:r>
              <a:rPr lang="en-US" dirty="0"/>
              <a:t>→ </a:t>
            </a:r>
            <a:r>
              <a:rPr lang="en-US" dirty="0" smtClean="0"/>
              <a:t>(  L  ) </a:t>
            </a:r>
            <a:r>
              <a:rPr lang="en-US" dirty="0"/>
              <a:t>/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 L </a:t>
            </a:r>
            <a:r>
              <a:rPr lang="en-US" dirty="0"/>
              <a:t>→ </a:t>
            </a:r>
            <a:r>
              <a:rPr lang="en-US" dirty="0" smtClean="0"/>
              <a:t>L , S </a:t>
            </a:r>
            <a:r>
              <a:rPr lang="en-US" dirty="0"/>
              <a:t>/ </a:t>
            </a:r>
            <a:r>
              <a:rPr lang="en-US" dirty="0" smtClean="0"/>
              <a:t>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S → (  L  ) / a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US" dirty="0">
                <a:solidFill>
                  <a:srgbClr val="FF0000"/>
                </a:solidFill>
              </a:rPr>
              <a:t>L → </a:t>
            </a:r>
            <a:r>
              <a:rPr lang="en-US" dirty="0" smtClean="0">
                <a:solidFill>
                  <a:srgbClr val="FF0000"/>
                </a:solidFill>
              </a:rPr>
              <a:t>SL’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L’ →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SL’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71670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Left factoring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4856"/>
            <a:ext cx="8743950" cy="51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214" y="171940"/>
            <a:ext cx="9544291" cy="74245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  Left </a:t>
            </a:r>
            <a:r>
              <a:rPr lang="en-IN" dirty="0">
                <a:solidFill>
                  <a:srgbClr val="FF0000"/>
                </a:solidFill>
              </a:rPr>
              <a:t>factoring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6754" y="1076446"/>
            <a:ext cx="7286425" cy="37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076"/>
            <a:ext cx="10515600" cy="80391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 factoring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5894"/>
            <a:ext cx="8653463" cy="429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244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Cordia New</vt:lpstr>
      <vt:lpstr>Symbol</vt:lpstr>
      <vt:lpstr>Office Theme</vt:lpstr>
      <vt:lpstr>Equation</vt:lpstr>
      <vt:lpstr>CSI2005 Principles of Compiler Design </vt:lpstr>
      <vt:lpstr>Left Recursion</vt:lpstr>
      <vt:lpstr>Left Recursion</vt:lpstr>
      <vt:lpstr>Example -1</vt:lpstr>
      <vt:lpstr>Example -2</vt:lpstr>
      <vt:lpstr>Problem</vt:lpstr>
      <vt:lpstr>Left factoring</vt:lpstr>
      <vt:lpstr>  Left factoring</vt:lpstr>
      <vt:lpstr>Left factoring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574</cp:revision>
  <dcterms:created xsi:type="dcterms:W3CDTF">2018-07-03T04:52:28Z</dcterms:created>
  <dcterms:modified xsi:type="dcterms:W3CDTF">2021-02-16T08:23:15Z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