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6" r:id="rId14"/>
    <p:sldId id="267" r:id="rId15"/>
    <p:sldId id="268" r:id="rId16"/>
    <p:sldId id="269" r:id="rId17"/>
    <p:sldId id="275" r:id="rId18"/>
    <p:sldId id="270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6B7-DF6C-4110-B49E-32D756218E2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E12-16DB-454C-8F65-C6F3DCC1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86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6B7-DF6C-4110-B49E-32D756218E2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E12-16DB-454C-8F65-C6F3DCC1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4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6B7-DF6C-4110-B49E-32D756218E2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E12-16DB-454C-8F65-C6F3DCC1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67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6B7-DF6C-4110-B49E-32D756218E2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E12-16DB-454C-8F65-C6F3DCC1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8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6B7-DF6C-4110-B49E-32D756218E2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E12-16DB-454C-8F65-C6F3DCC1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0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6B7-DF6C-4110-B49E-32D756218E2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E12-16DB-454C-8F65-C6F3DCC1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24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6B7-DF6C-4110-B49E-32D756218E2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E12-16DB-454C-8F65-C6F3DCC1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01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6B7-DF6C-4110-B49E-32D756218E2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E12-16DB-454C-8F65-C6F3DCC1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3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6B7-DF6C-4110-B49E-32D756218E2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E12-16DB-454C-8F65-C6F3DCC1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5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6B7-DF6C-4110-B49E-32D756218E2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E12-16DB-454C-8F65-C6F3DCC1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12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6B7-DF6C-4110-B49E-32D756218E2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E12-16DB-454C-8F65-C6F3DCC1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7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06B7-DF6C-4110-B49E-32D756218E2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AE12-16DB-454C-8F65-C6F3DCC1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mputer-network-classless-inter-domain-routing-cidr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Network Layer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63" y="688952"/>
            <a:ext cx="8403062" cy="2985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4" y="3720988"/>
            <a:ext cx="8433449" cy="274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aseline="0">
                <a:solidFill>
                  <a:schemeClr val="bg2"/>
                </a:solidFill>
              </a:rPr>
              <a:t>19.</a:t>
            </a:r>
            <a:fld id="{1F8CF68B-AE0B-4E93-A949-930D23E3FE95}" type="slidenum">
              <a:rPr lang="en-US" altLang="en-US" sz="2000" baseline="0">
                <a:solidFill>
                  <a:schemeClr val="bg2"/>
                </a:solidFill>
              </a:rPr>
              <a:pPr/>
              <a:t>11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0" y="496440"/>
            <a:ext cx="9959327" cy="2994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185" y="3735544"/>
            <a:ext cx="9350768" cy="22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1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aseline="0">
                <a:solidFill>
                  <a:schemeClr val="bg2"/>
                </a:solidFill>
              </a:rPr>
              <a:t>19.</a:t>
            </a:r>
            <a:fld id="{FBECE2CD-78FB-4B08-82DF-97C603092F97}" type="slidenum">
              <a:rPr lang="en-US" altLang="en-US" sz="2000" baseline="0">
                <a:solidFill>
                  <a:schemeClr val="bg2"/>
                </a:solidFill>
              </a:rPr>
              <a:pPr/>
              <a:t>12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84" y="381401"/>
            <a:ext cx="6608874" cy="32225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40" y="3818451"/>
            <a:ext cx="10065922" cy="22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Number </a:t>
            </a:r>
            <a:r>
              <a:rPr lang="en-US" i="1" dirty="0" smtClean="0"/>
              <a:t>of blocks </a:t>
            </a:r>
            <a:r>
              <a:rPr lang="en-US" i="1" dirty="0"/>
              <a:t>and block size in </a:t>
            </a:r>
            <a:r>
              <a:rPr lang="en-US" i="1" dirty="0" err="1" smtClean="0"/>
              <a:t>classful</a:t>
            </a:r>
            <a:r>
              <a:rPr lang="en-US" i="1" dirty="0" smtClean="0"/>
              <a:t> IPv4 </a:t>
            </a:r>
            <a:r>
              <a:rPr lang="en-US" i="1" dirty="0"/>
              <a:t>addressing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782" y="2339584"/>
            <a:ext cx="7658644" cy="238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/>
              <a:t>Netid</a:t>
            </a:r>
            <a:r>
              <a:rPr lang="en-IN" i="1" dirty="0"/>
              <a:t> and </a:t>
            </a:r>
            <a:r>
              <a:rPr lang="en-IN" i="1" dirty="0" err="1"/>
              <a:t>Hostid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classful</a:t>
            </a:r>
            <a:r>
              <a:rPr lang="en-US" dirty="0"/>
              <a:t> addressing, an IP address in class A, B, or C is divided into </a:t>
            </a:r>
            <a:r>
              <a:rPr lang="en-US" dirty="0" err="1"/>
              <a:t>netid</a:t>
            </a:r>
            <a:r>
              <a:rPr lang="en-US" dirty="0"/>
              <a:t> and </a:t>
            </a:r>
            <a:r>
              <a:rPr lang="en-US" dirty="0" err="1"/>
              <a:t>hostid</a:t>
            </a:r>
            <a:r>
              <a:rPr lang="en-US" dirty="0"/>
              <a:t>.</a:t>
            </a:r>
          </a:p>
          <a:p>
            <a:r>
              <a:rPr lang="en-US" dirty="0"/>
              <a:t>These parts are of varying lengths, depending on the class of the </a:t>
            </a:r>
            <a:r>
              <a:rPr lang="en-US" dirty="0" smtClean="0"/>
              <a:t>address. </a:t>
            </a:r>
          </a:p>
          <a:p>
            <a:r>
              <a:rPr lang="en-US" dirty="0"/>
              <a:t>In class A, one byte defines the </a:t>
            </a:r>
            <a:r>
              <a:rPr lang="en-US" dirty="0" err="1"/>
              <a:t>netid</a:t>
            </a:r>
            <a:r>
              <a:rPr lang="en-US" dirty="0"/>
              <a:t> and three bytes define the </a:t>
            </a:r>
            <a:r>
              <a:rPr lang="en-US" dirty="0" err="1"/>
              <a:t>hostid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class B</a:t>
            </a:r>
            <a:r>
              <a:rPr lang="en-US" dirty="0" smtClean="0"/>
              <a:t>, two </a:t>
            </a:r>
            <a:r>
              <a:rPr lang="en-US" dirty="0"/>
              <a:t>bytes define the </a:t>
            </a:r>
            <a:r>
              <a:rPr lang="en-US" dirty="0" err="1"/>
              <a:t>netid</a:t>
            </a:r>
            <a:r>
              <a:rPr lang="en-US" dirty="0"/>
              <a:t> and two bytes define the </a:t>
            </a:r>
            <a:r>
              <a:rPr lang="en-US" dirty="0" err="1"/>
              <a:t>hostid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class C, three bytes </a:t>
            </a:r>
            <a:r>
              <a:rPr lang="en-US" dirty="0" smtClean="0"/>
              <a:t>define the </a:t>
            </a:r>
            <a:r>
              <a:rPr lang="en-US" dirty="0" err="1"/>
              <a:t>netid</a:t>
            </a:r>
            <a:r>
              <a:rPr lang="en-US" dirty="0"/>
              <a:t> and one byte defines the </a:t>
            </a:r>
            <a:r>
              <a:rPr lang="en-US" dirty="0" err="1"/>
              <a:t>hostid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7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Mask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Although the length of the </a:t>
            </a:r>
            <a:r>
              <a:rPr lang="en-US" dirty="0" err="1"/>
              <a:t>netid</a:t>
            </a:r>
            <a:r>
              <a:rPr lang="en-US" dirty="0"/>
              <a:t> and </a:t>
            </a:r>
            <a:r>
              <a:rPr lang="en-US" dirty="0" err="1"/>
              <a:t>hostid</a:t>
            </a:r>
            <a:r>
              <a:rPr lang="en-US" dirty="0"/>
              <a:t> (in bits) is predetermined in </a:t>
            </a:r>
            <a:r>
              <a:rPr lang="en-US" dirty="0" err="1"/>
              <a:t>classful</a:t>
            </a:r>
            <a:r>
              <a:rPr lang="en-US" dirty="0"/>
              <a:t> addressing</a:t>
            </a:r>
            <a:r>
              <a:rPr lang="en-US" dirty="0" smtClean="0"/>
              <a:t>, we </a:t>
            </a:r>
            <a:r>
              <a:rPr lang="en-US" dirty="0"/>
              <a:t>can also use a mask (also called the default mask), a 32-bit number made </a:t>
            </a:r>
            <a:r>
              <a:rPr lang="en-US" dirty="0" smtClean="0"/>
              <a:t>of </a:t>
            </a:r>
            <a:r>
              <a:rPr lang="en-US" dirty="0"/>
              <a:t>contiguous </a:t>
            </a:r>
            <a:r>
              <a:rPr lang="en-US" dirty="0" smtClean="0"/>
              <a:t>1s </a:t>
            </a:r>
            <a:r>
              <a:rPr lang="en-US" dirty="0"/>
              <a:t>followed by contiguous </a:t>
            </a:r>
            <a:r>
              <a:rPr lang="en-US" dirty="0" smtClean="0"/>
              <a:t>0s. </a:t>
            </a:r>
          </a:p>
          <a:p>
            <a:r>
              <a:rPr lang="en-US" dirty="0" smtClean="0"/>
              <a:t>Default mask for </a:t>
            </a:r>
            <a:r>
              <a:rPr lang="en-US" dirty="0" err="1" smtClean="0"/>
              <a:t>classful</a:t>
            </a:r>
            <a:r>
              <a:rPr lang="en-US" dirty="0" smtClean="0"/>
              <a:t> addressing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mask can help us to find the </a:t>
            </a:r>
            <a:r>
              <a:rPr lang="en-US" dirty="0" err="1"/>
              <a:t>netid</a:t>
            </a:r>
            <a:r>
              <a:rPr lang="en-US" dirty="0"/>
              <a:t> and the </a:t>
            </a:r>
            <a:r>
              <a:rPr lang="en-US" dirty="0" err="1"/>
              <a:t>hostid</a:t>
            </a:r>
            <a:r>
              <a:rPr lang="en-US" dirty="0"/>
              <a:t>. For example, the mask for </a:t>
            </a:r>
            <a:r>
              <a:rPr lang="en-US" dirty="0" smtClean="0"/>
              <a:t>a class </a:t>
            </a:r>
            <a:r>
              <a:rPr lang="en-US" dirty="0"/>
              <a:t>A address has eight 1s, which means the first 8 bits of any address in class </a:t>
            </a:r>
            <a:r>
              <a:rPr lang="en-US" dirty="0" smtClean="0"/>
              <a:t>A define </a:t>
            </a:r>
            <a:r>
              <a:rPr lang="en-US" dirty="0"/>
              <a:t>the </a:t>
            </a:r>
            <a:r>
              <a:rPr lang="en-US" dirty="0" err="1"/>
              <a:t>netid</a:t>
            </a:r>
            <a:r>
              <a:rPr lang="en-US" dirty="0"/>
              <a:t>; the next 24 bits define the </a:t>
            </a:r>
            <a:r>
              <a:rPr lang="en-US" dirty="0" err="1"/>
              <a:t>hostid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88" y="3387144"/>
            <a:ext cx="7588424" cy="15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Subnetting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era of </a:t>
            </a:r>
            <a:r>
              <a:rPr lang="en-US" dirty="0" err="1"/>
              <a:t>classful</a:t>
            </a:r>
            <a:r>
              <a:rPr lang="en-US" dirty="0"/>
              <a:t> addressing, </a:t>
            </a:r>
            <a:r>
              <a:rPr lang="en-US" dirty="0" err="1"/>
              <a:t>subnetting</a:t>
            </a:r>
            <a:r>
              <a:rPr lang="en-US" dirty="0"/>
              <a:t> was introduced.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 organization </a:t>
            </a:r>
            <a:r>
              <a:rPr lang="en-US" dirty="0" smtClean="0"/>
              <a:t>was granted </a:t>
            </a:r>
            <a:r>
              <a:rPr lang="en-US" dirty="0"/>
              <a:t>a large block in class A or B, it could divide the addresses into several </a:t>
            </a:r>
            <a:r>
              <a:rPr lang="en-US" dirty="0" smtClean="0"/>
              <a:t>contiguous groups </a:t>
            </a:r>
            <a:r>
              <a:rPr lang="en-US" dirty="0"/>
              <a:t>and assign each group to smaller networks (called subnets) or, in rare cases</a:t>
            </a:r>
            <a:r>
              <a:rPr lang="en-US" dirty="0" smtClean="0"/>
              <a:t>, share </a:t>
            </a:r>
            <a:r>
              <a:rPr lang="en-US" dirty="0"/>
              <a:t>part of the addresses with neighbors. </a:t>
            </a:r>
            <a:endParaRPr lang="en-US" dirty="0" smtClean="0"/>
          </a:p>
          <a:p>
            <a:r>
              <a:rPr lang="en-US" dirty="0" err="1" smtClean="0"/>
              <a:t>Subnetting</a:t>
            </a:r>
            <a:r>
              <a:rPr lang="en-US" dirty="0" smtClean="0"/>
              <a:t> </a:t>
            </a:r>
            <a:r>
              <a:rPr lang="en-US" dirty="0"/>
              <a:t>increases the number of Is in </a:t>
            </a:r>
            <a:r>
              <a:rPr lang="en-US" dirty="0" smtClean="0"/>
              <a:t>the mask.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4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aseline="0">
                <a:solidFill>
                  <a:schemeClr val="bg2"/>
                </a:solidFill>
              </a:rPr>
              <a:t>19.</a:t>
            </a:r>
            <a:fld id="{44A0F922-7EDD-488E-AAFD-BD5AB2778CCC}" type="slidenum">
              <a:rPr lang="en-US" altLang="en-US" sz="2000" baseline="0">
                <a:solidFill>
                  <a:schemeClr val="bg2"/>
                </a:solidFill>
              </a:rPr>
              <a:pPr/>
              <a:t>17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" y="-90152"/>
            <a:ext cx="11423562" cy="6948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defRPr/>
            </a:pPr>
            <a: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  <a:t>Disadvantage of Classful Addressing: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marL="342900" indent="-342900">
              <a:lnSpc>
                <a:spcPct val="107000"/>
              </a:lnSpc>
              <a:tabLst>
                <a:tab pos="457200" algn="l"/>
              </a:tabLst>
              <a:defRPr/>
            </a:pPr>
            <a: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  <a:t>Class A with a mask of 255.0.0.0 can support 16, 777, 214 addresses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marL="342900" indent="-342900">
              <a:lnSpc>
                <a:spcPct val="107000"/>
              </a:lnSpc>
              <a:tabLst>
                <a:tab pos="457200" algn="l"/>
              </a:tabLst>
              <a:defRPr/>
            </a:pPr>
            <a: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  <a:t>Class B with a mask of 255.255.0.0 can support 65, 534 addresses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marL="342900" indent="-342900">
              <a:lnSpc>
                <a:spcPct val="107000"/>
              </a:lnSpc>
              <a:tabLst>
                <a:tab pos="457200" algn="l"/>
              </a:tabLst>
              <a:defRPr/>
            </a:pPr>
            <a: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  <a:t>Class C with a mask of 255.255.255.0 can support 254 addresses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defRPr/>
            </a:pPr>
            <a: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  <a:t>But what if someone requires 2000 addresses ?</a:t>
            </a:r>
            <a:b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</a:br>
            <a: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  <a:t>One way to address this situation would be to provide the person with class B network. But that would result in a waste of so many addresses.</a:t>
            </a:r>
            <a:b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</a:br>
            <a: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  <a:t>Another possible way is to provide multiple class C networks, but that too can cause a problem as there would be too many networks to handle.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defRPr/>
            </a:pPr>
            <a: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  <a:t>To resolve problems like the one mentioned above CIDR was introduced.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defRPr/>
            </a:pPr>
            <a:r>
              <a:rPr lang="en-IN" sz="2400" spc="10" dirty="0">
                <a:solidFill>
                  <a:srgbClr val="0000FF"/>
                </a:solidFill>
                <a:ea typeface="Times New Roman" panose="02020603050405020304" pitchFamily="18" charset="0"/>
                <a:cs typeface="Shruti"/>
                <a:hlinkClick r:id="rId2"/>
              </a:rPr>
              <a:t>Classless Inter-Domain Routing (CIDR)</a:t>
            </a:r>
            <a: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  <a:t>:</a:t>
            </a:r>
            <a:b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</a:br>
            <a: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  <a:t>CIDR or Class Inter-Domain Routing was introduced in 1993 to replace </a:t>
            </a:r>
            <a:r>
              <a:rPr lang="en-IN" sz="2400" spc="10" dirty="0" err="1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  <a:t>classfull</a:t>
            </a:r>
            <a: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  <a:t> addressing. It allows the user to use VLSM or Variable Length Subnet Masks.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defRPr/>
            </a:pPr>
            <a: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  <a:t>CIDR notation:</a:t>
            </a:r>
            <a:b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</a:br>
            <a:r>
              <a:rPr lang="en-IN" sz="2400" spc="10" dirty="0">
                <a:solidFill>
                  <a:srgbClr val="40424E"/>
                </a:solidFill>
                <a:ea typeface="Times New Roman" panose="02020603050405020304" pitchFamily="18" charset="0"/>
                <a:cs typeface="Shruti"/>
              </a:rPr>
              <a:t>In CIDR subnet masks are denoted by /X. For example a subnet of 255.255.255.0 would be denoted by /24. To work a subnet mask in CIDR, we have to first convert each octet into its respective binary value. For example, if the subnet is of 255.255.255.0. then :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</p:txBody>
      </p:sp>
    </p:spTree>
    <p:extLst>
      <p:ext uri="{BB962C8B-B14F-4D97-AF65-F5344CB8AC3E}">
        <p14:creationId xmlns:p14="http://schemas.microsoft.com/office/powerpoint/2010/main" val="42448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Classless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Classless Addressing</a:t>
            </a:r>
            <a:r>
              <a:rPr lang="en-US" dirty="0"/>
              <a:t> is an improved IP </a:t>
            </a:r>
            <a:r>
              <a:rPr lang="en-US" b="1" dirty="0"/>
              <a:t>Addressing</a:t>
            </a:r>
            <a:r>
              <a:rPr lang="en-US" dirty="0"/>
              <a:t> system. It makes the allocation of IP Addresses more efficient. It replaces the older classful </a:t>
            </a:r>
            <a:r>
              <a:rPr lang="en-US" b="1" dirty="0"/>
              <a:t>addressing</a:t>
            </a:r>
            <a:r>
              <a:rPr lang="en-US" dirty="0"/>
              <a:t> system based on classes. It is also known as </a:t>
            </a:r>
            <a:r>
              <a:rPr lang="en-US" b="1" dirty="0"/>
              <a:t>Classless</a:t>
            </a:r>
            <a:r>
              <a:rPr lang="en-US" dirty="0"/>
              <a:t> Inter Domain Routing (CIDR).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50" y="3670480"/>
            <a:ext cx="7588424" cy="15325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1019" y="5208259"/>
            <a:ext cx="9805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Classful addressing does not send subnet information. Efficient address-space allocation is available in classless addressing.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7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Subnetting</a:t>
            </a:r>
            <a:r>
              <a:rPr lang="en-US" dirty="0"/>
              <a:t> is the process of dividing one network into smaller networks. Collectively, the smaller networks are referred to as subnetworks (or subnets</a:t>
            </a:r>
            <a:r>
              <a:rPr lang="en-US" dirty="0" smtClean="0"/>
              <a:t>),</a:t>
            </a:r>
            <a:endParaRPr lang="en-IN" dirty="0"/>
          </a:p>
          <a:p>
            <a:endParaRPr lang="en-IN" dirty="0" smtClean="0"/>
          </a:p>
          <a:p>
            <a:r>
              <a:rPr lang="en-US" dirty="0" err="1"/>
              <a:t>Subnetting</a:t>
            </a:r>
            <a:r>
              <a:rPr lang="en-US" dirty="0"/>
              <a:t> </a:t>
            </a:r>
            <a:r>
              <a:rPr lang="en-US" dirty="0" smtClean="0"/>
              <a:t>Increases </a:t>
            </a:r>
            <a:r>
              <a:rPr lang="en-US" dirty="0"/>
              <a:t>the number of </a:t>
            </a:r>
            <a:r>
              <a:rPr lang="en-US" dirty="0" smtClean="0"/>
              <a:t>Ones(1’s ) or (borrowing )in </a:t>
            </a:r>
            <a:r>
              <a:rPr lang="en-US" dirty="0"/>
              <a:t>the </a:t>
            </a:r>
            <a:r>
              <a:rPr lang="en-US" dirty="0" smtClean="0"/>
              <a:t>mask</a:t>
            </a:r>
          </a:p>
          <a:p>
            <a:r>
              <a:rPr lang="en-US" dirty="0" smtClean="0"/>
              <a:t>Note : </a:t>
            </a:r>
            <a:r>
              <a:rPr lang="en-US" b="1" i="1" dirty="0" smtClean="0">
                <a:solidFill>
                  <a:srgbClr val="7030A0"/>
                </a:solidFill>
              </a:rPr>
              <a:t>The first address in a block is normally not assigned to any devices, it is used as a network address, represents the organization to the rest of the world.</a:t>
            </a:r>
          </a:p>
          <a:p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Last address is Broadcast address, will not be assigned to any nodes,</a:t>
            </a:r>
            <a:r>
              <a:rPr lang="en-US" b="1" dirty="0">
                <a:solidFill>
                  <a:srgbClr val="FF0000"/>
                </a:solidFill>
                <a:latin typeface="Candara" panose="020E0502030303020204" pitchFamily="34" charset="0"/>
              </a:rPr>
              <a:t> broadcast address allows information to be sent to all machines on a given subnet rather than to a specific machine</a:t>
            </a:r>
            <a:endParaRPr lang="en-IN" b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at the network layer is </a:t>
            </a:r>
            <a:r>
              <a:rPr lang="en-US" dirty="0" smtClean="0"/>
              <a:t>host-to-host </a:t>
            </a:r>
            <a:r>
              <a:rPr lang="en-IN" dirty="0" smtClean="0"/>
              <a:t>(</a:t>
            </a:r>
            <a:r>
              <a:rPr lang="en-IN" dirty="0"/>
              <a:t>computer-to-computer</a:t>
            </a:r>
            <a:r>
              <a:rPr lang="en-IN" dirty="0" smtClean="0"/>
              <a:t>). </a:t>
            </a:r>
          </a:p>
          <a:p>
            <a:r>
              <a:rPr lang="en-US" dirty="0"/>
              <a:t>The packet transmitted by the sending computer may pass </a:t>
            </a:r>
            <a:r>
              <a:rPr lang="en-US" dirty="0" smtClean="0"/>
              <a:t>through several </a:t>
            </a:r>
            <a:r>
              <a:rPr lang="en-US" dirty="0"/>
              <a:t>LANs or WANs before reaching the destination computer</a:t>
            </a:r>
            <a:r>
              <a:rPr lang="en-US" dirty="0" smtClean="0"/>
              <a:t>.</a:t>
            </a:r>
          </a:p>
          <a:p>
            <a:r>
              <a:rPr lang="en-US" dirty="0"/>
              <a:t>For this level of communication, we need a global addressing scheme; we </a:t>
            </a:r>
            <a:r>
              <a:rPr lang="en-US" dirty="0" smtClean="0"/>
              <a:t>called </a:t>
            </a:r>
            <a:r>
              <a:rPr lang="en-IN" dirty="0" smtClean="0"/>
              <a:t>this </a:t>
            </a:r>
            <a:r>
              <a:rPr lang="en-IN" dirty="0"/>
              <a:t>logical addressing</a:t>
            </a:r>
          </a:p>
        </p:txBody>
      </p:sp>
    </p:spTree>
    <p:extLst>
      <p:ext uri="{BB962C8B-B14F-4D97-AF65-F5344CB8AC3E}">
        <p14:creationId xmlns:p14="http://schemas.microsoft.com/office/powerpoint/2010/main" val="930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8258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Subnetting 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192.168.10.0/25</a:t>
            </a:r>
            <a:endParaRPr lang="en-IN" dirty="0"/>
          </a:p>
          <a:p>
            <a:r>
              <a:rPr lang="en-IN" dirty="0" smtClean="0"/>
              <a:t>Find the Customised Subnet mask</a:t>
            </a:r>
          </a:p>
          <a:p>
            <a:r>
              <a:rPr lang="en-IN" dirty="0" smtClean="0"/>
              <a:t>Find the total number of Sub-Networks can be created</a:t>
            </a:r>
          </a:p>
          <a:p>
            <a:r>
              <a:rPr lang="en-IN" dirty="0" smtClean="0"/>
              <a:t>Find the Total number of IP address on each subnetwork</a:t>
            </a:r>
          </a:p>
          <a:p>
            <a:r>
              <a:rPr lang="en-IN" dirty="0" smtClean="0"/>
              <a:t>Find the total number of Host Address on each subnetwork</a:t>
            </a:r>
          </a:p>
          <a:p>
            <a:r>
              <a:rPr lang="en-IN" dirty="0" smtClean="0"/>
              <a:t>Find the Network address and broadcast address on each subnet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45" y="380650"/>
            <a:ext cx="4300781" cy="868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585" y="0"/>
            <a:ext cx="29051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3" y="107549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Problem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29" y="643944"/>
            <a:ext cx="10515600" cy="56875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For the Given IP Address-192.10.10.0</a:t>
            </a:r>
          </a:p>
          <a:p>
            <a:pPr marL="0" indent="0">
              <a:buNone/>
            </a:pPr>
            <a:r>
              <a:rPr lang="en-US" dirty="0" smtClean="0"/>
              <a:t>Requirements :</a:t>
            </a:r>
          </a:p>
          <a:p>
            <a:pPr marL="0" indent="0">
              <a:buNone/>
            </a:pPr>
            <a:r>
              <a:rPr lang="en-US" dirty="0" smtClean="0"/>
              <a:t>1:Number </a:t>
            </a:r>
            <a:r>
              <a:rPr lang="en-US" dirty="0"/>
              <a:t>of needed </a:t>
            </a:r>
            <a:r>
              <a:rPr lang="en-US" dirty="0" smtClean="0"/>
              <a:t>subnets-4</a:t>
            </a:r>
          </a:p>
          <a:p>
            <a:pPr marL="0" indent="0">
              <a:buNone/>
            </a:pPr>
            <a:r>
              <a:rPr lang="en-US" dirty="0" smtClean="0"/>
              <a:t>2:Total </a:t>
            </a:r>
            <a:r>
              <a:rPr lang="en-US" dirty="0"/>
              <a:t>number of host </a:t>
            </a:r>
            <a:r>
              <a:rPr lang="en-US" dirty="0" smtClean="0"/>
              <a:t>addresses-64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3:Number </a:t>
            </a:r>
            <a:r>
              <a:rPr lang="en-US" dirty="0"/>
              <a:t>of needed usable </a:t>
            </a:r>
            <a:r>
              <a:rPr lang="en-US" dirty="0" smtClean="0"/>
              <a:t>hosts-62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Find:</a:t>
            </a:r>
          </a:p>
          <a:p>
            <a:pPr marL="0" indent="0">
              <a:buNone/>
            </a:pPr>
            <a:r>
              <a:rPr lang="en-US" dirty="0" smtClean="0"/>
              <a:t>Address </a:t>
            </a:r>
            <a:r>
              <a:rPr lang="en-US" dirty="0"/>
              <a:t>class</a:t>
            </a:r>
            <a:br>
              <a:rPr lang="en-US" dirty="0"/>
            </a:br>
            <a:r>
              <a:rPr lang="en-US" dirty="0"/>
              <a:t>Default subnet mask</a:t>
            </a:r>
            <a:br>
              <a:rPr lang="en-US" dirty="0"/>
            </a:br>
            <a:r>
              <a:rPr lang="en-US" dirty="0"/>
              <a:t>Custom subnet mask</a:t>
            </a:r>
            <a:br>
              <a:rPr lang="en-US" dirty="0"/>
            </a:br>
            <a:r>
              <a:rPr lang="en-US" dirty="0" smtClean="0"/>
              <a:t>Number </a:t>
            </a:r>
            <a:r>
              <a:rPr lang="en-US" dirty="0"/>
              <a:t>of bits </a:t>
            </a:r>
            <a:r>
              <a:rPr lang="en-US" dirty="0" smtClean="0"/>
              <a:t>borrowed</a:t>
            </a:r>
          </a:p>
          <a:p>
            <a:pPr marL="0" indent="0">
              <a:buNone/>
            </a:pPr>
            <a:r>
              <a:rPr lang="en-IN" dirty="0"/>
              <a:t>Find the Network address and broadcast address on each subnet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1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9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IPv4 ADDRESSES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IPv4 </a:t>
            </a:r>
            <a:r>
              <a:rPr lang="en-US" dirty="0"/>
              <a:t>address is a 32-bit address that </a:t>
            </a:r>
            <a:r>
              <a:rPr lang="en-US" i="1" dirty="0"/>
              <a:t>uniquely </a:t>
            </a:r>
            <a:r>
              <a:rPr lang="en-US" dirty="0"/>
              <a:t>and </a:t>
            </a:r>
            <a:r>
              <a:rPr lang="en-US" i="1" dirty="0"/>
              <a:t>universally </a:t>
            </a:r>
            <a:r>
              <a:rPr lang="en-US" dirty="0"/>
              <a:t>defines the </a:t>
            </a:r>
            <a:r>
              <a:rPr lang="en-US" dirty="0" smtClean="0"/>
              <a:t>connection of </a:t>
            </a:r>
            <a:r>
              <a:rPr lang="en-US" dirty="0"/>
              <a:t>a device (for example, a computer or a router) to the Internet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IPv4 address is 32 bits long.</a:t>
            </a:r>
          </a:p>
          <a:p>
            <a:r>
              <a:rPr lang="en-US" dirty="0"/>
              <a:t>IPv4 addresses are unique. They are unique in the sense that each address </a:t>
            </a:r>
            <a:r>
              <a:rPr lang="en-US" dirty="0" smtClean="0"/>
              <a:t>defines one</a:t>
            </a:r>
            <a:r>
              <a:rPr lang="en-US" dirty="0"/>
              <a:t>, and only one, connection to the Internet.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devices on the Internet can </a:t>
            </a:r>
            <a:r>
              <a:rPr lang="en-US" dirty="0" smtClean="0"/>
              <a:t>never have </a:t>
            </a:r>
            <a:r>
              <a:rPr lang="en-US" dirty="0"/>
              <a:t>the same address at the same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6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address space of IPv4 is 2</a:t>
            </a:r>
            <a:r>
              <a:rPr lang="en-US" baseline="30000" dirty="0" smtClean="0"/>
              <a:t>32</a:t>
            </a:r>
            <a:r>
              <a:rPr lang="en-US" dirty="0" smtClean="0"/>
              <a:t> or 4,294,967,296.</a:t>
            </a:r>
          </a:p>
          <a:p>
            <a:pPr marL="0" indent="0">
              <a:buNone/>
            </a:pPr>
            <a:r>
              <a:rPr lang="en-US" i="1" dirty="0" smtClean="0"/>
              <a:t>     Dotted-decimal </a:t>
            </a:r>
            <a:r>
              <a:rPr lang="en-US" i="1" dirty="0"/>
              <a:t>notation and binary notation for an IPv4 address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269" y="4276921"/>
            <a:ext cx="8096250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269" y="3352996"/>
            <a:ext cx="80962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following IPv4 addresses from binary notation to dotted-decimal notation.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45" y="2656536"/>
            <a:ext cx="5895975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45" y="4985130"/>
            <a:ext cx="2428875" cy="82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7545" y="421139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Solution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1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515851"/>
            <a:ext cx="8138375" cy="1825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42909"/>
            <a:ext cx="7298316" cy="1096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341" y="307805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Solution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1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98" y="3219047"/>
            <a:ext cx="10268042" cy="30787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56" y="309094"/>
            <a:ext cx="10390687" cy="269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2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Classful</a:t>
            </a:r>
            <a:r>
              <a:rPr lang="en-IN" dirty="0"/>
              <a:t>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IPv4 addressing, at its inception, used the concept of </a:t>
            </a:r>
            <a:r>
              <a:rPr lang="en-US" dirty="0" smtClean="0"/>
              <a:t>classes. </a:t>
            </a:r>
          </a:p>
          <a:p>
            <a:r>
              <a:rPr lang="en-US" dirty="0"/>
              <a:t>In </a:t>
            </a:r>
            <a:r>
              <a:rPr lang="en-US" dirty="0" err="1"/>
              <a:t>classful</a:t>
            </a:r>
            <a:r>
              <a:rPr lang="en-US" dirty="0"/>
              <a:t> addressing, the address space is divided into five classes: A, B, C, D</a:t>
            </a:r>
            <a:r>
              <a:rPr lang="en-US" dirty="0" smtClean="0"/>
              <a:t>, and </a:t>
            </a:r>
            <a:r>
              <a:rPr lang="en-US" dirty="0"/>
              <a:t>E. Each class occupies some part of the address </a:t>
            </a:r>
            <a:r>
              <a:rPr lang="en-US" dirty="0" smtClean="0"/>
              <a:t>space. </a:t>
            </a:r>
          </a:p>
          <a:p>
            <a:r>
              <a:rPr lang="en-US" dirty="0"/>
              <a:t>We can find the class of an address when given the address in binary </a:t>
            </a:r>
            <a:r>
              <a:rPr lang="en-US" dirty="0" smtClean="0"/>
              <a:t>notation or </a:t>
            </a:r>
            <a:r>
              <a:rPr lang="en-US" dirty="0"/>
              <a:t>dotted-decimal notation.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address is given in binary notation, the first </a:t>
            </a:r>
            <a:r>
              <a:rPr lang="en-US" dirty="0" smtClean="0"/>
              <a:t>few bits </a:t>
            </a:r>
            <a:r>
              <a:rPr lang="en-US" dirty="0"/>
              <a:t>can immediately tell us the class of the address.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address is given </a:t>
            </a:r>
            <a:r>
              <a:rPr lang="en-US" dirty="0" smtClean="0"/>
              <a:t>in decimal-dotted </a:t>
            </a:r>
            <a:r>
              <a:rPr lang="en-US" dirty="0"/>
              <a:t>notation, the first byte defines the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3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classes in binary and dotted-decimal notation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12" y="2223752"/>
            <a:ext cx="8641723" cy="321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787</Words>
  <Application>Microsoft Office PowerPoint</Application>
  <PresentationFormat>Widescreen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Candara</vt:lpstr>
      <vt:lpstr>Shruti</vt:lpstr>
      <vt:lpstr>Times New Roman</vt:lpstr>
      <vt:lpstr>Office Theme</vt:lpstr>
      <vt:lpstr>Network Layer </vt:lpstr>
      <vt:lpstr>PowerPoint Presentation</vt:lpstr>
      <vt:lpstr>IPv4 ADDRESSES</vt:lpstr>
      <vt:lpstr>PowerPoint Presentation</vt:lpstr>
      <vt:lpstr>PowerPoint Presentation</vt:lpstr>
      <vt:lpstr>PowerPoint Presentation</vt:lpstr>
      <vt:lpstr>PowerPoint Presentation</vt:lpstr>
      <vt:lpstr>Classful Addressing</vt:lpstr>
      <vt:lpstr>Finding the classes in binary and dotted-decimal notation</vt:lpstr>
      <vt:lpstr>PowerPoint Presentation</vt:lpstr>
      <vt:lpstr>PowerPoint Presentation</vt:lpstr>
      <vt:lpstr>PowerPoint Presentation</vt:lpstr>
      <vt:lpstr>Number of blocks and block size in classful IPv4 addressing</vt:lpstr>
      <vt:lpstr>Netid and Hostid</vt:lpstr>
      <vt:lpstr>Mask</vt:lpstr>
      <vt:lpstr>Subnetting</vt:lpstr>
      <vt:lpstr>PowerPoint Presentation</vt:lpstr>
      <vt:lpstr>Classless Addressing</vt:lpstr>
      <vt:lpstr>PowerPoint Presentation</vt:lpstr>
      <vt:lpstr>Subnetting Example</vt:lpstr>
      <vt:lpstr>Problem 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</dc:title>
  <dc:creator>15269-SCOPE</dc:creator>
  <cp:lastModifiedBy>Admin</cp:lastModifiedBy>
  <cp:revision>17</cp:revision>
  <dcterms:created xsi:type="dcterms:W3CDTF">2020-02-20T04:42:53Z</dcterms:created>
  <dcterms:modified xsi:type="dcterms:W3CDTF">2021-03-23T07:18:14Z</dcterms:modified>
</cp:coreProperties>
</file>