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</p:sldIdLst>
  <p:sldSz cx="10680700" cy="7556500"/>
  <p:notesSz cx="106807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12807" y="50037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54607" y="500379"/>
            <a:ext cx="8686800" cy="228600"/>
          </a:xfrm>
          <a:custGeom>
            <a:avLst/>
            <a:gdLst/>
            <a:ahLst/>
            <a:cxnLst/>
            <a:rect l="l" t="t" r="r" b="b"/>
            <a:pathLst>
              <a:path w="8686800" h="228600">
                <a:moveTo>
                  <a:pt x="8458200" y="228600"/>
                </a:moveTo>
                <a:lnTo>
                  <a:pt x="8686800" y="228600"/>
                </a:lnTo>
                <a:lnTo>
                  <a:pt x="8686800" y="0"/>
                </a:lnTo>
                <a:lnTo>
                  <a:pt x="8458200" y="0"/>
                </a:lnTo>
                <a:lnTo>
                  <a:pt x="8458200" y="228600"/>
                </a:lnTo>
                <a:close/>
              </a:path>
              <a:path w="8686800" h="228600">
                <a:moveTo>
                  <a:pt x="0" y="228600"/>
                </a:moveTo>
                <a:lnTo>
                  <a:pt x="8455152" y="228600"/>
                </a:lnTo>
                <a:lnTo>
                  <a:pt x="845515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54607" y="728979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8455152" y="0"/>
                </a:moveTo>
                <a:lnTo>
                  <a:pt x="0" y="0"/>
                </a:lnTo>
                <a:lnTo>
                  <a:pt x="0" y="140207"/>
                </a:lnTo>
                <a:lnTo>
                  <a:pt x="8455152" y="140207"/>
                </a:lnTo>
                <a:lnTo>
                  <a:pt x="8455152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4607" y="728979"/>
            <a:ext cx="8455660" cy="140335"/>
          </a:xfrm>
          <a:custGeom>
            <a:avLst/>
            <a:gdLst/>
            <a:ahLst/>
            <a:cxnLst/>
            <a:rect l="l" t="t" r="r" b="b"/>
            <a:pathLst>
              <a:path w="8455660" h="140334">
                <a:moveTo>
                  <a:pt x="0" y="140207"/>
                </a:moveTo>
                <a:lnTo>
                  <a:pt x="8455152" y="140207"/>
                </a:lnTo>
                <a:lnTo>
                  <a:pt x="8455152" y="0"/>
                </a:lnTo>
                <a:lnTo>
                  <a:pt x="0" y="0"/>
                </a:lnTo>
                <a:lnTo>
                  <a:pt x="0" y="1402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12807" y="728979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228600" y="0"/>
                </a:moveTo>
                <a:lnTo>
                  <a:pt x="0" y="0"/>
                </a:lnTo>
                <a:lnTo>
                  <a:pt x="0" y="137159"/>
                </a:lnTo>
                <a:lnTo>
                  <a:pt x="228600" y="137159"/>
                </a:lnTo>
                <a:lnTo>
                  <a:pt x="228600" y="0"/>
                </a:lnTo>
                <a:close/>
              </a:path>
            </a:pathLst>
          </a:custGeom>
          <a:solidFill>
            <a:srgbClr val="99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12807" y="728979"/>
            <a:ext cx="228600" cy="137160"/>
          </a:xfrm>
          <a:custGeom>
            <a:avLst/>
            <a:gdLst/>
            <a:ahLst/>
            <a:cxnLst/>
            <a:rect l="l" t="t" r="r" b="b"/>
            <a:pathLst>
              <a:path w="228600" h="137159">
                <a:moveTo>
                  <a:pt x="0" y="137159"/>
                </a:moveTo>
                <a:lnTo>
                  <a:pt x="228600" y="137159"/>
                </a:lnTo>
                <a:lnTo>
                  <a:pt x="2286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31391" y="2100579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83058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7534" y="960119"/>
            <a:ext cx="6945630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2482" y="2267880"/>
            <a:ext cx="8515350" cy="440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www.pdffactory.com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dffactory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hyperlink" Target="http://www.pdffactory.com/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pdffactor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dffacto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ffactor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5191" y="1338580"/>
            <a:ext cx="76200" cy="5105400"/>
          </a:xfrm>
          <a:custGeom>
            <a:avLst/>
            <a:gdLst/>
            <a:ahLst/>
            <a:cxnLst/>
            <a:rect l="l" t="t" r="r" b="b"/>
            <a:pathLst>
              <a:path w="76200" h="5105400">
                <a:moveTo>
                  <a:pt x="76200" y="0"/>
                </a:moveTo>
                <a:lnTo>
                  <a:pt x="0" y="0"/>
                </a:lnTo>
                <a:lnTo>
                  <a:pt x="0" y="5105400"/>
                </a:lnTo>
                <a:lnTo>
                  <a:pt x="76200" y="5105400"/>
                </a:lnTo>
                <a:lnTo>
                  <a:pt x="76200" y="0"/>
                </a:lnTo>
                <a:close/>
              </a:path>
            </a:pathLst>
          </a:custGeom>
          <a:solidFill>
            <a:srgbClr val="6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9096" y="646683"/>
            <a:ext cx="8400415" cy="698500"/>
            <a:chOff x="1149096" y="646683"/>
            <a:chExt cx="8400415" cy="698500"/>
          </a:xfrm>
        </p:grpSpPr>
        <p:sp>
          <p:nvSpPr>
            <p:cNvPr id="4" name="object 4"/>
            <p:cNvSpPr/>
            <p:nvPr/>
          </p:nvSpPr>
          <p:spPr>
            <a:xfrm>
              <a:off x="9098279" y="652779"/>
              <a:ext cx="445134" cy="457200"/>
            </a:xfrm>
            <a:custGeom>
              <a:avLst/>
              <a:gdLst/>
              <a:ahLst/>
              <a:cxnLst/>
              <a:rect l="l" t="t" r="r" b="b"/>
              <a:pathLst>
                <a:path w="445134" h="457200">
                  <a:moveTo>
                    <a:pt x="0" y="457200"/>
                  </a:moveTo>
                  <a:lnTo>
                    <a:pt x="445007" y="457200"/>
                  </a:lnTo>
                  <a:lnTo>
                    <a:pt x="44500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86088" y="65277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794308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943088" y="4572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5192" y="652779"/>
              <a:ext cx="7943215" cy="457200"/>
            </a:xfrm>
            <a:custGeom>
              <a:avLst/>
              <a:gdLst/>
              <a:ahLst/>
              <a:cxnLst/>
              <a:rect l="l" t="t" r="r" b="b"/>
              <a:pathLst>
                <a:path w="7943215" h="457200">
                  <a:moveTo>
                    <a:pt x="0" y="457200"/>
                  </a:moveTo>
                  <a:lnTo>
                    <a:pt x="7943088" y="4572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794308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943088" y="228600"/>
                  </a:lnTo>
                  <a:lnTo>
                    <a:pt x="7943088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192" y="1109979"/>
              <a:ext cx="7943215" cy="228600"/>
            </a:xfrm>
            <a:custGeom>
              <a:avLst/>
              <a:gdLst/>
              <a:ahLst/>
              <a:cxnLst/>
              <a:rect l="l" t="t" r="r" b="b"/>
              <a:pathLst>
                <a:path w="7943215" h="228600">
                  <a:moveTo>
                    <a:pt x="0" y="228600"/>
                  </a:moveTo>
                  <a:lnTo>
                    <a:pt x="7943088" y="228600"/>
                  </a:lnTo>
                  <a:lnTo>
                    <a:pt x="7943088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44805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48055" y="228600"/>
                  </a:lnTo>
                  <a:lnTo>
                    <a:pt x="448055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5231" y="1109979"/>
              <a:ext cx="448309" cy="228600"/>
            </a:xfrm>
            <a:custGeom>
              <a:avLst/>
              <a:gdLst/>
              <a:ahLst/>
              <a:cxnLst/>
              <a:rect l="l" t="t" r="r" b="b"/>
              <a:pathLst>
                <a:path w="448309" h="228600">
                  <a:moveTo>
                    <a:pt x="0" y="228600"/>
                  </a:moveTo>
                  <a:lnTo>
                    <a:pt x="448055" y="228600"/>
                  </a:lnTo>
                  <a:lnTo>
                    <a:pt x="44805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149096" y="646683"/>
            <a:ext cx="8403590" cy="5803900"/>
            <a:chOff x="1149096" y="646683"/>
            <a:chExt cx="8403590" cy="5803900"/>
          </a:xfrm>
        </p:grpSpPr>
        <p:sp>
          <p:nvSpPr>
            <p:cNvPr id="13" name="object 13"/>
            <p:cNvSpPr/>
            <p:nvPr/>
          </p:nvSpPr>
          <p:spPr>
            <a:xfrm>
              <a:off x="1536192" y="3929380"/>
              <a:ext cx="7696200" cy="0"/>
            </a:xfrm>
            <a:custGeom>
              <a:avLst/>
              <a:gdLst/>
              <a:ahLst/>
              <a:cxnLst/>
              <a:rect l="l" t="t" r="r" b="b"/>
              <a:pathLst>
                <a:path w="7696200">
                  <a:moveTo>
                    <a:pt x="76962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5192" y="652779"/>
              <a:ext cx="8391525" cy="5791200"/>
            </a:xfrm>
            <a:custGeom>
              <a:avLst/>
              <a:gdLst/>
              <a:ahLst/>
              <a:cxnLst/>
              <a:rect l="l" t="t" r="r" b="b"/>
              <a:pathLst>
                <a:path w="8391525" h="5791200">
                  <a:moveTo>
                    <a:pt x="0" y="5791200"/>
                  </a:moveTo>
                  <a:lnTo>
                    <a:pt x="8391144" y="5791200"/>
                  </a:lnTo>
                  <a:lnTo>
                    <a:pt x="8391144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09876" y="2566415"/>
            <a:ext cx="2413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i="0" dirty="0">
                <a:solidFill>
                  <a:srgbClr val="420000"/>
                </a:solidFill>
                <a:latin typeface="Times New Roman"/>
                <a:cs typeface="Times New Roman"/>
              </a:rPr>
              <a:t>Chapter</a:t>
            </a:r>
            <a:r>
              <a:rPr sz="4800" b="0" i="0" spc="-9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800" b="0" i="0" dirty="0">
                <a:solidFill>
                  <a:srgbClr val="420000"/>
                </a:solidFill>
                <a:latin typeface="Times New Roman"/>
                <a:cs typeface="Times New Roman"/>
              </a:rPr>
              <a:t>7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9876" y="4029455"/>
            <a:ext cx="3984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8105" algn="l"/>
              </a:tabLst>
            </a:pPr>
            <a:r>
              <a:rPr sz="4800" spc="-10" dirty="0">
                <a:solidFill>
                  <a:srgbClr val="420000"/>
                </a:solidFill>
                <a:latin typeface="Times New Roman"/>
                <a:cs typeface="Times New Roman"/>
              </a:rPr>
              <a:t>ARP	</a:t>
            </a:r>
            <a:r>
              <a:rPr sz="4800" dirty="0">
                <a:solidFill>
                  <a:srgbClr val="420000"/>
                </a:solidFill>
                <a:latin typeface="Times New Roman"/>
                <a:cs typeface="Times New Roman"/>
              </a:rPr>
              <a:t>and</a:t>
            </a:r>
            <a:r>
              <a:rPr sz="4800" spc="-7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420000"/>
                </a:solidFill>
                <a:latin typeface="Times New Roman"/>
                <a:cs typeface="Times New Roman"/>
              </a:rPr>
              <a:t>RARP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074419" y="1562608"/>
            <a:ext cx="8543925" cy="4429125"/>
            <a:chOff x="1074419" y="1562608"/>
            <a:chExt cx="8543925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567180"/>
              <a:ext cx="7894320" cy="1341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9" y="1701292"/>
              <a:ext cx="7982712" cy="2804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79" y="1981708"/>
              <a:ext cx="7946136" cy="140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0679" y="2121916"/>
              <a:ext cx="7431024" cy="32247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0911" y="5346699"/>
              <a:ext cx="7860792" cy="140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231" y="5486908"/>
              <a:ext cx="7967472" cy="140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991" y="5627116"/>
              <a:ext cx="7982711" cy="2804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335" y="5907531"/>
              <a:ext cx="7815071" cy="792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78992" y="1844547"/>
              <a:ext cx="1103630" cy="4142740"/>
            </a:xfrm>
            <a:custGeom>
              <a:avLst/>
              <a:gdLst/>
              <a:ahLst/>
              <a:cxnLst/>
              <a:rect l="l" t="t" r="r" b="b"/>
              <a:pathLst>
                <a:path w="1103630" h="4142740">
                  <a:moveTo>
                    <a:pt x="551688" y="3864864"/>
                  </a:moveTo>
                  <a:lnTo>
                    <a:pt x="277368" y="3864864"/>
                  </a:lnTo>
                  <a:lnTo>
                    <a:pt x="320890" y="3857917"/>
                  </a:lnTo>
                  <a:lnTo>
                    <a:pt x="358559" y="3838537"/>
                  </a:lnTo>
                  <a:lnTo>
                    <a:pt x="388188" y="3808907"/>
                  </a:lnTo>
                  <a:lnTo>
                    <a:pt x="407568" y="3771239"/>
                  </a:lnTo>
                  <a:lnTo>
                    <a:pt x="414528" y="3727704"/>
                  </a:lnTo>
                  <a:lnTo>
                    <a:pt x="407568" y="3684181"/>
                  </a:lnTo>
                  <a:lnTo>
                    <a:pt x="388188" y="3646513"/>
                  </a:lnTo>
                  <a:lnTo>
                    <a:pt x="358559" y="3616883"/>
                  </a:lnTo>
                  <a:lnTo>
                    <a:pt x="320890" y="3597503"/>
                  </a:lnTo>
                  <a:lnTo>
                    <a:pt x="277368" y="3590544"/>
                  </a:lnTo>
                  <a:lnTo>
                    <a:pt x="227711" y="3594938"/>
                  </a:lnTo>
                  <a:lnTo>
                    <a:pt x="180898" y="3607612"/>
                  </a:lnTo>
                  <a:lnTo>
                    <a:pt x="137718" y="3627805"/>
                  </a:lnTo>
                  <a:lnTo>
                    <a:pt x="98983" y="3654768"/>
                  </a:lnTo>
                  <a:lnTo>
                    <a:pt x="65481" y="3687762"/>
                  </a:lnTo>
                  <a:lnTo>
                    <a:pt x="38036" y="3726015"/>
                  </a:lnTo>
                  <a:lnTo>
                    <a:pt x="17437" y="3768788"/>
                  </a:lnTo>
                  <a:lnTo>
                    <a:pt x="4483" y="3815321"/>
                  </a:lnTo>
                  <a:lnTo>
                    <a:pt x="0" y="3864864"/>
                  </a:lnTo>
                  <a:lnTo>
                    <a:pt x="4483" y="3914521"/>
                  </a:lnTo>
                  <a:lnTo>
                    <a:pt x="17437" y="3961333"/>
                  </a:lnTo>
                  <a:lnTo>
                    <a:pt x="38036" y="4004513"/>
                  </a:lnTo>
                  <a:lnTo>
                    <a:pt x="65481" y="4043248"/>
                  </a:lnTo>
                  <a:lnTo>
                    <a:pt x="98983" y="4076750"/>
                  </a:lnTo>
                  <a:lnTo>
                    <a:pt x="137718" y="4104195"/>
                  </a:lnTo>
                  <a:lnTo>
                    <a:pt x="180898" y="4124795"/>
                  </a:lnTo>
                  <a:lnTo>
                    <a:pt x="227711" y="4137749"/>
                  </a:lnTo>
                  <a:lnTo>
                    <a:pt x="277368" y="4142232"/>
                  </a:lnTo>
                  <a:lnTo>
                    <a:pt x="326910" y="4137749"/>
                  </a:lnTo>
                  <a:lnTo>
                    <a:pt x="373443" y="4124795"/>
                  </a:lnTo>
                  <a:lnTo>
                    <a:pt x="416217" y="4104195"/>
                  </a:lnTo>
                  <a:lnTo>
                    <a:pt x="454469" y="4076750"/>
                  </a:lnTo>
                  <a:lnTo>
                    <a:pt x="487464" y="4043248"/>
                  </a:lnTo>
                  <a:lnTo>
                    <a:pt x="514426" y="4004513"/>
                  </a:lnTo>
                  <a:lnTo>
                    <a:pt x="534619" y="3961333"/>
                  </a:lnTo>
                  <a:lnTo>
                    <a:pt x="547293" y="3914521"/>
                  </a:lnTo>
                  <a:lnTo>
                    <a:pt x="551688" y="3864864"/>
                  </a:lnTo>
                  <a:close/>
                </a:path>
                <a:path w="1103630" h="4142740">
                  <a:moveTo>
                    <a:pt x="1103376" y="0"/>
                  </a:moveTo>
                  <a:lnTo>
                    <a:pt x="829056" y="0"/>
                  </a:lnTo>
                  <a:lnTo>
                    <a:pt x="785520" y="6959"/>
                  </a:lnTo>
                  <a:lnTo>
                    <a:pt x="747852" y="26339"/>
                  </a:lnTo>
                  <a:lnTo>
                    <a:pt x="718223" y="55968"/>
                  </a:lnTo>
                  <a:lnTo>
                    <a:pt x="698842" y="93637"/>
                  </a:lnTo>
                  <a:lnTo>
                    <a:pt x="691896" y="137160"/>
                  </a:lnTo>
                  <a:lnTo>
                    <a:pt x="698842" y="180695"/>
                  </a:lnTo>
                  <a:lnTo>
                    <a:pt x="718223" y="218363"/>
                  </a:lnTo>
                  <a:lnTo>
                    <a:pt x="747852" y="247992"/>
                  </a:lnTo>
                  <a:lnTo>
                    <a:pt x="785520" y="267373"/>
                  </a:lnTo>
                  <a:lnTo>
                    <a:pt x="829056" y="274320"/>
                  </a:lnTo>
                  <a:lnTo>
                    <a:pt x="878598" y="269938"/>
                  </a:lnTo>
                  <a:lnTo>
                    <a:pt x="925131" y="257263"/>
                  </a:lnTo>
                  <a:lnTo>
                    <a:pt x="967905" y="237070"/>
                  </a:lnTo>
                  <a:lnTo>
                    <a:pt x="1006157" y="210108"/>
                  </a:lnTo>
                  <a:lnTo>
                    <a:pt x="1039152" y="177114"/>
                  </a:lnTo>
                  <a:lnTo>
                    <a:pt x="1066114" y="138861"/>
                  </a:lnTo>
                  <a:lnTo>
                    <a:pt x="1086307" y="96088"/>
                  </a:lnTo>
                  <a:lnTo>
                    <a:pt x="1098981" y="49555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7A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991" y="156718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9056" y="0"/>
                  </a:moveTo>
                  <a:lnTo>
                    <a:pt x="779405" y="4494"/>
                  </a:lnTo>
                  <a:lnTo>
                    <a:pt x="732590" y="17443"/>
                  </a:lnTo>
                  <a:lnTo>
                    <a:pt x="689412" y="38043"/>
                  </a:lnTo>
                  <a:lnTo>
                    <a:pt x="650674" y="65492"/>
                  </a:lnTo>
                  <a:lnTo>
                    <a:pt x="617180" y="98986"/>
                  </a:lnTo>
                  <a:lnTo>
                    <a:pt x="589731" y="137724"/>
                  </a:lnTo>
                  <a:lnTo>
                    <a:pt x="569131" y="180902"/>
                  </a:lnTo>
                  <a:lnTo>
                    <a:pt x="556182" y="227717"/>
                  </a:lnTo>
                  <a:lnTo>
                    <a:pt x="551688" y="277368"/>
                  </a:lnTo>
                  <a:lnTo>
                    <a:pt x="551688" y="3867912"/>
                  </a:lnTo>
                  <a:lnTo>
                    <a:pt x="277368" y="3867912"/>
                  </a:lnTo>
                  <a:lnTo>
                    <a:pt x="227717" y="3872302"/>
                  </a:lnTo>
                  <a:lnTo>
                    <a:pt x="180902" y="3884970"/>
                  </a:lnTo>
                  <a:lnTo>
                    <a:pt x="137724" y="3905165"/>
                  </a:lnTo>
                  <a:lnTo>
                    <a:pt x="98986" y="3932133"/>
                  </a:lnTo>
                  <a:lnTo>
                    <a:pt x="65492" y="3965121"/>
                  </a:lnTo>
                  <a:lnTo>
                    <a:pt x="38043" y="4003378"/>
                  </a:lnTo>
                  <a:lnTo>
                    <a:pt x="17443" y="4046151"/>
                  </a:lnTo>
                  <a:lnTo>
                    <a:pt x="4494" y="4092686"/>
                  </a:lnTo>
                  <a:lnTo>
                    <a:pt x="0" y="4142232"/>
                  </a:lnTo>
                  <a:lnTo>
                    <a:pt x="4494" y="4191882"/>
                  </a:lnTo>
                  <a:lnTo>
                    <a:pt x="17443" y="4238697"/>
                  </a:lnTo>
                  <a:lnTo>
                    <a:pt x="38043" y="4281875"/>
                  </a:lnTo>
                  <a:lnTo>
                    <a:pt x="65492" y="4320613"/>
                  </a:lnTo>
                  <a:lnTo>
                    <a:pt x="98986" y="4354107"/>
                  </a:lnTo>
                  <a:lnTo>
                    <a:pt x="137724" y="4381556"/>
                  </a:lnTo>
                  <a:lnTo>
                    <a:pt x="180902" y="4402156"/>
                  </a:lnTo>
                  <a:lnTo>
                    <a:pt x="227717" y="4415105"/>
                  </a:lnTo>
                  <a:lnTo>
                    <a:pt x="277368" y="4419600"/>
                  </a:lnTo>
                  <a:lnTo>
                    <a:pt x="7705343" y="4419600"/>
                  </a:lnTo>
                  <a:lnTo>
                    <a:pt x="7754994" y="4415105"/>
                  </a:lnTo>
                  <a:lnTo>
                    <a:pt x="7801809" y="4402156"/>
                  </a:lnTo>
                  <a:lnTo>
                    <a:pt x="7844987" y="4381556"/>
                  </a:lnTo>
                  <a:lnTo>
                    <a:pt x="7883725" y="4354107"/>
                  </a:lnTo>
                  <a:lnTo>
                    <a:pt x="7917219" y="4320613"/>
                  </a:lnTo>
                  <a:lnTo>
                    <a:pt x="7944668" y="4281875"/>
                  </a:lnTo>
                  <a:lnTo>
                    <a:pt x="7965268" y="4238697"/>
                  </a:lnTo>
                  <a:lnTo>
                    <a:pt x="7978217" y="4191882"/>
                  </a:lnTo>
                  <a:lnTo>
                    <a:pt x="7982711" y="4142232"/>
                  </a:lnTo>
                  <a:lnTo>
                    <a:pt x="7982711" y="551688"/>
                  </a:lnTo>
                  <a:lnTo>
                    <a:pt x="8257032" y="551688"/>
                  </a:lnTo>
                  <a:lnTo>
                    <a:pt x="8306682" y="547297"/>
                  </a:lnTo>
                  <a:lnTo>
                    <a:pt x="8353497" y="534629"/>
                  </a:lnTo>
                  <a:lnTo>
                    <a:pt x="8396675" y="514434"/>
                  </a:lnTo>
                  <a:lnTo>
                    <a:pt x="8435413" y="487466"/>
                  </a:lnTo>
                  <a:lnTo>
                    <a:pt x="8468907" y="454478"/>
                  </a:lnTo>
                  <a:lnTo>
                    <a:pt x="8496356" y="416221"/>
                  </a:lnTo>
                  <a:lnTo>
                    <a:pt x="8516956" y="373448"/>
                  </a:lnTo>
                  <a:lnTo>
                    <a:pt x="8529905" y="326913"/>
                  </a:lnTo>
                  <a:lnTo>
                    <a:pt x="8534400" y="277368"/>
                  </a:lnTo>
                  <a:lnTo>
                    <a:pt x="8529905" y="227717"/>
                  </a:lnTo>
                  <a:lnTo>
                    <a:pt x="8516956" y="180902"/>
                  </a:lnTo>
                  <a:lnTo>
                    <a:pt x="8496356" y="137724"/>
                  </a:lnTo>
                  <a:lnTo>
                    <a:pt x="8468907" y="98986"/>
                  </a:lnTo>
                  <a:lnTo>
                    <a:pt x="8435413" y="65492"/>
                  </a:lnTo>
                  <a:lnTo>
                    <a:pt x="8396675" y="38043"/>
                  </a:lnTo>
                  <a:lnTo>
                    <a:pt x="8353497" y="17443"/>
                  </a:lnTo>
                  <a:lnTo>
                    <a:pt x="8306682" y="4494"/>
                  </a:lnTo>
                  <a:lnTo>
                    <a:pt x="8257032" y="0"/>
                  </a:lnTo>
                  <a:lnTo>
                    <a:pt x="829056" y="0"/>
                  </a:lnTo>
                  <a:close/>
                </a:path>
                <a:path w="8534400" h="4419600">
                  <a:moveTo>
                    <a:pt x="829056" y="0"/>
                  </a:moveTo>
                  <a:lnTo>
                    <a:pt x="878601" y="4494"/>
                  </a:lnTo>
                  <a:lnTo>
                    <a:pt x="925136" y="17443"/>
                  </a:lnTo>
                  <a:lnTo>
                    <a:pt x="967909" y="38043"/>
                  </a:lnTo>
                  <a:lnTo>
                    <a:pt x="1006166" y="65492"/>
                  </a:lnTo>
                  <a:lnTo>
                    <a:pt x="1039154" y="98986"/>
                  </a:lnTo>
                  <a:lnTo>
                    <a:pt x="1066122" y="137724"/>
                  </a:lnTo>
                  <a:lnTo>
                    <a:pt x="1086317" y="180902"/>
                  </a:lnTo>
                  <a:lnTo>
                    <a:pt x="1098985" y="227717"/>
                  </a:lnTo>
                  <a:lnTo>
                    <a:pt x="1103376" y="277368"/>
                  </a:lnTo>
                  <a:lnTo>
                    <a:pt x="1098985" y="326913"/>
                  </a:lnTo>
                  <a:lnTo>
                    <a:pt x="1086317" y="373448"/>
                  </a:lnTo>
                  <a:lnTo>
                    <a:pt x="1066122" y="416221"/>
                  </a:lnTo>
                  <a:lnTo>
                    <a:pt x="1039154" y="454478"/>
                  </a:lnTo>
                  <a:lnTo>
                    <a:pt x="1006166" y="487466"/>
                  </a:lnTo>
                  <a:lnTo>
                    <a:pt x="967909" y="514434"/>
                  </a:lnTo>
                  <a:lnTo>
                    <a:pt x="925136" y="534629"/>
                  </a:lnTo>
                  <a:lnTo>
                    <a:pt x="878601" y="547297"/>
                  </a:lnTo>
                  <a:lnTo>
                    <a:pt x="829056" y="551688"/>
                  </a:lnTo>
                  <a:lnTo>
                    <a:pt x="785530" y="544738"/>
                  </a:lnTo>
                  <a:lnTo>
                    <a:pt x="747857" y="525353"/>
                  </a:lnTo>
                  <a:lnTo>
                    <a:pt x="718230" y="495726"/>
                  </a:lnTo>
                  <a:lnTo>
                    <a:pt x="698845" y="458053"/>
                  </a:lnTo>
                  <a:lnTo>
                    <a:pt x="691896" y="414528"/>
                  </a:lnTo>
                  <a:lnTo>
                    <a:pt x="698845" y="371002"/>
                  </a:lnTo>
                  <a:lnTo>
                    <a:pt x="718230" y="333329"/>
                  </a:lnTo>
                  <a:lnTo>
                    <a:pt x="747857" y="303702"/>
                  </a:lnTo>
                  <a:lnTo>
                    <a:pt x="785530" y="284317"/>
                  </a:lnTo>
                  <a:lnTo>
                    <a:pt x="829056" y="277368"/>
                  </a:lnTo>
                  <a:lnTo>
                    <a:pt x="1103376" y="277368"/>
                  </a:lnTo>
                </a:path>
                <a:path w="8534400" h="4419600">
                  <a:moveTo>
                    <a:pt x="829056" y="551688"/>
                  </a:moveTo>
                  <a:lnTo>
                    <a:pt x="7982711" y="551688"/>
                  </a:lnTo>
                </a:path>
                <a:path w="8534400" h="4419600">
                  <a:moveTo>
                    <a:pt x="277368" y="4419600"/>
                  </a:moveTo>
                  <a:lnTo>
                    <a:pt x="326913" y="4415105"/>
                  </a:lnTo>
                  <a:lnTo>
                    <a:pt x="373448" y="4402156"/>
                  </a:lnTo>
                  <a:lnTo>
                    <a:pt x="416221" y="4381556"/>
                  </a:lnTo>
                  <a:lnTo>
                    <a:pt x="454478" y="4354107"/>
                  </a:lnTo>
                  <a:lnTo>
                    <a:pt x="487466" y="4320613"/>
                  </a:lnTo>
                  <a:lnTo>
                    <a:pt x="514434" y="4281875"/>
                  </a:lnTo>
                  <a:lnTo>
                    <a:pt x="534629" y="4238697"/>
                  </a:lnTo>
                  <a:lnTo>
                    <a:pt x="547297" y="4191882"/>
                  </a:lnTo>
                  <a:lnTo>
                    <a:pt x="551688" y="4142232"/>
                  </a:lnTo>
                  <a:lnTo>
                    <a:pt x="551688" y="3867912"/>
                  </a:lnTo>
                </a:path>
                <a:path w="8534400" h="4419600">
                  <a:moveTo>
                    <a:pt x="277368" y="3867912"/>
                  </a:moveTo>
                  <a:lnTo>
                    <a:pt x="320893" y="3874861"/>
                  </a:lnTo>
                  <a:lnTo>
                    <a:pt x="358566" y="3894246"/>
                  </a:lnTo>
                  <a:lnTo>
                    <a:pt x="388193" y="3923873"/>
                  </a:lnTo>
                  <a:lnTo>
                    <a:pt x="407578" y="3961546"/>
                  </a:lnTo>
                  <a:lnTo>
                    <a:pt x="414528" y="4005072"/>
                  </a:lnTo>
                  <a:lnTo>
                    <a:pt x="407578" y="4048597"/>
                  </a:lnTo>
                  <a:lnTo>
                    <a:pt x="388193" y="4086270"/>
                  </a:lnTo>
                  <a:lnTo>
                    <a:pt x="358566" y="4115897"/>
                  </a:lnTo>
                  <a:lnTo>
                    <a:pt x="320893" y="4135282"/>
                  </a:lnTo>
                  <a:lnTo>
                    <a:pt x="277368" y="4142232"/>
                  </a:lnTo>
                  <a:lnTo>
                    <a:pt x="551688" y="41422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59884" y="3486911"/>
            <a:ext cx="14522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latin typeface="Times New Roman"/>
                <a:cs typeface="Times New Roman"/>
              </a:rPr>
              <a:t>A</a:t>
            </a:r>
            <a:r>
              <a:rPr sz="4400" b="1" spc="-4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R</a:t>
            </a:r>
            <a:r>
              <a:rPr sz="4400" b="1" spc="-4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0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6064" y="2252979"/>
            <a:ext cx="881380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7.1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4886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ARP</a:t>
            </a:r>
            <a:r>
              <a:rPr sz="4400" b="0" i="0" spc="-7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Operation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58150" cy="415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find the </a:t>
            </a:r>
            <a:r>
              <a:rPr sz="3200" spc="-5" dirty="0">
                <a:latin typeface="Times New Roman"/>
                <a:cs typeface="Times New Roman"/>
              </a:rPr>
              <a:t>physical address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another </a:t>
            </a:r>
            <a:r>
              <a:rPr sz="3200" dirty="0">
                <a:latin typeface="Times New Roman"/>
                <a:cs typeface="Times New Roman"/>
              </a:rPr>
              <a:t>host 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router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 </a:t>
            </a:r>
            <a:r>
              <a:rPr sz="3200" spc="-5" dirty="0">
                <a:latin typeface="Times New Roman"/>
                <a:cs typeface="Times New Roman"/>
              </a:rPr>
              <a:t>its network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Send</a:t>
            </a:r>
            <a:r>
              <a:rPr sz="2800" spc="-10" dirty="0">
                <a:latin typeface="Times New Roman"/>
                <a:cs typeface="Times New Roman"/>
              </a:rPr>
              <a:t> an </a:t>
            </a:r>
            <a:r>
              <a:rPr sz="2800" spc="-5" dirty="0">
                <a:latin typeface="Times New Roman"/>
                <a:cs typeface="Times New Roman"/>
              </a:rPr>
              <a:t>ARP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5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ARP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request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physical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physical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receiver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0s</a:t>
            </a:r>
            <a:endParaRPr sz="28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receiver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2292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ARP</a:t>
            </a:r>
            <a:r>
              <a:rPr sz="4400" b="0" i="0" spc="-1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Operation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57983"/>
            <a:ext cx="7661275" cy="41021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81965" marR="43180" indent="-469900">
              <a:lnSpc>
                <a:spcPts val="3460"/>
              </a:lnSpc>
              <a:spcBef>
                <a:spcPts val="52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request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message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broadcast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layer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3020"/>
              </a:lnSpc>
              <a:spcBef>
                <a:spcPts val="6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example: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Ethernet,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MAC</a:t>
            </a:r>
            <a:r>
              <a:rPr sz="2800" spc="-5" dirty="0">
                <a:latin typeface="Times New Roman"/>
                <a:cs typeface="Times New Roman"/>
              </a:rPr>
              <a:t> header</a:t>
            </a:r>
            <a:r>
              <a:rPr sz="2800" spc="-5" dirty="0">
                <a:latin typeface="Arial MT"/>
                <a:cs typeface="Arial MT"/>
              </a:rPr>
              <a:t>’</a:t>
            </a:r>
            <a:r>
              <a:rPr sz="2800" spc="-5" dirty="0">
                <a:latin typeface="Times New Roman"/>
                <a:cs typeface="Times New Roman"/>
              </a:rPr>
              <a:t>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destination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1s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(broadcast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address)</a:t>
            </a:r>
            <a:endParaRPr sz="2800">
              <a:latin typeface="Times New Roman"/>
              <a:cs typeface="Times New Roman"/>
            </a:endParaRPr>
          </a:p>
          <a:p>
            <a:pPr marL="920750" marR="819150" lvl="1" indent="-436245">
              <a:lnSpc>
                <a:spcPts val="3020"/>
              </a:lnSpc>
              <a:spcBef>
                <a:spcPts val="6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Received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by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every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physical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481965" marR="419100" indent="-469900">
              <a:lnSpc>
                <a:spcPts val="3429"/>
              </a:lnSpc>
              <a:spcBef>
                <a:spcPts val="78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intended recipient send </a:t>
            </a:r>
            <a:r>
              <a:rPr sz="3200" spc="-5" dirty="0">
                <a:latin typeface="Times New Roman"/>
                <a:cs typeface="Times New Roman"/>
              </a:rPr>
              <a:t>back an ARP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reply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message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3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ARP </a:t>
            </a:r>
            <a:r>
              <a:rPr sz="2800" spc="5" dirty="0">
                <a:latin typeface="Times New Roman"/>
                <a:cs typeface="Times New Roman"/>
              </a:rPr>
              <a:t>reply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packet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unicast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3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7-3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22267" y="859536"/>
            <a:ext cx="3255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ARP</a:t>
            </a:r>
            <a:r>
              <a:rPr spc="-65" dirty="0"/>
              <a:t> </a:t>
            </a:r>
            <a:r>
              <a:rPr spc="-5" dirty="0"/>
              <a:t>Operation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816" y="1734820"/>
            <a:ext cx="8342376" cy="52699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66467"/>
            <a:ext cx="8317992" cy="42306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3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7-4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59428" y="880872"/>
            <a:ext cx="25514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ARP</a:t>
            </a:r>
            <a:r>
              <a:rPr spc="-60" dirty="0"/>
              <a:t> </a:t>
            </a:r>
            <a:r>
              <a:rPr spc="-5" dirty="0"/>
              <a:t>Packet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2702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Packet</a:t>
            </a:r>
            <a:r>
              <a:rPr sz="4400" b="0" i="0" spc="-6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Format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4732" y="2108090"/>
            <a:ext cx="7609840" cy="402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07365" indent="-469900">
              <a:lnSpc>
                <a:spcPct val="100000"/>
              </a:lnSpc>
              <a:spcBef>
                <a:spcPts val="484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07365" algn="l"/>
                <a:tab pos="508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HTYPE </a:t>
            </a:r>
            <a:r>
              <a:rPr sz="3200" spc="-5" dirty="0">
                <a:latin typeface="Times New Roman"/>
                <a:cs typeface="Times New Roman"/>
              </a:rPr>
              <a:t>(Hardware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type)</a:t>
            </a:r>
            <a:endParaRPr sz="3200">
              <a:latin typeface="Times New Roman"/>
              <a:cs typeface="Times New Roman"/>
            </a:endParaRPr>
          </a:p>
          <a:p>
            <a:pPr marL="946150" marR="30480" lvl="1" indent="-436245">
              <a:lnSpc>
                <a:spcPts val="3020"/>
              </a:lnSpc>
              <a:spcBef>
                <a:spcPts val="73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16-bit </a:t>
            </a:r>
            <a:r>
              <a:rPr sz="2800" spc="-10" dirty="0">
                <a:latin typeface="Times New Roman"/>
                <a:cs typeface="Times New Roman"/>
              </a:rPr>
              <a:t>field </a:t>
            </a:r>
            <a:r>
              <a:rPr sz="2800" spc="-5" dirty="0">
                <a:latin typeface="Times New Roman"/>
                <a:cs typeface="Times New Roman"/>
              </a:rPr>
              <a:t>defining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underlying type </a:t>
            </a:r>
            <a:r>
              <a:rPr sz="2800" spc="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1415415" lvl="2" indent="-469900">
              <a:lnSpc>
                <a:spcPct val="100000"/>
              </a:lnSpc>
              <a:spcBef>
                <a:spcPts val="24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15415" algn="l"/>
                <a:tab pos="1416050" algn="l"/>
              </a:tabLst>
            </a:pPr>
            <a:r>
              <a:rPr sz="2400" spc="-5" dirty="0">
                <a:latin typeface="Times New Roman"/>
                <a:cs typeface="Times New Roman"/>
              </a:rPr>
              <a:t>Ethernet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415415" lvl="2" indent="-469900">
              <a:lnSpc>
                <a:spcPct val="100000"/>
              </a:lnSpc>
              <a:spcBef>
                <a:spcPts val="28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15415" algn="l"/>
                <a:tab pos="1416050" algn="l"/>
              </a:tabLst>
            </a:pPr>
            <a:r>
              <a:rPr sz="2400" dirty="0">
                <a:latin typeface="Times New Roman"/>
                <a:cs typeface="Times New Roman"/>
              </a:rPr>
              <a:t>ARP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any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spc="-5" dirty="0">
                <a:latin typeface="Times New Roman"/>
                <a:cs typeface="Times New Roman"/>
              </a:rPr>
              <a:t> network</a:t>
            </a:r>
            <a:endParaRPr sz="2400">
              <a:latin typeface="Times New Roman"/>
              <a:cs typeface="Times New Roman"/>
            </a:endParaRPr>
          </a:p>
          <a:p>
            <a:pPr marL="507365" indent="-469900">
              <a:lnSpc>
                <a:spcPct val="100000"/>
              </a:lnSpc>
              <a:spcBef>
                <a:spcPts val="35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507365" algn="l"/>
                <a:tab pos="508000" algn="l"/>
              </a:tabLst>
            </a:pPr>
            <a:r>
              <a:rPr sz="3200" spc="-10" dirty="0">
                <a:latin typeface="Times New Roman"/>
                <a:cs typeface="Times New Roman"/>
              </a:rPr>
              <a:t>PTYPE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(Protocol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type)</a:t>
            </a:r>
            <a:endParaRPr sz="3200">
              <a:latin typeface="Times New Roman"/>
              <a:cs typeface="Times New Roman"/>
            </a:endParaRPr>
          </a:p>
          <a:p>
            <a:pPr marL="946150" lvl="1" indent="-436245">
              <a:lnSpc>
                <a:spcPct val="100000"/>
              </a:lnSpc>
              <a:spcBef>
                <a:spcPts val="3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46150" algn="l"/>
                <a:tab pos="946785" algn="l"/>
              </a:tabLst>
            </a:pPr>
            <a:r>
              <a:rPr sz="2800" dirty="0">
                <a:latin typeface="Times New Roman"/>
                <a:cs typeface="Times New Roman"/>
              </a:rPr>
              <a:t>16-bit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</a:t>
            </a:r>
            <a:r>
              <a:rPr sz="2800" spc="-5" dirty="0">
                <a:latin typeface="Times New Roman"/>
                <a:cs typeface="Times New Roman"/>
              </a:rPr>
              <a:t> defining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protocol</a:t>
            </a:r>
            <a:endParaRPr sz="2800">
              <a:latin typeface="Times New Roman"/>
              <a:cs typeface="Times New Roman"/>
            </a:endParaRPr>
          </a:p>
          <a:p>
            <a:pPr marL="946150">
              <a:lnSpc>
                <a:spcPct val="100000"/>
              </a:lnSpc>
              <a:spcBef>
                <a:spcPts val="280"/>
              </a:spcBef>
              <a:tabLst>
                <a:tab pos="1415415" algn="l"/>
              </a:tabLst>
            </a:pPr>
            <a:r>
              <a:rPr sz="16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6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IPv4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0800</a:t>
            </a:r>
            <a:r>
              <a:rPr sz="2400" spc="7" baseline="-20833" dirty="0">
                <a:latin typeface="Times New Roman"/>
                <a:cs typeface="Times New Roman"/>
              </a:rPr>
              <a:t>16</a:t>
            </a:r>
            <a:endParaRPr sz="2400" baseline="-20833">
              <a:latin typeface="Times New Roman"/>
              <a:cs typeface="Times New Roman"/>
            </a:endParaRPr>
          </a:p>
          <a:p>
            <a:pPr marL="1415415" lvl="2" indent="-469900">
              <a:lnSpc>
                <a:spcPct val="100000"/>
              </a:lnSpc>
              <a:spcBef>
                <a:spcPts val="29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415415" algn="l"/>
                <a:tab pos="1416050" algn="l"/>
              </a:tabLst>
            </a:pPr>
            <a:r>
              <a:rPr sz="2400" dirty="0">
                <a:latin typeface="Times New Roman"/>
                <a:cs typeface="Times New Roman"/>
              </a:rPr>
              <a:t>ARP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with 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higher-level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0082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Packet</a:t>
            </a:r>
            <a:r>
              <a:rPr sz="4400" b="0" i="0" spc="-2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Format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30551"/>
            <a:ext cx="7679055" cy="3957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900">
              <a:lnSpc>
                <a:spcPts val="3345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HLEN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(Hardware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length)</a:t>
            </a:r>
            <a:endParaRPr sz="28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ts val="2300"/>
              </a:lnSpc>
              <a:spcBef>
                <a:spcPts val="54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8-bit field defining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length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physical address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15"/>
              </a:spcBef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Ethernet</a:t>
            </a:r>
            <a:r>
              <a:rPr sz="2000" spc="-5" dirty="0">
                <a:latin typeface="Times New Roman"/>
                <a:cs typeface="Times New Roman"/>
              </a:rPr>
              <a:t> has</a:t>
            </a:r>
            <a:r>
              <a:rPr sz="2000" spc="-10" dirty="0">
                <a:latin typeface="Times New Roman"/>
                <a:cs typeface="Times New Roman"/>
              </a:rPr>
              <a:t> 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 marL="481965" indent="-469900">
              <a:lnSpc>
                <a:spcPts val="3345"/>
              </a:lnSpc>
              <a:spcBef>
                <a:spcPts val="4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PLEN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(Protocol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length)</a:t>
            </a:r>
            <a:endParaRPr sz="2800">
              <a:latin typeface="Times New Roman"/>
              <a:cs typeface="Times New Roman"/>
            </a:endParaRPr>
          </a:p>
          <a:p>
            <a:pPr marL="920750" marR="190500" lvl="1" indent="-436245">
              <a:lnSpc>
                <a:spcPct val="79200"/>
              </a:lnSpc>
              <a:spcBef>
                <a:spcPts val="5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8-bit field defining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length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logical address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  <a:p>
            <a:pPr marL="1390015" lvl="2" indent="-469900">
              <a:lnSpc>
                <a:spcPts val="2390"/>
              </a:lnSpc>
              <a:buClr>
                <a:srgbClr val="660000"/>
              </a:buClr>
              <a:buSzPct val="65000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000" spc="-5" dirty="0">
                <a:latin typeface="Times New Roman"/>
                <a:cs typeface="Times New Roman"/>
              </a:rPr>
              <a:t>IPv4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481965" indent="-469900">
              <a:lnSpc>
                <a:spcPts val="3329"/>
              </a:lnSpc>
              <a:spcBef>
                <a:spcPts val="6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OPER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(Operation)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ts val="285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16-bit field defining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type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packet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(1)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 </a:t>
            </a:r>
            <a:r>
              <a:rPr sz="2400" spc="-5" dirty="0">
                <a:latin typeface="Times New Roman"/>
                <a:cs typeface="Times New Roman"/>
              </a:rPr>
              <a:t>request, (2)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 </a:t>
            </a:r>
            <a:r>
              <a:rPr sz="2400" spc="5" dirty="0">
                <a:latin typeface="Times New Roman"/>
                <a:cs typeface="Times New Roman"/>
              </a:rPr>
              <a:t>reply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0082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Packet</a:t>
            </a:r>
            <a:r>
              <a:rPr sz="4400" b="0" i="0" spc="-2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Format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099206"/>
            <a:ext cx="7237095" cy="36607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SHA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(Sender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hardware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address)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variable-length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99966"/>
              </a:buClr>
              <a:buFont typeface="Wingdings"/>
              <a:buChar char=""/>
            </a:pPr>
            <a:endParaRPr sz="31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179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SPA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(Sender</a:t>
            </a:r>
            <a:r>
              <a:rPr sz="3200" dirty="0">
                <a:latin typeface="Times New Roman"/>
                <a:cs typeface="Times New Roman"/>
              </a:rPr>
              <a:t> protocol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address)</a:t>
            </a:r>
            <a:endParaRPr sz="3200">
              <a:latin typeface="Times New Roman"/>
              <a:cs typeface="Times New Roman"/>
            </a:endParaRPr>
          </a:p>
          <a:p>
            <a:pPr marL="920750" marR="224154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variable-length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0082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Packet</a:t>
            </a:r>
            <a:r>
              <a:rPr sz="4400" b="0" i="0" spc="-2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Format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099206"/>
            <a:ext cx="7237095" cy="40265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THA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(Target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hardware</a:t>
            </a:r>
            <a:r>
              <a:rPr sz="3200" spc="5" dirty="0">
                <a:latin typeface="Times New Roman"/>
                <a:cs typeface="Times New Roman"/>
              </a:rPr>
              <a:t> address)</a:t>
            </a:r>
            <a:endParaRPr sz="32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variable-length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target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ARP </a:t>
            </a:r>
            <a:r>
              <a:rPr sz="2800" spc="-10" dirty="0">
                <a:latin typeface="Times New Roman"/>
                <a:cs typeface="Times New Roman"/>
              </a:rPr>
              <a:t>request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</a:t>
            </a:r>
            <a:endParaRPr sz="28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565"/>
              </a:spcBef>
              <a:tabLst>
                <a:tab pos="1390015" algn="l"/>
              </a:tabLst>
            </a:pPr>
            <a:r>
              <a:rPr sz="16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6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0s</a:t>
            </a:r>
            <a:endParaRPr sz="24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4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TPA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(Target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address)</a:t>
            </a:r>
            <a:endParaRPr sz="3200">
              <a:latin typeface="Times New Roman"/>
              <a:cs typeface="Times New Roman"/>
            </a:endParaRPr>
          </a:p>
          <a:p>
            <a:pPr marL="920750" marR="224154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variable-length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target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39" y="2387092"/>
            <a:ext cx="8912352" cy="19293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3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7-5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22651" y="1011936"/>
            <a:ext cx="62750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Encapsulation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-5" dirty="0"/>
              <a:t>ARP</a:t>
            </a:r>
            <a:r>
              <a:rPr spc="-35" dirty="0"/>
              <a:t> </a:t>
            </a:r>
            <a:r>
              <a:rPr spc="-10" dirty="0"/>
              <a:t>Packet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6332" y="4706111"/>
            <a:ext cx="8451850" cy="2458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47561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 </a:t>
            </a:r>
            <a:r>
              <a:rPr sz="3200" dirty="0">
                <a:latin typeface="Times New Roman"/>
                <a:cs typeface="Times New Roman"/>
              </a:rPr>
              <a:t>packet</a:t>
            </a:r>
            <a:r>
              <a:rPr sz="3200" spc="-5" dirty="0">
                <a:latin typeface="Times New Roman"/>
                <a:cs typeface="Times New Roman"/>
              </a:rPr>
              <a:t> is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encapsulated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link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frame</a:t>
            </a:r>
            <a:endParaRPr sz="3200">
              <a:latin typeface="Times New Roman"/>
              <a:cs typeface="Times New Roman"/>
            </a:endParaRPr>
          </a:p>
          <a:p>
            <a:pPr marL="481965" marR="906780" indent="-469900">
              <a:lnSpc>
                <a:spcPct val="100000"/>
              </a:lnSpc>
              <a:spcBef>
                <a:spcPts val="74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Type </a:t>
            </a:r>
            <a:r>
              <a:rPr sz="3200" dirty="0">
                <a:latin typeface="Times New Roman"/>
                <a:cs typeface="Times New Roman"/>
              </a:rPr>
              <a:t>field indicates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the data </a:t>
            </a:r>
            <a:r>
              <a:rPr sz="3200" spc="-5" dirty="0">
                <a:latin typeface="Times New Roman"/>
                <a:cs typeface="Times New Roman"/>
              </a:rPr>
              <a:t>carried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frame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an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packet</a:t>
            </a:r>
            <a:endParaRPr sz="3200">
              <a:latin typeface="Times New Roman"/>
              <a:cs typeface="Times New Roman"/>
            </a:endParaRPr>
          </a:p>
          <a:p>
            <a:pPr marL="5633085">
              <a:lnSpc>
                <a:spcPct val="100000"/>
              </a:lnSpc>
              <a:spcBef>
                <a:spcPts val="1614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7037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O</a:t>
            </a:r>
            <a:r>
              <a:rPr sz="4400" b="0" i="0" spc="5" dirty="0">
                <a:solidFill>
                  <a:srgbClr val="420000"/>
                </a:solidFill>
                <a:latin typeface="Times New Roman"/>
                <a:cs typeface="Times New Roman"/>
              </a:rPr>
              <a:t>u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tli</a:t>
            </a:r>
            <a:r>
              <a:rPr sz="4400" b="0" i="0" spc="5" dirty="0">
                <a:solidFill>
                  <a:srgbClr val="420000"/>
                </a:solidFill>
                <a:latin typeface="Times New Roman"/>
                <a:cs typeface="Times New Roman"/>
              </a:rPr>
              <a:t>ne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2746375" cy="2849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ARP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ARP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Package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RARP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6843" y="6955535"/>
            <a:ext cx="2831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477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13483"/>
            <a:ext cx="7204075" cy="4185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sender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target</a:t>
            </a:r>
            <a:r>
              <a:rPr sz="2800" dirty="0">
                <a:latin typeface="Arial MT"/>
                <a:cs typeface="Arial MT"/>
              </a:rPr>
              <a:t>’</a:t>
            </a:r>
            <a:r>
              <a:rPr sz="2800" dirty="0">
                <a:latin typeface="Times New Roman"/>
                <a:cs typeface="Times New Roman"/>
              </a:rPr>
              <a:t>s 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67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asks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ARP request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sender </a:t>
            </a:r>
            <a:r>
              <a:rPr sz="2400" spc="-20" dirty="0">
                <a:latin typeface="Times New Roman"/>
                <a:cs typeface="Times New Roman"/>
              </a:rPr>
              <a:t>IP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 physical address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 is filled</a:t>
            </a:r>
            <a:r>
              <a:rPr sz="2400" dirty="0">
                <a:latin typeface="Times New Roman"/>
                <a:cs typeface="Times New Roman"/>
              </a:rPr>
              <a:t> with</a:t>
            </a:r>
            <a:r>
              <a:rPr sz="2400" spc="-5" dirty="0">
                <a:latin typeface="Times New Roman"/>
                <a:cs typeface="Times New Roman"/>
              </a:rPr>
              <a:t> 0s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481965" marR="134620" indent="-469900">
              <a:lnSpc>
                <a:spcPct val="100000"/>
              </a:lnSpc>
              <a:spcBef>
                <a:spcPts val="68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message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passed to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link layer </a:t>
            </a:r>
            <a:r>
              <a:rPr sz="2800" spc="10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encapsulate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frame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destination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broadcast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2164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Operations</a:t>
            </a:r>
            <a:r>
              <a:rPr sz="4400" b="0" i="0" spc="-6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600315" cy="399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Every host </a:t>
            </a:r>
            <a:r>
              <a:rPr sz="2800" spc="5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routers receives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frame </a:t>
            </a:r>
            <a:r>
              <a:rPr sz="2800" spc="5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since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destination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broadcast,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ARP</a:t>
            </a:r>
            <a:endParaRPr sz="2800">
              <a:latin typeface="Times New Roman"/>
              <a:cs typeface="Times New Roman"/>
            </a:endParaRPr>
          </a:p>
          <a:p>
            <a:pPr marL="920750" marR="34798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</a:t>
            </a:r>
            <a:r>
              <a:rPr sz="2400" spc="-5" dirty="0">
                <a:latin typeface="Arial MT"/>
                <a:cs typeface="Arial MT"/>
              </a:rPr>
              <a:t>’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targeted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packet</a:t>
            </a:r>
            <a:endParaRPr sz="2400">
              <a:latin typeface="Times New Roman"/>
              <a:cs typeface="Times New Roman"/>
            </a:endParaRPr>
          </a:p>
          <a:p>
            <a:pPr marL="481965" marR="184785" indent="-469900">
              <a:lnSpc>
                <a:spcPct val="100000"/>
              </a:lnSpc>
              <a:spcBef>
                <a:spcPts val="6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target reply </a:t>
            </a:r>
            <a:r>
              <a:rPr sz="2800" dirty="0">
                <a:latin typeface="Times New Roman"/>
                <a:cs typeface="Times New Roman"/>
              </a:rPr>
              <a:t>with an </a:t>
            </a:r>
            <a:r>
              <a:rPr sz="2800" spc="-5" dirty="0">
                <a:latin typeface="Times New Roman"/>
                <a:cs typeface="Times New Roman"/>
              </a:rPr>
              <a:t>ARP </a:t>
            </a:r>
            <a:r>
              <a:rPr sz="2800" dirty="0">
                <a:latin typeface="Times New Roman"/>
                <a:cs typeface="Times New Roman"/>
              </a:rPr>
              <a:t>reply </a:t>
            </a:r>
            <a:r>
              <a:rPr sz="2800" spc="-10" dirty="0">
                <a:latin typeface="Times New Roman"/>
                <a:cs typeface="Times New Roman"/>
              </a:rPr>
              <a:t>message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physical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unicast</a:t>
            </a:r>
            <a:endParaRPr sz="2800">
              <a:latin typeface="Times New Roman"/>
              <a:cs typeface="Times New Roman"/>
            </a:endParaRPr>
          </a:p>
          <a:p>
            <a:pPr marL="481965" marR="42545" indent="-469900">
              <a:lnSpc>
                <a:spcPct val="100000"/>
              </a:lnSpc>
              <a:spcBef>
                <a:spcPts val="69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The sender </a:t>
            </a:r>
            <a:r>
              <a:rPr sz="2800" spc="-10" dirty="0">
                <a:latin typeface="Times New Roman"/>
                <a:cs typeface="Times New Roman"/>
              </a:rPr>
              <a:t>receives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reply message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knows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target</a:t>
            </a:r>
            <a:r>
              <a:rPr sz="2800" spc="-5" dirty="0">
                <a:latin typeface="Arial MT"/>
                <a:cs typeface="Arial MT"/>
              </a:rPr>
              <a:t>’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53308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Four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Cases</a:t>
            </a:r>
            <a:r>
              <a:rPr sz="4400" b="0" i="0" spc="-1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to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Use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ARP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372984" cy="393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Case </a:t>
            </a:r>
            <a:r>
              <a:rPr sz="2800" b="1" i="1" spc="5" dirty="0">
                <a:latin typeface="Times New Roman"/>
                <a:cs typeface="Times New Roman"/>
              </a:rPr>
              <a:t>1: </a:t>
            </a:r>
            <a:r>
              <a:rPr sz="2800" dirty="0">
                <a:latin typeface="Times New Roman"/>
                <a:cs typeface="Times New Roman"/>
              </a:rPr>
              <a:t>The sender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host and </a:t>
            </a:r>
            <a:r>
              <a:rPr sz="2800" spc="-10" dirty="0">
                <a:latin typeface="Times New Roman"/>
                <a:cs typeface="Times New Roman"/>
              </a:rPr>
              <a:t>wants </a:t>
            </a:r>
            <a:r>
              <a:rPr sz="2800" spc="-5" dirty="0">
                <a:latin typeface="Times New Roman"/>
                <a:cs typeface="Times New Roman"/>
              </a:rPr>
              <a:t>to send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another </a:t>
            </a:r>
            <a:r>
              <a:rPr sz="2800" spc="-10" dirty="0">
                <a:latin typeface="Times New Roman"/>
                <a:cs typeface="Times New Roman"/>
              </a:rPr>
              <a:t>host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same</a:t>
            </a:r>
            <a:r>
              <a:rPr sz="2800" spc="-5" dirty="0">
                <a:latin typeface="Times New Roman"/>
                <a:cs typeface="Times New Roman"/>
              </a:rPr>
              <a:t> network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dirty="0">
                <a:latin typeface="Arial MT"/>
                <a:cs typeface="Arial MT"/>
              </a:rPr>
              <a:t>’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481965" marR="5080" indent="-469900">
              <a:lnSpc>
                <a:spcPct val="100000"/>
              </a:lnSpc>
              <a:spcBef>
                <a:spcPts val="6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Case </a:t>
            </a:r>
            <a:r>
              <a:rPr sz="2800" b="1" i="1" spc="5" dirty="0">
                <a:latin typeface="Times New Roman"/>
                <a:cs typeface="Times New Roman"/>
              </a:rPr>
              <a:t>2: </a:t>
            </a:r>
            <a:r>
              <a:rPr sz="2800" dirty="0">
                <a:latin typeface="Times New Roman"/>
                <a:cs typeface="Times New Roman"/>
              </a:rPr>
              <a:t>The sender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host and </a:t>
            </a:r>
            <a:r>
              <a:rPr sz="2800" spc="-10" dirty="0">
                <a:latin typeface="Times New Roman"/>
                <a:cs typeface="Times New Roman"/>
              </a:rPr>
              <a:t>wants </a:t>
            </a:r>
            <a:r>
              <a:rPr sz="2800" spc="-5" dirty="0">
                <a:latin typeface="Times New Roman"/>
                <a:cs typeface="Times New Roman"/>
              </a:rPr>
              <a:t>to send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another </a:t>
            </a:r>
            <a:r>
              <a:rPr sz="2800" spc="-10" dirty="0">
                <a:latin typeface="Times New Roman"/>
                <a:cs typeface="Times New Roman"/>
              </a:rPr>
              <a:t>host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another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5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looks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920750" marR="240029" lvl="1" indent="-436245">
              <a:lnSpc>
                <a:spcPct val="100000"/>
              </a:lnSpc>
              <a:spcBef>
                <a:spcPts val="58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IP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</a:t>
            </a:r>
            <a:r>
              <a:rPr sz="2400" spc="-5" dirty="0">
                <a:latin typeface="Times New Roman"/>
                <a:cs typeface="Times New Roman"/>
              </a:rPr>
              <a:t> (router)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destination</a:t>
            </a:r>
            <a:endParaRPr sz="24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55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r>
              <a:rPr sz="2400" spc="-5" dirty="0">
                <a:latin typeface="Arial MT"/>
                <a:cs typeface="Arial MT"/>
              </a:rPr>
              <a:t>’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 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34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99966"/>
                </a:solidFill>
                <a:latin typeface="Times New Roman"/>
                <a:cs typeface="Times New Roman"/>
              </a:rPr>
              <a:t>7-6:a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6995" y="941831"/>
            <a:ext cx="6616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Four </a:t>
            </a:r>
            <a:r>
              <a:rPr spc="-5" dirty="0"/>
              <a:t>Cases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spc="-10" dirty="0"/>
              <a:t>ARP:</a:t>
            </a:r>
            <a:r>
              <a:rPr spc="15" dirty="0"/>
              <a:t> </a:t>
            </a:r>
            <a:r>
              <a:rPr spc="-5" dirty="0"/>
              <a:t>Case</a:t>
            </a:r>
            <a:r>
              <a:rPr spc="-25" dirty="0"/>
              <a:t> </a:t>
            </a:r>
            <a:r>
              <a:rPr dirty="0"/>
              <a:t>1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304" y="2188972"/>
            <a:ext cx="7540752" cy="43982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34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99966"/>
                </a:solidFill>
                <a:latin typeface="Times New Roman"/>
                <a:cs typeface="Times New Roman"/>
              </a:rPr>
              <a:t>7-6:b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8227" y="972312"/>
            <a:ext cx="6616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Four </a:t>
            </a:r>
            <a:r>
              <a:rPr spc="-5" dirty="0"/>
              <a:t>Cases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spc="-10" dirty="0"/>
              <a:t>ARP:</a:t>
            </a:r>
            <a:r>
              <a:rPr spc="15" dirty="0"/>
              <a:t> </a:t>
            </a:r>
            <a:r>
              <a:rPr spc="-5" dirty="0"/>
              <a:t>Case</a:t>
            </a:r>
            <a:r>
              <a:rPr spc="-25" dirty="0"/>
              <a:t> </a:t>
            </a:r>
            <a:r>
              <a:rPr dirty="0"/>
              <a:t>2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896" y="2213355"/>
            <a:ext cx="7897368" cy="44531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70783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Four</a:t>
            </a: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 Cases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to</a:t>
            </a:r>
            <a:r>
              <a:rPr sz="4400" b="0" i="0" spc="1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Use</a:t>
            </a:r>
            <a:r>
              <a:rPr sz="4400" b="0" i="0" spc="-1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ARP</a:t>
            </a:r>
            <a:r>
              <a:rPr sz="4400" b="0" i="0" spc="5" dirty="0">
                <a:solidFill>
                  <a:srgbClr val="420000"/>
                </a:solidFill>
                <a:latin typeface="Times New Roman"/>
                <a:cs typeface="Times New Roman"/>
              </a:rPr>
              <a:t> (Cont.)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185784" cy="357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Case </a:t>
            </a:r>
            <a:r>
              <a:rPr sz="2800" b="1" i="1" spc="5" dirty="0">
                <a:latin typeface="Times New Roman"/>
                <a:cs typeface="Times New Roman"/>
              </a:rPr>
              <a:t>3: </a:t>
            </a:r>
            <a:r>
              <a:rPr sz="2800" dirty="0">
                <a:latin typeface="Times New Roman"/>
                <a:cs typeface="Times New Roman"/>
              </a:rPr>
              <a:t>the sender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router and </a:t>
            </a:r>
            <a:r>
              <a:rPr sz="2800" spc="-10" dirty="0">
                <a:latin typeface="Times New Roman"/>
                <a:cs typeface="Times New Roman"/>
              </a:rPr>
              <a:t>received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datagram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destined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for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host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another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Router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check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  <a:tab pos="163068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IP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r>
              <a:rPr sz="2400" spc="-5" dirty="0">
                <a:latin typeface="Arial MT"/>
                <a:cs typeface="Arial MT"/>
              </a:rPr>
              <a:t>’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481965" marR="716280" indent="-469900">
              <a:lnSpc>
                <a:spcPct val="100000"/>
              </a:lnSpc>
              <a:spcBef>
                <a:spcPts val="65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Case </a:t>
            </a:r>
            <a:r>
              <a:rPr sz="2800" b="1" i="1" spc="5" dirty="0">
                <a:latin typeface="Times New Roman"/>
                <a:cs typeface="Times New Roman"/>
              </a:rPr>
              <a:t>4: </a:t>
            </a:r>
            <a:r>
              <a:rPr sz="2800" dirty="0">
                <a:latin typeface="Times New Roman"/>
                <a:cs typeface="Times New Roman"/>
              </a:rPr>
              <a:t>the sender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router that </a:t>
            </a:r>
            <a:r>
              <a:rPr sz="2800" spc="-1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received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datagram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destined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host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network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5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host</a:t>
            </a:r>
            <a:r>
              <a:rPr sz="2400" spc="-5" dirty="0">
                <a:latin typeface="Arial MT"/>
                <a:cs typeface="Arial MT"/>
              </a:rPr>
              <a:t>’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34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99966"/>
                </a:solidFill>
                <a:latin typeface="Times New Roman"/>
                <a:cs typeface="Times New Roman"/>
              </a:rPr>
              <a:t>7-6:c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7060" y="1051560"/>
            <a:ext cx="6616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Four </a:t>
            </a:r>
            <a:r>
              <a:rPr spc="-5" dirty="0"/>
              <a:t>Cases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spc="-10" dirty="0"/>
              <a:t>ARP:</a:t>
            </a:r>
            <a:r>
              <a:rPr spc="15" dirty="0"/>
              <a:t> </a:t>
            </a:r>
            <a:r>
              <a:rPr spc="-5" dirty="0"/>
              <a:t>Case</a:t>
            </a:r>
            <a:r>
              <a:rPr spc="-25" dirty="0"/>
              <a:t> </a:t>
            </a:r>
            <a:r>
              <a:rPr dirty="0"/>
              <a:t>3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7588" y="2393188"/>
            <a:ext cx="7776515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34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99966"/>
                </a:solidFill>
                <a:latin typeface="Times New Roman"/>
                <a:cs typeface="Times New Roman"/>
              </a:rPr>
              <a:t>7-6:d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2132" y="911351"/>
            <a:ext cx="66167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Four </a:t>
            </a:r>
            <a:r>
              <a:rPr spc="-5" dirty="0"/>
              <a:t>Cases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15" dirty="0"/>
              <a:t> </a:t>
            </a:r>
            <a:r>
              <a:rPr spc="-10" dirty="0"/>
              <a:t>ARP:</a:t>
            </a:r>
            <a:r>
              <a:rPr spc="15" dirty="0"/>
              <a:t> </a:t>
            </a:r>
            <a:r>
              <a:rPr spc="-5" dirty="0"/>
              <a:t>Case</a:t>
            </a:r>
            <a:r>
              <a:rPr spc="-25" dirty="0"/>
              <a:t> </a:t>
            </a:r>
            <a:r>
              <a:rPr dirty="0"/>
              <a:t>4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304" y="2210307"/>
            <a:ext cx="7443216" cy="44165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591" y="2563876"/>
            <a:ext cx="8077200" cy="15270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7591" y="2563876"/>
            <a:ext cx="8077200" cy="1527175"/>
          </a:xfrm>
          <a:prstGeom prst="rect">
            <a:avLst/>
          </a:prstGeom>
          <a:ln w="57911">
            <a:solidFill>
              <a:srgbClr val="FF33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An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ARP</a:t>
            </a:r>
            <a:r>
              <a:rPr sz="3600" b="1" i="1" spc="1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request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is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broadcast</a:t>
            </a:r>
            <a:r>
              <a:rPr sz="3600" b="1" i="1" spc="-5" dirty="0"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20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an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ARP</a:t>
            </a:r>
            <a:r>
              <a:rPr sz="3600" b="1" i="1" spc="10" dirty="0">
                <a:latin typeface="Times New Roman"/>
                <a:cs typeface="Times New Roman"/>
              </a:rPr>
              <a:t> </a:t>
            </a:r>
            <a:r>
              <a:rPr sz="3600" b="1" i="1" spc="-10" dirty="0">
                <a:latin typeface="Times New Roman"/>
                <a:cs typeface="Times New Roman"/>
              </a:rPr>
              <a:t>reply</a:t>
            </a:r>
            <a:r>
              <a:rPr sz="3600" b="1" i="1" spc="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is</a:t>
            </a:r>
            <a:r>
              <a:rPr sz="3600" b="1" i="1" spc="-5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unicast</a:t>
            </a:r>
            <a:r>
              <a:rPr sz="3600" b="1" i="1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391" y="1789683"/>
            <a:ext cx="2057400" cy="6918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197607"/>
            <a:ext cx="7450455" cy="421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354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host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IP </a:t>
            </a:r>
            <a:r>
              <a:rPr sz="3200" spc="-5" dirty="0">
                <a:latin typeface="Times New Roman"/>
                <a:cs typeface="Times New Roman"/>
              </a:rPr>
              <a:t>address </a:t>
            </a:r>
            <a:r>
              <a:rPr sz="3200" dirty="0">
                <a:latin typeface="Times New Roman"/>
                <a:cs typeface="Times New Roman"/>
              </a:rPr>
              <a:t>130.23.43.20 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 </a:t>
            </a:r>
            <a:r>
              <a:rPr sz="3200" dirty="0">
                <a:latin typeface="Times New Roman"/>
                <a:cs typeface="Times New Roman"/>
              </a:rPr>
              <a:t>0xB23455102210</a:t>
            </a:r>
            <a:endParaRPr sz="3200">
              <a:latin typeface="Times New Roman"/>
              <a:cs typeface="Times New Roman"/>
            </a:endParaRPr>
          </a:p>
          <a:p>
            <a:pPr marL="481965" marR="5080" indent="-469900">
              <a:lnSpc>
                <a:spcPts val="3820"/>
              </a:lnSpc>
              <a:spcBef>
                <a:spcPts val="91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Another host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IP </a:t>
            </a:r>
            <a:r>
              <a:rPr sz="3200" spc="-5" dirty="0">
                <a:latin typeface="Times New Roman"/>
                <a:cs typeface="Times New Roman"/>
              </a:rPr>
              <a:t>address </a:t>
            </a:r>
            <a:r>
              <a:rPr sz="3200" dirty="0">
                <a:latin typeface="Times New Roman"/>
                <a:cs typeface="Times New Roman"/>
              </a:rPr>
              <a:t>130.23.43.25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physical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5" dirty="0">
                <a:latin typeface="Times New Roman"/>
                <a:cs typeface="Times New Roman"/>
              </a:rPr>
              <a:t> 0xA46EF45983AB.</a:t>
            </a:r>
            <a:endParaRPr sz="3200">
              <a:latin typeface="Times New Roman"/>
              <a:cs typeface="Times New Roman"/>
            </a:endParaRPr>
          </a:p>
          <a:p>
            <a:pPr marL="481965" marR="558800" indent="-469900">
              <a:lnSpc>
                <a:spcPct val="100000"/>
              </a:lnSpc>
              <a:spcBef>
                <a:spcPts val="64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two </a:t>
            </a:r>
            <a:r>
              <a:rPr sz="3200" dirty="0">
                <a:latin typeface="Times New Roman"/>
                <a:cs typeface="Times New Roman"/>
              </a:rPr>
              <a:t>hosts are on the </a:t>
            </a:r>
            <a:r>
              <a:rPr sz="3200" spc="-10" dirty="0">
                <a:latin typeface="Times New Roman"/>
                <a:cs typeface="Times New Roman"/>
              </a:rPr>
              <a:t>same </a:t>
            </a:r>
            <a:r>
              <a:rPr sz="3200" spc="-5" dirty="0">
                <a:latin typeface="Times New Roman"/>
                <a:cs typeface="Times New Roman"/>
              </a:rPr>
              <a:t>Ethernet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  <a:p>
            <a:pPr marL="481965" marR="321945" indent="-469900">
              <a:lnSpc>
                <a:spcPct val="100000"/>
              </a:lnSpc>
              <a:spcBef>
                <a:spcPts val="7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Show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request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reply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packets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encapsulated 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Ethernet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frames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344" y="1076452"/>
            <a:ext cx="2018030" cy="619125"/>
          </a:xfrm>
          <a:prstGeom prst="rect">
            <a:avLst/>
          </a:prstGeom>
          <a:solidFill>
            <a:srgbClr val="CCCC00"/>
          </a:solidFill>
          <a:ln w="39623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solidFill>
                  <a:srgbClr val="000000"/>
                </a:solidFill>
              </a:rPr>
              <a:t>Example</a:t>
            </a:r>
            <a:r>
              <a:rPr sz="3200" spc="-4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1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1675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Logical</a:t>
            </a:r>
            <a:r>
              <a:rPr sz="4400" b="0" i="0" spc="-6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Addresses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942580" cy="3394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48704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routers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recognized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network level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their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logical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addresses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logical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address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marL="920750" marR="676275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logical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logical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TCP/IP </a:t>
            </a:r>
            <a:r>
              <a:rPr sz="2800" spc="-10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spc="5" dirty="0">
                <a:latin typeface="Times New Roman"/>
                <a:cs typeface="Times New Roman"/>
              </a:rPr>
              <a:t>IP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address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32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2197607"/>
            <a:ext cx="7674609" cy="2099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Figure</a:t>
            </a:r>
            <a:r>
              <a:rPr sz="3200" spc="-2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7.7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shows</a:t>
            </a:r>
            <a:r>
              <a:rPr sz="32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ARP</a:t>
            </a:r>
            <a:r>
              <a:rPr sz="3200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60000"/>
                </a:solidFill>
                <a:latin typeface="Times New Roman"/>
                <a:cs typeface="Times New Roman"/>
              </a:rPr>
              <a:t>request</a:t>
            </a:r>
            <a:r>
              <a:rPr sz="3200" spc="-1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60000"/>
                </a:solidFill>
                <a:latin typeface="Times New Roman"/>
                <a:cs typeface="Times New Roman"/>
              </a:rPr>
              <a:t>and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 reply </a:t>
            </a:r>
            <a:r>
              <a:rPr sz="3200" spc="-78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packets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Note</a:t>
            </a:r>
            <a:r>
              <a:rPr sz="3200" spc="-4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60000"/>
                </a:solidFill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The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IP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 addresses</a:t>
            </a:r>
            <a:r>
              <a:rPr sz="2800" spc="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are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660000"/>
                </a:solidFill>
                <a:latin typeface="Times New Roman"/>
                <a:cs typeface="Times New Roman"/>
              </a:rPr>
              <a:t>shown</a:t>
            </a:r>
            <a:r>
              <a:rPr sz="2800" spc="-20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60000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srgbClr val="66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60000"/>
                </a:solidFill>
                <a:latin typeface="Times New Roman"/>
                <a:cs typeface="Times New Roman"/>
              </a:rPr>
              <a:t>hexadecimal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8991" y="1100836"/>
            <a:ext cx="1643380" cy="615950"/>
          </a:xfrm>
          <a:prstGeom prst="rect">
            <a:avLst/>
          </a:prstGeom>
          <a:solidFill>
            <a:srgbClr val="660000"/>
          </a:solidFill>
          <a:ln w="39624">
            <a:solidFill>
              <a:srgbClr val="FF33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400"/>
              </a:spcBef>
            </a:pPr>
            <a:r>
              <a:rPr sz="3200" dirty="0">
                <a:solidFill>
                  <a:srgbClr val="000000"/>
                </a:solidFill>
              </a:rPr>
              <a:t>Solution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-3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999966"/>
                </a:solidFill>
                <a:latin typeface="Times New Roman"/>
                <a:cs typeface="Times New Roman"/>
              </a:rPr>
              <a:t>7-7:</a:t>
            </a:r>
            <a:r>
              <a:rPr sz="1600" b="1" spc="-2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999966"/>
                </a:solidFill>
                <a:latin typeface="Times New Roman"/>
                <a:cs typeface="Times New Roman"/>
              </a:rPr>
              <a:t>request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0828" y="960119"/>
            <a:ext cx="22707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95" dirty="0"/>
              <a:t> </a:t>
            </a:r>
            <a:r>
              <a:rPr dirty="0"/>
              <a:t>1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780539"/>
            <a:ext cx="8327136" cy="48585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50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969"/>
              </a:lnSpc>
            </a:pPr>
            <a:r>
              <a:rPr sz="1600" b="1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b="1" spc="-3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999966"/>
                </a:solidFill>
                <a:latin typeface="Times New Roman"/>
                <a:cs typeface="Times New Roman"/>
              </a:rPr>
              <a:t>7-7:</a:t>
            </a:r>
            <a:r>
              <a:rPr sz="1600" b="1" spc="-2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999966"/>
                </a:solidFill>
                <a:latin typeface="Times New Roman"/>
                <a:cs typeface="Times New Roman"/>
              </a:rPr>
              <a:t>reply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932" y="1057655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25" dirty="0"/>
              <a:t> </a:t>
            </a:r>
            <a:r>
              <a:rPr sz="3600" dirty="0"/>
              <a:t>1</a:t>
            </a:r>
            <a:r>
              <a:rPr sz="3600" spc="-50" dirty="0"/>
              <a:t> </a:t>
            </a:r>
            <a:r>
              <a:rPr sz="3600" spc="-5" dirty="0"/>
              <a:t>(Continued)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583" y="2512060"/>
            <a:ext cx="8217408" cy="3995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5888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Proxy</a:t>
            </a:r>
            <a:r>
              <a:rPr sz="4400" b="0" i="0" spc="-3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ARP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098852"/>
            <a:ext cx="8001000" cy="44069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create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subnetting</a:t>
            </a:r>
            <a:r>
              <a:rPr sz="3200" spc="-5" dirty="0">
                <a:latin typeface="Times New Roman"/>
                <a:cs typeface="Times New Roman"/>
              </a:rPr>
              <a:t> effect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6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router </a:t>
            </a:r>
            <a:r>
              <a:rPr sz="3200" dirty="0">
                <a:latin typeface="Times New Roman"/>
                <a:cs typeface="Times New Roman"/>
              </a:rPr>
              <a:t>running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proxy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Its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ARP </a:t>
            </a:r>
            <a:r>
              <a:rPr sz="2800" spc="-10" dirty="0">
                <a:latin typeface="Times New Roman"/>
                <a:cs typeface="Times New Roman"/>
              </a:rPr>
              <a:t>acts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behalf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hosts</a:t>
            </a:r>
            <a:endParaRPr sz="2800">
              <a:latin typeface="Times New Roman"/>
              <a:cs typeface="Times New Roman"/>
            </a:endParaRPr>
          </a:p>
          <a:p>
            <a:pPr marL="920750" marR="508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receives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ARP request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looking</a:t>
            </a:r>
            <a:r>
              <a:rPr sz="2800" spc="5" dirty="0">
                <a:latin typeface="Times New Roman"/>
                <a:cs typeface="Times New Roman"/>
              </a:rPr>
              <a:t> 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 </a:t>
            </a:r>
            <a:r>
              <a:rPr sz="2800" dirty="0">
                <a:latin typeface="Times New Roman"/>
                <a:cs typeface="Times New Roman"/>
              </a:rPr>
              <a:t>host</a:t>
            </a:r>
            <a:endParaRPr sz="2800">
              <a:latin typeface="Times New Roman"/>
              <a:cs typeface="Times New Roman"/>
            </a:endParaRPr>
          </a:p>
          <a:p>
            <a:pPr marL="1390015" marR="377825" lvl="2" indent="-469900">
              <a:lnSpc>
                <a:spcPct val="100000"/>
              </a:lnSpc>
              <a:spcBef>
                <a:spcPts val="595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sends 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ARP reply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announcing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own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(physical)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After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router receives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actual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</a:t>
            </a:r>
            <a:endParaRPr sz="2800">
              <a:latin typeface="Times New Roman"/>
              <a:cs typeface="Times New Roman"/>
            </a:endParaRPr>
          </a:p>
          <a:p>
            <a:pPr marL="1390015" lvl="2" indent="-469900">
              <a:lnSpc>
                <a:spcPct val="100000"/>
              </a:lnSpc>
              <a:spcBef>
                <a:spcPts val="590"/>
              </a:spcBef>
              <a:buClr>
                <a:srgbClr val="660000"/>
              </a:buClr>
              <a:buSzPct val="66666"/>
              <a:buFont typeface="Wingdings"/>
              <a:buChar char=""/>
              <a:tabLst>
                <a:tab pos="1390015" algn="l"/>
                <a:tab pos="1390650" algn="l"/>
              </a:tabLst>
            </a:pPr>
            <a:r>
              <a:rPr sz="2400" spc="-2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sends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packet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router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0097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E</a:t>
            </a:r>
            <a:r>
              <a:rPr sz="4400" b="0" i="0" spc="5" dirty="0">
                <a:solidFill>
                  <a:srgbClr val="420000"/>
                </a:solidFill>
                <a:latin typeface="Times New Roman"/>
                <a:cs typeface="Times New Roman"/>
              </a:rPr>
              <a:t>x</a:t>
            </a:r>
            <a:r>
              <a:rPr sz="4400" b="0" i="0" spc="10" dirty="0">
                <a:solidFill>
                  <a:srgbClr val="420000"/>
                </a:solidFill>
                <a:latin typeface="Times New Roman"/>
                <a:cs typeface="Times New Roman"/>
              </a:rPr>
              <a:t>a</a:t>
            </a:r>
            <a:r>
              <a:rPr sz="4400" b="0" i="0" spc="-45" dirty="0">
                <a:solidFill>
                  <a:srgbClr val="420000"/>
                </a:solidFill>
                <a:latin typeface="Times New Roman"/>
                <a:cs typeface="Times New Roman"/>
              </a:rPr>
              <a:t>m</a:t>
            </a:r>
            <a:r>
              <a:rPr sz="4400" b="0" i="0" spc="5" dirty="0">
                <a:solidFill>
                  <a:srgbClr val="420000"/>
                </a:solidFill>
                <a:latin typeface="Times New Roman"/>
                <a:cs typeface="Times New Roman"/>
              </a:rPr>
              <a:t>p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925434" cy="2167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Administrator </a:t>
            </a:r>
            <a:r>
              <a:rPr sz="3200" spc="5" dirty="0">
                <a:latin typeface="Times New Roman"/>
                <a:cs typeface="Times New Roman"/>
              </a:rPr>
              <a:t>need </a:t>
            </a:r>
            <a:r>
              <a:rPr sz="3200" spc="-5" dirty="0">
                <a:latin typeface="Times New Roman"/>
                <a:cs typeface="Times New Roman"/>
              </a:rPr>
              <a:t>to create a </a:t>
            </a:r>
            <a:r>
              <a:rPr sz="3200" dirty="0">
                <a:latin typeface="Times New Roman"/>
                <a:cs typeface="Times New Roman"/>
              </a:rPr>
              <a:t>subnet without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whole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Add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router </a:t>
            </a:r>
            <a:r>
              <a:rPr sz="3200" dirty="0">
                <a:latin typeface="Times New Roman"/>
                <a:cs typeface="Times New Roman"/>
              </a:rPr>
              <a:t>running</a:t>
            </a:r>
            <a:r>
              <a:rPr sz="3200" spc="-5" dirty="0">
                <a:latin typeface="Times New Roman"/>
                <a:cs typeface="Times New Roman"/>
              </a:rPr>
              <a:t> 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proxy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-50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7-8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9428" y="871728"/>
            <a:ext cx="2148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Proxy</a:t>
            </a:r>
            <a:r>
              <a:rPr sz="3600" spc="-60" dirty="0"/>
              <a:t> </a:t>
            </a:r>
            <a:r>
              <a:rPr sz="3600" dirty="0"/>
              <a:t>ARP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920748"/>
            <a:ext cx="8561832" cy="46573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074419" y="1562608"/>
            <a:ext cx="8543925" cy="4429125"/>
            <a:chOff x="1074419" y="1562608"/>
            <a:chExt cx="8543925" cy="442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567180"/>
              <a:ext cx="7894320" cy="1341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9" y="1701292"/>
              <a:ext cx="7982712" cy="2804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79" y="1981708"/>
              <a:ext cx="7946136" cy="1402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0679" y="2121916"/>
              <a:ext cx="7431024" cy="32247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0911" y="5346699"/>
              <a:ext cx="7860792" cy="140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231" y="5486908"/>
              <a:ext cx="7967472" cy="140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8991" y="5627116"/>
              <a:ext cx="7982711" cy="2804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4335" y="5907531"/>
              <a:ext cx="7815071" cy="792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78992" y="1844547"/>
              <a:ext cx="1103630" cy="4142740"/>
            </a:xfrm>
            <a:custGeom>
              <a:avLst/>
              <a:gdLst/>
              <a:ahLst/>
              <a:cxnLst/>
              <a:rect l="l" t="t" r="r" b="b"/>
              <a:pathLst>
                <a:path w="1103630" h="4142740">
                  <a:moveTo>
                    <a:pt x="551688" y="3864864"/>
                  </a:moveTo>
                  <a:lnTo>
                    <a:pt x="277368" y="3864864"/>
                  </a:lnTo>
                  <a:lnTo>
                    <a:pt x="320890" y="3857917"/>
                  </a:lnTo>
                  <a:lnTo>
                    <a:pt x="358559" y="3838537"/>
                  </a:lnTo>
                  <a:lnTo>
                    <a:pt x="388188" y="3808907"/>
                  </a:lnTo>
                  <a:lnTo>
                    <a:pt x="407568" y="3771239"/>
                  </a:lnTo>
                  <a:lnTo>
                    <a:pt x="414528" y="3727704"/>
                  </a:lnTo>
                  <a:lnTo>
                    <a:pt x="407568" y="3684181"/>
                  </a:lnTo>
                  <a:lnTo>
                    <a:pt x="388188" y="3646513"/>
                  </a:lnTo>
                  <a:lnTo>
                    <a:pt x="358559" y="3616883"/>
                  </a:lnTo>
                  <a:lnTo>
                    <a:pt x="320890" y="3597503"/>
                  </a:lnTo>
                  <a:lnTo>
                    <a:pt x="277368" y="3590544"/>
                  </a:lnTo>
                  <a:lnTo>
                    <a:pt x="227711" y="3594938"/>
                  </a:lnTo>
                  <a:lnTo>
                    <a:pt x="180898" y="3607612"/>
                  </a:lnTo>
                  <a:lnTo>
                    <a:pt x="137718" y="3627805"/>
                  </a:lnTo>
                  <a:lnTo>
                    <a:pt x="98983" y="3654768"/>
                  </a:lnTo>
                  <a:lnTo>
                    <a:pt x="65481" y="3687762"/>
                  </a:lnTo>
                  <a:lnTo>
                    <a:pt x="38036" y="3726015"/>
                  </a:lnTo>
                  <a:lnTo>
                    <a:pt x="17437" y="3768788"/>
                  </a:lnTo>
                  <a:lnTo>
                    <a:pt x="4483" y="3815321"/>
                  </a:lnTo>
                  <a:lnTo>
                    <a:pt x="0" y="3864864"/>
                  </a:lnTo>
                  <a:lnTo>
                    <a:pt x="4483" y="3914521"/>
                  </a:lnTo>
                  <a:lnTo>
                    <a:pt x="17437" y="3961333"/>
                  </a:lnTo>
                  <a:lnTo>
                    <a:pt x="38036" y="4004513"/>
                  </a:lnTo>
                  <a:lnTo>
                    <a:pt x="65481" y="4043248"/>
                  </a:lnTo>
                  <a:lnTo>
                    <a:pt x="98983" y="4076750"/>
                  </a:lnTo>
                  <a:lnTo>
                    <a:pt x="137718" y="4104195"/>
                  </a:lnTo>
                  <a:lnTo>
                    <a:pt x="180898" y="4124795"/>
                  </a:lnTo>
                  <a:lnTo>
                    <a:pt x="227711" y="4137749"/>
                  </a:lnTo>
                  <a:lnTo>
                    <a:pt x="277368" y="4142232"/>
                  </a:lnTo>
                  <a:lnTo>
                    <a:pt x="326910" y="4137749"/>
                  </a:lnTo>
                  <a:lnTo>
                    <a:pt x="373443" y="4124795"/>
                  </a:lnTo>
                  <a:lnTo>
                    <a:pt x="416217" y="4104195"/>
                  </a:lnTo>
                  <a:lnTo>
                    <a:pt x="454469" y="4076750"/>
                  </a:lnTo>
                  <a:lnTo>
                    <a:pt x="487464" y="4043248"/>
                  </a:lnTo>
                  <a:lnTo>
                    <a:pt x="514426" y="4004513"/>
                  </a:lnTo>
                  <a:lnTo>
                    <a:pt x="534619" y="3961333"/>
                  </a:lnTo>
                  <a:lnTo>
                    <a:pt x="547293" y="3914521"/>
                  </a:lnTo>
                  <a:lnTo>
                    <a:pt x="551688" y="3864864"/>
                  </a:lnTo>
                  <a:close/>
                </a:path>
                <a:path w="1103630" h="4142740">
                  <a:moveTo>
                    <a:pt x="1103376" y="0"/>
                  </a:moveTo>
                  <a:lnTo>
                    <a:pt x="829056" y="0"/>
                  </a:lnTo>
                  <a:lnTo>
                    <a:pt x="785520" y="6959"/>
                  </a:lnTo>
                  <a:lnTo>
                    <a:pt x="747852" y="26339"/>
                  </a:lnTo>
                  <a:lnTo>
                    <a:pt x="718223" y="55968"/>
                  </a:lnTo>
                  <a:lnTo>
                    <a:pt x="698842" y="93637"/>
                  </a:lnTo>
                  <a:lnTo>
                    <a:pt x="691896" y="137160"/>
                  </a:lnTo>
                  <a:lnTo>
                    <a:pt x="698842" y="180695"/>
                  </a:lnTo>
                  <a:lnTo>
                    <a:pt x="718223" y="218363"/>
                  </a:lnTo>
                  <a:lnTo>
                    <a:pt x="747852" y="247992"/>
                  </a:lnTo>
                  <a:lnTo>
                    <a:pt x="785520" y="267373"/>
                  </a:lnTo>
                  <a:lnTo>
                    <a:pt x="829056" y="274320"/>
                  </a:lnTo>
                  <a:lnTo>
                    <a:pt x="878598" y="269938"/>
                  </a:lnTo>
                  <a:lnTo>
                    <a:pt x="925131" y="257263"/>
                  </a:lnTo>
                  <a:lnTo>
                    <a:pt x="967905" y="237070"/>
                  </a:lnTo>
                  <a:lnTo>
                    <a:pt x="1006157" y="210108"/>
                  </a:lnTo>
                  <a:lnTo>
                    <a:pt x="1039152" y="177114"/>
                  </a:lnTo>
                  <a:lnTo>
                    <a:pt x="1066114" y="138861"/>
                  </a:lnTo>
                  <a:lnTo>
                    <a:pt x="1086307" y="96088"/>
                  </a:lnTo>
                  <a:lnTo>
                    <a:pt x="1098981" y="49555"/>
                  </a:lnTo>
                  <a:lnTo>
                    <a:pt x="1103376" y="0"/>
                  </a:lnTo>
                  <a:close/>
                </a:path>
              </a:pathLst>
            </a:custGeom>
            <a:solidFill>
              <a:srgbClr val="7A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991" y="1567180"/>
              <a:ext cx="8534400" cy="4419600"/>
            </a:xfrm>
            <a:custGeom>
              <a:avLst/>
              <a:gdLst/>
              <a:ahLst/>
              <a:cxnLst/>
              <a:rect l="l" t="t" r="r" b="b"/>
              <a:pathLst>
                <a:path w="8534400" h="4419600">
                  <a:moveTo>
                    <a:pt x="829056" y="0"/>
                  </a:moveTo>
                  <a:lnTo>
                    <a:pt x="779405" y="4494"/>
                  </a:lnTo>
                  <a:lnTo>
                    <a:pt x="732590" y="17443"/>
                  </a:lnTo>
                  <a:lnTo>
                    <a:pt x="689412" y="38043"/>
                  </a:lnTo>
                  <a:lnTo>
                    <a:pt x="650674" y="65492"/>
                  </a:lnTo>
                  <a:lnTo>
                    <a:pt x="617180" y="98986"/>
                  </a:lnTo>
                  <a:lnTo>
                    <a:pt x="589731" y="137724"/>
                  </a:lnTo>
                  <a:lnTo>
                    <a:pt x="569131" y="180902"/>
                  </a:lnTo>
                  <a:lnTo>
                    <a:pt x="556182" y="227717"/>
                  </a:lnTo>
                  <a:lnTo>
                    <a:pt x="551688" y="277368"/>
                  </a:lnTo>
                  <a:lnTo>
                    <a:pt x="551688" y="3867912"/>
                  </a:lnTo>
                  <a:lnTo>
                    <a:pt x="277368" y="3867912"/>
                  </a:lnTo>
                  <a:lnTo>
                    <a:pt x="227717" y="3872302"/>
                  </a:lnTo>
                  <a:lnTo>
                    <a:pt x="180902" y="3884970"/>
                  </a:lnTo>
                  <a:lnTo>
                    <a:pt x="137724" y="3905165"/>
                  </a:lnTo>
                  <a:lnTo>
                    <a:pt x="98986" y="3932133"/>
                  </a:lnTo>
                  <a:lnTo>
                    <a:pt x="65492" y="3965121"/>
                  </a:lnTo>
                  <a:lnTo>
                    <a:pt x="38043" y="4003378"/>
                  </a:lnTo>
                  <a:lnTo>
                    <a:pt x="17443" y="4046151"/>
                  </a:lnTo>
                  <a:lnTo>
                    <a:pt x="4494" y="4092686"/>
                  </a:lnTo>
                  <a:lnTo>
                    <a:pt x="0" y="4142232"/>
                  </a:lnTo>
                  <a:lnTo>
                    <a:pt x="4494" y="4191882"/>
                  </a:lnTo>
                  <a:lnTo>
                    <a:pt x="17443" y="4238697"/>
                  </a:lnTo>
                  <a:lnTo>
                    <a:pt x="38043" y="4281875"/>
                  </a:lnTo>
                  <a:lnTo>
                    <a:pt x="65492" y="4320613"/>
                  </a:lnTo>
                  <a:lnTo>
                    <a:pt x="98986" y="4354107"/>
                  </a:lnTo>
                  <a:lnTo>
                    <a:pt x="137724" y="4381556"/>
                  </a:lnTo>
                  <a:lnTo>
                    <a:pt x="180902" y="4402156"/>
                  </a:lnTo>
                  <a:lnTo>
                    <a:pt x="227717" y="4415105"/>
                  </a:lnTo>
                  <a:lnTo>
                    <a:pt x="277368" y="4419600"/>
                  </a:lnTo>
                  <a:lnTo>
                    <a:pt x="7705343" y="4419600"/>
                  </a:lnTo>
                  <a:lnTo>
                    <a:pt x="7754994" y="4415105"/>
                  </a:lnTo>
                  <a:lnTo>
                    <a:pt x="7801809" y="4402156"/>
                  </a:lnTo>
                  <a:lnTo>
                    <a:pt x="7844987" y="4381556"/>
                  </a:lnTo>
                  <a:lnTo>
                    <a:pt x="7883725" y="4354107"/>
                  </a:lnTo>
                  <a:lnTo>
                    <a:pt x="7917219" y="4320613"/>
                  </a:lnTo>
                  <a:lnTo>
                    <a:pt x="7944668" y="4281875"/>
                  </a:lnTo>
                  <a:lnTo>
                    <a:pt x="7965268" y="4238697"/>
                  </a:lnTo>
                  <a:lnTo>
                    <a:pt x="7978217" y="4191882"/>
                  </a:lnTo>
                  <a:lnTo>
                    <a:pt x="7982711" y="4142232"/>
                  </a:lnTo>
                  <a:lnTo>
                    <a:pt x="7982711" y="551688"/>
                  </a:lnTo>
                  <a:lnTo>
                    <a:pt x="8257032" y="551688"/>
                  </a:lnTo>
                  <a:lnTo>
                    <a:pt x="8306682" y="547297"/>
                  </a:lnTo>
                  <a:lnTo>
                    <a:pt x="8353497" y="534629"/>
                  </a:lnTo>
                  <a:lnTo>
                    <a:pt x="8396675" y="514434"/>
                  </a:lnTo>
                  <a:lnTo>
                    <a:pt x="8435413" y="487466"/>
                  </a:lnTo>
                  <a:lnTo>
                    <a:pt x="8468907" y="454478"/>
                  </a:lnTo>
                  <a:lnTo>
                    <a:pt x="8496356" y="416221"/>
                  </a:lnTo>
                  <a:lnTo>
                    <a:pt x="8516956" y="373448"/>
                  </a:lnTo>
                  <a:lnTo>
                    <a:pt x="8529905" y="326913"/>
                  </a:lnTo>
                  <a:lnTo>
                    <a:pt x="8534400" y="277368"/>
                  </a:lnTo>
                  <a:lnTo>
                    <a:pt x="8529905" y="227717"/>
                  </a:lnTo>
                  <a:lnTo>
                    <a:pt x="8516956" y="180902"/>
                  </a:lnTo>
                  <a:lnTo>
                    <a:pt x="8496356" y="137724"/>
                  </a:lnTo>
                  <a:lnTo>
                    <a:pt x="8468907" y="98986"/>
                  </a:lnTo>
                  <a:lnTo>
                    <a:pt x="8435413" y="65492"/>
                  </a:lnTo>
                  <a:lnTo>
                    <a:pt x="8396675" y="38043"/>
                  </a:lnTo>
                  <a:lnTo>
                    <a:pt x="8353497" y="17443"/>
                  </a:lnTo>
                  <a:lnTo>
                    <a:pt x="8306682" y="4494"/>
                  </a:lnTo>
                  <a:lnTo>
                    <a:pt x="8257032" y="0"/>
                  </a:lnTo>
                  <a:lnTo>
                    <a:pt x="829056" y="0"/>
                  </a:lnTo>
                  <a:close/>
                </a:path>
                <a:path w="8534400" h="4419600">
                  <a:moveTo>
                    <a:pt x="829056" y="0"/>
                  </a:moveTo>
                  <a:lnTo>
                    <a:pt x="878601" y="4494"/>
                  </a:lnTo>
                  <a:lnTo>
                    <a:pt x="925136" y="17443"/>
                  </a:lnTo>
                  <a:lnTo>
                    <a:pt x="967909" y="38043"/>
                  </a:lnTo>
                  <a:lnTo>
                    <a:pt x="1006166" y="65492"/>
                  </a:lnTo>
                  <a:lnTo>
                    <a:pt x="1039154" y="98986"/>
                  </a:lnTo>
                  <a:lnTo>
                    <a:pt x="1066122" y="137724"/>
                  </a:lnTo>
                  <a:lnTo>
                    <a:pt x="1086317" y="180902"/>
                  </a:lnTo>
                  <a:lnTo>
                    <a:pt x="1098985" y="227717"/>
                  </a:lnTo>
                  <a:lnTo>
                    <a:pt x="1103376" y="277368"/>
                  </a:lnTo>
                  <a:lnTo>
                    <a:pt x="1098985" y="326913"/>
                  </a:lnTo>
                  <a:lnTo>
                    <a:pt x="1086317" y="373448"/>
                  </a:lnTo>
                  <a:lnTo>
                    <a:pt x="1066122" y="416221"/>
                  </a:lnTo>
                  <a:lnTo>
                    <a:pt x="1039154" y="454478"/>
                  </a:lnTo>
                  <a:lnTo>
                    <a:pt x="1006166" y="487466"/>
                  </a:lnTo>
                  <a:lnTo>
                    <a:pt x="967909" y="514434"/>
                  </a:lnTo>
                  <a:lnTo>
                    <a:pt x="925136" y="534629"/>
                  </a:lnTo>
                  <a:lnTo>
                    <a:pt x="878601" y="547297"/>
                  </a:lnTo>
                  <a:lnTo>
                    <a:pt x="829056" y="551688"/>
                  </a:lnTo>
                  <a:lnTo>
                    <a:pt x="785530" y="544738"/>
                  </a:lnTo>
                  <a:lnTo>
                    <a:pt x="747857" y="525353"/>
                  </a:lnTo>
                  <a:lnTo>
                    <a:pt x="718230" y="495726"/>
                  </a:lnTo>
                  <a:lnTo>
                    <a:pt x="698845" y="458053"/>
                  </a:lnTo>
                  <a:lnTo>
                    <a:pt x="691896" y="414528"/>
                  </a:lnTo>
                  <a:lnTo>
                    <a:pt x="698845" y="371002"/>
                  </a:lnTo>
                  <a:lnTo>
                    <a:pt x="718230" y="333329"/>
                  </a:lnTo>
                  <a:lnTo>
                    <a:pt x="747857" y="303702"/>
                  </a:lnTo>
                  <a:lnTo>
                    <a:pt x="785530" y="284317"/>
                  </a:lnTo>
                  <a:lnTo>
                    <a:pt x="829056" y="277368"/>
                  </a:lnTo>
                  <a:lnTo>
                    <a:pt x="1103376" y="277368"/>
                  </a:lnTo>
                </a:path>
                <a:path w="8534400" h="4419600">
                  <a:moveTo>
                    <a:pt x="829056" y="551688"/>
                  </a:moveTo>
                  <a:lnTo>
                    <a:pt x="7982711" y="551688"/>
                  </a:lnTo>
                </a:path>
                <a:path w="8534400" h="4419600">
                  <a:moveTo>
                    <a:pt x="277368" y="4419600"/>
                  </a:moveTo>
                  <a:lnTo>
                    <a:pt x="326913" y="4415105"/>
                  </a:lnTo>
                  <a:lnTo>
                    <a:pt x="373448" y="4402156"/>
                  </a:lnTo>
                  <a:lnTo>
                    <a:pt x="416221" y="4381556"/>
                  </a:lnTo>
                  <a:lnTo>
                    <a:pt x="454478" y="4354107"/>
                  </a:lnTo>
                  <a:lnTo>
                    <a:pt x="487466" y="4320613"/>
                  </a:lnTo>
                  <a:lnTo>
                    <a:pt x="514434" y="4281875"/>
                  </a:lnTo>
                  <a:lnTo>
                    <a:pt x="534629" y="4238697"/>
                  </a:lnTo>
                  <a:lnTo>
                    <a:pt x="547297" y="4191882"/>
                  </a:lnTo>
                  <a:lnTo>
                    <a:pt x="551688" y="4142232"/>
                  </a:lnTo>
                  <a:lnTo>
                    <a:pt x="551688" y="3867912"/>
                  </a:lnTo>
                </a:path>
                <a:path w="8534400" h="4419600">
                  <a:moveTo>
                    <a:pt x="277368" y="3867912"/>
                  </a:moveTo>
                  <a:lnTo>
                    <a:pt x="320893" y="3874861"/>
                  </a:lnTo>
                  <a:lnTo>
                    <a:pt x="358566" y="3894246"/>
                  </a:lnTo>
                  <a:lnTo>
                    <a:pt x="388193" y="3923873"/>
                  </a:lnTo>
                  <a:lnTo>
                    <a:pt x="407578" y="3961546"/>
                  </a:lnTo>
                  <a:lnTo>
                    <a:pt x="414528" y="4005072"/>
                  </a:lnTo>
                  <a:lnTo>
                    <a:pt x="407578" y="4048597"/>
                  </a:lnTo>
                  <a:lnTo>
                    <a:pt x="388193" y="4086270"/>
                  </a:lnTo>
                  <a:lnTo>
                    <a:pt x="358566" y="4115897"/>
                  </a:lnTo>
                  <a:lnTo>
                    <a:pt x="320893" y="4135282"/>
                  </a:lnTo>
                  <a:lnTo>
                    <a:pt x="277368" y="4142232"/>
                  </a:lnTo>
                  <a:lnTo>
                    <a:pt x="551688" y="414223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5876" y="3486911"/>
            <a:ext cx="15748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latin typeface="Times New Roman"/>
                <a:cs typeface="Times New Roman"/>
              </a:rPr>
              <a:t>RARP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0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6064" y="2252979"/>
            <a:ext cx="881380" cy="762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4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7.3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148272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RARP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412355" cy="3593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diskless </a:t>
            </a:r>
            <a:r>
              <a:rPr sz="3200" spc="-5" dirty="0">
                <a:latin typeface="Times New Roman"/>
                <a:cs typeface="Times New Roman"/>
              </a:rPr>
              <a:t>machine is </a:t>
            </a:r>
            <a:r>
              <a:rPr sz="3200" dirty="0">
                <a:latin typeface="Times New Roman"/>
                <a:cs typeface="Times New Roman"/>
              </a:rPr>
              <a:t>usually booted </a:t>
            </a:r>
            <a:r>
              <a:rPr sz="3200" spc="5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ROM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920750" marR="956944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IP address </a:t>
            </a:r>
            <a:r>
              <a:rPr sz="2800" spc="-10" dirty="0">
                <a:latin typeface="Times New Roman"/>
                <a:cs typeface="Times New Roman"/>
              </a:rPr>
              <a:t>are assigned </a:t>
            </a:r>
            <a:r>
              <a:rPr sz="2800" spc="5" dirty="0">
                <a:latin typeface="Times New Roman"/>
                <a:cs typeface="Times New Roman"/>
              </a:rPr>
              <a:t>by the </a:t>
            </a:r>
            <a:r>
              <a:rPr sz="2800" spc="-5" dirty="0">
                <a:latin typeface="Times New Roman"/>
                <a:cs typeface="Times New Roman"/>
              </a:rPr>
              <a:t>network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administrator</a:t>
            </a:r>
            <a:endParaRPr sz="2800">
              <a:latin typeface="Times New Roman"/>
              <a:cs typeface="Times New Roman"/>
            </a:endParaRPr>
          </a:p>
          <a:p>
            <a:pPr marL="481965" marR="238125" indent="-469900">
              <a:lnSpc>
                <a:spcPts val="3820"/>
              </a:lnSpc>
              <a:spcBef>
                <a:spcPts val="8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Obtain its logical </a:t>
            </a:r>
            <a:r>
              <a:rPr sz="3200" dirty="0">
                <a:latin typeface="Times New Roman"/>
                <a:cs typeface="Times New Roman"/>
              </a:rPr>
              <a:t>address by the physical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RARP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4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999966"/>
                </a:solidFill>
                <a:latin typeface="Times New Roman"/>
                <a:cs typeface="Times New Roman"/>
              </a:rPr>
              <a:t>7-10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1783588"/>
            <a:ext cx="8311896" cy="488594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85108" y="950975"/>
            <a:ext cx="359917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RARP</a:t>
            </a:r>
            <a:r>
              <a:rPr spc="-70" dirty="0"/>
              <a:t> </a:t>
            </a:r>
            <a:r>
              <a:rPr dirty="0"/>
              <a:t>Operation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2649220"/>
            <a:ext cx="8077200" cy="23469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1391" y="2649220"/>
            <a:ext cx="8077200" cy="2346960"/>
          </a:xfrm>
          <a:prstGeom prst="rect">
            <a:avLst/>
          </a:prstGeom>
          <a:ln w="57911">
            <a:solidFill>
              <a:srgbClr val="FF33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155065" marR="1146175" algn="ctr">
              <a:lnSpc>
                <a:spcPct val="100000"/>
              </a:lnSpc>
              <a:spcBef>
                <a:spcPts val="480"/>
              </a:spcBef>
            </a:pPr>
            <a:r>
              <a:rPr sz="3600" b="1" i="1" spc="-5" dirty="0">
                <a:latin typeface="Times New Roman"/>
                <a:cs typeface="Times New Roman"/>
              </a:rPr>
              <a:t>The </a:t>
            </a:r>
            <a:r>
              <a:rPr sz="3600" b="1" i="1" dirty="0">
                <a:latin typeface="Times New Roman"/>
                <a:cs typeface="Times New Roman"/>
              </a:rPr>
              <a:t>RARP </a:t>
            </a:r>
            <a:r>
              <a:rPr sz="3600" b="1" i="1" spc="-5" dirty="0">
                <a:latin typeface="Times New Roman"/>
                <a:cs typeface="Times New Roman"/>
              </a:rPr>
              <a:t>request packets are </a:t>
            </a:r>
            <a:r>
              <a:rPr sz="3600" b="1" i="1" spc="-88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broadcast</a:t>
            </a:r>
            <a:r>
              <a:rPr sz="3600" b="1" i="1" spc="-5" dirty="0">
                <a:latin typeface="Times New Roman"/>
                <a:cs typeface="Times New Roman"/>
              </a:rPr>
              <a:t>;</a:t>
            </a:r>
            <a:endParaRPr sz="3600">
              <a:latin typeface="Times New Roman"/>
              <a:cs typeface="Times New Roman"/>
            </a:endParaRPr>
          </a:p>
          <a:p>
            <a:pPr marL="1447165" marR="1438275" algn="ctr">
              <a:lnSpc>
                <a:spcPts val="4340"/>
              </a:lnSpc>
              <a:spcBef>
                <a:spcPts val="12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the</a:t>
            </a:r>
            <a:r>
              <a:rPr sz="3600" b="1" i="1" dirty="0">
                <a:latin typeface="Times New Roman"/>
                <a:cs typeface="Times New Roman"/>
              </a:rPr>
              <a:t> RARP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reply</a:t>
            </a:r>
            <a:r>
              <a:rPr sz="3600" b="1" i="1" spc="-4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packets</a:t>
            </a:r>
            <a:r>
              <a:rPr sz="3600" b="1" i="1" spc="-1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are </a:t>
            </a:r>
            <a:r>
              <a:rPr sz="3600" b="1" i="1" spc="-885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solidFill>
                  <a:srgbClr val="FF3300"/>
                </a:solidFill>
                <a:latin typeface="Times New Roman"/>
                <a:cs typeface="Times New Roman"/>
              </a:rPr>
              <a:t>unicast</a:t>
            </a:r>
            <a:r>
              <a:rPr sz="3600" b="1" i="1" spc="-5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1" y="1865883"/>
            <a:ext cx="2057400" cy="6918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888104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Physical</a:t>
            </a:r>
            <a:r>
              <a:rPr sz="4400" b="0" i="0" spc="-6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Address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57983"/>
            <a:ext cx="7743825" cy="40855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81965" marR="5080" indent="-469900">
              <a:lnSpc>
                <a:spcPts val="3460"/>
              </a:lnSpc>
              <a:spcBef>
                <a:spcPts val="525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However,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hosts/routers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recognized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layer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their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physical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spcBef>
                <a:spcPts val="2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physical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address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99966"/>
              </a:buClr>
              <a:buFont typeface="Wingdings"/>
              <a:buChar char=""/>
            </a:pPr>
            <a:endParaRPr sz="3800">
              <a:latin typeface="Times New Roman"/>
              <a:cs typeface="Times New Roman"/>
            </a:endParaRPr>
          </a:p>
          <a:p>
            <a:pPr marL="920750" marR="276225" lvl="1" indent="-436245">
              <a:lnSpc>
                <a:spcPts val="302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i="1" spc="-5" dirty="0">
                <a:latin typeface="Times New Roman"/>
                <a:cs typeface="Times New Roman"/>
              </a:rPr>
              <a:t>physical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999966"/>
              </a:buClr>
              <a:buFont typeface="Wingdings"/>
              <a:buChar char=""/>
            </a:pPr>
            <a:endParaRPr sz="3450">
              <a:latin typeface="Times New Roman"/>
              <a:cs typeface="Times New Roman"/>
            </a:endParaRPr>
          </a:p>
          <a:p>
            <a:pPr marL="920750" lvl="1" indent="-436880">
              <a:lnSpc>
                <a:spcPct val="100000"/>
              </a:lnSpc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-10" dirty="0">
                <a:latin typeface="Times New Roman"/>
                <a:cs typeface="Times New Roman"/>
              </a:rPr>
              <a:t>Examples</a:t>
            </a:r>
            <a:endParaRPr sz="2800">
              <a:latin typeface="Times New Roman"/>
              <a:cs typeface="Times New Roman"/>
            </a:endParaRPr>
          </a:p>
          <a:p>
            <a:pPr marL="920750">
              <a:lnSpc>
                <a:spcPct val="100000"/>
              </a:lnSpc>
              <a:spcBef>
                <a:spcPts val="280"/>
              </a:spcBef>
              <a:tabLst>
                <a:tab pos="1390015" algn="l"/>
              </a:tabLst>
            </a:pPr>
            <a:r>
              <a:rPr sz="1600" spc="5" dirty="0">
                <a:solidFill>
                  <a:srgbClr val="660000"/>
                </a:solidFill>
                <a:latin typeface="Wingdings"/>
                <a:cs typeface="Wingdings"/>
              </a:rPr>
              <a:t></a:t>
            </a:r>
            <a:r>
              <a:rPr sz="1600" spc="5" dirty="0">
                <a:solidFill>
                  <a:srgbClr val="66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48-bit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 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2702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10" dirty="0">
                <a:solidFill>
                  <a:srgbClr val="420000"/>
                </a:solidFill>
                <a:latin typeface="Times New Roman"/>
                <a:cs typeface="Times New Roman"/>
              </a:rPr>
              <a:t>Packet</a:t>
            </a:r>
            <a:r>
              <a:rPr sz="4400" b="0" i="0" spc="-6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Format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8026400" cy="2611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RARP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packet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packet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Except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Three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RARP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spc="5" dirty="0">
                <a:latin typeface="Times New Roman"/>
                <a:cs typeface="Times New Roman"/>
              </a:rPr>
              <a:t>Four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RARP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reply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7" y="1993900"/>
            <a:ext cx="8360664" cy="45293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4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999966"/>
                </a:solidFill>
                <a:latin typeface="Times New Roman"/>
                <a:cs typeface="Times New Roman"/>
              </a:rPr>
              <a:t>7-11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03396" y="850392"/>
            <a:ext cx="28892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RARP</a:t>
            </a:r>
            <a:r>
              <a:rPr spc="-60" dirty="0"/>
              <a:t> </a:t>
            </a:r>
            <a:r>
              <a:rPr spc="-5" dirty="0"/>
              <a:t>Packet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67" y="2557779"/>
            <a:ext cx="8574024" cy="3529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4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999966"/>
                </a:solidFill>
                <a:latin typeface="Times New Roman"/>
                <a:cs typeface="Times New Roman"/>
              </a:rPr>
              <a:t>7-12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105"/>
              </a:spcBef>
            </a:pPr>
            <a:r>
              <a:rPr dirty="0"/>
              <a:t>Encapsulation</a:t>
            </a:r>
            <a:r>
              <a:rPr spc="-30" dirty="0"/>
              <a:t> </a:t>
            </a:r>
            <a:r>
              <a:rPr spc="5" dirty="0"/>
              <a:t>of</a:t>
            </a:r>
            <a:r>
              <a:rPr spc="-25" dirty="0"/>
              <a:t> </a:t>
            </a:r>
            <a:r>
              <a:rPr spc="-5" dirty="0"/>
              <a:t>RARP</a:t>
            </a:r>
            <a:r>
              <a:rPr spc="-35" dirty="0"/>
              <a:t> </a:t>
            </a:r>
            <a:r>
              <a:rPr spc="-5" dirty="0"/>
              <a:t>Packet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695960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Alternative</a:t>
            </a:r>
            <a:r>
              <a:rPr sz="4400" b="0" i="0" spc="-2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Solutions</a:t>
            </a:r>
            <a:r>
              <a:rPr sz="4400" b="0" i="0" spc="-2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to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spc="-15" dirty="0">
                <a:solidFill>
                  <a:srgbClr val="420000"/>
                </a:solidFill>
                <a:latin typeface="Times New Roman"/>
                <a:cs typeface="Times New Roman"/>
              </a:rPr>
              <a:t>RARP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886065" cy="419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diskless </a:t>
            </a:r>
            <a:r>
              <a:rPr sz="3200" spc="-5" dirty="0">
                <a:latin typeface="Times New Roman"/>
                <a:cs typeface="Times New Roman"/>
              </a:rPr>
              <a:t>computer is </a:t>
            </a:r>
            <a:r>
              <a:rPr sz="3200" dirty="0">
                <a:latin typeface="Times New Roman"/>
                <a:cs typeface="Times New Roman"/>
              </a:rPr>
              <a:t>booted,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needs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information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addition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spc="-10" dirty="0">
                <a:latin typeface="Times New Roman"/>
                <a:cs typeface="Times New Roman"/>
              </a:rPr>
              <a:t>IP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subnet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mask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router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9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name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server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3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RARP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cannot</a:t>
            </a:r>
            <a:r>
              <a:rPr sz="3200" spc="-5" dirty="0">
                <a:latin typeface="Times New Roman"/>
                <a:cs typeface="Times New Roman"/>
              </a:rPr>
              <a:t> provide this extra information</a:t>
            </a:r>
            <a:endParaRPr sz="3200">
              <a:latin typeface="Times New Roman"/>
              <a:cs typeface="Times New Roman"/>
            </a:endParaRPr>
          </a:p>
          <a:p>
            <a:pPr marL="481965" marR="375920" indent="-469900">
              <a:lnSpc>
                <a:spcPct val="100000"/>
              </a:lnSpc>
              <a:spcBef>
                <a:spcPts val="7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protocols, </a:t>
            </a:r>
            <a:r>
              <a:rPr sz="3200" spc="-5" dirty="0">
                <a:latin typeface="Times New Roman"/>
                <a:cs typeface="Times New Roman"/>
              </a:rPr>
              <a:t>BOOTP and DHCP, can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5" dirty="0">
                <a:latin typeface="Times New Roman"/>
                <a:cs typeface="Times New Roman"/>
              </a:rPr>
              <a:t> instead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RARP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256921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Translation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825740" cy="416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marR="410209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We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need </a:t>
            </a:r>
            <a:r>
              <a:rPr sz="3200" dirty="0">
                <a:latin typeface="Times New Roman"/>
                <a:cs typeface="Times New Roman"/>
              </a:rPr>
              <a:t>both 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logical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 </a:t>
            </a:r>
            <a:r>
              <a:rPr sz="3200" spc="5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packet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481965" marR="5080" indent="-469900">
              <a:lnSpc>
                <a:spcPct val="99700"/>
              </a:lnSpc>
              <a:spcBef>
                <a:spcPts val="78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Thus,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be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map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logical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corresponding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physical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vice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versa</a:t>
            </a:r>
            <a:endParaRPr sz="32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dirty="0">
                <a:latin typeface="Times New Roman"/>
                <a:cs typeface="Times New Roman"/>
              </a:rPr>
              <a:t>Solutions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Static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mapping</a:t>
            </a:r>
            <a:endParaRPr sz="28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Dynamic</a:t>
            </a:r>
            <a:r>
              <a:rPr sz="2800" b="1" i="1" spc="-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mapping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34556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Static</a:t>
            </a:r>
            <a:r>
              <a:rPr sz="4400" b="0" i="0" spc="-8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Mapping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994015" cy="3804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Create a </a:t>
            </a:r>
            <a:r>
              <a:rPr sz="2800" spc="-5" dirty="0">
                <a:latin typeface="Times New Roman"/>
                <a:cs typeface="Times New Roman"/>
              </a:rPr>
              <a:t>table that associates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logical </a:t>
            </a:r>
            <a:r>
              <a:rPr sz="2800" spc="-5" dirty="0">
                <a:latin typeface="Times New Roman"/>
                <a:cs typeface="Times New Roman"/>
              </a:rPr>
              <a:t>address with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each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machine</a:t>
            </a:r>
            <a:endParaRPr sz="28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660000"/>
              </a:buClr>
              <a:buSzPct val="71428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dirty="0">
                <a:latin typeface="Times New Roman"/>
                <a:cs typeface="Times New Roman"/>
              </a:rPr>
              <a:t>However,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  <a:p>
            <a:pPr marL="920750" marR="839469" lvl="1" indent="-436245">
              <a:lnSpc>
                <a:spcPct val="100000"/>
              </a:lnSpc>
              <a:spcBef>
                <a:spcPts val="56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spc="-5" dirty="0">
                <a:latin typeface="Times New Roman"/>
                <a:cs typeface="Times New Roman"/>
              </a:rPr>
              <a:t> address</a:t>
            </a:r>
            <a:endParaRPr sz="2400">
              <a:latin typeface="Times New Roman"/>
              <a:cs typeface="Times New Roman"/>
            </a:endParaRPr>
          </a:p>
          <a:p>
            <a:pPr marL="920750" marR="302895" lvl="1" indent="-436245">
              <a:lnSpc>
                <a:spcPct val="100000"/>
              </a:lnSpc>
              <a:spcBef>
                <a:spcPts val="57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20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some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LocalTalk,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every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turned</a:t>
            </a:r>
            <a:r>
              <a:rPr sz="2400" dirty="0">
                <a:latin typeface="Times New Roman"/>
                <a:cs typeface="Times New Roman"/>
              </a:rPr>
              <a:t> on</a:t>
            </a:r>
            <a:endParaRPr sz="2400">
              <a:latin typeface="Times New Roman"/>
              <a:cs typeface="Times New Roman"/>
            </a:endParaRPr>
          </a:p>
          <a:p>
            <a:pPr marL="920750" marR="127635" lvl="1" indent="-436245">
              <a:lnSpc>
                <a:spcPct val="100000"/>
              </a:lnSpc>
              <a:spcBef>
                <a:spcPts val="55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mobile </a:t>
            </a:r>
            <a:r>
              <a:rPr sz="2400" spc="-5" dirty="0">
                <a:latin typeface="Times New Roman"/>
                <a:cs typeface="Times New Roman"/>
              </a:rPr>
              <a:t>station </a:t>
            </a:r>
            <a:r>
              <a:rPr sz="2400" spc="-10" dirty="0">
                <a:latin typeface="Times New Roman"/>
                <a:cs typeface="Times New Roman"/>
              </a:rPr>
              <a:t>can move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physical </a:t>
            </a:r>
            <a:r>
              <a:rPr sz="2400" dirty="0">
                <a:latin typeface="Times New Roman"/>
                <a:cs typeface="Times New Roman"/>
              </a:rPr>
              <a:t>network 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another, resulting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physical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0132" y="1277112"/>
            <a:ext cx="423418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i="0" spc="-5" dirty="0">
                <a:solidFill>
                  <a:srgbClr val="420000"/>
                </a:solidFill>
                <a:latin typeface="Times New Roman"/>
                <a:cs typeface="Times New Roman"/>
              </a:rPr>
              <a:t>Dynamic</a:t>
            </a:r>
            <a:r>
              <a:rPr sz="4400" b="0" i="0" spc="-65" dirty="0">
                <a:solidFill>
                  <a:srgbClr val="420000"/>
                </a:solidFill>
                <a:latin typeface="Times New Roman"/>
                <a:cs typeface="Times New Roman"/>
              </a:rPr>
              <a:t> </a:t>
            </a:r>
            <a:r>
              <a:rPr sz="4400" b="0" i="0" dirty="0">
                <a:solidFill>
                  <a:srgbClr val="420000"/>
                </a:solidFill>
                <a:latin typeface="Times New Roman"/>
                <a:cs typeface="Times New Roman"/>
              </a:rPr>
              <a:t>Mapping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132" y="2197607"/>
            <a:ext cx="7863205" cy="3876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0"/>
              </a:spcBef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660000"/>
              </a:buClr>
              <a:buFont typeface="Wingdings"/>
              <a:buChar char=""/>
            </a:pPr>
            <a:endParaRPr sz="465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ARP: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Resolution</a:t>
            </a:r>
            <a:r>
              <a:rPr sz="3200" spc="-5" dirty="0">
                <a:latin typeface="Times New Roman"/>
                <a:cs typeface="Times New Roman"/>
              </a:rPr>
              <a:t> Protocol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710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Map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logical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physical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9966"/>
              </a:buClr>
              <a:buFont typeface="Wingdings"/>
              <a:buChar char=""/>
            </a:pPr>
            <a:endParaRPr sz="4600">
              <a:latin typeface="Times New Roman"/>
              <a:cs typeface="Times New Roman"/>
            </a:endParaRPr>
          </a:p>
          <a:p>
            <a:pPr marL="481965" indent="-469900">
              <a:lnSpc>
                <a:spcPct val="100000"/>
              </a:lnSpc>
              <a:buClr>
                <a:srgbClr val="660000"/>
              </a:buClr>
              <a:buSzPct val="68750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spc="-5" dirty="0">
                <a:latin typeface="Times New Roman"/>
                <a:cs typeface="Times New Roman"/>
              </a:rPr>
              <a:t>RARP: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Reverse Address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Resolution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</a:t>
            </a:r>
            <a:endParaRPr sz="3200">
              <a:latin typeface="Times New Roman"/>
              <a:cs typeface="Times New Roman"/>
            </a:endParaRPr>
          </a:p>
          <a:p>
            <a:pPr marL="920750" lvl="1" indent="-436245">
              <a:lnSpc>
                <a:spcPct val="100000"/>
              </a:lnSpc>
              <a:spcBef>
                <a:spcPts val="685"/>
              </a:spcBef>
              <a:buClr>
                <a:srgbClr val="999966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dirty="0">
                <a:latin typeface="Times New Roman"/>
                <a:cs typeface="Times New Roman"/>
              </a:rPr>
              <a:t>Map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physical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logical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8511" y="494283"/>
          <a:ext cx="8687434" cy="36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6930"/>
                <a:gridCol w="230504"/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ts val="1015"/>
                        </a:lnSpc>
                      </a:pPr>
                      <a:r>
                        <a:rPr sz="16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igure</a:t>
                      </a:r>
                      <a:r>
                        <a:rPr sz="1600" spc="335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solidFill>
                            <a:srgbClr val="999966"/>
                          </a:solidFill>
                          <a:latin typeface="Times New Roman"/>
                          <a:cs typeface="Times New Roman"/>
                        </a:rPr>
                        <a:t>7-1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</a:tr>
              <a:tr h="1402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3500" y="1066799"/>
            <a:ext cx="3378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ARP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20" dirty="0"/>
              <a:t>RARP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367" y="2374900"/>
            <a:ext cx="7089648" cy="28072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511" y="494283"/>
            <a:ext cx="8699500" cy="381000"/>
            <a:chOff x="1048511" y="494283"/>
            <a:chExt cx="8699500" cy="381000"/>
          </a:xfrm>
        </p:grpSpPr>
        <p:sp>
          <p:nvSpPr>
            <p:cNvPr id="3" name="object 3"/>
            <p:cNvSpPr/>
            <p:nvPr/>
          </p:nvSpPr>
          <p:spPr>
            <a:xfrm>
              <a:off x="9512807" y="50037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4607" y="500379"/>
              <a:ext cx="8686800" cy="228600"/>
            </a:xfrm>
            <a:custGeom>
              <a:avLst/>
              <a:gdLst/>
              <a:ahLst/>
              <a:cxnLst/>
              <a:rect l="l" t="t" r="r" b="b"/>
              <a:pathLst>
                <a:path w="8686800" h="228600">
                  <a:moveTo>
                    <a:pt x="8458200" y="228600"/>
                  </a:moveTo>
                  <a:lnTo>
                    <a:pt x="8686800" y="228600"/>
                  </a:lnTo>
                  <a:lnTo>
                    <a:pt x="8686800" y="0"/>
                  </a:lnTo>
                  <a:lnTo>
                    <a:pt x="8458200" y="0"/>
                  </a:lnTo>
                  <a:lnTo>
                    <a:pt x="8458200" y="228600"/>
                  </a:lnTo>
                  <a:close/>
                </a:path>
                <a:path w="8686800" h="228600">
                  <a:moveTo>
                    <a:pt x="0" y="228600"/>
                  </a:moveTo>
                  <a:lnTo>
                    <a:pt x="8455152" y="228600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845515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455152" y="140207"/>
                  </a:lnTo>
                  <a:lnTo>
                    <a:pt x="8455152" y="0"/>
                  </a:lnTo>
                  <a:close/>
                </a:path>
              </a:pathLst>
            </a:custGeom>
            <a:solidFill>
              <a:srgbClr val="6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7" y="728979"/>
              <a:ext cx="8455660" cy="140335"/>
            </a:xfrm>
            <a:custGeom>
              <a:avLst/>
              <a:gdLst/>
              <a:ahLst/>
              <a:cxnLst/>
              <a:rect l="l" t="t" r="r" b="b"/>
              <a:pathLst>
                <a:path w="8455660" h="140334">
                  <a:moveTo>
                    <a:pt x="0" y="140207"/>
                  </a:moveTo>
                  <a:lnTo>
                    <a:pt x="8455152" y="140207"/>
                  </a:lnTo>
                  <a:lnTo>
                    <a:pt x="8455152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228600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228600" y="13715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9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728979"/>
              <a:ext cx="228600" cy="137160"/>
            </a:xfrm>
            <a:custGeom>
              <a:avLst/>
              <a:gdLst/>
              <a:ahLst/>
              <a:cxnLst/>
              <a:rect l="l" t="t" r="r" b="b"/>
              <a:pathLst>
                <a:path w="228600" h="137159">
                  <a:moveTo>
                    <a:pt x="0" y="137159"/>
                  </a:moveTo>
                  <a:lnTo>
                    <a:pt x="228600" y="13715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9132" y="371855"/>
            <a:ext cx="1390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703" y="506476"/>
            <a:ext cx="8442960" cy="216535"/>
          </a:xfrm>
          <a:prstGeom prst="rect">
            <a:avLst/>
          </a:prstGeom>
          <a:solidFill>
            <a:srgbClr val="99996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9"/>
              </a:lnSpc>
            </a:pP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igure</a:t>
            </a:r>
            <a:r>
              <a:rPr sz="1600" spc="335" dirty="0">
                <a:solidFill>
                  <a:srgbClr val="999966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999966"/>
                </a:solidFill>
                <a:latin typeface="Times New Roman"/>
                <a:cs typeface="Times New Roman"/>
              </a:rPr>
              <a:t>7-2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8691" y="963167"/>
            <a:ext cx="8331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Position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30" dirty="0"/>
              <a:t> </a:t>
            </a:r>
            <a:r>
              <a:rPr sz="3600" dirty="0"/>
              <a:t>ARP</a:t>
            </a:r>
            <a:r>
              <a:rPr sz="3600" spc="-20" dirty="0"/>
              <a:t> </a:t>
            </a:r>
            <a:r>
              <a:rPr sz="3600" spc="-5" dirty="0"/>
              <a:t>and </a:t>
            </a:r>
            <a:r>
              <a:rPr sz="3600" dirty="0"/>
              <a:t>RARP</a:t>
            </a:r>
            <a:endParaRPr sz="3600"/>
          </a:p>
          <a:p>
            <a:pPr algn="ctr">
              <a:lnSpc>
                <a:spcPct val="100000"/>
              </a:lnSpc>
              <a:tabLst>
                <a:tab pos="1782445" algn="l"/>
                <a:tab pos="8305165" algn="l"/>
              </a:tabLst>
            </a:pPr>
            <a:r>
              <a:rPr sz="3600" u="sng" dirty="0">
                <a:uFill>
                  <a:solidFill>
                    <a:srgbClr val="000000"/>
                  </a:solidFill>
                </a:uFill>
              </a:rPr>
              <a:t> 	in</a:t>
            </a:r>
            <a:r>
              <a:rPr sz="36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dirty="0">
                <a:uFill>
                  <a:solidFill>
                    <a:srgbClr val="000000"/>
                  </a:solidFill>
                </a:uFill>
              </a:rPr>
              <a:t>TCP/IP</a:t>
            </a:r>
            <a:r>
              <a:rPr sz="3600" u="sng" spc="-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spc="-5" dirty="0">
                <a:uFill>
                  <a:solidFill>
                    <a:srgbClr val="000000"/>
                  </a:solidFill>
                </a:uFill>
              </a:rPr>
              <a:t>Protocol</a:t>
            </a:r>
            <a:r>
              <a:rPr sz="3600" u="sng" spc="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sng" spc="-5" dirty="0">
                <a:uFill>
                  <a:solidFill>
                    <a:srgbClr val="000000"/>
                  </a:solidFill>
                </a:uFill>
              </a:rPr>
              <a:t>Suite	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109467"/>
            <a:ext cx="8503919" cy="18166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06843" y="6939983"/>
            <a:ext cx="2831465" cy="238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Comic Sans MS"/>
                <a:cs typeface="Comic Sans MS"/>
              </a:rPr>
              <a:t>The</a:t>
            </a:r>
            <a:r>
              <a:rPr sz="1200" spc="-1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McGraw-Hill</a:t>
            </a:r>
            <a:r>
              <a:rPr sz="1200" spc="5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Companies,</a:t>
            </a:r>
            <a:r>
              <a:rPr sz="1200" dirty="0">
                <a:latin typeface="Comic Sans MS"/>
                <a:cs typeface="Comic Sans MS"/>
              </a:rPr>
              <a:t> </a:t>
            </a:r>
            <a:r>
              <a:rPr sz="1200" spc="-5" dirty="0">
                <a:latin typeface="Comic Sans MS"/>
                <a:cs typeface="Comic Sans MS"/>
              </a:rPr>
              <a:t>Inc.,</a:t>
            </a:r>
            <a:r>
              <a:rPr sz="1200" spc="5" dirty="0">
                <a:latin typeface="Comic Sans MS"/>
                <a:cs typeface="Comic Sans MS"/>
              </a:rPr>
              <a:t> 2000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900" y="7253436"/>
            <a:ext cx="515874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 MT"/>
                <a:cs typeface="Arial MT"/>
              </a:rPr>
              <a:t>PDF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FinePrint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pdfFactory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trial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version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www.pdffactory.com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1735</Words>
  <Application>Microsoft Office PowerPoint</Application>
  <PresentationFormat>Custom</PresentationFormat>
  <Paragraphs>272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MT</vt:lpstr>
      <vt:lpstr>Calibri</vt:lpstr>
      <vt:lpstr>Comic Sans MS</vt:lpstr>
      <vt:lpstr>Times New Roman</vt:lpstr>
      <vt:lpstr>Wingdings</vt:lpstr>
      <vt:lpstr>Office Theme</vt:lpstr>
      <vt:lpstr>Chapter 7</vt:lpstr>
      <vt:lpstr>Outline</vt:lpstr>
      <vt:lpstr>Logical Addresses</vt:lpstr>
      <vt:lpstr>Physical Address</vt:lpstr>
      <vt:lpstr>Translation</vt:lpstr>
      <vt:lpstr>Static Mapping</vt:lpstr>
      <vt:lpstr>Dynamic Mapping</vt:lpstr>
      <vt:lpstr>ARP and RARP</vt:lpstr>
      <vt:lpstr>Position of ARP and RARP   in TCP/IP Protocol Suite </vt:lpstr>
      <vt:lpstr>PowerPoint Presentation</vt:lpstr>
      <vt:lpstr>ARP Operation</vt:lpstr>
      <vt:lpstr>ARP Operation (Cont.)</vt:lpstr>
      <vt:lpstr>ARP Operation</vt:lpstr>
      <vt:lpstr>ARP Packet</vt:lpstr>
      <vt:lpstr>Packet Format</vt:lpstr>
      <vt:lpstr>Packet Format (Cont.)</vt:lpstr>
      <vt:lpstr>Packet Format (Cont.)</vt:lpstr>
      <vt:lpstr>Packet Format (Cont.)</vt:lpstr>
      <vt:lpstr>Encapsulation of ARP Packet</vt:lpstr>
      <vt:lpstr>Operations</vt:lpstr>
      <vt:lpstr>Operations (Cont.)</vt:lpstr>
      <vt:lpstr>Four Cases to Use ARP</vt:lpstr>
      <vt:lpstr>Four Cases Using ARP: Case 1</vt:lpstr>
      <vt:lpstr>Four Cases Using ARP: Case 2</vt:lpstr>
      <vt:lpstr>Four Cases to Use ARP (Cont.)</vt:lpstr>
      <vt:lpstr>Four Cases Using ARP: Case 3</vt:lpstr>
      <vt:lpstr>Four Cases Using ARP: Case 4</vt:lpstr>
      <vt:lpstr>PowerPoint Presentation</vt:lpstr>
      <vt:lpstr>Example 1</vt:lpstr>
      <vt:lpstr>Solution</vt:lpstr>
      <vt:lpstr>Example 1</vt:lpstr>
      <vt:lpstr>Example 1 (Continued)</vt:lpstr>
      <vt:lpstr>Proxy ARP</vt:lpstr>
      <vt:lpstr>Example</vt:lpstr>
      <vt:lpstr>Proxy ARP</vt:lpstr>
      <vt:lpstr>PowerPoint Presentation</vt:lpstr>
      <vt:lpstr>RARP</vt:lpstr>
      <vt:lpstr>RARP Operation</vt:lpstr>
      <vt:lpstr>PowerPoint Presentation</vt:lpstr>
      <vt:lpstr>Packet Format</vt:lpstr>
      <vt:lpstr>RARP Packet</vt:lpstr>
      <vt:lpstr>Encapsulation of RARP Packet</vt:lpstr>
      <vt:lpstr>Alternative Solutions to RARP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7</dc:title>
  <dc:creator>HsungPin</dc:creator>
  <cp:lastModifiedBy>Admin</cp:lastModifiedBy>
  <cp:revision>1</cp:revision>
  <dcterms:created xsi:type="dcterms:W3CDTF">2021-03-30T10:43:29Z</dcterms:created>
  <dcterms:modified xsi:type="dcterms:W3CDTF">2021-03-30T10:45:02Z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2004-10-08T00:00:00Z</vt:filetime>
  </property>
  <property fmtid="{D5CDD505-2E9C-101B-9397-08002B2CF9AE}" pid="3" name="Creator">
    <vt:lpwstr>pdfFactory Pro www.pdffactory.com</vt:lpwstr>
  </property>
  <property fmtid="{D5CDD505-2E9C-101B-9397-08002B2CF9AE}" pid="4" name="LastSaved">
    <vt:filetime>2004-10-08T00:00:00Z</vt:filetime>
  </property>
</Properties>
</file>