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 method is capable of causing an exception that it does not handle, it must specify this behavior so that callers of the method can guard themselves against that exception.</a:t>
            </a:r>
          </a:p>
          <a:p>
            <a:r>
              <a:rPr lang="en-US" dirty="0"/>
              <a:t>A </a:t>
            </a:r>
            <a:r>
              <a:rPr lang="en-US" b="1" dirty="0"/>
              <a:t>throws </a:t>
            </a:r>
            <a:r>
              <a:rPr lang="en-US" dirty="0"/>
              <a:t>clause lists the types of exceptions that a method might throw.</a:t>
            </a:r>
          </a:p>
          <a:p>
            <a:pPr marL="0" indent="0">
              <a:buNone/>
            </a:pPr>
            <a:r>
              <a:rPr lang="en-IN" i="1" dirty="0"/>
              <a:t>type method-name(parameter-list) throws exception-list</a:t>
            </a:r>
          </a:p>
          <a:p>
            <a:pPr marL="0" indent="0">
              <a:buNone/>
            </a:pPr>
            <a:r>
              <a:rPr lang="en-IN" i="1" dirty="0"/>
              <a:t>{</a:t>
            </a:r>
          </a:p>
          <a:p>
            <a:pPr marL="0" indent="0">
              <a:buNone/>
            </a:pPr>
            <a:r>
              <a:rPr lang="en-IN" i="1" dirty="0"/>
              <a:t>// body of method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7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throws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ThrowsDemo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	static void </a:t>
            </a:r>
            <a:r>
              <a:rPr lang="en-US" dirty="0" err="1"/>
              <a:t>throwOne</a:t>
            </a:r>
            <a:r>
              <a:rPr lang="en-US" dirty="0"/>
              <a:t>() throws </a:t>
            </a:r>
            <a:r>
              <a:rPr lang="en-US" dirty="0" err="1"/>
              <a:t>IllegalAccessException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("Inside </a:t>
            </a:r>
            <a:r>
              <a:rPr lang="en-IN" dirty="0" err="1"/>
              <a:t>throwOne</a:t>
            </a:r>
            <a:r>
              <a:rPr lang="en-IN" dirty="0"/>
              <a:t>.");</a:t>
            </a:r>
          </a:p>
          <a:p>
            <a:pPr marL="0" indent="0">
              <a:buNone/>
            </a:pPr>
            <a:r>
              <a:rPr lang="en-IN" dirty="0"/>
              <a:t>		throw new </a:t>
            </a:r>
            <a:r>
              <a:rPr lang="en-IN" dirty="0" err="1"/>
              <a:t>IllegalAccessException</a:t>
            </a:r>
            <a:r>
              <a:rPr lang="en-IN" dirty="0"/>
              <a:t>("demo");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try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throwOne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 catch (</a:t>
            </a:r>
            <a:r>
              <a:rPr lang="en-IN" dirty="0" err="1"/>
              <a:t>IllegalAccessException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("Caught " + e);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23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exceptions are thrown, execution in a method takes a rather abrupt, nonlinear path that alters the normal flow through the method.</a:t>
            </a:r>
          </a:p>
          <a:p>
            <a:r>
              <a:rPr lang="en-US" dirty="0"/>
              <a:t>If a method opens a file upon entry and closes it upon exit, then you will not want the code that closes the file to be The </a:t>
            </a:r>
            <a:r>
              <a:rPr lang="en-US" b="1" dirty="0"/>
              <a:t>finally </a:t>
            </a:r>
            <a:r>
              <a:rPr lang="en-US" dirty="0"/>
              <a:t>keyword is designed to address this bypassed by the exception-handling mechanism. </a:t>
            </a:r>
          </a:p>
        </p:txBody>
      </p:sp>
    </p:spTree>
    <p:extLst>
      <p:ext uri="{BB962C8B-B14F-4D97-AF65-F5344CB8AC3E}">
        <p14:creationId xmlns:p14="http://schemas.microsoft.com/office/powerpoint/2010/main" val="41303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finally </a:t>
            </a:r>
            <a:r>
              <a:rPr lang="en-US" dirty="0"/>
              <a:t>creates a block of code that will be executed after a </a:t>
            </a:r>
            <a:r>
              <a:rPr lang="en-US" b="1" dirty="0"/>
              <a:t>try</a:t>
            </a:r>
            <a:r>
              <a:rPr lang="en-US" dirty="0"/>
              <a:t>/</a:t>
            </a:r>
            <a:r>
              <a:rPr lang="en-US" b="1" dirty="0"/>
              <a:t>catch </a:t>
            </a:r>
            <a:r>
              <a:rPr lang="en-US" dirty="0"/>
              <a:t>block has completed and before the code following the </a:t>
            </a:r>
            <a:r>
              <a:rPr lang="en-US" b="1" dirty="0"/>
              <a:t>try/catch </a:t>
            </a:r>
            <a:r>
              <a:rPr lang="en-US" dirty="0"/>
              <a:t>block. </a:t>
            </a:r>
          </a:p>
          <a:p>
            <a:r>
              <a:rPr lang="en-US" dirty="0"/>
              <a:t>The </a:t>
            </a:r>
            <a:r>
              <a:rPr lang="en-US" b="1" dirty="0"/>
              <a:t>finally </a:t>
            </a:r>
            <a:r>
              <a:rPr lang="en-US" dirty="0"/>
              <a:t>block will execute whether or not an exception is thrown. If an exception is thrown, the </a:t>
            </a:r>
            <a:r>
              <a:rPr lang="en-US" b="1" dirty="0"/>
              <a:t>finally </a:t>
            </a:r>
            <a:r>
              <a:rPr lang="en-US" dirty="0"/>
              <a:t>block will execute even if no </a:t>
            </a:r>
            <a:r>
              <a:rPr lang="en-US" b="1" dirty="0"/>
              <a:t>catch </a:t>
            </a:r>
            <a:r>
              <a:rPr lang="en-US" dirty="0"/>
              <a:t>statement matches the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6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IN" dirty="0"/>
              <a:t>finally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80219"/>
            <a:ext cx="4343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FinallyDemo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static void </a:t>
            </a:r>
            <a:r>
              <a:rPr lang="en-IN" sz="1800" dirty="0" err="1"/>
              <a:t>procA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try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</a:t>
            </a:r>
            <a:r>
              <a:rPr lang="en-IN" sz="1800" dirty="0" err="1"/>
              <a:t>procA</a:t>
            </a:r>
            <a:r>
              <a:rPr lang="en-IN" sz="1800" dirty="0"/>
              <a:t>");</a:t>
            </a:r>
          </a:p>
          <a:p>
            <a:pPr marL="0" indent="0">
              <a:buNone/>
            </a:pPr>
            <a:r>
              <a:rPr lang="en-IN" sz="1800" dirty="0"/>
              <a:t>throw new </a:t>
            </a:r>
            <a:r>
              <a:rPr lang="en-IN" sz="1800" dirty="0" err="1"/>
              <a:t>RuntimeException</a:t>
            </a:r>
            <a:r>
              <a:rPr lang="en-IN" sz="1800" dirty="0"/>
              <a:t>("demo");</a:t>
            </a:r>
          </a:p>
          <a:p>
            <a:pPr marL="0" indent="0">
              <a:buNone/>
            </a:pPr>
            <a:r>
              <a:rPr lang="en-IN" sz="1800" dirty="0"/>
              <a:t>} finally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procA's</a:t>
            </a:r>
            <a:r>
              <a:rPr lang="en-IN" sz="1800" dirty="0"/>
              <a:t> finally");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static void </a:t>
            </a:r>
            <a:r>
              <a:rPr lang="en-IN" sz="1800" dirty="0" err="1"/>
              <a:t>procB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try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</a:t>
            </a:r>
            <a:r>
              <a:rPr lang="en-IN" sz="1800" dirty="0" err="1"/>
              <a:t>procB</a:t>
            </a:r>
            <a:r>
              <a:rPr lang="en-IN" sz="1800" dirty="0"/>
              <a:t>");</a:t>
            </a:r>
          </a:p>
          <a:p>
            <a:pPr marL="0" indent="0">
              <a:buNone/>
            </a:pPr>
            <a:r>
              <a:rPr lang="en-IN" sz="1800" dirty="0"/>
              <a:t>return;</a:t>
            </a:r>
          </a:p>
          <a:p>
            <a:pPr marL="0" indent="0">
              <a:buNone/>
            </a:pPr>
            <a:r>
              <a:rPr lang="en-IN" sz="1800" dirty="0"/>
              <a:t>} finally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procB's</a:t>
            </a:r>
            <a:r>
              <a:rPr lang="en-IN" sz="1800" dirty="0"/>
              <a:t> finally");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480219"/>
            <a:ext cx="43434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800" dirty="0"/>
              <a:t>// Execute a try block normally.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static void </a:t>
            </a:r>
            <a:r>
              <a:rPr lang="en-IN" sz="1800" dirty="0" err="1"/>
              <a:t>procC</a:t>
            </a:r>
            <a:r>
              <a:rPr lang="en-IN" sz="1800" dirty="0"/>
              <a:t>() {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try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</a:t>
            </a:r>
            <a:r>
              <a:rPr lang="en-IN" sz="1800" dirty="0" err="1"/>
              <a:t>procC</a:t>
            </a:r>
            <a:r>
              <a:rPr lang="en-IN" sz="1800" dirty="0"/>
              <a:t>");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 finally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procC's</a:t>
            </a:r>
            <a:r>
              <a:rPr lang="en-IN" sz="1800" dirty="0"/>
              <a:t> finally");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try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procA</a:t>
            </a:r>
            <a:r>
              <a:rPr lang="en-IN" sz="18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 catch (Exception e)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("Exception caught");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procB</a:t>
            </a:r>
            <a:r>
              <a:rPr lang="en-IN" sz="18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procC</a:t>
            </a:r>
            <a:r>
              <a:rPr lang="en-IN" sz="18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9000" y="4071386"/>
            <a:ext cx="2113721" cy="278661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/>
              <a:t>inside </a:t>
            </a:r>
            <a:r>
              <a:rPr lang="en-IN" sz="1800" b="1" dirty="0" err="1"/>
              <a:t>procA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procA’s</a:t>
            </a:r>
            <a:r>
              <a:rPr lang="en-IN" sz="1800" b="1" dirty="0"/>
              <a:t> finally</a:t>
            </a:r>
          </a:p>
          <a:p>
            <a:pPr marL="0" indent="0">
              <a:buNone/>
            </a:pPr>
            <a:r>
              <a:rPr lang="en-IN" sz="1800" b="1" dirty="0"/>
              <a:t>Exception caught</a:t>
            </a:r>
          </a:p>
          <a:p>
            <a:pPr marL="0" indent="0">
              <a:buNone/>
            </a:pPr>
            <a:r>
              <a:rPr lang="en-IN" sz="1800" b="1" dirty="0"/>
              <a:t>inside </a:t>
            </a:r>
            <a:r>
              <a:rPr lang="en-IN" sz="1800" b="1" dirty="0" err="1"/>
              <a:t>procB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procB’s</a:t>
            </a:r>
            <a:r>
              <a:rPr lang="en-IN" sz="1800" b="1" dirty="0"/>
              <a:t> finally</a:t>
            </a:r>
          </a:p>
          <a:p>
            <a:pPr marL="0" indent="0">
              <a:buNone/>
            </a:pPr>
            <a:r>
              <a:rPr lang="en-IN" sz="1800" b="1" dirty="0"/>
              <a:t>inside </a:t>
            </a:r>
            <a:r>
              <a:rPr lang="en-IN" sz="1800" b="1" dirty="0" err="1"/>
              <a:t>procC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procC’s</a:t>
            </a:r>
            <a:r>
              <a:rPr lang="en-IN" sz="1800" b="1" dirty="0"/>
              <a:t> finally</a:t>
            </a:r>
          </a:p>
        </p:txBody>
      </p:sp>
    </p:spTree>
    <p:extLst>
      <p:ext uri="{BB962C8B-B14F-4D97-AF65-F5344CB8AC3E}">
        <p14:creationId xmlns:p14="http://schemas.microsoft.com/office/powerpoint/2010/main" val="44259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Checked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Checked:</a:t>
            </a:r>
            <a:r>
              <a:rPr lang="en-US" dirty="0"/>
              <a:t> are the exceptions that are checked at compile time. If some code within a method throws a checked exception, then the method must either handle the exception or it must specify the exception using </a:t>
            </a:r>
            <a:r>
              <a:rPr lang="en-US" i="1" dirty="0"/>
              <a:t>throws </a:t>
            </a:r>
            <a:r>
              <a:rPr lang="en-US" dirty="0"/>
              <a:t>keyword.</a:t>
            </a:r>
          </a:p>
          <a:p>
            <a:pPr marL="0" indent="0">
              <a:buNone/>
            </a:pPr>
            <a:r>
              <a:rPr lang="en-IN" dirty="0"/>
              <a:t>class Main { 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("C:\\test\\a.txt");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fileInput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(file);           </a:t>
            </a:r>
          </a:p>
          <a:p>
            <a:pPr marL="0" indent="0">
              <a:buNone/>
            </a:pPr>
            <a:r>
              <a:rPr lang="en-IN" dirty="0"/>
              <a:t>	for (</a:t>
            </a:r>
            <a:r>
              <a:rPr lang="en-IN" dirty="0" err="1"/>
              <a:t>int</a:t>
            </a:r>
            <a:r>
              <a:rPr lang="en-IN" dirty="0"/>
              <a:t> counter = 0; counter &lt; 3; counter++)  </a:t>
            </a:r>
          </a:p>
          <a:p>
            <a:pPr marL="0" indent="0">
              <a:buNone/>
            </a:pPr>
            <a:r>
              <a:rPr lang="en-IN" dirty="0"/>
              <a:t>        		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fileInput.readLine</a:t>
            </a:r>
            <a:r>
              <a:rPr lang="en-IN" dirty="0"/>
              <a:t>());           </a:t>
            </a:r>
          </a:p>
          <a:p>
            <a:pPr marL="0" indent="0">
              <a:buNone/>
            </a:pPr>
            <a:r>
              <a:rPr lang="en-IN" dirty="0"/>
              <a:t>       	 </a:t>
            </a:r>
            <a:r>
              <a:rPr lang="en-IN" dirty="0" err="1"/>
              <a:t>fileInput.close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1182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Main { 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</a:t>
            </a:r>
            <a:r>
              <a:rPr lang="en-IN" dirty="0" err="1"/>
              <a:t>IOException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("C:\\test\\a.txt");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fileInput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(file);           </a:t>
            </a:r>
          </a:p>
          <a:p>
            <a:pPr marL="0" indent="0">
              <a:buNone/>
            </a:pPr>
            <a:r>
              <a:rPr lang="en-IN" dirty="0"/>
              <a:t>	for (</a:t>
            </a:r>
            <a:r>
              <a:rPr lang="en-IN" dirty="0" err="1"/>
              <a:t>int</a:t>
            </a:r>
            <a:r>
              <a:rPr lang="en-IN" dirty="0"/>
              <a:t> counter = 0; counter &lt; 3; counter++)  </a:t>
            </a:r>
          </a:p>
          <a:p>
            <a:pPr marL="0" indent="0">
              <a:buNone/>
            </a:pPr>
            <a:r>
              <a:rPr lang="en-IN" dirty="0"/>
              <a:t>          	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fileInput.readLine</a:t>
            </a:r>
            <a:r>
              <a:rPr lang="en-IN" dirty="0"/>
              <a:t>());   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fileInput.close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5940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Unchecked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Unchecked</a:t>
            </a:r>
            <a:r>
              <a:rPr lang="en-US" dirty="0"/>
              <a:t> are the exceptions that are not checked at compiled time. In C++, all exceptions are unchecked, so it is not forced by the compiler to either handle or specify the exception. </a:t>
            </a:r>
          </a:p>
          <a:p>
            <a:pPr marL="0" indent="0">
              <a:buNone/>
            </a:pPr>
            <a:r>
              <a:rPr lang="en-US" dirty="0"/>
              <a:t>class Main { 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x = 0;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y = 10;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z = y/x; 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7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 exception is an object that describes an exceptional (that is, error) condition that has occurred in a piece of code. </a:t>
            </a:r>
          </a:p>
          <a:p>
            <a:r>
              <a:rPr lang="en-US" dirty="0"/>
              <a:t>When an exceptional condition arises, an object representing that exception is created and </a:t>
            </a:r>
            <a:r>
              <a:rPr lang="en-US" i="1" dirty="0"/>
              <a:t>thrown </a:t>
            </a:r>
            <a:r>
              <a:rPr lang="en-US" dirty="0"/>
              <a:t>in the method that caused the error </a:t>
            </a:r>
          </a:p>
          <a:p>
            <a:r>
              <a:rPr lang="en-IN" dirty="0"/>
              <a:t>The exception </a:t>
            </a:r>
            <a:r>
              <a:rPr lang="en-US" dirty="0"/>
              <a:t>is </a:t>
            </a:r>
            <a:r>
              <a:rPr lang="en-US" i="1" dirty="0"/>
              <a:t>caught </a:t>
            </a:r>
            <a:r>
              <a:rPr lang="en-US" dirty="0"/>
              <a:t>and processed. </a:t>
            </a:r>
          </a:p>
          <a:p>
            <a:r>
              <a:rPr lang="en-US" dirty="0"/>
              <a:t>Exceptions can be generated by the Java run-time system, or they can be manually generated by your code</a:t>
            </a:r>
          </a:p>
          <a:p>
            <a:r>
              <a:rPr lang="en-US" dirty="0"/>
              <a:t>Java exception handling is managed via five keywords: </a:t>
            </a:r>
            <a:r>
              <a:rPr lang="en-US" b="1" dirty="0"/>
              <a:t>try</a:t>
            </a:r>
            <a:r>
              <a:rPr lang="en-US" dirty="0"/>
              <a:t>, </a:t>
            </a:r>
            <a:r>
              <a:rPr lang="en-US" b="1" dirty="0"/>
              <a:t>catch</a:t>
            </a:r>
            <a:r>
              <a:rPr lang="en-US" dirty="0"/>
              <a:t>, </a:t>
            </a:r>
            <a:r>
              <a:rPr lang="en-US" b="1" dirty="0"/>
              <a:t>throw</a:t>
            </a:r>
            <a:r>
              <a:rPr lang="en-US" dirty="0"/>
              <a:t>, </a:t>
            </a:r>
            <a:r>
              <a:rPr lang="en-US" b="1" dirty="0"/>
              <a:t>throws</a:t>
            </a:r>
            <a:r>
              <a:rPr lang="en-US" dirty="0"/>
              <a:t>, and </a:t>
            </a:r>
            <a:r>
              <a:rPr lang="en-US" b="1" dirty="0"/>
              <a:t>finally</a:t>
            </a:r>
            <a:r>
              <a:rPr lang="en-US" dirty="0"/>
              <a:t>. Briefly, here is how they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85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try {</a:t>
            </a:r>
          </a:p>
          <a:p>
            <a:pPr marL="0" indent="0">
              <a:buNone/>
            </a:pPr>
            <a:r>
              <a:rPr lang="en-US" i="1" dirty="0"/>
              <a:t>// block of code to monitor for errors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catch (ExceptionType1 </a:t>
            </a:r>
            <a:r>
              <a:rPr lang="en-IN" i="1" dirty="0" err="1"/>
              <a:t>exOb</a:t>
            </a:r>
            <a:r>
              <a:rPr lang="en-IN" i="1" dirty="0"/>
              <a:t>) {</a:t>
            </a:r>
          </a:p>
          <a:p>
            <a:pPr marL="0" indent="0">
              <a:buNone/>
            </a:pPr>
            <a:r>
              <a:rPr lang="en-IN" i="1" dirty="0"/>
              <a:t>// exception handler for ExceptionType1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catch (ExceptionType2 </a:t>
            </a:r>
            <a:r>
              <a:rPr lang="en-IN" i="1" dirty="0" err="1"/>
              <a:t>exOb</a:t>
            </a:r>
            <a:r>
              <a:rPr lang="en-IN" i="1" dirty="0"/>
              <a:t>) {</a:t>
            </a:r>
          </a:p>
          <a:p>
            <a:pPr marL="0" indent="0">
              <a:buNone/>
            </a:pPr>
            <a:r>
              <a:rPr lang="en-IN" i="1" dirty="0"/>
              <a:t>// exception handler for ExceptionType2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// ...</a:t>
            </a:r>
          </a:p>
          <a:p>
            <a:pPr marL="0" indent="0">
              <a:buNone/>
            </a:pPr>
            <a:r>
              <a:rPr lang="en-IN" i="1" dirty="0"/>
              <a:t>finally {</a:t>
            </a:r>
          </a:p>
          <a:p>
            <a:pPr marL="0" indent="0">
              <a:buNone/>
            </a:pPr>
            <a:r>
              <a:rPr lang="en-US" i="1" dirty="0"/>
              <a:t>// block of code to be executed after try block ends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802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Exception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exception types are subclasses of the built-in class </a:t>
            </a:r>
            <a:r>
              <a:rPr lang="en-US" b="1" dirty="0" err="1"/>
              <a:t>Throwable</a:t>
            </a:r>
            <a:r>
              <a:rPr lang="en-US" dirty="0"/>
              <a:t>.</a:t>
            </a:r>
          </a:p>
          <a:p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are two subclasses that partition exceptions into two distinct branches.</a:t>
            </a:r>
          </a:p>
          <a:p>
            <a:pPr lvl="1"/>
            <a:r>
              <a:rPr lang="en-IN" b="1" dirty="0"/>
              <a:t>Exception</a:t>
            </a:r>
          </a:p>
          <a:p>
            <a:pPr lvl="2"/>
            <a:r>
              <a:rPr lang="en-IN" dirty="0"/>
              <a:t>This class </a:t>
            </a:r>
            <a:r>
              <a:rPr lang="en-US" dirty="0"/>
              <a:t>is used for exceptional conditions that user programs should catch. division by zero and invalid array </a:t>
            </a:r>
            <a:r>
              <a:rPr lang="en-IN" dirty="0"/>
              <a:t>indexing</a:t>
            </a:r>
            <a:endParaRPr lang="en-IN" b="1" dirty="0"/>
          </a:p>
          <a:p>
            <a:pPr lvl="1"/>
            <a:r>
              <a:rPr lang="en-IN" b="1" dirty="0"/>
              <a:t>Error</a:t>
            </a:r>
          </a:p>
          <a:p>
            <a:pPr lvl="2"/>
            <a:r>
              <a:rPr lang="en-US" dirty="0"/>
              <a:t>Defines exceptions that are not expected to be caught under normal circumstances by your program. Stack overflow is an example of such an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8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java.util.Random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HandleError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a=0, b=0, c=0;</a:t>
            </a:r>
          </a:p>
          <a:p>
            <a:pPr marL="0" indent="0">
              <a:buNone/>
            </a:pPr>
            <a:r>
              <a:rPr lang="en-IN" sz="1800" dirty="0"/>
              <a:t>	Random r = new Random();</a:t>
            </a:r>
          </a:p>
          <a:p>
            <a:pPr marL="0" indent="0">
              <a:buNone/>
            </a:pPr>
            <a:r>
              <a:rPr lang="en-IN" sz="1800" dirty="0"/>
              <a:t>	for(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&lt;32000;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0" indent="0">
              <a:buNone/>
            </a:pPr>
            <a:r>
              <a:rPr lang="en-IN" sz="1800" dirty="0"/>
              <a:t>	try {</a:t>
            </a:r>
          </a:p>
          <a:p>
            <a:pPr marL="0" indent="0">
              <a:buNone/>
            </a:pPr>
            <a:r>
              <a:rPr lang="en-IN" sz="1800" dirty="0"/>
              <a:t>		b = </a:t>
            </a:r>
            <a:r>
              <a:rPr lang="en-IN" sz="1800" dirty="0" err="1"/>
              <a:t>r.nextInt</a:t>
            </a:r>
            <a:r>
              <a:rPr lang="en-IN" sz="1800" dirty="0"/>
              <a:t>(); c = </a:t>
            </a:r>
            <a:r>
              <a:rPr lang="en-IN" sz="1800" dirty="0" err="1"/>
              <a:t>r.nextInt</a:t>
            </a:r>
            <a:r>
              <a:rPr lang="en-IN" sz="1800" dirty="0"/>
              <a:t>(); a = 12345 / (b/c);</a:t>
            </a:r>
          </a:p>
          <a:p>
            <a:pPr marL="0" indent="0">
              <a:buNone/>
            </a:pPr>
            <a:r>
              <a:rPr lang="en-IN" sz="1800" dirty="0"/>
              <a:t>	} catch (</a:t>
            </a:r>
            <a:r>
              <a:rPr lang="en-IN" sz="1800" dirty="0" err="1"/>
              <a:t>ArithmeticException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("Exception: " + e);</a:t>
            </a:r>
          </a:p>
          <a:p>
            <a:pPr marL="0" indent="0">
              <a:buNone/>
            </a:pPr>
            <a:r>
              <a:rPr lang="en-US" sz="1800" dirty="0"/>
              <a:t>		a = 0; // set a to zero and continue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System.out.println</a:t>
            </a:r>
            <a:r>
              <a:rPr lang="en-IN" sz="1800" dirty="0"/>
              <a:t>("a: " + a);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76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610600" cy="6477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MultiCatch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try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 = </a:t>
            </a:r>
            <a:r>
              <a:rPr lang="en-IN" dirty="0" err="1"/>
              <a:t>args.length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("a = " + a);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b = 42 / a;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c[] = { 1 };</a:t>
            </a:r>
          </a:p>
          <a:p>
            <a:pPr marL="0" indent="0">
              <a:buNone/>
            </a:pPr>
            <a:r>
              <a:rPr lang="en-IN" dirty="0"/>
              <a:t>	c[42] = 99;</a:t>
            </a:r>
          </a:p>
          <a:p>
            <a:pPr marL="0" indent="0">
              <a:buNone/>
            </a:pPr>
            <a:r>
              <a:rPr lang="en-IN" dirty="0"/>
              <a:t>	} catch(</a:t>
            </a:r>
            <a:r>
              <a:rPr lang="en-IN" dirty="0" err="1"/>
              <a:t>ArithmeticException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("Divide by 0: " + e);</a:t>
            </a:r>
          </a:p>
          <a:p>
            <a:pPr marL="0" indent="0">
              <a:buNone/>
            </a:pPr>
            <a:r>
              <a:rPr lang="en-IN" dirty="0"/>
              <a:t>	} catch(</a:t>
            </a:r>
            <a:r>
              <a:rPr lang="en-IN" dirty="0" err="1"/>
              <a:t>ArrayIndexOutOfBoundsException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("Array index </a:t>
            </a:r>
            <a:r>
              <a:rPr lang="en-IN" dirty="0" err="1"/>
              <a:t>oob</a:t>
            </a:r>
            <a:r>
              <a:rPr lang="en-IN" dirty="0"/>
              <a:t>: " + e);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("After try/catch blocks.");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20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Nested try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try </a:t>
            </a:r>
            <a:r>
              <a:rPr lang="en-US" dirty="0"/>
              <a:t>statement can be nested. That is, a </a:t>
            </a:r>
            <a:r>
              <a:rPr lang="en-US" b="1" dirty="0"/>
              <a:t>try </a:t>
            </a:r>
            <a:r>
              <a:rPr lang="en-US" dirty="0"/>
              <a:t>statement can be inside the block of another </a:t>
            </a:r>
            <a:r>
              <a:rPr lang="en-US" b="1" dirty="0"/>
              <a:t>try</a:t>
            </a:r>
            <a:r>
              <a:rPr lang="en-US" dirty="0"/>
              <a:t>.</a:t>
            </a:r>
          </a:p>
          <a:p>
            <a:r>
              <a:rPr lang="en-US" dirty="0"/>
              <a:t>Each time a </a:t>
            </a:r>
            <a:r>
              <a:rPr lang="en-US" b="1" dirty="0"/>
              <a:t>try </a:t>
            </a:r>
            <a:r>
              <a:rPr lang="en-US" dirty="0"/>
              <a:t>statement is entered, the context of that exception is pushed on the stack. </a:t>
            </a:r>
          </a:p>
          <a:p>
            <a:r>
              <a:rPr lang="en-US" dirty="0"/>
              <a:t>If an inner </a:t>
            </a:r>
            <a:r>
              <a:rPr lang="en-US" b="1" dirty="0"/>
              <a:t>try </a:t>
            </a:r>
            <a:r>
              <a:rPr lang="en-US" dirty="0"/>
              <a:t>statement does not have a </a:t>
            </a:r>
            <a:r>
              <a:rPr lang="en-US" b="1" dirty="0"/>
              <a:t>catch </a:t>
            </a:r>
            <a:r>
              <a:rPr lang="en-US" dirty="0"/>
              <a:t>handler for a particular exception, the stack is unwound and the next </a:t>
            </a:r>
            <a:r>
              <a:rPr lang="en-US" b="1" dirty="0"/>
              <a:t>try </a:t>
            </a:r>
            <a:r>
              <a:rPr lang="en-US" dirty="0"/>
              <a:t>statement’s </a:t>
            </a:r>
            <a:r>
              <a:rPr lang="en-US" b="1" dirty="0"/>
              <a:t>catch </a:t>
            </a:r>
            <a:r>
              <a:rPr lang="en-US" dirty="0"/>
              <a:t>handlers are inspected for a match. </a:t>
            </a:r>
          </a:p>
          <a:p>
            <a:r>
              <a:rPr lang="en-US" dirty="0"/>
              <a:t>This continues until one of the </a:t>
            </a:r>
            <a:r>
              <a:rPr lang="en-US" b="1" dirty="0"/>
              <a:t>catch </a:t>
            </a:r>
            <a:r>
              <a:rPr lang="en-US" dirty="0"/>
              <a:t>statements succeeds, or until all of the nested </a:t>
            </a:r>
            <a:r>
              <a:rPr lang="en-US" b="1" dirty="0"/>
              <a:t>try </a:t>
            </a:r>
            <a:r>
              <a:rPr lang="en-US" dirty="0"/>
              <a:t>statements are exhausted.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17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possible for your program to throw an exception explicitly, using the </a:t>
            </a:r>
            <a:r>
              <a:rPr lang="en-US" b="1" dirty="0"/>
              <a:t>throw </a:t>
            </a:r>
            <a:r>
              <a:rPr lang="en-US" dirty="0"/>
              <a:t>statement. </a:t>
            </a:r>
          </a:p>
          <a:p>
            <a:pPr marL="0" indent="0">
              <a:buNone/>
            </a:pPr>
            <a:r>
              <a:rPr lang="en-IN" dirty="0"/>
              <a:t>throw </a:t>
            </a:r>
            <a:r>
              <a:rPr lang="en-IN" i="1" dirty="0" err="1"/>
              <a:t>ThrowableInstance</a:t>
            </a:r>
            <a:r>
              <a:rPr lang="en-IN" dirty="0"/>
              <a:t>;</a:t>
            </a:r>
          </a:p>
          <a:p>
            <a:r>
              <a:rPr lang="en-US" dirty="0"/>
              <a:t>The flow of execution stops immediately after the </a:t>
            </a:r>
            <a:r>
              <a:rPr lang="en-US" b="1" dirty="0"/>
              <a:t>throw </a:t>
            </a:r>
            <a:r>
              <a:rPr lang="en-US" dirty="0"/>
              <a:t>statement; any subsequent statements are not executed. </a:t>
            </a:r>
          </a:p>
          <a:p>
            <a:r>
              <a:rPr lang="en-US" dirty="0"/>
              <a:t>The nearest enclosing </a:t>
            </a:r>
            <a:r>
              <a:rPr lang="en-US" b="1" dirty="0"/>
              <a:t>try </a:t>
            </a:r>
            <a:r>
              <a:rPr lang="en-US" dirty="0"/>
              <a:t>block is inspected to see if it has a </a:t>
            </a:r>
            <a:r>
              <a:rPr lang="en-US" b="1" dirty="0"/>
              <a:t>catch </a:t>
            </a:r>
            <a:r>
              <a:rPr lang="en-US" dirty="0"/>
              <a:t>statement that matches the type of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81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throw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ThrowDemo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	static void </a:t>
            </a:r>
            <a:r>
              <a:rPr lang="en-IN" sz="1800" dirty="0" err="1"/>
              <a:t>demoproc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	try {</a:t>
            </a:r>
          </a:p>
          <a:p>
            <a:pPr marL="0" indent="0">
              <a:buNone/>
            </a:pPr>
            <a:r>
              <a:rPr lang="en-IN" sz="1800" dirty="0"/>
              <a:t>		throw new </a:t>
            </a:r>
            <a:r>
              <a:rPr lang="en-IN" sz="1800" dirty="0" err="1"/>
              <a:t>NullPointerException</a:t>
            </a:r>
            <a:r>
              <a:rPr lang="en-IN" sz="1800" dirty="0"/>
              <a:t>("demo");</a:t>
            </a:r>
          </a:p>
          <a:p>
            <a:pPr marL="0" indent="0">
              <a:buNone/>
            </a:pPr>
            <a:r>
              <a:rPr lang="en-IN" sz="1800" dirty="0"/>
              <a:t>	} catch(</a:t>
            </a:r>
            <a:r>
              <a:rPr lang="en-IN" sz="1800" dirty="0" err="1"/>
              <a:t>NullPointerException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("Caught inside </a:t>
            </a:r>
            <a:r>
              <a:rPr lang="en-IN" sz="1800" dirty="0" err="1"/>
              <a:t>demoproc</a:t>
            </a:r>
            <a:r>
              <a:rPr lang="en-IN" sz="1800" dirty="0"/>
              <a:t>.");</a:t>
            </a:r>
          </a:p>
          <a:p>
            <a:pPr marL="0" indent="0">
              <a:buNone/>
            </a:pPr>
            <a:r>
              <a:rPr lang="en-US" sz="1800" dirty="0"/>
              <a:t>		throw e; // </a:t>
            </a:r>
            <a:r>
              <a:rPr lang="en-US" sz="1800" dirty="0" err="1"/>
              <a:t>rethrow</a:t>
            </a:r>
            <a:r>
              <a:rPr lang="en-US" sz="1800" dirty="0"/>
              <a:t> the exception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	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IN" sz="1800" dirty="0"/>
              <a:t>	try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demoproc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	} catch(</a:t>
            </a:r>
            <a:r>
              <a:rPr lang="en-IN" sz="1800" dirty="0" err="1"/>
              <a:t>NullPointerException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Recaught</a:t>
            </a:r>
            <a:r>
              <a:rPr lang="en-IN" sz="1800" dirty="0"/>
              <a:t>: " + e);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374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1621</TotalTime>
  <Words>1443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Franklin Gothic Book</vt:lpstr>
      <vt:lpstr>Perpetua</vt:lpstr>
      <vt:lpstr>Wingdings 2</vt:lpstr>
      <vt:lpstr>Equity</vt:lpstr>
      <vt:lpstr>Exception Handling</vt:lpstr>
      <vt:lpstr>Exception Handling</vt:lpstr>
      <vt:lpstr>Exception Handling</vt:lpstr>
      <vt:lpstr>Exception Types</vt:lpstr>
      <vt:lpstr>Example</vt:lpstr>
      <vt:lpstr>PowerPoint Presentation</vt:lpstr>
      <vt:lpstr>Nested try Statements</vt:lpstr>
      <vt:lpstr>throw</vt:lpstr>
      <vt:lpstr>throw example</vt:lpstr>
      <vt:lpstr>throws</vt:lpstr>
      <vt:lpstr>throws example</vt:lpstr>
      <vt:lpstr>finally</vt:lpstr>
      <vt:lpstr>finally</vt:lpstr>
      <vt:lpstr>finally example</vt:lpstr>
      <vt:lpstr>Checked  </vt:lpstr>
      <vt:lpstr>Checked</vt:lpstr>
      <vt:lpstr>Unchecked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321</cp:revision>
  <dcterms:created xsi:type="dcterms:W3CDTF">2006-08-16T00:00:00Z</dcterms:created>
  <dcterms:modified xsi:type="dcterms:W3CDTF">2021-04-12T12:15:07Z</dcterms:modified>
</cp:coreProperties>
</file>