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and Class Example: main outside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Student{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id;  </a:t>
            </a:r>
          </a:p>
          <a:p>
            <a:pPr marL="0" indent="0">
              <a:buNone/>
            </a:pPr>
            <a:r>
              <a:rPr lang="en-IN" dirty="0"/>
              <a:t> String name;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class TestStudent1{  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Student s1=new Student();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(s1.id);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(s1.name);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9368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and Class Example: Rectangle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class</a:t>
            </a:r>
            <a:r>
              <a:rPr lang="en-IN" sz="2000" dirty="0"/>
              <a:t> Rectangle{  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b="1" dirty="0" err="1"/>
              <a:t>int</a:t>
            </a:r>
            <a:r>
              <a:rPr lang="en-IN" sz="2000" dirty="0"/>
              <a:t> length;  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b="1" dirty="0" err="1"/>
              <a:t>int</a:t>
            </a:r>
            <a:r>
              <a:rPr lang="en-IN" sz="2000" dirty="0"/>
              <a:t> width;  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insert(</a:t>
            </a:r>
            <a:r>
              <a:rPr lang="en-IN" sz="2000" b="1" dirty="0" err="1"/>
              <a:t>int</a:t>
            </a:r>
            <a:r>
              <a:rPr lang="en-IN" sz="2000" dirty="0"/>
              <a:t> l, </a:t>
            </a:r>
            <a:r>
              <a:rPr lang="en-IN" sz="2000" b="1" dirty="0" err="1"/>
              <a:t>int</a:t>
            </a:r>
            <a:r>
              <a:rPr lang="en-IN" sz="2000" dirty="0"/>
              <a:t> w){  </a:t>
            </a:r>
          </a:p>
          <a:p>
            <a:pPr marL="0" indent="0">
              <a:buNone/>
            </a:pPr>
            <a:r>
              <a:rPr lang="en-IN" sz="2000" dirty="0"/>
              <a:t>  length=l;  </a:t>
            </a:r>
          </a:p>
          <a:p>
            <a:pPr marL="0" indent="0">
              <a:buNone/>
            </a:pPr>
            <a:r>
              <a:rPr lang="en-IN" sz="2000" dirty="0"/>
              <a:t>  width=w;  </a:t>
            </a:r>
          </a:p>
          <a:p>
            <a:pPr marL="0" indent="0">
              <a:buNone/>
            </a:pPr>
            <a:r>
              <a:rPr lang="en-IN" sz="2000" dirty="0"/>
              <a:t> }  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</a:t>
            </a:r>
            <a:r>
              <a:rPr lang="en-IN" sz="2000" dirty="0" err="1"/>
              <a:t>calculateArea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(length*width);</a:t>
            </a:r>
          </a:p>
          <a:p>
            <a:pPr marL="0" indent="0">
              <a:buNone/>
            </a:pPr>
            <a:r>
              <a:rPr lang="en-IN" sz="2000" dirty="0"/>
              <a:t>}  </a:t>
            </a:r>
          </a:p>
          <a:p>
            <a:pPr marL="0" indent="0">
              <a:buNone/>
            </a:pPr>
            <a:r>
              <a:rPr lang="en-IN" sz="2000" dirty="0"/>
              <a:t>} 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404041"/>
            <a:ext cx="44196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IN" sz="2000" dirty="0"/>
          </a:p>
          <a:p>
            <a:pPr marL="0" indent="0">
              <a:buFont typeface="Wingdings 2"/>
              <a:buNone/>
            </a:pPr>
            <a:r>
              <a:rPr lang="en-IN" sz="2000" b="1" dirty="0"/>
              <a:t>class</a:t>
            </a:r>
            <a:r>
              <a:rPr lang="en-IN" sz="2000" dirty="0"/>
              <a:t> TestRectangle1{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main(String </a:t>
            </a:r>
            <a:r>
              <a:rPr lang="en-IN" sz="2000" dirty="0" err="1"/>
              <a:t>args</a:t>
            </a:r>
            <a:r>
              <a:rPr lang="en-IN" sz="2000" dirty="0"/>
              <a:t>[]){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Rectangle r1=</a:t>
            </a:r>
            <a:r>
              <a:rPr lang="en-IN" sz="2000" b="1" dirty="0"/>
              <a:t>new</a:t>
            </a:r>
            <a:r>
              <a:rPr lang="en-IN" sz="2000" dirty="0"/>
              <a:t> Rectangle();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Rectangle r2=</a:t>
            </a:r>
            <a:r>
              <a:rPr lang="en-IN" sz="2000" b="1" dirty="0"/>
              <a:t>new</a:t>
            </a:r>
            <a:r>
              <a:rPr lang="en-IN" sz="2000" dirty="0"/>
              <a:t> Rectangle();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r1.insert(11,5);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r2.insert(3,15);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r1.calculateArea();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  r2.calculateArea();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37475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Anonymous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Calculation{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fact(</a:t>
            </a:r>
            <a:r>
              <a:rPr lang="en-IN" b="1" dirty="0" err="1"/>
              <a:t>int</a:t>
            </a:r>
            <a:r>
              <a:rPr lang="en-IN" dirty="0"/>
              <a:t>  n){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 err="1"/>
              <a:t>int</a:t>
            </a:r>
            <a:r>
              <a:rPr lang="en-IN" dirty="0"/>
              <a:t> fact=1;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i</a:t>
            </a:r>
            <a:r>
              <a:rPr lang="en-IN" dirty="0"/>
              <a:t>=1;i&lt;=</a:t>
            </a:r>
            <a:r>
              <a:rPr lang="en-IN" dirty="0" err="1"/>
              <a:t>n;i</a:t>
            </a:r>
            <a:r>
              <a:rPr lang="en-IN" dirty="0"/>
              <a:t>++){  </a:t>
            </a:r>
          </a:p>
          <a:p>
            <a:pPr marL="0" indent="0">
              <a:buNone/>
            </a:pPr>
            <a:r>
              <a:rPr lang="en-IN" dirty="0"/>
              <a:t>   fact=fact*</a:t>
            </a:r>
            <a:r>
              <a:rPr lang="en-IN" dirty="0" err="1"/>
              <a:t>i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System.out.println</a:t>
            </a:r>
            <a:r>
              <a:rPr lang="en-IN" dirty="0"/>
              <a:t>("factorial is "+fact);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new</a:t>
            </a:r>
            <a:r>
              <a:rPr lang="en-IN" dirty="0"/>
              <a:t> Calculation().fact(5);//calling method with anonymous object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52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 of objects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Public Class 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Char Name[20];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Account Type;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Account Number;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float Balance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Input(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Deposit 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x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Withdraw 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x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Enquire (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Account AC[0];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Account AC[1];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Account AC[2];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		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114800" y="24384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AC[0].Name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248400" y="24384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ox10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162800" y="24384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Arunkumar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114800" y="27336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AC[0].Account Type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248400" y="27336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ox20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162800" y="27336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114800" y="30480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AC[0].AccountNumber 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248400" y="30480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ox22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162800" y="30480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1234567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114800" y="33528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AC[0].Balance 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248400" y="33528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ox24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162800" y="33528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114800" y="38766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AC[1].Name 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248400" y="38766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ox40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162800" y="38766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arun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114800" y="417195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AC[1].Account Type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248400" y="417195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ox60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162800" y="417195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114800" y="44862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AC[1].AccountNumber 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6248400" y="44862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ox62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7162800" y="44862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1234568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114800" y="47910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AC[1].Balance 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6248400" y="47910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ox64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7162800" y="47910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114800" y="53244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AC[2].Name 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6248400" y="53244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ox70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7162800" y="53244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kumar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114800" y="561975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AC[2].Account Type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6248400" y="561975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ox90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162800" y="561975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4114800" y="59340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AC[2].AccountNumber 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6248400" y="59340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ox92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7162800" y="59340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1234569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4114800" y="62388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AC[2].Balance 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248400" y="62388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ox94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62800" y="62388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22860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>
            <a:off x="3581400" y="2971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>
            <a:off x="22860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>
            <a:off x="37338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>
            <a:off x="2286000" y="5715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388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38862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>
            <a:off x="37338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>
            <a:off x="35814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3733800" cy="37242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Public Class Account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	String Name;	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Account Type;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Account Number; float Balance;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public Account(String name,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act,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acn</a:t>
            </a:r>
            <a:r>
              <a:rPr lang="en-US" altLang="en-US" sz="1800" dirty="0"/>
              <a:t>, float </a:t>
            </a:r>
            <a:r>
              <a:rPr lang="en-US" altLang="en-US" sz="1800" dirty="0" err="1"/>
              <a:t>bal</a:t>
            </a:r>
            <a:r>
              <a:rPr lang="en-US" altLang="en-US" sz="18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      this.name=name</a:t>
            </a:r>
          </a:p>
          <a:p>
            <a:pPr lvl="1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this.account</a:t>
            </a:r>
            <a:r>
              <a:rPr lang="en-US" altLang="en-US" sz="1800" dirty="0"/>
              <a:t> type=act;</a:t>
            </a:r>
          </a:p>
          <a:p>
            <a:pPr lvl="1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this.account</a:t>
            </a:r>
            <a:r>
              <a:rPr lang="en-US" altLang="en-US" sz="1800" dirty="0"/>
              <a:t> number=</a:t>
            </a:r>
            <a:r>
              <a:rPr lang="en-US" altLang="en-US" sz="1800" dirty="0" err="1"/>
              <a:t>acn</a:t>
            </a:r>
            <a:r>
              <a:rPr lang="en-US" altLang="en-US" sz="1800" dirty="0"/>
              <a:t>;</a:t>
            </a:r>
          </a:p>
          <a:p>
            <a:pPr lvl="1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this.balance</a:t>
            </a:r>
            <a:r>
              <a:rPr lang="en-US" altLang="en-US" sz="1800" dirty="0"/>
              <a:t>=</a:t>
            </a:r>
            <a:r>
              <a:rPr lang="en-US" altLang="en-US" sz="1800" dirty="0" err="1"/>
              <a:t>bal</a:t>
            </a:r>
            <a:r>
              <a:rPr lang="en-US" altLang="en-US" sz="1800" dirty="0"/>
              <a:t>;</a:t>
            </a:r>
          </a:p>
          <a:p>
            <a:pPr lvl="1">
              <a:buFontTx/>
              <a:buNone/>
            </a:pPr>
            <a:r>
              <a:rPr lang="en-US" altLang="en-US" sz="1800" dirty="0"/>
              <a:t>}</a:t>
            </a:r>
          </a:p>
          <a:p>
            <a:pPr lvl="1">
              <a:buFontTx/>
              <a:buNone/>
            </a:pPr>
            <a:r>
              <a:rPr lang="en-US" altLang="en-US" sz="1800" dirty="0"/>
              <a:t>Public void deposit(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x)</a:t>
            </a:r>
          </a:p>
          <a:p>
            <a:pPr lvl="1">
              <a:buFontTx/>
              <a:buNone/>
            </a:pPr>
            <a:r>
              <a:rPr lang="en-US" altLang="en-US" sz="1800" dirty="0"/>
              <a:t>{</a:t>
            </a:r>
          </a:p>
          <a:p>
            <a:pPr lvl="1">
              <a:buFontTx/>
              <a:buNone/>
            </a:pPr>
            <a:r>
              <a:rPr lang="en-US" altLang="en-US" sz="1800" dirty="0"/>
              <a:t>	balance +=x;</a:t>
            </a:r>
          </a:p>
          <a:p>
            <a:pPr lvl="1">
              <a:buFontTx/>
              <a:buNone/>
            </a:pPr>
            <a:r>
              <a:rPr lang="en-US" altLang="en-US" sz="1800" dirty="0"/>
              <a:t>}</a:t>
            </a:r>
          </a:p>
          <a:p>
            <a:pPr lvl="1">
              <a:buFontTx/>
              <a:buNone/>
            </a:pPr>
            <a:r>
              <a:rPr lang="en-US" altLang="en-US" sz="1800" dirty="0"/>
              <a:t>Public void withdraw(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x)</a:t>
            </a:r>
          </a:p>
          <a:p>
            <a:pPr lvl="1">
              <a:buFontTx/>
              <a:buNone/>
            </a:pPr>
            <a:r>
              <a:rPr lang="en-US" altLang="en-US" sz="1800" dirty="0"/>
              <a:t>{</a:t>
            </a:r>
          </a:p>
          <a:p>
            <a:pPr lvl="1">
              <a:buFontTx/>
              <a:buNone/>
            </a:pPr>
            <a:r>
              <a:rPr lang="en-US" altLang="en-US" sz="1800" dirty="0"/>
              <a:t>	balance-=x;</a:t>
            </a:r>
          </a:p>
          <a:p>
            <a:pPr lvl="1">
              <a:buFontTx/>
              <a:buNone/>
            </a:pPr>
            <a:r>
              <a:rPr lang="en-US" altLang="en-US" sz="1800" dirty="0"/>
              <a:t>}</a:t>
            </a:r>
          </a:p>
          <a:p>
            <a:pPr lvl="1">
              <a:buFontTx/>
              <a:buNone/>
            </a:pPr>
            <a:endParaRPr lang="en-US" altLang="en-US" sz="1800" dirty="0"/>
          </a:p>
          <a:p>
            <a:pPr lvl="1">
              <a:buFontTx/>
              <a:buNone/>
            </a:pPr>
            <a:endParaRPr lang="en-US" alt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33800" y="533400"/>
            <a:ext cx="5181600" cy="5705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 kern="0"/>
            </a:lvl1pPr>
            <a:lvl2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defRPr kern="0"/>
            </a:lvl2pPr>
          </a:lstStyle>
          <a:p>
            <a:r>
              <a:rPr lang="en-US" dirty="0"/>
              <a:t>public void enquire()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(balance);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 ])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Account AC[] =new Account[3]</a:t>
            </a:r>
          </a:p>
          <a:p>
            <a:pPr lvl="1"/>
            <a:r>
              <a:rPr lang="en-US" dirty="0"/>
              <a:t>AC[0] = new Account (“arun”,1, 1234, 100.00)</a:t>
            </a:r>
          </a:p>
          <a:p>
            <a:pPr lvl="1"/>
            <a:r>
              <a:rPr lang="en-US" dirty="0"/>
              <a:t>AC[1] =new Account(“ar”,2, 123, 100.00)</a:t>
            </a:r>
          </a:p>
          <a:p>
            <a:pPr lvl="1"/>
            <a:r>
              <a:rPr lang="en-US" dirty="0"/>
              <a:t>AC[2] =new Account(“arn”,2, 12, 100.00)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	</a:t>
            </a:r>
          </a:p>
          <a:p>
            <a:pPr lvl="1"/>
            <a:r>
              <a:rPr lang="en-US" dirty="0"/>
              <a:t>	AC[</a:t>
            </a:r>
            <a:r>
              <a:rPr lang="en-US" dirty="0" err="1"/>
              <a:t>i</a:t>
            </a:r>
            <a:r>
              <a:rPr lang="en-US" dirty="0"/>
              <a:t>].Deposit(500);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=0;i&lt;3;i++)	</a:t>
            </a:r>
          </a:p>
          <a:p>
            <a:pPr lvl="1"/>
            <a:r>
              <a:rPr lang="en-US" dirty="0"/>
              <a:t>	AC[</a:t>
            </a:r>
            <a:r>
              <a:rPr lang="en-US" dirty="0" err="1"/>
              <a:t>i</a:t>
            </a:r>
            <a:r>
              <a:rPr lang="en-US" dirty="0"/>
              <a:t>]. Withdraw (500);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8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 − Objects have states and behaviors. Example: A dog has states - color, name, breed as well as behaviors – wagging the tail, barking, eating. An object is an instance of a class.</a:t>
            </a:r>
          </a:p>
          <a:p>
            <a:r>
              <a:rPr lang="en-US" b="1" dirty="0"/>
              <a:t>Class</a:t>
            </a:r>
            <a:r>
              <a:rPr lang="en-US" dirty="0"/>
              <a:t> − A class can be defined as a template/blueprint that describes the behavior/state that the object of its type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97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IN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 is a group of objects which have common properties. It is a template or blueprint from which objects are created. It is a logical entity. It can't be physical. A class in Java can contain:</a:t>
            </a:r>
          </a:p>
          <a:p>
            <a:pPr lvl="1"/>
            <a:r>
              <a:rPr lang="en-US" b="1" dirty="0"/>
              <a:t>fields</a:t>
            </a:r>
            <a:endParaRPr lang="en-US" dirty="0"/>
          </a:p>
          <a:p>
            <a:pPr lvl="1"/>
            <a:r>
              <a:rPr lang="en-US" b="1" dirty="0"/>
              <a:t>methods</a:t>
            </a:r>
            <a:endParaRPr lang="en-US" dirty="0"/>
          </a:p>
          <a:p>
            <a:pPr lvl="1"/>
            <a:r>
              <a:rPr lang="en-US" b="1" dirty="0"/>
              <a:t>constructors</a:t>
            </a:r>
            <a:endParaRPr lang="en-US" dirty="0"/>
          </a:p>
          <a:p>
            <a:pPr lvl="1"/>
            <a:r>
              <a:rPr lang="en-US" b="1" dirty="0"/>
              <a:t>Blocks</a:t>
            </a:r>
          </a:p>
          <a:p>
            <a:pPr marL="320040" lvl="1" indent="0">
              <a:buNone/>
            </a:pPr>
            <a:r>
              <a:rPr lang="en-US" dirty="0"/>
              <a:t>class &lt;</a:t>
            </a:r>
            <a:r>
              <a:rPr lang="en-US" dirty="0" err="1"/>
              <a:t>class_name</a:t>
            </a:r>
            <a:r>
              <a:rPr lang="en-US" dirty="0"/>
              <a:t>&gt;{  </a:t>
            </a:r>
          </a:p>
          <a:p>
            <a:pPr marL="320040" lvl="1" indent="0">
              <a:buNone/>
            </a:pPr>
            <a:r>
              <a:rPr lang="en-US" dirty="0"/>
              <a:t>    field;  </a:t>
            </a:r>
          </a:p>
          <a:p>
            <a:pPr marL="320040" lvl="1" indent="0">
              <a:buNone/>
            </a:pPr>
            <a:r>
              <a:rPr lang="en-US" dirty="0"/>
              <a:t>    method;  </a:t>
            </a:r>
          </a:p>
          <a:p>
            <a:pPr marL="320040" lvl="1" indent="0">
              <a:buNone/>
            </a:pPr>
            <a:r>
              <a:rPr lang="en-US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41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It is a basic unit of Object Oriented Programming and represents the real life entities.  A typical Java program creates many objects, which as you know, interact by invoking methods. An object consist of :</a:t>
            </a:r>
          </a:p>
          <a:p>
            <a:pPr lvl="1" fontAlgn="base"/>
            <a:r>
              <a:rPr lang="en-US" b="1" dirty="0"/>
              <a:t>State </a:t>
            </a:r>
            <a:r>
              <a:rPr lang="en-US" dirty="0"/>
              <a:t>: It is represented by attributes of an object. It also reflect the properties of an object.</a:t>
            </a:r>
          </a:p>
          <a:p>
            <a:pPr lvl="1" fontAlgn="base"/>
            <a:r>
              <a:rPr lang="en-US" b="1" dirty="0"/>
              <a:t>Behavior </a:t>
            </a:r>
            <a:r>
              <a:rPr lang="en-US" dirty="0"/>
              <a:t>: It is represented by methods of an object. It also reflects the response of an object with other objects.</a:t>
            </a:r>
          </a:p>
          <a:p>
            <a:pPr lvl="1" fontAlgn="base"/>
            <a:r>
              <a:rPr lang="en-US" b="1" dirty="0"/>
              <a:t>Identity </a:t>
            </a:r>
            <a:r>
              <a:rPr lang="en-US" dirty="0"/>
              <a:t>: It gives a unique name to an object and enables one object to interact with other objects.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06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Blank Diagram - Page 1 (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877878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Objects correspond to things found in the real world. </a:t>
            </a:r>
          </a:p>
          <a:p>
            <a:r>
              <a:rPr lang="en-US" dirty="0"/>
              <a:t>For example, a graphics program may have objects such as “circle”, “square”, “menu”. </a:t>
            </a:r>
          </a:p>
          <a:p>
            <a:r>
              <a:rPr lang="en-US" dirty="0"/>
              <a:t>An online shopping system might have objects such as “shopping cart”, “customer”, and “product”</a:t>
            </a:r>
          </a:p>
          <a:p>
            <a:r>
              <a:rPr lang="en-US" dirty="0"/>
              <a:t>When an object of a class is created, the class is said to be </a:t>
            </a:r>
            <a:r>
              <a:rPr lang="en-US" b="1" dirty="0"/>
              <a:t>instantiated</a:t>
            </a:r>
            <a:r>
              <a:rPr lang="en-US" dirty="0"/>
              <a:t>. </a:t>
            </a:r>
          </a:p>
          <a:p>
            <a:r>
              <a:rPr lang="en-US" dirty="0"/>
              <a:t>All the instances share the attributes and the behavior of the class. But the values of those attributes, i.e. the state are unique for each object. </a:t>
            </a:r>
          </a:p>
          <a:p>
            <a:r>
              <a:rPr lang="en-US" dirty="0"/>
              <a:t>A single class may have any number of instances.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Blank Diagram - Page 1 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924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1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a class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Public Class 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Char Name[20];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Account Type;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Account Number;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float Balance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Input(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Deposit 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x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Withdraw 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x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Enquire (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Account AC1;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Account AC2;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Account AC3;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		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114800" y="24384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AC1.Name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248400" y="24384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ox10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162800" y="24384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Arunkumar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114800" y="27336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AC1.Account Type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248400" y="27336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ox20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162800" y="27336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114800" y="30480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AC1.AccountNumber 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248400" y="30480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ox22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162800" y="30480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1234567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114800" y="33528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AC1.Balance 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248400" y="335280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ox24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162800" y="33528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114800" y="38766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AC2.Name 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248400" y="38766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ox40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162800" y="38766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arun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114800" y="417195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AC2.Account Type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248400" y="417195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ox60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162800" y="417195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114800" y="44862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AC2.AccountNumber 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6248400" y="44862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ox62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7162800" y="44862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1234568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114800" y="47910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AC2.Balance 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6248400" y="47910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ox64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7162800" y="47910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114800" y="53244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AC3.Name 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6248400" y="53244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ox70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7162800" y="53244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kumar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114800" y="561975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AC3.Account Type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6248400" y="5619750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ox90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162800" y="561975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4114800" y="59340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AC3.AccountNumber 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6248400" y="59340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ox92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7162800" y="59340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1234569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4114800" y="6238875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AC3.Balance 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248400" y="6238875"/>
            <a:ext cx="914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ox94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62800" y="6238875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10000.00</a:t>
            </a:r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22860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>
            <a:off x="3581400" y="2971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>
            <a:off x="22860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>
            <a:off x="37338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>
            <a:off x="2286000" y="5715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388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38862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>
            <a:off x="37338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>
            <a:off x="35814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1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3733800" cy="37242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Public Class Account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	String Name;	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Account Type;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Account Number; float Balance;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public Account(String name,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act,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acn</a:t>
            </a:r>
            <a:r>
              <a:rPr lang="en-US" altLang="en-US" sz="1800" dirty="0"/>
              <a:t>, float </a:t>
            </a:r>
            <a:r>
              <a:rPr lang="en-US" altLang="en-US" sz="1800" dirty="0" err="1"/>
              <a:t>bal</a:t>
            </a:r>
            <a:r>
              <a:rPr lang="en-US" altLang="en-US" sz="18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      this.name=name</a:t>
            </a:r>
          </a:p>
          <a:p>
            <a:pPr lvl="1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this.account</a:t>
            </a:r>
            <a:r>
              <a:rPr lang="en-US" altLang="en-US" sz="1800" dirty="0"/>
              <a:t> type=act;</a:t>
            </a:r>
          </a:p>
          <a:p>
            <a:pPr lvl="1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this.account</a:t>
            </a:r>
            <a:r>
              <a:rPr lang="en-US" altLang="en-US" sz="1800" dirty="0"/>
              <a:t> number=</a:t>
            </a:r>
            <a:r>
              <a:rPr lang="en-US" altLang="en-US" sz="1800" dirty="0" err="1"/>
              <a:t>acn</a:t>
            </a:r>
            <a:r>
              <a:rPr lang="en-US" altLang="en-US" sz="1800" dirty="0"/>
              <a:t>;</a:t>
            </a:r>
          </a:p>
          <a:p>
            <a:pPr lvl="1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this.balance</a:t>
            </a:r>
            <a:r>
              <a:rPr lang="en-US" altLang="en-US" sz="1800" dirty="0"/>
              <a:t>=</a:t>
            </a:r>
            <a:r>
              <a:rPr lang="en-US" altLang="en-US" sz="1800" dirty="0" err="1"/>
              <a:t>bal</a:t>
            </a:r>
            <a:r>
              <a:rPr lang="en-US" altLang="en-US" sz="1800" dirty="0"/>
              <a:t>;</a:t>
            </a:r>
          </a:p>
          <a:p>
            <a:pPr lvl="1">
              <a:buFontTx/>
              <a:buNone/>
            </a:pPr>
            <a:r>
              <a:rPr lang="en-US" altLang="en-US" sz="1800" dirty="0"/>
              <a:t>}</a:t>
            </a:r>
          </a:p>
          <a:p>
            <a:pPr lvl="1">
              <a:buFontTx/>
              <a:buNone/>
            </a:pPr>
            <a:r>
              <a:rPr lang="en-US" altLang="en-US" sz="1800" dirty="0"/>
              <a:t>Public void deposit(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x)</a:t>
            </a:r>
          </a:p>
          <a:p>
            <a:pPr lvl="1">
              <a:buFontTx/>
              <a:buNone/>
            </a:pPr>
            <a:r>
              <a:rPr lang="en-US" altLang="en-US" sz="1800" dirty="0"/>
              <a:t>{</a:t>
            </a:r>
          </a:p>
          <a:p>
            <a:pPr lvl="1">
              <a:buFontTx/>
              <a:buNone/>
            </a:pPr>
            <a:r>
              <a:rPr lang="en-US" altLang="en-US" sz="1800" dirty="0"/>
              <a:t>	balance +=x;</a:t>
            </a:r>
          </a:p>
          <a:p>
            <a:pPr lvl="1">
              <a:buFontTx/>
              <a:buNone/>
            </a:pPr>
            <a:r>
              <a:rPr lang="en-US" altLang="en-US" sz="1800" dirty="0"/>
              <a:t>}</a:t>
            </a:r>
          </a:p>
          <a:p>
            <a:pPr lvl="1">
              <a:buFontTx/>
              <a:buNone/>
            </a:pPr>
            <a:r>
              <a:rPr lang="en-US" altLang="en-US" sz="1800" dirty="0"/>
              <a:t>Public void withdraw(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x)</a:t>
            </a:r>
          </a:p>
          <a:p>
            <a:pPr lvl="1">
              <a:buFontTx/>
              <a:buNone/>
            </a:pPr>
            <a:r>
              <a:rPr lang="en-US" altLang="en-US" sz="1800" dirty="0"/>
              <a:t>{</a:t>
            </a:r>
          </a:p>
          <a:p>
            <a:pPr lvl="1">
              <a:buFontTx/>
              <a:buNone/>
            </a:pPr>
            <a:r>
              <a:rPr lang="en-US" altLang="en-US" sz="1800" dirty="0"/>
              <a:t>	balance-=x;</a:t>
            </a:r>
          </a:p>
          <a:p>
            <a:pPr lvl="1">
              <a:buFontTx/>
              <a:buNone/>
            </a:pPr>
            <a:r>
              <a:rPr lang="en-US" altLang="en-US" sz="1800" dirty="0"/>
              <a:t>}</a:t>
            </a:r>
          </a:p>
          <a:p>
            <a:pPr lvl="1">
              <a:buFontTx/>
              <a:buNone/>
            </a:pPr>
            <a:endParaRPr lang="en-US" altLang="en-US" sz="1800" dirty="0"/>
          </a:p>
          <a:p>
            <a:pPr lvl="1">
              <a:buFontTx/>
              <a:buNone/>
            </a:pPr>
            <a:endParaRPr lang="en-US" alt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33800" y="533400"/>
            <a:ext cx="5181600" cy="5705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 kern="0"/>
            </a:lvl1pPr>
            <a:lvl2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defRPr kern="0"/>
            </a:lvl2pPr>
          </a:lstStyle>
          <a:p>
            <a:r>
              <a:rPr lang="en-US" dirty="0"/>
              <a:t>public void enquire()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(balance);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 ])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Account AC1=new Account(“arun”,1, 1234, 100.00)</a:t>
            </a:r>
          </a:p>
          <a:p>
            <a:pPr lvl="1"/>
            <a:r>
              <a:rPr lang="en-US" dirty="0"/>
              <a:t>Account AC2=new Account(“ar”,2, 123, 100.00)</a:t>
            </a:r>
          </a:p>
          <a:p>
            <a:pPr lvl="1"/>
            <a:r>
              <a:rPr lang="en-US" dirty="0"/>
              <a:t>Account AC3=new Account(“arn”,2, 12, 100.00)</a:t>
            </a:r>
          </a:p>
          <a:p>
            <a:pPr lvl="1"/>
            <a:r>
              <a:rPr lang="en-US" dirty="0"/>
              <a:t>	AC1.Deposit(500);</a:t>
            </a:r>
          </a:p>
          <a:p>
            <a:pPr lvl="1"/>
            <a:r>
              <a:rPr lang="en-US" dirty="0"/>
              <a:t>	AC2.Deposit(500);</a:t>
            </a:r>
          </a:p>
          <a:p>
            <a:pPr lvl="1"/>
            <a:r>
              <a:rPr lang="en-US" dirty="0"/>
              <a:t>     AC3.Deposit(500);</a:t>
            </a:r>
          </a:p>
          <a:p>
            <a:pPr lvl="1"/>
            <a:r>
              <a:rPr lang="en-US" dirty="0"/>
              <a:t>	AC1.Withdraw(500);</a:t>
            </a:r>
          </a:p>
          <a:p>
            <a:pPr lvl="1"/>
            <a:r>
              <a:rPr lang="en-US" dirty="0"/>
              <a:t>	AC2. Withdraw(400);</a:t>
            </a:r>
          </a:p>
          <a:p>
            <a:pPr lvl="1"/>
            <a:r>
              <a:rPr lang="en-US" dirty="0"/>
              <a:t>	AC3. Withdraw(400);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42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1352</TotalTime>
  <Words>1338</Words>
  <Application>Microsoft Office PowerPoint</Application>
  <PresentationFormat>On-screen Show (4:3)</PresentationFormat>
  <Paragraphs>259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Classes and Objects</vt:lpstr>
      <vt:lpstr>Classes and Objects</vt:lpstr>
      <vt:lpstr>Classes</vt:lpstr>
      <vt:lpstr>Objects</vt:lpstr>
      <vt:lpstr>Objects</vt:lpstr>
      <vt:lpstr>Objects</vt:lpstr>
      <vt:lpstr>Objects</vt:lpstr>
      <vt:lpstr>Example of a class</vt:lpstr>
      <vt:lpstr>PowerPoint Presentation</vt:lpstr>
      <vt:lpstr>Object and Class Example: main outside class</vt:lpstr>
      <vt:lpstr>Object and Class Example: Rectangle</vt:lpstr>
      <vt:lpstr>Anonymous object</vt:lpstr>
      <vt:lpstr>Array of objects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226</cp:revision>
  <dcterms:created xsi:type="dcterms:W3CDTF">2006-08-16T00:00:00Z</dcterms:created>
  <dcterms:modified xsi:type="dcterms:W3CDTF">2021-03-10T02:17:18Z</dcterms:modified>
</cp:coreProperties>
</file>