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309" r:id="rId3"/>
    <p:sldId id="308" r:id="rId4"/>
    <p:sldId id="257" r:id="rId5"/>
    <p:sldId id="276" r:id="rId6"/>
    <p:sldId id="277" r:id="rId7"/>
    <p:sldId id="259" r:id="rId8"/>
    <p:sldId id="260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6" r:id="rId26"/>
    <p:sldId id="295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</p:sldIdLst>
  <p:sldSz cx="9144000" cy="5143500" type="screen16x9"/>
  <p:notesSz cx="6858000" cy="9144000"/>
  <p:embeddedFontLst>
    <p:embeddedFont>
      <p:font typeface="Roboto" panose="020B0604020202020204" charset="0"/>
      <p:regular r:id="rId40"/>
      <p:bold r:id="rId41"/>
      <p:italic r:id="rId42"/>
      <p:boldItalic r:id="rId43"/>
    </p:embeddedFont>
    <p:embeddedFont>
      <p:font typeface="Roboto Light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22">
          <p15:clr>
            <a:srgbClr val="9AA0A6"/>
          </p15:clr>
        </p15:guide>
        <p15:guide id="2" orient="horz" pos="2755">
          <p15:clr>
            <a:srgbClr val="9AA0A6"/>
          </p15:clr>
        </p15:guide>
        <p15:guide id="3" orient="horz" pos="776">
          <p15:clr>
            <a:srgbClr val="9AA0A6"/>
          </p15:clr>
        </p15:guide>
        <p15:guide id="4" pos="206">
          <p15:clr>
            <a:srgbClr val="9AA0A6"/>
          </p15:clr>
        </p15:guide>
        <p15:guide id="5" pos="5553">
          <p15:clr>
            <a:srgbClr val="9AA0A6"/>
          </p15:clr>
        </p15:guide>
        <p15:guide id="6" orient="horz" pos="914">
          <p15:clr>
            <a:srgbClr val="9AA0A6"/>
          </p15:clr>
        </p15:guide>
        <p15:guide id="7" orient="horz" pos="2451">
          <p15:clr>
            <a:srgbClr val="9AA0A6"/>
          </p15:clr>
        </p15:guide>
        <p15:guide id="8" pos="871">
          <p15:clr>
            <a:srgbClr val="9AA0A6"/>
          </p15:clr>
        </p15:guide>
        <p15:guide id="9" pos="2880">
          <p15:clr>
            <a:srgbClr val="9AA0A6"/>
          </p15:clr>
        </p15:guide>
        <p15:guide id="10" pos="4909">
          <p15:clr>
            <a:srgbClr val="9AA0A6"/>
          </p15:clr>
        </p15:guide>
        <p15:guide id="11" orient="horz" pos="219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pos="2222"/>
        <p:guide orient="horz" pos="2755"/>
        <p:guide orient="horz" pos="776"/>
        <p:guide pos="206"/>
        <p:guide pos="5553"/>
        <p:guide orient="horz" pos="914"/>
        <p:guide orient="horz" pos="2451"/>
        <p:guide pos="871"/>
        <p:guide pos="2880"/>
        <p:guide pos="4909"/>
        <p:guide orient="horz" pos="21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662008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Cover Slide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960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80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628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21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1252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11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129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2156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4606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88158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811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3447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01994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7279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621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3550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4131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13880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6051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77428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8373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0743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36071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47359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430185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1056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012839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605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is the template for slides with only a bullet list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6867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636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4320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6fbcb5ab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6fbcb5ab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21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72f1b4f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72f1b4f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39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0924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6fbcb5ab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6fbcb5ab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363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000" y="431425"/>
            <a:ext cx="3527998" cy="428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2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the two ratios 8:10 and 7:10 in proportion?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YES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B.  NO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10959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7"/>
            <a:ext cx="6793200" cy="12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8:10= 8/10= 0.8 and 7:10= 7/10= 0.7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Since both the ratios are not equal, they are not in proportion.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4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3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Given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ratios are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:b = 2:3, b:c = 5:2, c:d = 1:4 Find a: b: c:d.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10:15:6:24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10:6:15:24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6:15:10:24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24:6:10:15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6946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Multiplying the first ratio by 5, second by 3 and third by 6, we have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 = 10: 15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b:c = 15 : 6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c:d = 6 : 24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the ratio’s above, all the mean terms are equal, thus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a:b:c:d = 10:15:6:24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31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Divide </a:t>
            </a:r>
            <a:r>
              <a:rPr lang="en-US" sz="1800" dirty="0" err="1"/>
              <a:t>Rs</a:t>
            </a:r>
            <a:r>
              <a:rPr lang="en-US" sz="1800" dirty="0"/>
              <a:t>. 90 in ratio 1:2 between Ram and Karan.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Rs.30 and Rs.60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Rs.60 and Rs.30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Rs.45 and Rs.45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Rs.80 and Rs.10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46032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There are two parts, 1 and 2, the sum of which is 3 parts. Hence among the 3 parts, Karan gets 2 and Ram gets 1. </a:t>
            </a:r>
          </a:p>
          <a:p>
            <a:pPr marL="0" indent="0">
              <a:buNone/>
            </a:pPr>
            <a:r>
              <a:rPr lang="en-US" sz="1800" dirty="0"/>
              <a:t>Therefore for 90 Rs (considered equivalent to 3 parts here)  </a:t>
            </a:r>
          </a:p>
          <a:p>
            <a:pPr marL="0" indent="0">
              <a:buNone/>
            </a:pPr>
            <a:r>
              <a:rPr lang="en-US" sz="1800" dirty="0"/>
              <a:t>Karan’s share = 2/3 ×90 = Rs.60 </a:t>
            </a:r>
          </a:p>
          <a:p>
            <a:pPr marL="0" indent="0">
              <a:buNone/>
            </a:pPr>
            <a:r>
              <a:rPr lang="en-US" sz="1800" dirty="0"/>
              <a:t>Ram’s share = 1/3 ×90 =  Rs.30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Two numbers are respectively 20% and 50% more than a third </a:t>
            </a:r>
            <a:r>
              <a:rPr lang="en-US" sz="1800" dirty="0" err="1"/>
              <a:t>number.The</a:t>
            </a:r>
            <a:r>
              <a:rPr lang="en-US" sz="1800" dirty="0"/>
              <a:t> ratio of the two numbers is ________.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5:4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4:5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6:7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7:6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422746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Let the third number be </a:t>
            </a:r>
            <a:r>
              <a:rPr lang="en-US" sz="1800" i="1" dirty="0"/>
              <a:t>x</a:t>
            </a:r>
            <a:r>
              <a:rPr lang="en-US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Then, first number=120% of x=120x/100=6x/5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Second number    =150% of x=150x/100=3x/2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Ratio of first two numbers=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                                                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9067" y="2627721"/>
            <a:ext cx="2438400" cy="6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6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 sum of money is to be distributed among A, B, C, D in the proportion of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5 : 2 : 4 : 3. If C gets Rs. 1000 more than D, what is B's share?</a:t>
            </a:r>
          </a:p>
          <a:p>
            <a:pPr marL="342900" indent="-342900">
              <a:buFont typeface="+mj-lt"/>
              <a:buAutoNum type="alphaU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Rs.1500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Rs.2000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None of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337398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0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/>
              <a:t>Let the shares of A, B, C and D be Rs.5x,Rs.2x,Rs.4x,Rs.3x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Then 4x-3x=1000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X=1000</a:t>
            </a:r>
          </a:p>
          <a:p>
            <a:pPr marL="0" indent="0">
              <a:buNone/>
            </a:pP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So.B’s share=2*1000=2000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3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7600" y="2291136"/>
            <a:ext cx="390503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3600" b="1" dirty="0">
                <a:latin typeface="+mj-lt"/>
                <a:cs typeface="Arial" panose="020B0604020202020204" pitchFamily="34" charset="0"/>
              </a:rPr>
              <a:t>https://qrgo.page.link/2TMbf</a:t>
            </a:r>
          </a:p>
        </p:txBody>
      </p:sp>
      <p:sp>
        <p:nvSpPr>
          <p:cNvPr id="5" name="Google Shape;61;p14"/>
          <p:cNvSpPr txBox="1"/>
          <p:nvPr/>
        </p:nvSpPr>
        <p:spPr>
          <a:xfrm>
            <a:off x="225476" y="422087"/>
            <a:ext cx="3669365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Blood relations Quiz:</a:t>
            </a:r>
          </a:p>
        </p:txBody>
      </p:sp>
      <p:pic>
        <p:nvPicPr>
          <p:cNvPr id="1026" name="Picture 2" descr="C:\Users\User\Downloads\BRB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425" y="1197268"/>
            <a:ext cx="3139126" cy="313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7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7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Seats for Mathematics, Physics and Biology in a school are in the ratio 5 : 7 : 8. There is a proposal to increase these seats by 40%, 50% and 75% respectively. What will be the ratio of increased seats?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2:3:4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6:7:8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6:8:9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None of These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A</a:t>
            </a:r>
          </a:p>
        </p:txBody>
      </p:sp>
    </p:spTree>
    <p:extLst>
      <p:ext uri="{BB962C8B-B14F-4D97-AF65-F5344CB8AC3E}">
        <p14:creationId xmlns:p14="http://schemas.microsoft.com/office/powerpoint/2010/main" val="25388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Originally, let the number of seats for Mathematics, Physics and Biology be5x,7x and 8x respectively.</a:t>
            </a:r>
          </a:p>
          <a:p>
            <a:pPr marL="0" indent="0">
              <a:buNone/>
            </a:pPr>
            <a:r>
              <a:rPr lang="en-US" sz="1800" dirty="0"/>
              <a:t>Number of increased seats are  (140% of 5x) ,(150% of 7x) and (175% of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(140/100 x 5x),(150/100 x 7x),(175/100 x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7x.21x/2 and 14x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required ratio is 7x:21x/2:14x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14x:21x:28x=2:3:4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46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8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In a mixture 60 </a:t>
            </a:r>
            <a:r>
              <a:rPr lang="en-US" sz="1800" dirty="0" err="1"/>
              <a:t>litres</a:t>
            </a:r>
            <a:r>
              <a:rPr lang="en-US" sz="1800" dirty="0"/>
              <a:t>, the ratio of milk and water is 2 : 1. If this ratio is to be 1 : 2, then the quantity of water to be further added is __________.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40litres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60litres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7909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502260" y="1344216"/>
            <a:ext cx="6793200" cy="282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924674"/>
            <a:ext cx="5795799" cy="335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13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9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ratio of the number of boys and girls in a college is 7 : 8. If the percentage increase in the number of boys and girls be 20% and 10% respectively, what will be the new ratio?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8:9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17:18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21:22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Cannot  be determined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39053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3707" y="1273997"/>
            <a:ext cx="67603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Originally, let the number of boys and girls in the college be 7x and 8x .</a:t>
            </a:r>
          </a:p>
          <a:p>
            <a:pPr marL="0" indent="0">
              <a:buNone/>
            </a:pPr>
            <a:r>
              <a:rPr lang="en-US" sz="1800" dirty="0"/>
              <a:t>Their increased number is (120% of 7x),(110% of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(120/100 x7x) and (110/100 x 8x)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(42x/5) and (44x/5)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required ratio is (42x/5:44x/5)=(21:22)</a:t>
            </a:r>
          </a:p>
        </p:txBody>
      </p:sp>
    </p:spTree>
    <p:extLst>
      <p:ext uri="{BB962C8B-B14F-4D97-AF65-F5344CB8AC3E}">
        <p14:creationId xmlns:p14="http://schemas.microsoft.com/office/powerpoint/2010/main" val="281436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10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/>
              <a:t>Salaries of Ravi and Summit are in the ratio 2 : 3. If the salary of each is increased by Rs. 4000, the new ratio becomes 40 : 57. What is Summit's salary?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17,000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20,000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25,500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38,000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D</a:t>
            </a:r>
          </a:p>
        </p:txBody>
      </p:sp>
    </p:spTree>
    <p:extLst>
      <p:ext uri="{BB962C8B-B14F-4D97-AF65-F5344CB8AC3E}">
        <p14:creationId xmlns:p14="http://schemas.microsoft.com/office/powerpoint/2010/main" val="132336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100828"/>
            <a:ext cx="7032661" cy="31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63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11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sum of three numbers is 98. If the ratio of the first to second is 2 :3 and that of the second to the third is 5 : 8, then the second number is __________.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63515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1239" y="1202077"/>
            <a:ext cx="68323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Let the three parts be A, B, C. Then,</a:t>
            </a:r>
          </a:p>
          <a:p>
            <a:pPr marL="0" indent="0">
              <a:buNone/>
            </a:pPr>
            <a:r>
              <a:rPr lang="en-US" sz="1800" dirty="0"/>
              <a:t>A : B = 2 : 3 and B : C = 5 : 8 =(5 x 3/5) :(8 x 3/5)=(3:24/5)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A:B:C = 2:3:24/5 = 10:15:24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B=(98 x 15/49)=30</a:t>
            </a:r>
          </a:p>
        </p:txBody>
      </p:sp>
    </p:spTree>
    <p:extLst>
      <p:ext uri="{BB962C8B-B14F-4D97-AF65-F5344CB8AC3E}">
        <p14:creationId xmlns:p14="http://schemas.microsoft.com/office/powerpoint/2010/main" val="366895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7600" y="2291136"/>
            <a:ext cx="7984193" cy="155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+mj-lt"/>
                <a:cs typeface="Arial" panose="020B0604020202020204" pitchFamily="34" charset="0"/>
              </a:rPr>
              <a:t>RATIOS AND PROPORTIONS</a:t>
            </a:r>
          </a:p>
        </p:txBody>
      </p:sp>
    </p:spTree>
    <p:extLst>
      <p:ext uri="{BB962C8B-B14F-4D97-AF65-F5344CB8AC3E}">
        <p14:creationId xmlns:p14="http://schemas.microsoft.com/office/powerpoint/2010/main" val="158929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12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salaries A, B, C are in the ratio 2 : 3 : 5. If the increments of 15%, 10% and 20% are allowed respectively in their salaries, then what will be new ratio of their salaries?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3:3:10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10:11:20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23:33:60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/>
              <a:t>Cannot be determined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53411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Content Placeholder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82" y="1119883"/>
            <a:ext cx="6029218" cy="295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1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13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>
                <a:latin typeface="arial" panose="020B0604020202020204" pitchFamily="34" charset="0"/>
              </a:rPr>
              <a:t>If 40% of a number is equal to two-third of another number, what is the ratio of first number to the second number?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2:5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3:7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5:3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dirty="0">
                <a:latin typeface="arial" panose="020B0604020202020204" pitchFamily="34" charset="0"/>
              </a:rPr>
              <a:t>7:3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94162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1" y="1202076"/>
            <a:ext cx="4732734" cy="27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8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14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The fourth proportional to 5, 8, 15 is ______.</a:t>
            </a:r>
          </a:p>
          <a:p>
            <a:endParaRPr lang="en-US" sz="1800" kern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18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24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19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20</a:t>
            </a:r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479582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434" y="1000349"/>
            <a:ext cx="68425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Let the fourth proportional to 5, 8, 15 be x</a:t>
            </a:r>
          </a:p>
          <a:p>
            <a:r>
              <a:rPr lang="en-US" sz="1800" kern="1200" dirty="0">
                <a:solidFill>
                  <a:schemeClr val="tx1"/>
                </a:solidFill>
              </a:rPr>
              <a:t>Then, 5:8:15:x</a:t>
            </a:r>
          </a:p>
          <a:p>
            <a:r>
              <a:rPr lang="en-US" sz="1800" kern="1200" dirty="0">
                <a:solidFill>
                  <a:schemeClr val="tx1"/>
                </a:solidFill>
              </a:rPr>
              <a:t>5x=(8x15)</a:t>
            </a:r>
          </a:p>
          <a:p>
            <a:r>
              <a:rPr lang="en-US" sz="1800" kern="1200">
                <a:solidFill>
                  <a:schemeClr val="tx1"/>
                </a:solidFill>
              </a:rPr>
              <a:t>X=24</a:t>
            </a:r>
            <a:endParaRPr lang="en-US" sz="1800" kern="1200" dirty="0">
              <a:solidFill>
                <a:schemeClr val="tx1"/>
              </a:solidFill>
            </a:endParaRPr>
          </a:p>
          <a:p>
            <a:r>
              <a:rPr lang="en-US" sz="1800" kern="1200" dirty="0">
                <a:solidFill>
                  <a:schemeClr val="tx1"/>
                </a:solidFill>
              </a:rPr>
              <a:t>Ans:24</a:t>
            </a:r>
            <a:endParaRPr 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6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bg1"/>
                </a:solidFill>
              </a:rPr>
              <a:t>Question: 15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000349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kern="1200" dirty="0">
                <a:solidFill>
                  <a:schemeClr val="tx1"/>
                </a:solidFill>
              </a:rPr>
              <a:t>Two number are in the ratio 3 : 5. If 9 is subtracted from each, the new numbers are in the ratio 12 : 23. The smaller number is ________.</a:t>
            </a:r>
          </a:p>
          <a:p>
            <a:endParaRPr lang="en-US" sz="1800" kern="12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27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33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49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1800" kern="1200" dirty="0">
                <a:solidFill>
                  <a:schemeClr val="tx1"/>
                </a:solidFill>
              </a:rPr>
              <a:t>55</a:t>
            </a:r>
            <a:endParaRPr lang="en-US" sz="1800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739847" y="3814296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Answer: B</a:t>
            </a:r>
          </a:p>
        </p:txBody>
      </p:sp>
    </p:spTree>
    <p:extLst>
      <p:ext uri="{BB962C8B-B14F-4D97-AF65-F5344CB8AC3E}">
        <p14:creationId xmlns:p14="http://schemas.microsoft.com/office/powerpoint/2010/main" val="361460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    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00" y="1266525"/>
            <a:ext cx="4871125" cy="270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2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RATIOS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200"/>
            <a:ext cx="8487464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a relationship between two numbers indicating how many times the first number contains the second.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For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if a bowl of fruit contains eight oranges and six lemons, then the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of oranges to lemons is eight to six (that is, 8∶6, which is equivalent to the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4∶3).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PROPORTIONS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200"/>
            <a:ext cx="8420474" cy="26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simply a statement that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equal. It can be written in two ways: as two equal fractions a/b = c/d; or using a colon, a:b = c:d. ...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In problems involving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, we can use cross products to test whether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 and form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latin typeface="+mn-lt"/>
                <a:cs typeface="Arial" panose="020B0604020202020204" pitchFamily="34" charset="0"/>
              </a:rPr>
              <a:t>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is an equation with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on each side. It is a statement that two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ratios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are equal. 3/4 = 6/8 is an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example</a:t>
            </a:r>
            <a:r>
              <a:rPr lang="en-US" sz="1800" dirty="0">
                <a:latin typeface="+mn-lt"/>
                <a:cs typeface="Arial" panose="020B0604020202020204" pitchFamily="34" charset="0"/>
              </a:rPr>
              <a:t> of a </a:t>
            </a:r>
            <a:r>
              <a:rPr lang="en-US" sz="1800" b="1" dirty="0">
                <a:latin typeface="+mn-lt"/>
                <a:cs typeface="Arial" panose="020B0604020202020204" pitchFamily="34" charset="0"/>
              </a:rPr>
              <a:t>proportion.</a:t>
            </a:r>
            <a:endParaRPr lang="en-US" sz="1800" dirty="0">
              <a:latin typeface="+mn-lt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  FORMULA: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327600" y="1231199"/>
            <a:ext cx="6946503" cy="284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uy = vx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u/x = v/y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v/u = y/x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(u+v)/v = (x+y)/y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 (u-v)/v = (x-y)/y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(u+v)/ (u-v) = (x+y)/(x-y), which is known as componendo -Dividendo Rule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v/x, then u/x = u</a:t>
            </a:r>
            <a:r>
              <a:rPr lang="es-E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/v</a:t>
            </a:r>
            <a:r>
              <a:rPr lang="es-ES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u/v = x/y, then u = x and v =y</a:t>
            </a:r>
          </a:p>
          <a:p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If a/(b+c) = b/(c+a) = c/(a+b) and a+b+ c ≠0, then a =b = c</a:t>
            </a:r>
          </a:p>
          <a:p>
            <a:pPr marL="0" indent="0">
              <a:buNone/>
            </a:pPr>
            <a:endParaRPr lang="en-US" sz="1800" dirty="0"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0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/>
                </a:solidFill>
              </a:rPr>
              <a:t>  CONCEPTS: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0" y="1446174"/>
            <a:ext cx="10631400" cy="1249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5200" rIns="0" bIns="0" anchor="t" anchorCtr="0">
            <a:noAutofit/>
          </a:bodyPr>
          <a:lstStyle/>
          <a:p>
            <a:pPr marL="4751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2277" y="1103454"/>
            <a:ext cx="8620018" cy="3184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Suppose we have two quantities or two numbers or two entities and 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we have to find the ratio of these two, then the formula for ratio is defined as;</a:t>
            </a: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a: b ⇒ a/b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where a and b could be any two quantities.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Here, “a” is called the first term or antecedent, and “b” is called the  second term </a:t>
            </a:r>
          </a:p>
          <a:p>
            <a:pPr marL="0" indent="0" algn="just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or   consequent.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Now, let us assume that, in proportion, the two ratios are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a:b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&amp;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c:d. </a:t>
            </a:r>
          </a:p>
          <a:p>
            <a:pPr algn="just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two terms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‘b’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‘c’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are called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‘means or mean term,’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just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whereas the terms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‘a’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‘d’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 are known as ‘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extremes or extreme terms.’</a:t>
            </a: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a/b = c/d or  a : b :: c : d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Question </a:t>
            </a:r>
            <a:r>
              <a:rPr lang="en-US" sz="2000" b="1" dirty="0">
                <a:solidFill>
                  <a:schemeClr val="bg1"/>
                </a:solidFill>
              </a:rPr>
              <a:t>:1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0"/>
            <a:ext cx="8487464" cy="3135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 the ratios 4:5 and 8:10 said to be in Proportion?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A. YES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B.  NO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01492" y="3821987"/>
            <a:ext cx="148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Answer: 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l="41241" t="9528" r="-23988" b="51129"/>
          <a:stretch/>
        </p:blipFill>
        <p:spPr>
          <a:xfrm>
            <a:off x="0" y="4075175"/>
            <a:ext cx="4457700" cy="10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0800" y="233550"/>
            <a:ext cx="1694264" cy="7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0" y="233550"/>
            <a:ext cx="3528000" cy="475200"/>
          </a:xfrm>
          <a:prstGeom prst="homePlate">
            <a:avLst>
              <a:gd name="adj" fmla="val 50000"/>
            </a:avLst>
          </a:prstGeom>
          <a:solidFill>
            <a:srgbClr val="5F1E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27600" y="23355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2000" b="1">
                <a:solidFill>
                  <a:schemeClr val="bg1"/>
                </a:solidFill>
              </a:rPr>
              <a:t>Solution:</a:t>
            </a:r>
            <a:r>
              <a:rPr lang="en-US" sz="2000" b="1" dirty="0"/>
              <a:t> </a:t>
            </a:r>
            <a:endParaRPr sz="20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7600" y="1231201"/>
            <a:ext cx="6793200" cy="1244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4:5= 4/5 = 0.8 and 8: 10= 8/10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= 0.8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Since both the ratios are equal, they are said to be in proportion.</a:t>
            </a:r>
          </a:p>
        </p:txBody>
      </p:sp>
    </p:spTree>
    <p:extLst>
      <p:ext uri="{BB962C8B-B14F-4D97-AF65-F5344CB8AC3E}">
        <p14:creationId xmlns:p14="http://schemas.microsoft.com/office/powerpoint/2010/main" val="340482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1968</Words>
  <Application>Microsoft Office PowerPoint</Application>
  <PresentationFormat>On-screen Show (16:9)</PresentationFormat>
  <Paragraphs>228</Paragraphs>
  <Slides>37</Slides>
  <Notes>37</Notes>
  <HiddenSlides>15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Roboto Light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 thevan</dc:creator>
  <cp:lastModifiedBy>Prashanth Singaravelan</cp:lastModifiedBy>
  <cp:revision>39</cp:revision>
  <dcterms:modified xsi:type="dcterms:W3CDTF">2021-03-11T03:17:50Z</dcterms:modified>
</cp:coreProperties>
</file>