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310" r:id="rId3"/>
    <p:sldId id="311" r:id="rId4"/>
    <p:sldId id="312" r:id="rId5"/>
    <p:sldId id="313" r:id="rId6"/>
    <p:sldId id="314" r:id="rId7"/>
    <p:sldId id="260" r:id="rId8"/>
    <p:sldId id="278" r:id="rId9"/>
    <p:sldId id="279" r:id="rId10"/>
    <p:sldId id="280" r:id="rId11"/>
    <p:sldId id="281" r:id="rId12"/>
    <p:sldId id="282" r:id="rId13"/>
    <p:sldId id="283" r:id="rId14"/>
    <p:sldId id="284" r:id="rId15"/>
    <p:sldId id="308" r:id="rId16"/>
    <p:sldId id="285" r:id="rId17"/>
    <p:sldId id="286" r:id="rId18"/>
    <p:sldId id="287" r:id="rId19"/>
    <p:sldId id="288" r:id="rId20"/>
    <p:sldId id="289" r:id="rId21"/>
    <p:sldId id="290" r:id="rId22"/>
    <p:sldId id="291" r:id="rId23"/>
    <p:sldId id="292" r:id="rId24"/>
    <p:sldId id="293" r:id="rId25"/>
    <p:sldId id="294" r:id="rId26"/>
    <p:sldId id="295" r:id="rId27"/>
    <p:sldId id="297" r:id="rId28"/>
    <p:sldId id="309" r:id="rId29"/>
    <p:sldId id="298" r:id="rId30"/>
    <p:sldId id="299" r:id="rId31"/>
    <p:sldId id="300" r:id="rId32"/>
    <p:sldId id="301" r:id="rId33"/>
    <p:sldId id="302" r:id="rId34"/>
    <p:sldId id="303" r:id="rId35"/>
    <p:sldId id="304" r:id="rId36"/>
    <p:sldId id="305" r:id="rId37"/>
    <p:sldId id="306" r:id="rId38"/>
    <p:sldId id="307" r:id="rId39"/>
  </p:sldIdLst>
  <p:sldSz cx="9144000" cy="5143500" type="screen16x9"/>
  <p:notesSz cx="6858000" cy="9144000"/>
  <p:embeddedFontLst>
    <p:embeddedFont>
      <p:font typeface="Roboto Light" charset="0"/>
      <p:regular r:id="rId41"/>
      <p:bold r:id="rId42"/>
      <p:italic r:id="rId43"/>
      <p:boldItalic r:id="rId44"/>
    </p:embeddedFont>
    <p:embeddedFont>
      <p:font typeface="Georgia" pitchFamily="18" charset="0"/>
      <p:regular r:id="rId45"/>
      <p:bold r:id="rId46"/>
      <p:italic r:id="rId47"/>
      <p:boldItalic r:id="rId48"/>
    </p:embeddedFont>
    <p:embeddedFont>
      <p:font typeface="Roboto"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1" d="100"/>
          <a:sy n="101" d="100"/>
        </p:scale>
        <p:origin x="-474" y="12"/>
      </p:cViewPr>
      <p:guideLst>
        <p:guide orient="horz" pos="2755"/>
        <p:guide orient="horz" pos="776"/>
        <p:guide orient="horz" pos="914"/>
        <p:guide orient="horz" pos="2451"/>
        <p:guide orient="horz" pos="2193"/>
        <p:guide pos="2222"/>
        <p:guide pos="206"/>
        <p:guide pos="5553"/>
        <p:guide pos="871"/>
        <p:guide pos="2880"/>
        <p:guide pos="49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066200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Cover Slide</a:t>
            </a:r>
            <a:endParaRPr/>
          </a:p>
        </p:txBody>
      </p:sp>
    </p:spTree>
    <p:extLst>
      <p:ext uri="{BB962C8B-B14F-4D97-AF65-F5344CB8AC3E}">
        <p14:creationId xmlns:p14="http://schemas.microsoft.com/office/powerpoint/2010/main" val="82396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484628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2318921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2811252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401111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170129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3774568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882156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846065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2488158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730811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an image and a bullet list</a:t>
            </a:r>
            <a:endParaRPr/>
          </a:p>
        </p:txBody>
      </p:sp>
    </p:spTree>
    <p:extLst>
      <p:ext uri="{BB962C8B-B14F-4D97-AF65-F5344CB8AC3E}">
        <p14:creationId xmlns:p14="http://schemas.microsoft.com/office/powerpoint/2010/main" val="274323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053447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3060199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3857279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566213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513550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3304925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42138809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3666051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200628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907742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6361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3748373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41107431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2803607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3447359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3743018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261056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3601283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43605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3106867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32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219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72f1b4f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72f1b4f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395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2960924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2173630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407780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000349"/>
            <a:ext cx="6967860" cy="1244872"/>
          </a:xfrm>
          <a:prstGeom prst="rect">
            <a:avLst/>
          </a:prstGeom>
          <a:noFill/>
          <a:ln>
            <a:noFill/>
          </a:ln>
        </p:spPr>
        <p:txBody>
          <a:bodyPr spcFirstLastPara="1" wrap="square" lIns="0" tIns="0" rIns="0" bIns="0" anchor="t" anchorCtr="0">
            <a:noAutofit/>
          </a:bodyPr>
          <a:lstStyle/>
          <a:p>
            <a:pPr fontAlgn="base"/>
            <a:r>
              <a:rPr lang="en-US" sz="1600" dirty="0"/>
              <a:t>Let, Price of book = p;</a:t>
            </a:r>
            <a:br>
              <a:rPr lang="en-US" sz="1600" dirty="0"/>
            </a:br>
            <a:r>
              <a:rPr lang="en-US" sz="1600" dirty="0"/>
              <a:t>Number of pages in book = N;</a:t>
            </a:r>
            <a:br>
              <a:rPr lang="en-US" sz="1600" dirty="0"/>
            </a:br>
            <a:r>
              <a:rPr lang="en-US" sz="1600" dirty="0"/>
              <a:t>Time </a:t>
            </a:r>
            <a:r>
              <a:rPr lang="en-US" sz="1600" dirty="0" err="1"/>
              <a:t>peroid</a:t>
            </a:r>
            <a:r>
              <a:rPr lang="en-US" sz="1600" dirty="0"/>
              <a:t> = </a:t>
            </a:r>
            <a:r>
              <a:rPr lang="en-US" sz="1600" dirty="0" smtClean="0"/>
              <a:t>T</a:t>
            </a:r>
            <a:r>
              <a:rPr lang="en-US" sz="1600" dirty="0"/>
              <a:t/>
            </a:r>
            <a:br>
              <a:rPr lang="en-US" sz="1600" dirty="0"/>
            </a:br>
            <a:r>
              <a:rPr lang="en-US" sz="1600" dirty="0"/>
              <a:t>Given that, price of book ∝ number of pages in it (</a:t>
            </a:r>
            <a:r>
              <a:rPr lang="en-US" sz="1600" dirty="0" err="1"/>
              <a:t>ie</a:t>
            </a:r>
            <a:r>
              <a:rPr lang="en-US" sz="1600" dirty="0"/>
              <a:t>., N)</a:t>
            </a:r>
            <a:br>
              <a:rPr lang="en-US" sz="1600" dirty="0"/>
            </a:br>
            <a:r>
              <a:rPr lang="en-US" sz="1600" dirty="0"/>
              <a:t>and price of book = 1/T</a:t>
            </a:r>
            <a:br>
              <a:rPr lang="en-US" sz="1600" dirty="0"/>
            </a:br>
            <a:r>
              <a:rPr lang="en-US" sz="1600" dirty="0"/>
              <a:t>---&gt; p = k(N/T</a:t>
            </a:r>
            <a:r>
              <a:rPr lang="en-US" sz="1600" dirty="0" smtClean="0"/>
              <a:t>)</a:t>
            </a:r>
            <a:r>
              <a:rPr lang="en-US" sz="1600" dirty="0"/>
              <a:t/>
            </a:r>
            <a:br>
              <a:rPr lang="en-US" sz="1600" dirty="0"/>
            </a:br>
            <a:r>
              <a:rPr lang="en-US" sz="1600" dirty="0"/>
              <a:t>Given, Price of first book = Price of Second book</a:t>
            </a:r>
            <a:br>
              <a:rPr lang="en-US" sz="1600" dirty="0"/>
            </a:br>
            <a:r>
              <a:rPr lang="en-US" sz="1600" dirty="0"/>
              <a:t>---&gt; p</a:t>
            </a:r>
            <a:r>
              <a:rPr lang="en-US" sz="1600" baseline="-25000" dirty="0"/>
              <a:t>1</a:t>
            </a:r>
            <a:r>
              <a:rPr lang="en-US" sz="1600" dirty="0"/>
              <a:t> = p</a:t>
            </a:r>
            <a:r>
              <a:rPr lang="en-US" sz="1600" baseline="-25000" dirty="0"/>
              <a:t>2</a:t>
            </a:r>
            <a:r>
              <a:rPr lang="en-US" sz="1600" dirty="0"/>
              <a:t/>
            </a:r>
            <a:br>
              <a:rPr lang="en-US" sz="1600" dirty="0"/>
            </a:br>
            <a:r>
              <a:rPr lang="en-US" sz="1600" dirty="0"/>
              <a:t>---&gt; k(N</a:t>
            </a:r>
            <a:r>
              <a:rPr lang="en-US" sz="1600" baseline="-25000" dirty="0"/>
              <a:t>1</a:t>
            </a:r>
            <a:r>
              <a:rPr lang="en-US" sz="1600" dirty="0"/>
              <a:t>/T</a:t>
            </a:r>
            <a:r>
              <a:rPr lang="en-US" sz="1600" baseline="-25000" dirty="0"/>
              <a:t>1</a:t>
            </a:r>
            <a:r>
              <a:rPr lang="en-US" sz="1600" dirty="0"/>
              <a:t>) = k(N</a:t>
            </a:r>
            <a:r>
              <a:rPr lang="en-US" sz="1600" baseline="-25000" dirty="0"/>
              <a:t>2</a:t>
            </a:r>
            <a:r>
              <a:rPr lang="en-US" sz="1600" dirty="0"/>
              <a:t>/T</a:t>
            </a:r>
            <a:r>
              <a:rPr lang="en-US" sz="1600" baseline="-25000" dirty="0"/>
              <a:t>2</a:t>
            </a:r>
            <a:r>
              <a:rPr lang="en-US" sz="1600" dirty="0"/>
              <a:t>)</a:t>
            </a:r>
            <a:br>
              <a:rPr lang="en-US" sz="1600" dirty="0"/>
            </a:br>
            <a:r>
              <a:rPr lang="en-US" sz="1600" dirty="0"/>
              <a:t>----&gt; k(3N/18) = k(N/T)</a:t>
            </a:r>
            <a:br>
              <a:rPr lang="en-US" sz="1600" dirty="0"/>
            </a:br>
            <a:r>
              <a:rPr lang="en-US" sz="1600" dirty="0"/>
              <a:t>---&gt; (3/18) = (1/T)</a:t>
            </a:r>
            <a:br>
              <a:rPr lang="en-US" sz="1600" dirty="0"/>
            </a:br>
            <a:r>
              <a:rPr lang="en-US" sz="1600" dirty="0"/>
              <a:t>---&gt; (1/6) = (1/T)</a:t>
            </a:r>
            <a:br>
              <a:rPr lang="en-US" sz="1600" dirty="0"/>
            </a:br>
            <a:r>
              <a:rPr lang="en-US" sz="1600" dirty="0"/>
              <a:t>----&gt; </a:t>
            </a:r>
            <a:r>
              <a:rPr lang="en-US" sz="1600" b="1" dirty="0"/>
              <a:t>T = 6 years</a:t>
            </a:r>
            <a:r>
              <a:rPr lang="en-US" sz="1600" dirty="0" smtClean="0"/>
              <a:t>.</a:t>
            </a:r>
            <a:endParaRPr lang="en-US" sz="1600" dirty="0"/>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934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Question: 03</a:t>
            </a:r>
            <a:r>
              <a:rPr lang="en-US" sz="2000" b="1" dirty="0"/>
              <a:t> </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000349"/>
            <a:ext cx="8487464" cy="3135574"/>
          </a:xfrm>
          <a:prstGeom prst="rect">
            <a:avLst/>
          </a:prstGeom>
          <a:noFill/>
          <a:ln>
            <a:noFill/>
          </a:ln>
        </p:spPr>
        <p:txBody>
          <a:bodyPr spcFirstLastPara="1" wrap="square" lIns="0" tIns="0" rIns="0" bIns="0" anchor="t" anchorCtr="0">
            <a:noAutofit/>
          </a:bodyPr>
          <a:lstStyle/>
          <a:p>
            <a:pPr marL="0" indent="0">
              <a:buNone/>
            </a:pPr>
            <a:r>
              <a:rPr lang="en-US" sz="1800" dirty="0"/>
              <a:t>In a bag, there are a certain number of toy-blocks with alphabets A, B, C and D written on them. The ratio of blocks A:B:C:D is in the ratio 4:7:3:1. If the number of ‘A’ blocks is 50 more than the number of ‘C’ blocks, what is the number of ‘B’ blocks</a:t>
            </a:r>
            <a:r>
              <a:rPr lang="en-US" sz="1800" dirty="0" smtClean="0"/>
              <a:t>?</a:t>
            </a:r>
          </a:p>
          <a:p>
            <a:pPr marL="0" indent="0">
              <a:buNone/>
            </a:pPr>
            <a:endParaRPr lang="en-US" sz="1800" dirty="0">
              <a:latin typeface="Roboto Light"/>
              <a:ea typeface="Roboto Light"/>
              <a:cs typeface="Roboto Light"/>
              <a:sym typeface="Roboto Light"/>
            </a:endParaRPr>
          </a:p>
          <a:p>
            <a:pPr marL="457200" indent="-457200">
              <a:buFont typeface="+mj-lt"/>
              <a:buAutoNum type="alphaUcPeriod"/>
            </a:pPr>
            <a:r>
              <a:rPr lang="en-US" sz="1800" dirty="0" smtClean="0">
                <a:latin typeface="Roboto Light"/>
                <a:ea typeface="Roboto Light"/>
                <a:cs typeface="Roboto Light"/>
                <a:sym typeface="Roboto Light"/>
              </a:rPr>
              <a:t>450</a:t>
            </a:r>
          </a:p>
          <a:p>
            <a:pPr marL="457200" indent="-457200">
              <a:buFont typeface="+mj-lt"/>
              <a:buAutoNum type="alphaUcPeriod"/>
            </a:pPr>
            <a:r>
              <a:rPr lang="en-US" sz="1800" dirty="0" smtClean="0">
                <a:latin typeface="Roboto Light"/>
                <a:ea typeface="Roboto Light"/>
                <a:cs typeface="Roboto Light"/>
                <a:sym typeface="Roboto Light"/>
              </a:rPr>
              <a:t>650</a:t>
            </a:r>
          </a:p>
          <a:p>
            <a:pPr marL="457200" indent="-457200">
              <a:buFont typeface="+mj-lt"/>
              <a:buAutoNum type="alphaUcPeriod"/>
            </a:pPr>
            <a:r>
              <a:rPr lang="en-US" sz="1800" dirty="0" smtClean="0">
                <a:latin typeface="Roboto Light"/>
                <a:ea typeface="Roboto Light"/>
                <a:cs typeface="Roboto Light"/>
                <a:sym typeface="Roboto Light"/>
              </a:rPr>
              <a:t>750</a:t>
            </a:r>
          </a:p>
          <a:p>
            <a:pPr marL="457200" indent="-457200">
              <a:buFont typeface="+mj-lt"/>
              <a:buAutoNum type="alphaUcPeriod"/>
            </a:pPr>
            <a:r>
              <a:rPr lang="en-US" sz="1800" dirty="0" smtClean="0">
                <a:latin typeface="Roboto Light"/>
                <a:ea typeface="Roboto Light"/>
                <a:cs typeface="Roboto Light"/>
                <a:sym typeface="Roboto Light"/>
              </a:rPr>
              <a:t>350</a:t>
            </a:r>
            <a:endParaRPr sz="1800" dirty="0">
              <a:latin typeface="Roboto Light"/>
              <a:ea typeface="Roboto Light"/>
              <a:cs typeface="Roboto Light"/>
              <a:sym typeface="Roboto Light"/>
            </a:endParaRPr>
          </a:p>
        </p:txBody>
      </p:sp>
      <p:sp>
        <p:nvSpPr>
          <p:cNvPr id="2" name="TextBox 1"/>
          <p:cNvSpPr txBox="1"/>
          <p:nvPr/>
        </p:nvSpPr>
        <p:spPr>
          <a:xfrm>
            <a:off x="6801492" y="3821987"/>
            <a:ext cx="1489753" cy="369332"/>
          </a:xfrm>
          <a:prstGeom prst="rect">
            <a:avLst/>
          </a:prstGeom>
          <a:noFill/>
        </p:spPr>
        <p:txBody>
          <a:bodyPr wrap="square" rtlCol="0">
            <a:spAutoFit/>
          </a:bodyPr>
          <a:lstStyle/>
          <a:p>
            <a:r>
              <a:rPr lang="en-US" sz="1800" dirty="0" smtClean="0">
                <a:latin typeface="+mn-lt"/>
              </a:rPr>
              <a:t>Answer: D</a:t>
            </a:r>
            <a:endParaRPr lang="en-US" sz="1800" dirty="0">
              <a:latin typeface="+mn-lt"/>
            </a:endParaRPr>
          </a:p>
        </p:txBody>
      </p:sp>
    </p:spTree>
    <p:extLst>
      <p:ext uri="{BB962C8B-B14F-4D97-AF65-F5344CB8AC3E}">
        <p14:creationId xmlns:p14="http://schemas.microsoft.com/office/powerpoint/2010/main" val="269464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2" end="2"/>
                                            </p:txEl>
                                          </p:spTgt>
                                        </p:tgtEl>
                                        <p:attrNameLst>
                                          <p:attrName>style.visibility</p:attrName>
                                        </p:attrNameLst>
                                      </p:cBhvr>
                                      <p:to>
                                        <p:strVal val="visible"/>
                                      </p:to>
                                    </p:set>
                                    <p:animEffect transition="in" filter="fade">
                                      <p:cBhvr>
                                        <p:cTn id="10" dur="500"/>
                                        <p:tgtEl>
                                          <p:spTgt spid="9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animEffect transition="in" filter="fade">
                                      <p:cBhvr>
                                        <p:cTn id="13" dur="500"/>
                                        <p:tgtEl>
                                          <p:spTgt spid="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xEl>
                                              <p:pRg st="4" end="4"/>
                                            </p:txEl>
                                          </p:spTgt>
                                        </p:tgtEl>
                                        <p:attrNameLst>
                                          <p:attrName>style.visibility</p:attrName>
                                        </p:attrNameLst>
                                      </p:cBhvr>
                                      <p:to>
                                        <p:strVal val="visible"/>
                                      </p:to>
                                    </p:set>
                                    <p:animEffect transition="in" filter="fade">
                                      <p:cBhvr>
                                        <p:cTn id="16" dur="500"/>
                                        <p:tgtEl>
                                          <p:spTgt spid="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xEl>
                                              <p:pRg st="5" end="5"/>
                                            </p:txEl>
                                          </p:spTgt>
                                        </p:tgtEl>
                                        <p:attrNameLst>
                                          <p:attrName>style.visibility</p:attrName>
                                        </p:attrNameLst>
                                      </p:cBhvr>
                                      <p:to>
                                        <p:strVal val="visible"/>
                                      </p:to>
                                    </p:set>
                                    <p:animEffect transition="in" filter="fade">
                                      <p:cBhvr>
                                        <p:cTn id="19" dur="500"/>
                                        <p:tgtEl>
                                          <p:spTgt spid="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95" name="Google Shape;95;p17"/>
          <p:cNvSpPr txBox="1"/>
          <p:nvPr/>
        </p:nvSpPr>
        <p:spPr>
          <a:xfrm>
            <a:off x="502260" y="1344216"/>
            <a:ext cx="6793200" cy="2035981"/>
          </a:xfrm>
          <a:prstGeom prst="rect">
            <a:avLst/>
          </a:prstGeom>
          <a:noFill/>
          <a:ln>
            <a:noFill/>
          </a:ln>
        </p:spPr>
        <p:txBody>
          <a:bodyPr spcFirstLastPara="1" wrap="square" lIns="0" tIns="0" rIns="0" bIns="0" anchor="t" anchorCtr="0">
            <a:noAutofit/>
          </a:bodyPr>
          <a:lstStyle/>
          <a:p>
            <a:pPr fontAlgn="base"/>
            <a:r>
              <a:rPr lang="en-US" sz="1800"/>
              <a:t>Let the number of the blocks A,B,C,D be 4x, 7x, 3x and 1x respectively</a:t>
            </a:r>
          </a:p>
          <a:p>
            <a:pPr fontAlgn="base"/>
            <a:r>
              <a:rPr lang="en-US" sz="1800"/>
              <a:t>4x = 3x + 50 → x = 50.</a:t>
            </a:r>
          </a:p>
          <a:p>
            <a:pPr fontAlgn="base"/>
            <a:r>
              <a:rPr lang="en-US" sz="1800"/>
              <a:t>So the number of ‘B’ blocks is 7*50 = 350.</a:t>
            </a: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3319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Question: 04</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000349"/>
            <a:ext cx="8487464" cy="3135574"/>
          </a:xfrm>
          <a:prstGeom prst="rect">
            <a:avLst/>
          </a:prstGeom>
          <a:noFill/>
          <a:ln>
            <a:noFill/>
          </a:ln>
        </p:spPr>
        <p:txBody>
          <a:bodyPr spcFirstLastPara="1" wrap="square" lIns="0" tIns="0" rIns="0" bIns="0" anchor="t" anchorCtr="0">
            <a:noAutofit/>
          </a:bodyPr>
          <a:lstStyle/>
          <a:p>
            <a:pPr lvl="0"/>
            <a:r>
              <a:rPr lang="en-US" sz="1800" dirty="0"/>
              <a:t>Ratio of income of A to that of B is 5 : 9. If expenditure of A is (3/8)</a:t>
            </a:r>
            <a:r>
              <a:rPr lang="en-US" sz="1800" dirty="0" err="1"/>
              <a:t>th</a:t>
            </a:r>
            <a:r>
              <a:rPr lang="en-US" sz="1800" dirty="0"/>
              <a:t> of his income and expenditure of B is (4/9)</a:t>
            </a:r>
            <a:r>
              <a:rPr lang="en-US" sz="1800" dirty="0" err="1"/>
              <a:t>th</a:t>
            </a:r>
            <a:r>
              <a:rPr lang="en-US" sz="1800" dirty="0"/>
              <a:t> of his income and sum of their saving is </a:t>
            </a:r>
            <a:r>
              <a:rPr lang="en-US" sz="1800" dirty="0" err="1" smtClean="0"/>
              <a:t>Rs</a:t>
            </a:r>
            <a:r>
              <a:rPr lang="en-US" sz="1800" dirty="0" smtClean="0"/>
              <a:t>. </a:t>
            </a:r>
            <a:r>
              <a:rPr lang="en-US" sz="1800" dirty="0"/>
              <a:t>1950 then find the difference between their income</a:t>
            </a:r>
            <a:r>
              <a:rPr lang="en-US" sz="1800" dirty="0" smtClean="0"/>
              <a:t>?</a:t>
            </a:r>
          </a:p>
          <a:p>
            <a:pPr lvl="0"/>
            <a:endParaRPr lang="en-US" sz="1800" dirty="0">
              <a:latin typeface="Roboto Light"/>
              <a:ea typeface="Roboto Light"/>
              <a:cs typeface="Roboto Light"/>
              <a:sym typeface="Roboto Light"/>
            </a:endParaRPr>
          </a:p>
          <a:p>
            <a:pPr marL="457200" lvl="0" indent="-457200">
              <a:buFont typeface="+mj-lt"/>
              <a:buAutoNum type="alphaUcPeriod"/>
            </a:pPr>
            <a:r>
              <a:rPr lang="en-US" sz="1800" dirty="0" smtClean="0">
                <a:latin typeface="Roboto Light"/>
                <a:ea typeface="Roboto Light"/>
                <a:cs typeface="Roboto Light"/>
                <a:sym typeface="Roboto Light"/>
              </a:rPr>
              <a:t>Rs.100</a:t>
            </a:r>
          </a:p>
          <a:p>
            <a:pPr marL="457200" lvl="0" indent="-457200">
              <a:buFont typeface="+mj-lt"/>
              <a:buAutoNum type="alphaUcPeriod"/>
            </a:pPr>
            <a:r>
              <a:rPr lang="en-US" sz="1800" dirty="0" smtClean="0">
                <a:latin typeface="Roboto Light"/>
                <a:ea typeface="Roboto Light"/>
                <a:cs typeface="Roboto Light"/>
                <a:sym typeface="Roboto Light"/>
              </a:rPr>
              <a:t>Rs.960</a:t>
            </a:r>
          </a:p>
          <a:p>
            <a:pPr marL="457200" lvl="0" indent="-457200">
              <a:buFont typeface="+mj-lt"/>
              <a:buAutoNum type="alphaUcPeriod"/>
            </a:pPr>
            <a:r>
              <a:rPr lang="en-US" sz="1800" dirty="0" smtClean="0">
                <a:latin typeface="Roboto Light"/>
                <a:ea typeface="Roboto Light"/>
                <a:cs typeface="Roboto Light"/>
                <a:sym typeface="Roboto Light"/>
              </a:rPr>
              <a:t>Rs.900</a:t>
            </a:r>
          </a:p>
          <a:p>
            <a:pPr marL="457200" lvl="0" indent="-457200">
              <a:buFont typeface="+mj-lt"/>
              <a:buAutoNum type="alphaUcPeriod"/>
            </a:pPr>
            <a:r>
              <a:rPr lang="en-US" sz="1800" dirty="0" smtClean="0">
                <a:latin typeface="Roboto Light"/>
                <a:ea typeface="Roboto Light"/>
                <a:cs typeface="Roboto Light"/>
                <a:sym typeface="Roboto Light"/>
              </a:rPr>
              <a:t>Rs.500</a:t>
            </a:r>
            <a:endParaRPr sz="1800" dirty="0">
              <a:latin typeface="Roboto Light"/>
              <a:ea typeface="Roboto Light"/>
              <a:cs typeface="Roboto Light"/>
              <a:sym typeface="Roboto Light"/>
            </a:endParaRPr>
          </a:p>
        </p:txBody>
      </p:sp>
      <p:sp>
        <p:nvSpPr>
          <p:cNvPr id="2" name="TextBox 1"/>
          <p:cNvSpPr txBox="1"/>
          <p:nvPr/>
        </p:nvSpPr>
        <p:spPr>
          <a:xfrm>
            <a:off x="6801492" y="3821987"/>
            <a:ext cx="1489753" cy="369332"/>
          </a:xfrm>
          <a:prstGeom prst="rect">
            <a:avLst/>
          </a:prstGeom>
          <a:noFill/>
        </p:spPr>
        <p:txBody>
          <a:bodyPr wrap="square" rtlCol="0">
            <a:spAutoFit/>
          </a:bodyPr>
          <a:lstStyle/>
          <a:p>
            <a:r>
              <a:rPr lang="en-US" sz="1800" dirty="0" smtClean="0">
                <a:latin typeface="+mn-lt"/>
              </a:rPr>
              <a:t>Answer: B</a:t>
            </a:r>
            <a:endParaRPr lang="en-US" sz="1800" dirty="0">
              <a:latin typeface="+mn-lt"/>
            </a:endParaRPr>
          </a:p>
        </p:txBody>
      </p:sp>
    </p:spTree>
    <p:extLst>
      <p:ext uri="{BB962C8B-B14F-4D97-AF65-F5344CB8AC3E}">
        <p14:creationId xmlns:p14="http://schemas.microsoft.com/office/powerpoint/2010/main" val="246032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2" end="2"/>
                                            </p:txEl>
                                          </p:spTgt>
                                        </p:tgtEl>
                                        <p:attrNameLst>
                                          <p:attrName>style.visibility</p:attrName>
                                        </p:attrNameLst>
                                      </p:cBhvr>
                                      <p:to>
                                        <p:strVal val="visible"/>
                                      </p:to>
                                    </p:set>
                                    <p:animEffect transition="in" filter="fade">
                                      <p:cBhvr>
                                        <p:cTn id="10" dur="500"/>
                                        <p:tgtEl>
                                          <p:spTgt spid="9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animEffect transition="in" filter="fade">
                                      <p:cBhvr>
                                        <p:cTn id="13" dur="500"/>
                                        <p:tgtEl>
                                          <p:spTgt spid="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xEl>
                                              <p:pRg st="4" end="4"/>
                                            </p:txEl>
                                          </p:spTgt>
                                        </p:tgtEl>
                                        <p:attrNameLst>
                                          <p:attrName>style.visibility</p:attrName>
                                        </p:attrNameLst>
                                      </p:cBhvr>
                                      <p:to>
                                        <p:strVal val="visible"/>
                                      </p:to>
                                    </p:set>
                                    <p:animEffect transition="in" filter="fade">
                                      <p:cBhvr>
                                        <p:cTn id="16" dur="500"/>
                                        <p:tgtEl>
                                          <p:spTgt spid="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xEl>
                                              <p:pRg st="5" end="5"/>
                                            </p:txEl>
                                          </p:spTgt>
                                        </p:tgtEl>
                                        <p:attrNameLst>
                                          <p:attrName>style.visibility</p:attrName>
                                        </p:attrNameLst>
                                      </p:cBhvr>
                                      <p:to>
                                        <p:strVal val="visible"/>
                                      </p:to>
                                    </p:set>
                                    <p:animEffect transition="in" filter="fade">
                                      <p:cBhvr>
                                        <p:cTn id="19" dur="500"/>
                                        <p:tgtEl>
                                          <p:spTgt spid="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502260" y="233550"/>
            <a:ext cx="265314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95" name="Google Shape;95;p17"/>
          <p:cNvSpPr txBox="1"/>
          <p:nvPr/>
        </p:nvSpPr>
        <p:spPr>
          <a:xfrm>
            <a:off x="502260" y="873304"/>
            <a:ext cx="6793200" cy="2506894"/>
          </a:xfrm>
          <a:prstGeom prst="rect">
            <a:avLst/>
          </a:prstGeom>
          <a:noFill/>
          <a:ln>
            <a:noFill/>
          </a:ln>
        </p:spPr>
        <p:txBody>
          <a:bodyPr spcFirstLastPara="1" wrap="square" lIns="0" tIns="0" rIns="0" bIns="0" anchor="t" anchorCtr="0">
            <a:noAutofit/>
          </a:bodyPr>
          <a:lstStyle/>
          <a:p>
            <a:pPr marL="0" indent="0">
              <a:buNone/>
            </a:pPr>
            <a:r>
              <a:rPr lang="en-US" sz="1800" dirty="0"/>
              <a:t>Let income of A and B be </a:t>
            </a:r>
            <a:r>
              <a:rPr lang="en-US" sz="1800" dirty="0" err="1"/>
              <a:t>Rs</a:t>
            </a:r>
            <a:r>
              <a:rPr lang="en-US" sz="1800" dirty="0"/>
              <a:t> 5x and </a:t>
            </a:r>
            <a:r>
              <a:rPr lang="en-US" sz="1800" dirty="0" err="1"/>
              <a:t>Rs</a:t>
            </a:r>
            <a:r>
              <a:rPr lang="en-US" sz="1800" dirty="0"/>
              <a:t> 9x respectively</a:t>
            </a:r>
            <a:br>
              <a:rPr lang="en-US" sz="1800" dirty="0"/>
            </a:br>
            <a:r>
              <a:rPr lang="en-US" sz="1800" dirty="0"/>
              <a:t>Expenditure of A = </a:t>
            </a:r>
            <a:r>
              <a:rPr lang="en-US" sz="1800" dirty="0" err="1"/>
              <a:t>Rs</a:t>
            </a:r>
            <a:r>
              <a:rPr lang="en-US" sz="1800" dirty="0"/>
              <a:t> (3/8) * 5x = 15x/8</a:t>
            </a:r>
            <a:br>
              <a:rPr lang="en-US" sz="1800" dirty="0"/>
            </a:br>
            <a:r>
              <a:rPr lang="en-US" sz="1800" dirty="0"/>
              <a:t>Saving of A = Income - Expenditure</a:t>
            </a:r>
            <a:br>
              <a:rPr lang="en-US" sz="1800" dirty="0"/>
            </a:br>
            <a:r>
              <a:rPr lang="en-US" sz="1800" dirty="0"/>
              <a:t>= 5x - (15x/8)</a:t>
            </a:r>
            <a:br>
              <a:rPr lang="en-US" sz="1800" dirty="0"/>
            </a:br>
            <a:r>
              <a:rPr lang="en-US" sz="1800" dirty="0"/>
              <a:t>= (40x - 15x)/8</a:t>
            </a:r>
            <a:br>
              <a:rPr lang="en-US" sz="1800" dirty="0"/>
            </a:br>
            <a:r>
              <a:rPr lang="en-US" sz="1800" dirty="0"/>
              <a:t>= </a:t>
            </a:r>
            <a:r>
              <a:rPr lang="en-US" sz="1800" dirty="0" smtClean="0"/>
              <a:t>25x/8</a:t>
            </a:r>
            <a:r>
              <a:rPr lang="en-US" sz="1800" dirty="0"/>
              <a:t/>
            </a:r>
            <a:br>
              <a:rPr lang="en-US" sz="1800" dirty="0"/>
            </a:br>
            <a:r>
              <a:rPr lang="en-US" sz="1800" dirty="0"/>
              <a:t>Expenditure of B = </a:t>
            </a:r>
            <a:r>
              <a:rPr lang="en-US" sz="1800" dirty="0" err="1"/>
              <a:t>Rs</a:t>
            </a:r>
            <a:r>
              <a:rPr lang="en-US" sz="1800" dirty="0"/>
              <a:t> (4/9) * 9x = 4x</a:t>
            </a:r>
            <a:br>
              <a:rPr lang="en-US" sz="1800" dirty="0"/>
            </a:br>
            <a:r>
              <a:rPr lang="en-US" sz="1800" dirty="0"/>
              <a:t>Saving of B = Income - Expenditure</a:t>
            </a:r>
            <a:br>
              <a:rPr lang="en-US" sz="1800" dirty="0"/>
            </a:br>
            <a:r>
              <a:rPr lang="en-US" sz="1800" dirty="0"/>
              <a:t>= 9x - 4x</a:t>
            </a:r>
            <a:br>
              <a:rPr lang="en-US" sz="1800" dirty="0"/>
            </a:br>
            <a:r>
              <a:rPr lang="en-US" sz="1800" dirty="0"/>
              <a:t>= </a:t>
            </a:r>
            <a:r>
              <a:rPr lang="en-US" sz="1800" dirty="0" smtClean="0"/>
              <a:t>5x</a:t>
            </a:r>
            <a:r>
              <a:rPr lang="en-US" sz="1600" dirty="0"/>
              <a:t/>
            </a:r>
            <a:br>
              <a:rPr lang="en-US" sz="1600" dirty="0"/>
            </a:b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2810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502260" y="233550"/>
            <a:ext cx="265314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95" name="Google Shape;95;p17"/>
          <p:cNvSpPr txBox="1"/>
          <p:nvPr/>
        </p:nvSpPr>
        <p:spPr>
          <a:xfrm>
            <a:off x="502260" y="873304"/>
            <a:ext cx="6793200" cy="2506894"/>
          </a:xfrm>
          <a:prstGeom prst="rect">
            <a:avLst/>
          </a:prstGeom>
          <a:noFill/>
          <a:ln>
            <a:noFill/>
          </a:ln>
        </p:spPr>
        <p:txBody>
          <a:bodyPr spcFirstLastPara="1" wrap="square" lIns="0" tIns="0" rIns="0" bIns="0" anchor="t" anchorCtr="0">
            <a:noAutofit/>
          </a:bodyPr>
          <a:lstStyle/>
          <a:p>
            <a:pPr marL="0" indent="0">
              <a:buNone/>
            </a:pPr>
            <a:r>
              <a:rPr lang="en-US" sz="1800" dirty="0" smtClean="0"/>
              <a:t>Given </a:t>
            </a:r>
            <a:r>
              <a:rPr lang="en-US" sz="1800" dirty="0"/>
              <a:t>that, Sum of their saving = </a:t>
            </a:r>
            <a:r>
              <a:rPr lang="en-US" sz="1800" dirty="0" err="1"/>
              <a:t>Rs</a:t>
            </a:r>
            <a:r>
              <a:rPr lang="en-US" sz="1800" dirty="0"/>
              <a:t> 1950</a:t>
            </a:r>
            <a:br>
              <a:rPr lang="en-US" sz="1800" dirty="0"/>
            </a:br>
            <a:r>
              <a:rPr lang="en-US" sz="1800" dirty="0"/>
              <a:t>---&gt; (25x/8) + 5x = 1950</a:t>
            </a:r>
            <a:br>
              <a:rPr lang="en-US" sz="1800" dirty="0"/>
            </a:br>
            <a:r>
              <a:rPr lang="en-US" sz="1800" dirty="0"/>
              <a:t>---&gt; (25x + 40x) / 8 = 1950</a:t>
            </a:r>
            <a:br>
              <a:rPr lang="en-US" sz="1800" dirty="0"/>
            </a:br>
            <a:r>
              <a:rPr lang="en-US" sz="1800" dirty="0"/>
              <a:t>---&gt; 65x = 1950 * 8</a:t>
            </a:r>
            <a:br>
              <a:rPr lang="en-US" sz="1800" dirty="0"/>
            </a:br>
            <a:r>
              <a:rPr lang="en-US" sz="1800" dirty="0"/>
              <a:t>---&gt; x = 30 * 8</a:t>
            </a:r>
            <a:br>
              <a:rPr lang="en-US" sz="1800" dirty="0"/>
            </a:br>
            <a:r>
              <a:rPr lang="en-US" sz="1800" dirty="0"/>
              <a:t>---&gt; </a:t>
            </a:r>
            <a:r>
              <a:rPr lang="en-US" sz="1800" b="1" dirty="0"/>
              <a:t>x = 240</a:t>
            </a:r>
            <a:r>
              <a:rPr lang="en-US" sz="1800" dirty="0"/>
              <a:t/>
            </a:r>
            <a:br>
              <a:rPr lang="en-US" sz="1800" dirty="0"/>
            </a:br>
            <a:r>
              <a:rPr lang="en-US" sz="1800" dirty="0"/>
              <a:t>Then, income of A = 5x = 5 * 240 = 1200</a:t>
            </a:r>
            <a:br>
              <a:rPr lang="en-US" sz="1800" dirty="0"/>
            </a:br>
            <a:r>
              <a:rPr lang="en-US" sz="1800" dirty="0"/>
              <a:t>income of B = 9x = 9 * 240 = 2160</a:t>
            </a:r>
            <a:br>
              <a:rPr lang="en-US" sz="1800" dirty="0"/>
            </a:br>
            <a:r>
              <a:rPr lang="en-US" sz="1800" b="1" dirty="0"/>
              <a:t>Required Difference</a:t>
            </a:r>
            <a:r>
              <a:rPr lang="en-US" sz="1800" dirty="0"/>
              <a:t> = 2160 - 1200 = </a:t>
            </a:r>
            <a:r>
              <a:rPr lang="en-US" sz="1800" b="1" dirty="0"/>
              <a:t>960</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0835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Question: 05</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000349"/>
            <a:ext cx="8487464" cy="3135574"/>
          </a:xfrm>
          <a:prstGeom prst="rect">
            <a:avLst/>
          </a:prstGeom>
          <a:noFill/>
          <a:ln>
            <a:noFill/>
          </a:ln>
        </p:spPr>
        <p:txBody>
          <a:bodyPr spcFirstLastPara="1" wrap="square" lIns="0" tIns="0" rIns="0" bIns="0" anchor="t" anchorCtr="0">
            <a:noAutofit/>
          </a:bodyPr>
          <a:lstStyle/>
          <a:p>
            <a:pPr lvl="0"/>
            <a:r>
              <a:rPr lang="en-US" sz="1800" dirty="0"/>
              <a:t>The number of candidates writing three different entrance exams is in the ratio 4:5:6. There is a proposal to increase these numbers of candidates by 40%, 60% and 85% respectively. What will be the ratio of increased numbers?  </a:t>
            </a:r>
            <a:endParaRPr lang="en-US" sz="1800" dirty="0" smtClean="0"/>
          </a:p>
          <a:p>
            <a:pPr lvl="0"/>
            <a:endParaRPr lang="en-US" sz="1800" dirty="0">
              <a:latin typeface="Roboto Light"/>
              <a:ea typeface="Roboto Light"/>
              <a:cs typeface="Roboto Light"/>
              <a:sym typeface="Roboto Light"/>
            </a:endParaRPr>
          </a:p>
          <a:p>
            <a:pPr marL="342900" lvl="0" indent="-342900">
              <a:buFont typeface="+mj-lt"/>
              <a:buAutoNum type="alphaUcPeriod"/>
            </a:pPr>
            <a:r>
              <a:rPr lang="en-US" sz="1800" dirty="0" smtClean="0">
                <a:latin typeface="Roboto Light"/>
                <a:ea typeface="Roboto Light"/>
                <a:cs typeface="Roboto Light"/>
                <a:sym typeface="Roboto Light"/>
              </a:rPr>
              <a:t>56:80:111</a:t>
            </a:r>
          </a:p>
          <a:p>
            <a:pPr marL="342900" lvl="0" indent="-342900">
              <a:buFont typeface="+mj-lt"/>
              <a:buAutoNum type="alphaUcPeriod"/>
            </a:pPr>
            <a:r>
              <a:rPr lang="en-US" sz="1800" dirty="0" smtClean="0">
                <a:latin typeface="Roboto Light"/>
                <a:ea typeface="Roboto Light"/>
                <a:cs typeface="Roboto Light"/>
                <a:sym typeface="Roboto Light"/>
              </a:rPr>
              <a:t>14:15:16</a:t>
            </a:r>
          </a:p>
          <a:p>
            <a:pPr marL="342900" lvl="0" indent="-342900">
              <a:buFont typeface="+mj-lt"/>
              <a:buAutoNum type="alphaUcPeriod"/>
            </a:pPr>
            <a:r>
              <a:rPr lang="en-US" sz="1800" dirty="0" smtClean="0">
                <a:latin typeface="Roboto Light"/>
                <a:ea typeface="Roboto Light"/>
                <a:cs typeface="Roboto Light"/>
                <a:sym typeface="Roboto Light"/>
              </a:rPr>
              <a:t>42:65:92</a:t>
            </a:r>
          </a:p>
          <a:p>
            <a:pPr marL="342900" lvl="0" indent="-342900">
              <a:buFont typeface="+mj-lt"/>
              <a:buAutoNum type="alphaUcPeriod"/>
            </a:pPr>
            <a:r>
              <a:rPr lang="en-US" sz="1800" dirty="0" smtClean="0">
                <a:latin typeface="Roboto Light"/>
                <a:ea typeface="Roboto Light"/>
                <a:cs typeface="Roboto Light"/>
                <a:sym typeface="Roboto Light"/>
              </a:rPr>
              <a:t>98:84:837</a:t>
            </a:r>
            <a:endParaRPr sz="1800" dirty="0">
              <a:latin typeface="Roboto Light"/>
              <a:ea typeface="Roboto Light"/>
              <a:cs typeface="Roboto Light"/>
              <a:sym typeface="Roboto Light"/>
            </a:endParaRPr>
          </a:p>
        </p:txBody>
      </p:sp>
      <p:sp>
        <p:nvSpPr>
          <p:cNvPr id="2" name="TextBox 1"/>
          <p:cNvSpPr txBox="1"/>
          <p:nvPr/>
        </p:nvSpPr>
        <p:spPr>
          <a:xfrm>
            <a:off x="6801492" y="3821987"/>
            <a:ext cx="1489753" cy="369332"/>
          </a:xfrm>
          <a:prstGeom prst="rect">
            <a:avLst/>
          </a:prstGeom>
          <a:noFill/>
        </p:spPr>
        <p:txBody>
          <a:bodyPr wrap="square" rtlCol="0">
            <a:spAutoFit/>
          </a:bodyPr>
          <a:lstStyle/>
          <a:p>
            <a:r>
              <a:rPr lang="en-US" sz="1800" dirty="0" smtClean="0">
                <a:latin typeface="+mn-lt"/>
              </a:rPr>
              <a:t>Answer: A</a:t>
            </a:r>
            <a:endParaRPr lang="en-US" sz="1800" dirty="0">
              <a:latin typeface="+mn-lt"/>
            </a:endParaRPr>
          </a:p>
        </p:txBody>
      </p:sp>
    </p:spTree>
    <p:extLst>
      <p:ext uri="{BB962C8B-B14F-4D97-AF65-F5344CB8AC3E}">
        <p14:creationId xmlns:p14="http://schemas.microsoft.com/office/powerpoint/2010/main" val="422746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2" end="2"/>
                                            </p:txEl>
                                          </p:spTgt>
                                        </p:tgtEl>
                                        <p:attrNameLst>
                                          <p:attrName>style.visibility</p:attrName>
                                        </p:attrNameLst>
                                      </p:cBhvr>
                                      <p:to>
                                        <p:strVal val="visible"/>
                                      </p:to>
                                    </p:set>
                                    <p:animEffect transition="in" filter="fade">
                                      <p:cBhvr>
                                        <p:cTn id="10" dur="500"/>
                                        <p:tgtEl>
                                          <p:spTgt spid="9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animEffect transition="in" filter="fade">
                                      <p:cBhvr>
                                        <p:cTn id="13" dur="500"/>
                                        <p:tgtEl>
                                          <p:spTgt spid="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xEl>
                                              <p:pRg st="4" end="4"/>
                                            </p:txEl>
                                          </p:spTgt>
                                        </p:tgtEl>
                                        <p:attrNameLst>
                                          <p:attrName>style.visibility</p:attrName>
                                        </p:attrNameLst>
                                      </p:cBhvr>
                                      <p:to>
                                        <p:strVal val="visible"/>
                                      </p:to>
                                    </p:set>
                                    <p:animEffect transition="in" filter="fade">
                                      <p:cBhvr>
                                        <p:cTn id="16" dur="500"/>
                                        <p:tgtEl>
                                          <p:spTgt spid="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xEl>
                                              <p:pRg st="5" end="5"/>
                                            </p:txEl>
                                          </p:spTgt>
                                        </p:tgtEl>
                                        <p:attrNameLst>
                                          <p:attrName>style.visibility</p:attrName>
                                        </p:attrNameLst>
                                      </p:cBhvr>
                                      <p:to>
                                        <p:strVal val="visible"/>
                                      </p:to>
                                    </p:set>
                                    <p:animEffect transition="in" filter="fade">
                                      <p:cBhvr>
                                        <p:cTn id="19" dur="500"/>
                                        <p:tgtEl>
                                          <p:spTgt spid="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82572"/>
            <a:ext cx="6793200" cy="2518867"/>
          </a:xfrm>
          <a:prstGeom prst="rect">
            <a:avLst/>
          </a:prstGeom>
          <a:noFill/>
          <a:ln>
            <a:noFill/>
          </a:ln>
        </p:spPr>
        <p:txBody>
          <a:bodyPr spcFirstLastPara="1" wrap="square" lIns="0" tIns="0" rIns="0" bIns="0" anchor="t" anchorCtr="0">
            <a:noAutofit/>
          </a:bodyPr>
          <a:lstStyle/>
          <a:p>
            <a:pPr marL="0" indent="0">
              <a:buNone/>
            </a:pPr>
            <a:r>
              <a:rPr lang="en-US" sz="1800" dirty="0"/>
              <a:t>Given ratio of number of candidates is 4:5:6</a:t>
            </a:r>
            <a:br>
              <a:rPr lang="en-US" sz="1800" dirty="0"/>
            </a:br>
            <a:r>
              <a:rPr lang="en-US" sz="1800" dirty="0"/>
              <a:t>Assume that, the number of candidates for 3 exams be 4k, 5k and 6k respectively.</a:t>
            </a:r>
            <a:br>
              <a:rPr lang="en-US" sz="1800" dirty="0"/>
            </a:br>
            <a:r>
              <a:rPr lang="en-US" sz="1800" dirty="0"/>
              <a:t>After increasing, number of candidates becomes</a:t>
            </a:r>
            <a:br>
              <a:rPr lang="en-US" sz="1800" dirty="0"/>
            </a:br>
            <a:r>
              <a:rPr lang="en-US" sz="1800" dirty="0"/>
              <a:t>(140% of 4k), (160% of 5k) and (185% of 6k)</a:t>
            </a:r>
            <a:br>
              <a:rPr lang="en-US" sz="1800" dirty="0"/>
            </a:br>
            <a:r>
              <a:rPr lang="en-US" sz="1800" dirty="0"/>
              <a:t>That is, (140*4k)/100, (160*5k)/100 and (185*6k)/100</a:t>
            </a:r>
            <a:br>
              <a:rPr lang="en-US" sz="1800" dirty="0"/>
            </a:br>
            <a:r>
              <a:rPr lang="en-US" sz="1800" dirty="0"/>
              <a:t>= 56k/10, 80k/10 and 111k/10</a:t>
            </a:r>
            <a:br>
              <a:rPr lang="en-US" sz="1800" dirty="0"/>
            </a:br>
            <a:r>
              <a:rPr lang="en-US" sz="1800" dirty="0"/>
              <a:t>Now, the required new ratio is: 56k/100 : 80k/ 10 : 111k/10</a:t>
            </a:r>
            <a:br>
              <a:rPr lang="en-US" sz="1800" dirty="0"/>
            </a:br>
            <a:r>
              <a:rPr lang="en-US" sz="1800" dirty="0"/>
              <a:t>New ratio=56:80:111</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2101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Question: 06</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000349"/>
            <a:ext cx="8487464" cy="3135574"/>
          </a:xfrm>
          <a:prstGeom prst="rect">
            <a:avLst/>
          </a:prstGeom>
          <a:noFill/>
          <a:ln>
            <a:noFill/>
          </a:ln>
        </p:spPr>
        <p:txBody>
          <a:bodyPr spcFirstLastPara="1" wrap="square" lIns="0" tIns="0" rIns="0" bIns="0" anchor="t" anchorCtr="0">
            <a:noAutofit/>
          </a:bodyPr>
          <a:lstStyle/>
          <a:p>
            <a:pPr marL="0" indent="0">
              <a:buNone/>
            </a:pPr>
            <a:r>
              <a:rPr lang="en-US" sz="1800" dirty="0">
                <a:latin typeface="Arial" panose="020B0604020202020204" pitchFamily="34" charset="0"/>
                <a:cs typeface="Arial" panose="020B0604020202020204" pitchFamily="34" charset="0"/>
              </a:rPr>
              <a:t>A sum of money is to be distributed among A, B, C, D in the proportion of 5 : 2 : 4 : 3. If C gets Rs. 1000 more than D, what is B's share</a:t>
            </a:r>
            <a:r>
              <a:rPr lang="en-US" sz="1800" dirty="0" smtClean="0">
                <a:latin typeface="Arial" panose="020B0604020202020204" pitchFamily="34" charset="0"/>
                <a:cs typeface="Arial" panose="020B0604020202020204" pitchFamily="34" charset="0"/>
              </a:rPr>
              <a:t>?</a:t>
            </a:r>
          </a:p>
          <a:p>
            <a:pPr marL="0" indent="0">
              <a:buNone/>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smtClean="0">
                <a:latin typeface="Arial" panose="020B0604020202020204" pitchFamily="34" charset="0"/>
                <a:cs typeface="Arial" panose="020B0604020202020204" pitchFamily="34" charset="0"/>
              </a:rPr>
              <a:t>Rs.500</a:t>
            </a: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smtClean="0">
                <a:latin typeface="Arial" panose="020B0604020202020204" pitchFamily="34" charset="0"/>
                <a:cs typeface="Arial" panose="020B0604020202020204" pitchFamily="34" charset="0"/>
              </a:rPr>
              <a:t>Rs.1500</a:t>
            </a: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smtClean="0">
                <a:latin typeface="Arial" panose="020B0604020202020204" pitchFamily="34" charset="0"/>
                <a:cs typeface="Arial" panose="020B0604020202020204" pitchFamily="34" charset="0"/>
              </a:rPr>
              <a:t>Rs.2000</a:t>
            </a: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smtClean="0">
                <a:latin typeface="Arial" panose="020B0604020202020204" pitchFamily="34" charset="0"/>
                <a:cs typeface="Arial" panose="020B0604020202020204" pitchFamily="34" charset="0"/>
              </a:rPr>
              <a:t>None </a:t>
            </a:r>
            <a:r>
              <a:rPr lang="en-US" sz="1800" dirty="0">
                <a:latin typeface="Arial" panose="020B0604020202020204" pitchFamily="34" charset="0"/>
                <a:cs typeface="Arial" panose="020B0604020202020204" pitchFamily="34" charset="0"/>
              </a:rPr>
              <a:t>of these</a:t>
            </a:r>
          </a:p>
          <a:p>
            <a:pPr marL="0" lvl="0" indent="0" algn="l" rtl="0">
              <a:spcBef>
                <a:spcPts val="0"/>
              </a:spcBef>
              <a:spcAft>
                <a:spcPts val="0"/>
              </a:spcAft>
              <a:buNone/>
            </a:pPr>
            <a:endParaRPr sz="2000" dirty="0">
              <a:latin typeface="Roboto Light"/>
              <a:ea typeface="Roboto Light"/>
              <a:cs typeface="Roboto Light"/>
              <a:sym typeface="Roboto Light"/>
            </a:endParaRPr>
          </a:p>
        </p:txBody>
      </p:sp>
      <p:sp>
        <p:nvSpPr>
          <p:cNvPr id="2" name="TextBox 1"/>
          <p:cNvSpPr txBox="1"/>
          <p:nvPr/>
        </p:nvSpPr>
        <p:spPr>
          <a:xfrm>
            <a:off x="6801492" y="3821987"/>
            <a:ext cx="1489753" cy="369332"/>
          </a:xfrm>
          <a:prstGeom prst="rect">
            <a:avLst/>
          </a:prstGeom>
          <a:noFill/>
        </p:spPr>
        <p:txBody>
          <a:bodyPr wrap="square" rtlCol="0">
            <a:spAutoFit/>
          </a:bodyPr>
          <a:lstStyle/>
          <a:p>
            <a:r>
              <a:rPr lang="en-US" sz="1800" dirty="0" smtClean="0">
                <a:latin typeface="+mn-lt"/>
              </a:rPr>
              <a:t>Answer: C</a:t>
            </a:r>
            <a:endParaRPr lang="en-US" sz="1800" dirty="0">
              <a:latin typeface="+mn-lt"/>
            </a:endParaRPr>
          </a:p>
        </p:txBody>
      </p:sp>
    </p:spTree>
    <p:extLst>
      <p:ext uri="{BB962C8B-B14F-4D97-AF65-F5344CB8AC3E}">
        <p14:creationId xmlns:p14="http://schemas.microsoft.com/office/powerpoint/2010/main" val="337398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95" name="Google Shape;95;p17"/>
          <p:cNvSpPr txBox="1"/>
          <p:nvPr/>
        </p:nvSpPr>
        <p:spPr>
          <a:xfrm>
            <a:off x="502260" y="1344216"/>
            <a:ext cx="6793200" cy="2035981"/>
          </a:xfrm>
          <a:prstGeom prst="rect">
            <a:avLst/>
          </a:prstGeom>
          <a:noFill/>
          <a:ln>
            <a:noFill/>
          </a:ln>
        </p:spPr>
        <p:txBody>
          <a:bodyPr spcFirstLastPara="1" wrap="square" lIns="0" tIns="0" rIns="0" bIns="0" anchor="t" anchorCtr="0">
            <a:noAutofit/>
          </a:bodyPr>
          <a:lstStyle/>
          <a:p>
            <a:pPr marL="0" indent="0">
              <a:buNone/>
            </a:pPr>
            <a:r>
              <a:rPr lang="en-US" sz="1800"/>
              <a:t>Let the shares of A, B, C and D be Rs.5x,Rs.2x,Rs.4x,Rs.3x</a:t>
            </a:r>
          </a:p>
          <a:p>
            <a:pPr marL="0" indent="0">
              <a:buNone/>
            </a:pPr>
            <a:r>
              <a:rPr lang="en-US" sz="1800">
                <a:latin typeface="Arial" panose="020B0604020202020204" pitchFamily="34" charset="0"/>
                <a:cs typeface="Arial" panose="020B0604020202020204" pitchFamily="34" charset="0"/>
              </a:rPr>
              <a:t>Then 4x-3x=1000</a:t>
            </a:r>
          </a:p>
          <a:p>
            <a:pPr marL="0" indent="0">
              <a:buNone/>
            </a:pPr>
            <a:r>
              <a:rPr lang="en-US" sz="1800">
                <a:latin typeface="Arial" panose="020B0604020202020204" pitchFamily="34" charset="0"/>
                <a:cs typeface="Arial" panose="020B0604020202020204" pitchFamily="34" charset="0"/>
              </a:rPr>
              <a:t>X=1000</a:t>
            </a:r>
          </a:p>
          <a:p>
            <a:pPr marL="0" indent="0">
              <a:buNone/>
            </a:pPr>
            <a:r>
              <a:rPr lang="en-US" sz="1800">
                <a:latin typeface="Arial" panose="020B0604020202020204" pitchFamily="34" charset="0"/>
                <a:cs typeface="Arial" panose="020B0604020202020204" pitchFamily="34" charset="0"/>
              </a:rPr>
              <a:t>So.B’s share=2*1000=2000</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2338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61" name="Google Shape;61;p14"/>
          <p:cNvSpPr txBox="1"/>
          <p:nvPr/>
        </p:nvSpPr>
        <p:spPr>
          <a:xfrm>
            <a:off x="831034" y="2465798"/>
            <a:ext cx="6946503" cy="697607"/>
          </a:xfrm>
          <a:prstGeom prst="rect">
            <a:avLst/>
          </a:prstGeom>
          <a:noFill/>
          <a:ln>
            <a:noFill/>
          </a:ln>
        </p:spPr>
        <p:txBody>
          <a:bodyPr spcFirstLastPara="1" wrap="square" lIns="0" tIns="0" rIns="0" bIns="0" anchor="t" anchorCtr="0">
            <a:noAutofit/>
          </a:bodyPr>
          <a:lstStyle/>
          <a:p>
            <a:pPr marL="0" indent="0">
              <a:buNone/>
            </a:pPr>
            <a:r>
              <a:rPr lang="en-US" sz="2000" b="1" dirty="0" smtClean="0">
                <a:latin typeface="+mn-lt"/>
                <a:cs typeface="Arial" panose="020B0604020202020204" pitchFamily="34" charset="0"/>
              </a:rPr>
              <a:t>                            RATIOS AND PROPORTIONS</a:t>
            </a:r>
            <a:endParaRPr lang="en-US" sz="2000" b="1" dirty="0">
              <a:latin typeface="+mn-lt"/>
              <a:cs typeface="Arial" panose="020B0604020202020204" pitchFamily="34" charset="0"/>
            </a:endParaRPr>
          </a:p>
        </p:txBody>
      </p:sp>
    </p:spTree>
    <p:extLst>
      <p:ext uri="{BB962C8B-B14F-4D97-AF65-F5344CB8AC3E}">
        <p14:creationId xmlns:p14="http://schemas.microsoft.com/office/powerpoint/2010/main" val="147304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barn(inVertical)">
                                      <p:cBhvr>
                                        <p:cTn id="7" dur="500"/>
                                        <p:tgtEl>
                                          <p:spTgt spid="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Question: 07</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000349"/>
            <a:ext cx="8487464" cy="3135574"/>
          </a:xfrm>
          <a:prstGeom prst="rect">
            <a:avLst/>
          </a:prstGeom>
          <a:noFill/>
          <a:ln>
            <a:noFill/>
          </a:ln>
        </p:spPr>
        <p:txBody>
          <a:bodyPr spcFirstLastPara="1" wrap="square" lIns="0" tIns="0" rIns="0" bIns="0" anchor="t" anchorCtr="0">
            <a:noAutofit/>
          </a:bodyPr>
          <a:lstStyle/>
          <a:p>
            <a:pPr marL="0" indent="0">
              <a:buNone/>
            </a:pPr>
            <a:r>
              <a:rPr lang="en-US" sz="1800" dirty="0">
                <a:latin typeface="Arial" panose="020B0604020202020204" pitchFamily="34" charset="0"/>
                <a:cs typeface="Arial" panose="020B0604020202020204" pitchFamily="34" charset="0"/>
              </a:rPr>
              <a:t>Seats for Mathematics, Physics and Biology in a school are in the ratio 5 : 7 : 8. There is a proposal to increase these seats by 40%, 50% and 75% respectively. What will be the ratio of increased seats</a:t>
            </a:r>
            <a:r>
              <a:rPr lang="en-US" sz="1800" dirty="0" smtClean="0">
                <a:latin typeface="Arial" panose="020B0604020202020204" pitchFamily="34" charset="0"/>
                <a:cs typeface="Arial" panose="020B0604020202020204" pitchFamily="34" charset="0"/>
              </a:rPr>
              <a:t>?</a:t>
            </a:r>
          </a:p>
          <a:p>
            <a:pPr marL="0" indent="0">
              <a:buNone/>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smtClean="0">
                <a:latin typeface="Arial" panose="020B0604020202020204" pitchFamily="34" charset="0"/>
                <a:cs typeface="Arial" panose="020B0604020202020204" pitchFamily="34" charset="0"/>
              </a:rPr>
              <a:t>2:3:4</a:t>
            </a: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smtClean="0">
                <a:latin typeface="Arial" panose="020B0604020202020204" pitchFamily="34" charset="0"/>
                <a:cs typeface="Arial" panose="020B0604020202020204" pitchFamily="34" charset="0"/>
              </a:rPr>
              <a:t>6:7:8</a:t>
            </a: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smtClean="0">
                <a:latin typeface="Arial" panose="020B0604020202020204" pitchFamily="34" charset="0"/>
                <a:cs typeface="Arial" panose="020B0604020202020204" pitchFamily="34" charset="0"/>
              </a:rPr>
              <a:t>6:8:9</a:t>
            </a:r>
          </a:p>
          <a:p>
            <a:pPr marL="342900" indent="-342900">
              <a:buFont typeface="+mj-lt"/>
              <a:buAutoNum type="alphaUcPeriod"/>
            </a:pPr>
            <a:r>
              <a:rPr lang="en-US" sz="1800" dirty="0" smtClean="0">
                <a:latin typeface="Arial" panose="020B0604020202020204" pitchFamily="34" charset="0"/>
                <a:cs typeface="Arial" panose="020B0604020202020204" pitchFamily="34" charset="0"/>
              </a:rPr>
              <a:t>None </a:t>
            </a:r>
            <a:r>
              <a:rPr lang="en-US" sz="1800" dirty="0">
                <a:latin typeface="Arial" panose="020B0604020202020204" pitchFamily="34" charset="0"/>
                <a:cs typeface="Arial" panose="020B0604020202020204" pitchFamily="34" charset="0"/>
              </a:rPr>
              <a:t>of These</a:t>
            </a:r>
          </a:p>
          <a:p>
            <a:pPr marL="0" lvl="0" indent="0" algn="l" rtl="0">
              <a:spcBef>
                <a:spcPts val="0"/>
              </a:spcBef>
              <a:spcAft>
                <a:spcPts val="0"/>
              </a:spcAft>
              <a:buNone/>
            </a:pPr>
            <a:endParaRPr sz="2000" dirty="0">
              <a:latin typeface="Roboto Light"/>
              <a:ea typeface="Roboto Light"/>
              <a:cs typeface="Roboto Light"/>
              <a:sym typeface="Roboto Light"/>
            </a:endParaRPr>
          </a:p>
        </p:txBody>
      </p:sp>
      <p:sp>
        <p:nvSpPr>
          <p:cNvPr id="2" name="TextBox 1"/>
          <p:cNvSpPr txBox="1"/>
          <p:nvPr/>
        </p:nvSpPr>
        <p:spPr>
          <a:xfrm>
            <a:off x="6739847" y="3814296"/>
            <a:ext cx="1489753" cy="369332"/>
          </a:xfrm>
          <a:prstGeom prst="rect">
            <a:avLst/>
          </a:prstGeom>
          <a:noFill/>
        </p:spPr>
        <p:txBody>
          <a:bodyPr wrap="square" rtlCol="0">
            <a:spAutoFit/>
          </a:bodyPr>
          <a:lstStyle/>
          <a:p>
            <a:r>
              <a:rPr lang="en-US" sz="1800" dirty="0" smtClean="0">
                <a:latin typeface="+mn-lt"/>
              </a:rPr>
              <a:t>Answer: A</a:t>
            </a:r>
            <a:endParaRPr lang="en-US" sz="1800" dirty="0">
              <a:latin typeface="+mn-lt"/>
            </a:endParaRPr>
          </a:p>
        </p:txBody>
      </p:sp>
    </p:spTree>
    <p:extLst>
      <p:ext uri="{BB962C8B-B14F-4D97-AF65-F5344CB8AC3E}">
        <p14:creationId xmlns:p14="http://schemas.microsoft.com/office/powerpoint/2010/main" val="253882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2" end="2"/>
                                            </p:txEl>
                                          </p:spTgt>
                                        </p:tgtEl>
                                        <p:attrNameLst>
                                          <p:attrName>style.visibility</p:attrName>
                                        </p:attrNameLst>
                                      </p:cBhvr>
                                      <p:to>
                                        <p:strVal val="visible"/>
                                      </p:to>
                                    </p:set>
                                    <p:animEffect transition="in" filter="fade">
                                      <p:cBhvr>
                                        <p:cTn id="10" dur="500"/>
                                        <p:tgtEl>
                                          <p:spTgt spid="9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animEffect transition="in" filter="fade">
                                      <p:cBhvr>
                                        <p:cTn id="13" dur="500"/>
                                        <p:tgtEl>
                                          <p:spTgt spid="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xEl>
                                              <p:pRg st="4" end="4"/>
                                            </p:txEl>
                                          </p:spTgt>
                                        </p:tgtEl>
                                        <p:attrNameLst>
                                          <p:attrName>style.visibility</p:attrName>
                                        </p:attrNameLst>
                                      </p:cBhvr>
                                      <p:to>
                                        <p:strVal val="visible"/>
                                      </p:to>
                                    </p:set>
                                    <p:animEffect transition="in" filter="fade">
                                      <p:cBhvr>
                                        <p:cTn id="16" dur="500"/>
                                        <p:tgtEl>
                                          <p:spTgt spid="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xEl>
                                              <p:pRg st="5" end="5"/>
                                            </p:txEl>
                                          </p:spTgt>
                                        </p:tgtEl>
                                        <p:attrNameLst>
                                          <p:attrName>style.visibility</p:attrName>
                                        </p:attrNameLst>
                                      </p:cBhvr>
                                      <p:to>
                                        <p:strVal val="visible"/>
                                      </p:to>
                                    </p:set>
                                    <p:animEffect transition="in" filter="fade">
                                      <p:cBhvr>
                                        <p:cTn id="19" dur="500"/>
                                        <p:tgtEl>
                                          <p:spTgt spid="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95" name="Google Shape;95;p17"/>
          <p:cNvSpPr txBox="1"/>
          <p:nvPr/>
        </p:nvSpPr>
        <p:spPr>
          <a:xfrm>
            <a:off x="502260" y="1344216"/>
            <a:ext cx="6793200" cy="2827092"/>
          </a:xfrm>
          <a:prstGeom prst="rect">
            <a:avLst/>
          </a:prstGeom>
          <a:noFill/>
          <a:ln>
            <a:noFill/>
          </a:ln>
        </p:spPr>
        <p:txBody>
          <a:bodyPr spcFirstLastPara="1" wrap="square" lIns="0" tIns="0" rIns="0" bIns="0" anchor="t" anchorCtr="0">
            <a:noAutofit/>
          </a:bodyPr>
          <a:lstStyle/>
          <a:p>
            <a:pPr marL="0" indent="0">
              <a:buNone/>
            </a:pPr>
            <a:r>
              <a:rPr lang="en-US" sz="1800" dirty="0"/>
              <a:t>Originally, let the number of seats for Mathematics, Physics and Biology be5x,7x and 8x respectively.</a:t>
            </a:r>
          </a:p>
          <a:p>
            <a:pPr marL="0" indent="0">
              <a:buNone/>
            </a:pPr>
            <a:r>
              <a:rPr lang="en-US" sz="1800" dirty="0"/>
              <a:t>Number of increased seats are  (140% of 5x) ,(150% of 7x) and (175% of 8x)</a:t>
            </a:r>
          </a:p>
          <a:p>
            <a:pPr marL="0" indent="0">
              <a:buNone/>
            </a:pPr>
            <a:r>
              <a:rPr lang="en-US" sz="1800" dirty="0">
                <a:latin typeface="Arial" panose="020B0604020202020204" pitchFamily="34" charset="0"/>
                <a:cs typeface="Arial" panose="020B0604020202020204" pitchFamily="34" charset="0"/>
              </a:rPr>
              <a:t>(140/100 x 5x),(150/100 x 7x),(175/100 x 8x)</a:t>
            </a:r>
          </a:p>
          <a:p>
            <a:pPr marL="0" indent="0">
              <a:buNone/>
            </a:pPr>
            <a:r>
              <a:rPr lang="en-US" sz="1800" dirty="0">
                <a:latin typeface="Arial" panose="020B0604020202020204" pitchFamily="34" charset="0"/>
                <a:cs typeface="Arial" panose="020B0604020202020204" pitchFamily="34" charset="0"/>
              </a:rPr>
              <a:t>7x.21x/2 and 14x</a:t>
            </a:r>
          </a:p>
          <a:p>
            <a:pPr marL="0" indent="0">
              <a:buNone/>
            </a:pPr>
            <a:r>
              <a:rPr lang="en-US" sz="1800" dirty="0">
                <a:latin typeface="Arial" panose="020B0604020202020204" pitchFamily="34" charset="0"/>
                <a:cs typeface="Arial" panose="020B0604020202020204" pitchFamily="34" charset="0"/>
              </a:rPr>
              <a:t>The required ratio is 7x:21x/2:14x</a:t>
            </a:r>
          </a:p>
          <a:p>
            <a:pPr marL="0" indent="0">
              <a:buNone/>
            </a:pPr>
            <a:r>
              <a:rPr lang="en-US" sz="1800" dirty="0" smtClean="0">
                <a:latin typeface="Arial" panose="020B0604020202020204" pitchFamily="34" charset="0"/>
                <a:cs typeface="Arial" panose="020B0604020202020204" pitchFamily="34" charset="0"/>
              </a:rPr>
              <a:t>14x:21x:28x=2:3:4</a:t>
            </a: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85466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Question: 08</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000349"/>
            <a:ext cx="8487464" cy="3135574"/>
          </a:xfrm>
          <a:prstGeom prst="rect">
            <a:avLst/>
          </a:prstGeom>
          <a:noFill/>
          <a:ln>
            <a:noFill/>
          </a:ln>
        </p:spPr>
        <p:txBody>
          <a:bodyPr spcFirstLastPara="1" wrap="square" lIns="0" tIns="0" rIns="0" bIns="0" anchor="t" anchorCtr="0">
            <a:noAutofit/>
          </a:bodyPr>
          <a:lstStyle/>
          <a:p>
            <a:pPr lvl="0"/>
            <a:r>
              <a:rPr lang="en-US" sz="2000" dirty="0"/>
              <a:t>In a mixture of 45 </a:t>
            </a:r>
            <a:r>
              <a:rPr lang="en-US" sz="2000" dirty="0" err="1"/>
              <a:t>litres</a:t>
            </a:r>
            <a:r>
              <a:rPr lang="en-US" sz="2000" dirty="0"/>
              <a:t>, the ratio of sugar solution to salt solution is 1:2. What is the amount of sugar solution to be added if the ratio has to be 2:1</a:t>
            </a:r>
            <a:r>
              <a:rPr lang="en-US" sz="2000" dirty="0" smtClean="0"/>
              <a:t>?</a:t>
            </a:r>
          </a:p>
          <a:p>
            <a:pPr lvl="0"/>
            <a:endParaRPr lang="en-US" sz="2000" dirty="0">
              <a:latin typeface="Roboto Light"/>
              <a:ea typeface="Roboto Light"/>
              <a:cs typeface="Roboto Light"/>
              <a:sym typeface="Roboto Light"/>
            </a:endParaRPr>
          </a:p>
          <a:p>
            <a:pPr marL="457200" lvl="0" indent="-457200">
              <a:buFont typeface="+mj-lt"/>
              <a:buAutoNum type="alphaUcPeriod"/>
            </a:pPr>
            <a:r>
              <a:rPr lang="en-US" sz="2000" dirty="0" smtClean="0">
                <a:latin typeface="Roboto Light"/>
                <a:ea typeface="Roboto Light"/>
                <a:cs typeface="Roboto Light"/>
                <a:sym typeface="Roboto Light"/>
              </a:rPr>
              <a:t>2:1</a:t>
            </a:r>
          </a:p>
          <a:p>
            <a:pPr marL="457200" lvl="0" indent="-457200">
              <a:buFont typeface="+mj-lt"/>
              <a:buAutoNum type="alphaUcPeriod"/>
            </a:pPr>
            <a:r>
              <a:rPr lang="en-US" sz="2000" dirty="0" smtClean="0">
                <a:latin typeface="Roboto Light"/>
                <a:ea typeface="Roboto Light"/>
                <a:cs typeface="Roboto Light"/>
                <a:sym typeface="Roboto Light"/>
              </a:rPr>
              <a:t>1:2</a:t>
            </a:r>
          </a:p>
          <a:p>
            <a:pPr marL="457200" lvl="0" indent="-457200">
              <a:buFont typeface="+mj-lt"/>
              <a:buAutoNum type="alphaUcPeriod"/>
            </a:pPr>
            <a:r>
              <a:rPr lang="en-US" sz="2000" dirty="0" smtClean="0">
                <a:latin typeface="Roboto Light"/>
                <a:ea typeface="Roboto Light"/>
                <a:cs typeface="Roboto Light"/>
                <a:sym typeface="Roboto Light"/>
              </a:rPr>
              <a:t>1:4</a:t>
            </a:r>
          </a:p>
          <a:p>
            <a:pPr marL="457200" lvl="0" indent="-457200">
              <a:buFont typeface="+mj-lt"/>
              <a:buAutoNum type="alphaUcPeriod"/>
            </a:pPr>
            <a:r>
              <a:rPr lang="en-US" sz="2000" dirty="0" smtClean="0">
                <a:latin typeface="Roboto Light"/>
                <a:ea typeface="Roboto Light"/>
                <a:cs typeface="Roboto Light"/>
                <a:sym typeface="Roboto Light"/>
              </a:rPr>
              <a:t>4:1</a:t>
            </a:r>
            <a:endParaRPr sz="2000" dirty="0">
              <a:latin typeface="Roboto Light"/>
              <a:ea typeface="Roboto Light"/>
              <a:cs typeface="Roboto Light"/>
              <a:sym typeface="Roboto Light"/>
            </a:endParaRPr>
          </a:p>
        </p:txBody>
      </p:sp>
      <p:sp>
        <p:nvSpPr>
          <p:cNvPr id="2" name="TextBox 1"/>
          <p:cNvSpPr txBox="1"/>
          <p:nvPr/>
        </p:nvSpPr>
        <p:spPr>
          <a:xfrm>
            <a:off x="6739847" y="3814296"/>
            <a:ext cx="1489753" cy="369332"/>
          </a:xfrm>
          <a:prstGeom prst="rect">
            <a:avLst/>
          </a:prstGeom>
          <a:noFill/>
        </p:spPr>
        <p:txBody>
          <a:bodyPr wrap="square" rtlCol="0">
            <a:spAutoFit/>
          </a:bodyPr>
          <a:lstStyle/>
          <a:p>
            <a:r>
              <a:rPr lang="en-US" sz="1800" dirty="0" smtClean="0">
                <a:latin typeface="+mn-lt"/>
              </a:rPr>
              <a:t>Answer: A</a:t>
            </a:r>
            <a:endParaRPr lang="en-US" sz="1800" dirty="0">
              <a:latin typeface="+mn-lt"/>
            </a:endParaRPr>
          </a:p>
        </p:txBody>
      </p:sp>
    </p:spTree>
    <p:extLst>
      <p:ext uri="{BB962C8B-B14F-4D97-AF65-F5344CB8AC3E}">
        <p14:creationId xmlns:p14="http://schemas.microsoft.com/office/powerpoint/2010/main" val="79098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2" end="2"/>
                                            </p:txEl>
                                          </p:spTgt>
                                        </p:tgtEl>
                                        <p:attrNameLst>
                                          <p:attrName>style.visibility</p:attrName>
                                        </p:attrNameLst>
                                      </p:cBhvr>
                                      <p:to>
                                        <p:strVal val="visible"/>
                                      </p:to>
                                    </p:set>
                                    <p:animEffect transition="in" filter="fade">
                                      <p:cBhvr>
                                        <p:cTn id="10" dur="500"/>
                                        <p:tgtEl>
                                          <p:spTgt spid="9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animEffect transition="in" filter="fade">
                                      <p:cBhvr>
                                        <p:cTn id="13" dur="500"/>
                                        <p:tgtEl>
                                          <p:spTgt spid="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xEl>
                                              <p:pRg st="4" end="4"/>
                                            </p:txEl>
                                          </p:spTgt>
                                        </p:tgtEl>
                                        <p:attrNameLst>
                                          <p:attrName>style.visibility</p:attrName>
                                        </p:attrNameLst>
                                      </p:cBhvr>
                                      <p:to>
                                        <p:strVal val="visible"/>
                                      </p:to>
                                    </p:set>
                                    <p:animEffect transition="in" filter="fade">
                                      <p:cBhvr>
                                        <p:cTn id="16" dur="500"/>
                                        <p:tgtEl>
                                          <p:spTgt spid="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xEl>
                                              <p:pRg st="5" end="5"/>
                                            </p:txEl>
                                          </p:spTgt>
                                        </p:tgtEl>
                                        <p:attrNameLst>
                                          <p:attrName>style.visibility</p:attrName>
                                        </p:attrNameLst>
                                      </p:cBhvr>
                                      <p:to>
                                        <p:strVal val="visible"/>
                                      </p:to>
                                    </p:set>
                                    <p:animEffect transition="in" filter="fade">
                                      <p:cBhvr>
                                        <p:cTn id="19" dur="500"/>
                                        <p:tgtEl>
                                          <p:spTgt spid="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95" name="Google Shape;95;p17"/>
          <p:cNvSpPr txBox="1"/>
          <p:nvPr/>
        </p:nvSpPr>
        <p:spPr>
          <a:xfrm>
            <a:off x="502260" y="1344216"/>
            <a:ext cx="6793200" cy="2827092"/>
          </a:xfrm>
          <a:prstGeom prst="rect">
            <a:avLst/>
          </a:prstGeom>
          <a:noFill/>
          <a:ln>
            <a:noFill/>
          </a:ln>
        </p:spPr>
        <p:txBody>
          <a:bodyPr spcFirstLastPara="1" wrap="square" lIns="0" tIns="0" rIns="0" bIns="0" anchor="t" anchorCtr="0">
            <a:noAutofit/>
          </a:bodyPr>
          <a:lstStyle/>
          <a:p>
            <a:pPr fontAlgn="base"/>
            <a:r>
              <a:rPr lang="en-US" sz="1800"/>
              <a:t>Number of litres of sugar solution in the mixture = (1/(1+2)) *45 = 15 litres.</a:t>
            </a:r>
          </a:p>
          <a:p>
            <a:pPr fontAlgn="base"/>
            <a:r>
              <a:rPr lang="en-US" sz="1800"/>
              <a:t>So, 45-15 = 30 litres of salt solution is present in it.</a:t>
            </a:r>
          </a:p>
          <a:p>
            <a:pPr fontAlgn="base"/>
            <a:r>
              <a:rPr lang="en-US" sz="1800"/>
              <a:t>Let the quantity of sugar solution to be added be x litres.</a:t>
            </a:r>
          </a:p>
          <a:p>
            <a:pPr fontAlgn="base"/>
            <a:r>
              <a:rPr lang="en-US" sz="1800"/>
              <a:t>Setting up the proportion,</a:t>
            </a:r>
          </a:p>
          <a:p>
            <a:pPr fontAlgn="base"/>
            <a:r>
              <a:rPr lang="en-US" sz="1800"/>
              <a:t>sugar solution / salt solution = (15+x)/30 = 2/1 → x = 45.</a:t>
            </a:r>
          </a:p>
          <a:p>
            <a:pPr fontAlgn="base"/>
            <a:r>
              <a:rPr lang="en-US" sz="1800"/>
              <a:t>Therefore, 45 litres of sugar solution has to be added to bring it to the ratio 2:1.</a:t>
            </a:r>
          </a:p>
        </p:txBody>
      </p:sp>
    </p:spTree>
    <p:extLst>
      <p:ext uri="{BB962C8B-B14F-4D97-AF65-F5344CB8AC3E}">
        <p14:creationId xmlns:p14="http://schemas.microsoft.com/office/powerpoint/2010/main" val="3097413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Question: 09</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000349"/>
            <a:ext cx="8487464" cy="3135574"/>
          </a:xfrm>
          <a:prstGeom prst="rect">
            <a:avLst/>
          </a:prstGeom>
          <a:noFill/>
          <a:ln>
            <a:noFill/>
          </a:ln>
        </p:spPr>
        <p:txBody>
          <a:bodyPr spcFirstLastPara="1" wrap="square" lIns="0" tIns="0" rIns="0" bIns="0" anchor="t" anchorCtr="0">
            <a:noAutofit/>
          </a:bodyPr>
          <a:lstStyle/>
          <a:p>
            <a:pPr marL="0" indent="0">
              <a:buNone/>
            </a:pPr>
            <a:r>
              <a:rPr lang="en-US" sz="1800" dirty="0">
                <a:latin typeface="Arial" panose="020B0604020202020204" pitchFamily="34" charset="0"/>
                <a:cs typeface="Arial" panose="020B0604020202020204" pitchFamily="34" charset="0"/>
              </a:rPr>
              <a:t>The ratio of the number of boys and girls in a college is 7 : 8. If the percentage increase in the number of boys and girls be 20% and 10% respectively, what will be the new ratio</a:t>
            </a:r>
            <a:r>
              <a:rPr lang="en-US" sz="1800" dirty="0" smtClean="0">
                <a:latin typeface="Arial" panose="020B0604020202020204" pitchFamily="34" charset="0"/>
                <a:cs typeface="Arial" panose="020B0604020202020204" pitchFamily="34" charset="0"/>
              </a:rPr>
              <a:t>?</a:t>
            </a:r>
          </a:p>
          <a:p>
            <a:pPr marL="0" indent="0">
              <a:buNone/>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smtClean="0">
                <a:latin typeface="Arial" panose="020B0604020202020204" pitchFamily="34" charset="0"/>
                <a:cs typeface="Arial" panose="020B0604020202020204" pitchFamily="34" charset="0"/>
              </a:rPr>
              <a:t>8:9</a:t>
            </a: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smtClean="0">
                <a:latin typeface="Arial" panose="020B0604020202020204" pitchFamily="34" charset="0"/>
                <a:cs typeface="Arial" panose="020B0604020202020204" pitchFamily="34" charset="0"/>
              </a:rPr>
              <a:t>17:18</a:t>
            </a: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smtClean="0">
                <a:latin typeface="Arial" panose="020B0604020202020204" pitchFamily="34" charset="0"/>
                <a:cs typeface="Arial" panose="020B0604020202020204" pitchFamily="34" charset="0"/>
              </a:rPr>
              <a:t>21:22</a:t>
            </a: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smtClean="0">
                <a:latin typeface="Arial" panose="020B0604020202020204" pitchFamily="34" charset="0"/>
                <a:cs typeface="Arial" panose="020B0604020202020204" pitchFamily="34" charset="0"/>
              </a:rPr>
              <a:t>Can not  </a:t>
            </a:r>
            <a:r>
              <a:rPr lang="en-US" sz="1800" dirty="0">
                <a:latin typeface="Arial" panose="020B0604020202020204" pitchFamily="34" charset="0"/>
                <a:cs typeface="Arial" panose="020B0604020202020204" pitchFamily="34" charset="0"/>
              </a:rPr>
              <a:t>be determined</a:t>
            </a:r>
          </a:p>
          <a:p>
            <a:pPr marL="0" lvl="0" indent="0" algn="l" rtl="0">
              <a:spcBef>
                <a:spcPts val="0"/>
              </a:spcBef>
              <a:spcAft>
                <a:spcPts val="0"/>
              </a:spcAft>
              <a:buNone/>
            </a:pPr>
            <a:endParaRPr sz="2000" dirty="0">
              <a:latin typeface="Roboto Light"/>
              <a:ea typeface="Roboto Light"/>
              <a:cs typeface="Roboto Light"/>
              <a:sym typeface="Roboto Light"/>
            </a:endParaRPr>
          </a:p>
        </p:txBody>
      </p:sp>
      <p:sp>
        <p:nvSpPr>
          <p:cNvPr id="2" name="TextBox 1"/>
          <p:cNvSpPr txBox="1"/>
          <p:nvPr/>
        </p:nvSpPr>
        <p:spPr>
          <a:xfrm>
            <a:off x="6739847" y="3814296"/>
            <a:ext cx="1489753" cy="369332"/>
          </a:xfrm>
          <a:prstGeom prst="rect">
            <a:avLst/>
          </a:prstGeom>
          <a:noFill/>
        </p:spPr>
        <p:txBody>
          <a:bodyPr wrap="square" rtlCol="0">
            <a:spAutoFit/>
          </a:bodyPr>
          <a:lstStyle/>
          <a:p>
            <a:r>
              <a:rPr lang="en-US" sz="1800" dirty="0" smtClean="0">
                <a:latin typeface="+mn-lt"/>
              </a:rPr>
              <a:t>Answer: C</a:t>
            </a:r>
            <a:endParaRPr lang="en-US" sz="1800" dirty="0">
              <a:latin typeface="+mn-lt"/>
            </a:endParaRPr>
          </a:p>
        </p:txBody>
      </p:sp>
    </p:spTree>
    <p:extLst>
      <p:ext uri="{BB962C8B-B14F-4D97-AF65-F5344CB8AC3E}">
        <p14:creationId xmlns:p14="http://schemas.microsoft.com/office/powerpoint/2010/main" val="139053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2" end="2"/>
                                            </p:txEl>
                                          </p:spTgt>
                                        </p:tgtEl>
                                        <p:attrNameLst>
                                          <p:attrName>style.visibility</p:attrName>
                                        </p:attrNameLst>
                                      </p:cBhvr>
                                      <p:to>
                                        <p:strVal val="visible"/>
                                      </p:to>
                                    </p:set>
                                    <p:animEffect transition="in" filter="fade">
                                      <p:cBhvr>
                                        <p:cTn id="10" dur="500"/>
                                        <p:tgtEl>
                                          <p:spTgt spid="9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animEffect transition="in" filter="fade">
                                      <p:cBhvr>
                                        <p:cTn id="13" dur="500"/>
                                        <p:tgtEl>
                                          <p:spTgt spid="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xEl>
                                              <p:pRg st="4" end="4"/>
                                            </p:txEl>
                                          </p:spTgt>
                                        </p:tgtEl>
                                        <p:attrNameLst>
                                          <p:attrName>style.visibility</p:attrName>
                                        </p:attrNameLst>
                                      </p:cBhvr>
                                      <p:to>
                                        <p:strVal val="visible"/>
                                      </p:to>
                                    </p:set>
                                    <p:animEffect transition="in" filter="fade">
                                      <p:cBhvr>
                                        <p:cTn id="16" dur="500"/>
                                        <p:tgtEl>
                                          <p:spTgt spid="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xEl>
                                              <p:pRg st="5" end="5"/>
                                            </p:txEl>
                                          </p:spTgt>
                                        </p:tgtEl>
                                        <p:attrNameLst>
                                          <p:attrName>style.visibility</p:attrName>
                                        </p:attrNameLst>
                                      </p:cBhvr>
                                      <p:to>
                                        <p:strVal val="visible"/>
                                      </p:to>
                                    </p:set>
                                    <p:animEffect transition="in" filter="fade">
                                      <p:cBhvr>
                                        <p:cTn id="19" dur="500"/>
                                        <p:tgtEl>
                                          <p:spTgt spid="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2" name="Rectangle 1"/>
          <p:cNvSpPr/>
          <p:nvPr/>
        </p:nvSpPr>
        <p:spPr>
          <a:xfrm>
            <a:off x="513707" y="1273997"/>
            <a:ext cx="6760395" cy="1754326"/>
          </a:xfrm>
          <a:prstGeom prst="rect">
            <a:avLst/>
          </a:prstGeom>
        </p:spPr>
        <p:txBody>
          <a:bodyPr wrap="square">
            <a:spAutoFit/>
          </a:bodyPr>
          <a:lstStyle/>
          <a:p>
            <a:pPr marL="0" indent="0">
              <a:buNone/>
            </a:pPr>
            <a:r>
              <a:rPr lang="en-US" sz="1800" dirty="0"/>
              <a:t>Originally, let the number of boys and girls in the college be 7x and 8x .</a:t>
            </a:r>
          </a:p>
          <a:p>
            <a:pPr marL="0" indent="0">
              <a:buNone/>
            </a:pPr>
            <a:r>
              <a:rPr lang="en-US" sz="1800" dirty="0"/>
              <a:t>Their increased number is (120% of 7x),(110% of 8x)</a:t>
            </a:r>
          </a:p>
          <a:p>
            <a:pPr marL="0" indent="0">
              <a:buNone/>
            </a:pPr>
            <a:r>
              <a:rPr lang="en-US" sz="1800" dirty="0">
                <a:latin typeface="Arial" panose="020B0604020202020204" pitchFamily="34" charset="0"/>
                <a:cs typeface="Arial" panose="020B0604020202020204" pitchFamily="34" charset="0"/>
              </a:rPr>
              <a:t>(120/100 x7x) and (110/100 x 8x)</a:t>
            </a:r>
          </a:p>
          <a:p>
            <a:pPr marL="0" indent="0">
              <a:buNone/>
            </a:pPr>
            <a:r>
              <a:rPr lang="en-US" sz="1800" dirty="0">
                <a:latin typeface="Arial" panose="020B0604020202020204" pitchFamily="34" charset="0"/>
                <a:cs typeface="Arial" panose="020B0604020202020204" pitchFamily="34" charset="0"/>
              </a:rPr>
              <a:t>(42x/5) and (44x/5)</a:t>
            </a:r>
          </a:p>
          <a:p>
            <a:pPr marL="0" indent="0">
              <a:buNone/>
            </a:pPr>
            <a:r>
              <a:rPr lang="en-US" sz="1800" dirty="0">
                <a:latin typeface="Arial" panose="020B0604020202020204" pitchFamily="34" charset="0"/>
                <a:cs typeface="Arial" panose="020B0604020202020204" pitchFamily="34" charset="0"/>
              </a:rPr>
              <a:t>The required ratio is (42x/5:44x/5)=(21:22</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697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Question: 10</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000349"/>
            <a:ext cx="8487464" cy="3135574"/>
          </a:xfrm>
          <a:prstGeom prst="rect">
            <a:avLst/>
          </a:prstGeom>
          <a:noFill/>
          <a:ln>
            <a:noFill/>
          </a:ln>
        </p:spPr>
        <p:txBody>
          <a:bodyPr spcFirstLastPara="1" wrap="square" lIns="0" tIns="0" rIns="0" bIns="0" anchor="t" anchorCtr="0">
            <a:noAutofit/>
          </a:bodyPr>
          <a:lstStyle/>
          <a:p>
            <a:pPr marL="0" indent="0">
              <a:buNone/>
            </a:pPr>
            <a:r>
              <a:rPr lang="en-US" sz="1800" dirty="0"/>
              <a:t>In an examination, the number of students who passed and the number of those who failed were in the ratio of 25 : 4 respectively. If five more had appeared and the number of failures was 2 less than earlier, the ratio of passed to failed would have been 22 : 3. What is the number of students who appeared for the examination</a:t>
            </a:r>
            <a:r>
              <a:rPr lang="en-US" sz="1800" dirty="0" smtClean="0"/>
              <a:t>?</a:t>
            </a:r>
          </a:p>
          <a:p>
            <a:pPr marL="0" indent="0">
              <a:buNone/>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smtClean="0">
                <a:latin typeface="Arial" panose="020B0604020202020204" pitchFamily="34" charset="0"/>
                <a:cs typeface="Arial" panose="020B0604020202020204" pitchFamily="34" charset="0"/>
              </a:rPr>
              <a:t>145</a:t>
            </a:r>
          </a:p>
          <a:p>
            <a:pPr marL="342900" indent="-342900">
              <a:buFont typeface="+mj-lt"/>
              <a:buAutoNum type="alphaUcPeriod"/>
            </a:pPr>
            <a:r>
              <a:rPr lang="en-US" sz="1800" dirty="0" smtClean="0">
                <a:latin typeface="Arial" panose="020B0604020202020204" pitchFamily="34" charset="0"/>
                <a:cs typeface="Arial" panose="020B0604020202020204" pitchFamily="34" charset="0"/>
              </a:rPr>
              <a:t>150</a:t>
            </a:r>
          </a:p>
          <a:p>
            <a:pPr marL="342900" indent="-342900">
              <a:buFont typeface="+mj-lt"/>
              <a:buAutoNum type="alphaUcPeriod"/>
            </a:pPr>
            <a:r>
              <a:rPr lang="en-US" sz="1800" dirty="0" smtClean="0">
                <a:latin typeface="Arial" panose="020B0604020202020204" pitchFamily="34" charset="0"/>
                <a:cs typeface="Arial" panose="020B0604020202020204" pitchFamily="34" charset="0"/>
              </a:rPr>
              <a:t>180</a:t>
            </a:r>
          </a:p>
          <a:p>
            <a:pPr marL="342900" indent="-342900">
              <a:buFont typeface="+mj-lt"/>
              <a:buAutoNum type="alphaUcPeriod"/>
            </a:pPr>
            <a:r>
              <a:rPr lang="en-US" sz="1800" dirty="0" smtClean="0">
                <a:latin typeface="Arial" panose="020B0604020202020204" pitchFamily="34" charset="0"/>
                <a:cs typeface="Arial" panose="020B0604020202020204" pitchFamily="34" charset="0"/>
              </a:rPr>
              <a:t>190</a:t>
            </a:r>
            <a:endParaRPr lang="en-US" sz="1800" dirty="0">
              <a:latin typeface="Arial" panose="020B0604020202020204" pitchFamily="34" charset="0"/>
              <a:cs typeface="Arial" panose="020B0604020202020204" pitchFamily="34" charset="0"/>
            </a:endParaRPr>
          </a:p>
        </p:txBody>
      </p:sp>
      <p:sp>
        <p:nvSpPr>
          <p:cNvPr id="2" name="TextBox 1"/>
          <p:cNvSpPr txBox="1"/>
          <p:nvPr/>
        </p:nvSpPr>
        <p:spPr>
          <a:xfrm>
            <a:off x="6739847" y="3814296"/>
            <a:ext cx="1489753" cy="369332"/>
          </a:xfrm>
          <a:prstGeom prst="rect">
            <a:avLst/>
          </a:prstGeom>
          <a:noFill/>
        </p:spPr>
        <p:txBody>
          <a:bodyPr wrap="square" rtlCol="0">
            <a:spAutoFit/>
          </a:bodyPr>
          <a:lstStyle/>
          <a:p>
            <a:r>
              <a:rPr lang="en-US" sz="1800" dirty="0" smtClean="0">
                <a:latin typeface="+mn-lt"/>
              </a:rPr>
              <a:t>Answer: A</a:t>
            </a:r>
            <a:endParaRPr lang="en-US" sz="1800" dirty="0">
              <a:latin typeface="+mn-lt"/>
            </a:endParaRPr>
          </a:p>
        </p:txBody>
      </p:sp>
    </p:spTree>
    <p:extLst>
      <p:ext uri="{BB962C8B-B14F-4D97-AF65-F5344CB8AC3E}">
        <p14:creationId xmlns:p14="http://schemas.microsoft.com/office/powerpoint/2010/main" val="132336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2" end="2"/>
                                            </p:txEl>
                                          </p:spTgt>
                                        </p:tgtEl>
                                        <p:attrNameLst>
                                          <p:attrName>style.visibility</p:attrName>
                                        </p:attrNameLst>
                                      </p:cBhvr>
                                      <p:to>
                                        <p:strVal val="visible"/>
                                      </p:to>
                                    </p:set>
                                    <p:animEffect transition="in" filter="fade">
                                      <p:cBhvr>
                                        <p:cTn id="10" dur="500"/>
                                        <p:tgtEl>
                                          <p:spTgt spid="9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animEffect transition="in" filter="fade">
                                      <p:cBhvr>
                                        <p:cTn id="13" dur="500"/>
                                        <p:tgtEl>
                                          <p:spTgt spid="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xEl>
                                              <p:pRg st="4" end="4"/>
                                            </p:txEl>
                                          </p:spTgt>
                                        </p:tgtEl>
                                        <p:attrNameLst>
                                          <p:attrName>style.visibility</p:attrName>
                                        </p:attrNameLst>
                                      </p:cBhvr>
                                      <p:to>
                                        <p:strVal val="visible"/>
                                      </p:to>
                                    </p:set>
                                    <p:animEffect transition="in" filter="fade">
                                      <p:cBhvr>
                                        <p:cTn id="16" dur="500"/>
                                        <p:tgtEl>
                                          <p:spTgt spid="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xEl>
                                              <p:pRg st="5" end="5"/>
                                            </p:txEl>
                                          </p:spTgt>
                                        </p:tgtEl>
                                        <p:attrNameLst>
                                          <p:attrName>style.visibility</p:attrName>
                                        </p:attrNameLst>
                                      </p:cBhvr>
                                      <p:to>
                                        <p:strVal val="visible"/>
                                      </p:to>
                                    </p:set>
                                    <p:animEffect transition="in" filter="fade">
                                      <p:cBhvr>
                                        <p:cTn id="19" dur="500"/>
                                        <p:tgtEl>
                                          <p:spTgt spid="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2" name="TextBox 1"/>
          <p:cNvSpPr txBox="1"/>
          <p:nvPr/>
        </p:nvSpPr>
        <p:spPr>
          <a:xfrm>
            <a:off x="431515" y="1099335"/>
            <a:ext cx="6689285" cy="3046988"/>
          </a:xfrm>
          <a:prstGeom prst="rect">
            <a:avLst/>
          </a:prstGeom>
          <a:noFill/>
        </p:spPr>
        <p:txBody>
          <a:bodyPr wrap="square" rtlCol="0">
            <a:spAutoFit/>
          </a:bodyPr>
          <a:lstStyle/>
          <a:p>
            <a:r>
              <a:rPr lang="en-US" sz="1600" b="1" dirty="0"/>
              <a:t>First Case</a:t>
            </a:r>
            <a:r>
              <a:rPr lang="en-US" sz="1600" dirty="0"/>
              <a:t/>
            </a:r>
            <a:br>
              <a:rPr lang="en-US" sz="1600" dirty="0"/>
            </a:br>
            <a:r>
              <a:rPr lang="en-US" sz="1600" dirty="0"/>
              <a:t>Successful students = 25x</a:t>
            </a:r>
            <a:br>
              <a:rPr lang="en-US" sz="1600" dirty="0"/>
            </a:br>
            <a:r>
              <a:rPr lang="en-US" sz="1600" dirty="0"/>
              <a:t>Unsuccessful students = 4x</a:t>
            </a:r>
            <a:br>
              <a:rPr lang="en-US" sz="1600" dirty="0"/>
            </a:br>
            <a:r>
              <a:rPr lang="en-US" sz="1600" dirty="0"/>
              <a:t>So, Total students appeared in the examination = 25x + 4x = </a:t>
            </a:r>
            <a:r>
              <a:rPr lang="en-US" sz="1600" dirty="0" smtClean="0"/>
              <a:t>29x</a:t>
            </a:r>
            <a:r>
              <a:rPr lang="en-US" sz="1600" dirty="0"/>
              <a:t/>
            </a:r>
            <a:br>
              <a:rPr lang="en-US" sz="1600" dirty="0"/>
            </a:br>
            <a:r>
              <a:rPr lang="en-US" sz="1600" b="1" dirty="0"/>
              <a:t>Second Case</a:t>
            </a:r>
            <a:r>
              <a:rPr lang="en-US" sz="1600" dirty="0"/>
              <a:t/>
            </a:r>
            <a:br>
              <a:rPr lang="en-US" sz="1600" dirty="0"/>
            </a:br>
            <a:r>
              <a:rPr lang="en-US" sz="1600" dirty="0"/>
              <a:t>Total students appeared in the examination = 29x + 5</a:t>
            </a:r>
            <a:br>
              <a:rPr lang="en-US" sz="1600" dirty="0"/>
            </a:br>
            <a:r>
              <a:rPr lang="en-US" sz="1600" dirty="0"/>
              <a:t>Unsuccessful students = 4x - 2</a:t>
            </a:r>
            <a:br>
              <a:rPr lang="en-US" sz="1600" dirty="0"/>
            </a:br>
            <a:r>
              <a:rPr lang="en-US" sz="1600" dirty="0"/>
              <a:t>Thus, Successful students = New Total students count - Unsuccessful students</a:t>
            </a:r>
            <a:br>
              <a:rPr lang="en-US" sz="1600" dirty="0"/>
            </a:br>
            <a:r>
              <a:rPr lang="en-US" sz="1600" dirty="0"/>
              <a:t>= 29x + 5 - (4x - 2)</a:t>
            </a:r>
            <a:br>
              <a:rPr lang="en-US" sz="1600" dirty="0"/>
            </a:br>
            <a:r>
              <a:rPr lang="en-US" sz="1600" dirty="0"/>
              <a:t>= 29x + 5 - 4x + 2</a:t>
            </a:r>
            <a:br>
              <a:rPr lang="en-US" sz="1600" dirty="0"/>
            </a:br>
            <a:r>
              <a:rPr lang="en-US" sz="1600" dirty="0"/>
              <a:t>= 25x +7</a:t>
            </a:r>
          </a:p>
        </p:txBody>
      </p:sp>
    </p:spTree>
    <p:extLst>
      <p:ext uri="{BB962C8B-B14F-4D97-AF65-F5344CB8AC3E}">
        <p14:creationId xmlns:p14="http://schemas.microsoft.com/office/powerpoint/2010/main" val="1301463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2" name="TextBox 1"/>
          <p:cNvSpPr txBox="1"/>
          <p:nvPr/>
        </p:nvSpPr>
        <p:spPr>
          <a:xfrm>
            <a:off x="327600" y="1000349"/>
            <a:ext cx="6689285" cy="2554545"/>
          </a:xfrm>
          <a:prstGeom prst="rect">
            <a:avLst/>
          </a:prstGeom>
          <a:noFill/>
        </p:spPr>
        <p:txBody>
          <a:bodyPr wrap="square" rtlCol="0">
            <a:spAutoFit/>
          </a:bodyPr>
          <a:lstStyle/>
          <a:p>
            <a:r>
              <a:rPr lang="en-US" sz="1600" dirty="0"/>
              <a:t>According to the question, new ratio becomes 22 : 3</a:t>
            </a:r>
            <a:br>
              <a:rPr lang="en-US" sz="1600" dirty="0"/>
            </a:br>
            <a:r>
              <a:rPr lang="en-US" sz="1600" dirty="0"/>
              <a:t>---&gt; (25x +7)/ (4x - 2) = 22/3</a:t>
            </a:r>
            <a:br>
              <a:rPr lang="en-US" sz="1600" dirty="0"/>
            </a:br>
            <a:r>
              <a:rPr lang="en-US" sz="1600" dirty="0"/>
              <a:t>---&gt; 3 * (25x +7) = 22 * (4x - 2)</a:t>
            </a:r>
            <a:br>
              <a:rPr lang="en-US" sz="1600" dirty="0"/>
            </a:br>
            <a:r>
              <a:rPr lang="en-US" sz="1600" dirty="0"/>
              <a:t>---&gt; 75x + 21 = 88x - 44</a:t>
            </a:r>
            <a:br>
              <a:rPr lang="en-US" sz="1600" dirty="0"/>
            </a:br>
            <a:r>
              <a:rPr lang="en-US" sz="1600" dirty="0"/>
              <a:t>---&gt; 21 + 44 = 88x - 75x</a:t>
            </a:r>
            <a:br>
              <a:rPr lang="en-US" sz="1600" dirty="0"/>
            </a:br>
            <a:r>
              <a:rPr lang="en-US" sz="1600" dirty="0"/>
              <a:t>---&gt; 65 = 13x</a:t>
            </a:r>
            <a:br>
              <a:rPr lang="en-US" sz="1600" dirty="0"/>
            </a:br>
            <a:r>
              <a:rPr lang="en-US" sz="1600" dirty="0"/>
              <a:t>---&gt; x = 65 / 13</a:t>
            </a:r>
            <a:br>
              <a:rPr lang="en-US" sz="1600" dirty="0"/>
            </a:br>
            <a:r>
              <a:rPr lang="en-US" sz="1600" dirty="0"/>
              <a:t>----&gt; x = 5</a:t>
            </a:r>
            <a:br>
              <a:rPr lang="en-US" sz="1600" dirty="0"/>
            </a:br>
            <a:r>
              <a:rPr lang="en-US" sz="1600" b="1" dirty="0"/>
              <a:t>Number of students who appeared in the examination</a:t>
            </a:r>
            <a:r>
              <a:rPr lang="en-US" sz="1600" dirty="0"/>
              <a:t> = 29x = 29 * 5 = </a:t>
            </a:r>
            <a:r>
              <a:rPr lang="en-US" sz="1600" b="1" dirty="0"/>
              <a:t>145</a:t>
            </a:r>
            <a:endParaRPr lang="en-US" sz="1600" dirty="0"/>
          </a:p>
        </p:txBody>
      </p:sp>
    </p:spTree>
    <p:extLst>
      <p:ext uri="{BB962C8B-B14F-4D97-AF65-F5344CB8AC3E}">
        <p14:creationId xmlns:p14="http://schemas.microsoft.com/office/powerpoint/2010/main" val="916175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Question: 11</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000349"/>
            <a:ext cx="8487464" cy="3135574"/>
          </a:xfrm>
          <a:prstGeom prst="rect">
            <a:avLst/>
          </a:prstGeom>
          <a:noFill/>
          <a:ln>
            <a:noFill/>
          </a:ln>
        </p:spPr>
        <p:txBody>
          <a:bodyPr spcFirstLastPara="1" wrap="square" lIns="0" tIns="0" rIns="0" bIns="0" anchor="t" anchorCtr="0">
            <a:noAutofit/>
          </a:bodyPr>
          <a:lstStyle/>
          <a:p>
            <a:pPr marL="0" indent="0">
              <a:buNone/>
            </a:pPr>
            <a:r>
              <a:rPr lang="en-US" sz="1800" dirty="0"/>
              <a:t>A certain recipe calls for 3kgs of sugar for every 6 </a:t>
            </a:r>
            <a:r>
              <a:rPr lang="en-US" sz="1800" dirty="0" err="1"/>
              <a:t>kgs</a:t>
            </a:r>
            <a:r>
              <a:rPr lang="en-US" sz="1800" dirty="0"/>
              <a:t> of flour. If 60kgs of this sweet has to be prepared, how much sugar is required</a:t>
            </a:r>
            <a:r>
              <a:rPr lang="en-US" sz="1800" dirty="0" smtClean="0"/>
              <a:t>?</a:t>
            </a:r>
          </a:p>
          <a:p>
            <a:pPr marL="0" indent="0">
              <a:buNone/>
            </a:pPr>
            <a:endParaRPr lang="en-US" sz="1800" dirty="0">
              <a:latin typeface="Arial" panose="020B0604020202020204" pitchFamily="34" charset="0"/>
              <a:cs typeface="Arial" panose="020B0604020202020204" pitchFamily="34" charset="0"/>
            </a:endParaRPr>
          </a:p>
          <a:p>
            <a:pPr marL="457200" indent="-457200">
              <a:buFont typeface="+mj-lt"/>
              <a:buAutoNum type="alphaUcPeriod"/>
            </a:pPr>
            <a:r>
              <a:rPr lang="en-US" sz="1800" dirty="0" smtClean="0">
                <a:latin typeface="Arial" panose="020B0604020202020204" pitchFamily="34" charset="0"/>
                <a:cs typeface="Arial" panose="020B0604020202020204" pitchFamily="34" charset="0"/>
              </a:rPr>
              <a:t>30</a:t>
            </a:r>
          </a:p>
          <a:p>
            <a:pPr marL="457200" indent="-457200">
              <a:buFont typeface="+mj-lt"/>
              <a:buAutoNum type="alphaUcPeriod"/>
            </a:pPr>
            <a:r>
              <a:rPr lang="en-US" sz="1800" dirty="0" smtClean="0">
                <a:latin typeface="Arial" panose="020B0604020202020204" pitchFamily="34" charset="0"/>
                <a:cs typeface="Arial" panose="020B0604020202020204" pitchFamily="34" charset="0"/>
              </a:rPr>
              <a:t>20</a:t>
            </a:r>
          </a:p>
          <a:p>
            <a:pPr marL="457200" indent="-457200">
              <a:buFont typeface="+mj-lt"/>
              <a:buAutoNum type="alphaUcPeriod"/>
            </a:pPr>
            <a:r>
              <a:rPr lang="en-US" sz="1800" dirty="0" smtClean="0">
                <a:latin typeface="Arial" panose="020B0604020202020204" pitchFamily="34" charset="0"/>
                <a:cs typeface="Arial" panose="020B0604020202020204" pitchFamily="34" charset="0"/>
              </a:rPr>
              <a:t>40</a:t>
            </a:r>
          </a:p>
          <a:p>
            <a:pPr marL="457200" indent="-457200">
              <a:buFont typeface="+mj-lt"/>
              <a:buAutoNum type="alphaUcPeriod"/>
            </a:pPr>
            <a:r>
              <a:rPr lang="en-US" sz="1800" dirty="0" smtClean="0">
                <a:latin typeface="Arial" panose="020B0604020202020204" pitchFamily="34" charset="0"/>
                <a:cs typeface="Arial" panose="020B0604020202020204" pitchFamily="34" charset="0"/>
              </a:rPr>
              <a:t>60</a:t>
            </a:r>
            <a:endParaRPr lang="en-US" sz="1800" dirty="0">
              <a:latin typeface="Arial" panose="020B0604020202020204" pitchFamily="34" charset="0"/>
              <a:cs typeface="Arial" panose="020B0604020202020204" pitchFamily="34" charset="0"/>
            </a:endParaRPr>
          </a:p>
        </p:txBody>
      </p:sp>
      <p:sp>
        <p:nvSpPr>
          <p:cNvPr id="2" name="TextBox 1"/>
          <p:cNvSpPr txBox="1"/>
          <p:nvPr/>
        </p:nvSpPr>
        <p:spPr>
          <a:xfrm>
            <a:off x="6739847" y="3814296"/>
            <a:ext cx="1489753" cy="369332"/>
          </a:xfrm>
          <a:prstGeom prst="rect">
            <a:avLst/>
          </a:prstGeom>
          <a:noFill/>
        </p:spPr>
        <p:txBody>
          <a:bodyPr wrap="square" rtlCol="0">
            <a:spAutoFit/>
          </a:bodyPr>
          <a:lstStyle/>
          <a:p>
            <a:r>
              <a:rPr lang="en-US" sz="1800" dirty="0" smtClean="0">
                <a:latin typeface="+mn-lt"/>
              </a:rPr>
              <a:t>Answer: B</a:t>
            </a:r>
            <a:endParaRPr lang="en-US" sz="1800" dirty="0">
              <a:latin typeface="+mn-lt"/>
            </a:endParaRPr>
          </a:p>
        </p:txBody>
      </p:sp>
    </p:spTree>
    <p:extLst>
      <p:ext uri="{BB962C8B-B14F-4D97-AF65-F5344CB8AC3E}">
        <p14:creationId xmlns:p14="http://schemas.microsoft.com/office/powerpoint/2010/main" val="63515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2" end="2"/>
                                            </p:txEl>
                                          </p:spTgt>
                                        </p:tgtEl>
                                        <p:attrNameLst>
                                          <p:attrName>style.visibility</p:attrName>
                                        </p:attrNameLst>
                                      </p:cBhvr>
                                      <p:to>
                                        <p:strVal val="visible"/>
                                      </p:to>
                                    </p:set>
                                    <p:animEffect transition="in" filter="fade">
                                      <p:cBhvr>
                                        <p:cTn id="10" dur="500"/>
                                        <p:tgtEl>
                                          <p:spTgt spid="9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animEffect transition="in" filter="fade">
                                      <p:cBhvr>
                                        <p:cTn id="13" dur="500"/>
                                        <p:tgtEl>
                                          <p:spTgt spid="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xEl>
                                              <p:pRg st="4" end="4"/>
                                            </p:txEl>
                                          </p:spTgt>
                                        </p:tgtEl>
                                        <p:attrNameLst>
                                          <p:attrName>style.visibility</p:attrName>
                                        </p:attrNameLst>
                                      </p:cBhvr>
                                      <p:to>
                                        <p:strVal val="visible"/>
                                      </p:to>
                                    </p:set>
                                    <p:animEffect transition="in" filter="fade">
                                      <p:cBhvr>
                                        <p:cTn id="16" dur="500"/>
                                        <p:tgtEl>
                                          <p:spTgt spid="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xEl>
                                              <p:pRg st="5" end="5"/>
                                            </p:txEl>
                                          </p:spTgt>
                                        </p:tgtEl>
                                        <p:attrNameLst>
                                          <p:attrName>style.visibility</p:attrName>
                                        </p:attrNameLst>
                                      </p:cBhvr>
                                      <p:to>
                                        <p:strVal val="visible"/>
                                      </p:to>
                                    </p:set>
                                    <p:animEffect transition="in" filter="fade">
                                      <p:cBhvr>
                                        <p:cTn id="19" dur="500"/>
                                        <p:tgtEl>
                                          <p:spTgt spid="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indent="0">
              <a:buNone/>
            </a:pPr>
            <a:r>
              <a:rPr lang="en-US" sz="2000" b="1" smtClean="0">
                <a:solidFill>
                  <a:schemeClr val="bg1"/>
                </a:solidFill>
                <a:latin typeface="+mj-lt"/>
                <a:cs typeface="Arial" panose="020B0604020202020204" pitchFamily="34" charset="0"/>
              </a:rPr>
              <a:t>   RATIOS</a:t>
            </a:r>
            <a:r>
              <a:rPr lang="en-US" sz="2000" b="1" dirty="0">
                <a:solidFill>
                  <a:schemeClr val="bg1"/>
                </a:solidFill>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p:txBody>
      </p:sp>
      <p:sp>
        <p:nvSpPr>
          <p:cNvPr id="61" name="Google Shape;61;p14"/>
          <p:cNvSpPr txBox="1"/>
          <p:nvPr/>
        </p:nvSpPr>
        <p:spPr>
          <a:xfrm>
            <a:off x="327600" y="1231200"/>
            <a:ext cx="8487464" cy="2610300"/>
          </a:xfrm>
          <a:prstGeom prst="rect">
            <a:avLst/>
          </a:prstGeom>
          <a:noFill/>
          <a:ln>
            <a:noFill/>
          </a:ln>
        </p:spPr>
        <p:txBody>
          <a:bodyPr spcFirstLastPara="1" wrap="square" lIns="0" tIns="0" rIns="0" bIns="0" anchor="t" anchorCtr="0">
            <a:noAutofit/>
          </a:bodyPr>
          <a:lstStyle/>
          <a:p>
            <a:pPr marL="285750" indent="-285750">
              <a:lnSpc>
                <a:spcPct val="150000"/>
              </a:lnSpc>
              <a:buFont typeface="Arial" pitchFamily="34" charset="0"/>
              <a:buChar char="•"/>
            </a:pPr>
            <a:r>
              <a:rPr lang="en-US" sz="1800" dirty="0" smtClean="0">
                <a:latin typeface="+mn-lt"/>
                <a:cs typeface="Arial" panose="020B0604020202020204" pitchFamily="34" charset="0"/>
              </a:rPr>
              <a:t>A</a:t>
            </a:r>
            <a:r>
              <a:rPr lang="en-US" sz="1800" dirty="0">
                <a:latin typeface="+mn-lt"/>
                <a:cs typeface="Arial" panose="020B0604020202020204" pitchFamily="34" charset="0"/>
              </a:rPr>
              <a:t> </a:t>
            </a:r>
            <a:r>
              <a:rPr lang="en-US" sz="1800" b="1" dirty="0">
                <a:latin typeface="+mn-lt"/>
                <a:cs typeface="Arial" panose="020B0604020202020204" pitchFamily="34" charset="0"/>
              </a:rPr>
              <a:t>ratio</a:t>
            </a:r>
            <a:r>
              <a:rPr lang="en-US" sz="1800" dirty="0">
                <a:latin typeface="+mn-lt"/>
                <a:cs typeface="Arial" panose="020B0604020202020204" pitchFamily="34" charset="0"/>
              </a:rPr>
              <a:t> is a relationship between two numbers indicating how many times the first number contains the second. </a:t>
            </a:r>
            <a:endParaRPr lang="en-US" sz="1800" dirty="0" smtClean="0">
              <a:latin typeface="+mn-lt"/>
              <a:cs typeface="Arial" panose="020B0604020202020204" pitchFamily="34" charset="0"/>
            </a:endParaRPr>
          </a:p>
          <a:p>
            <a:pPr marL="285750" indent="-285750">
              <a:lnSpc>
                <a:spcPct val="150000"/>
              </a:lnSpc>
              <a:buFont typeface="Arial" pitchFamily="34" charset="0"/>
              <a:buChar char="•"/>
            </a:pPr>
            <a:r>
              <a:rPr lang="en-US" sz="1800" dirty="0" smtClean="0">
                <a:latin typeface="+mn-lt"/>
                <a:cs typeface="Arial" panose="020B0604020202020204" pitchFamily="34" charset="0"/>
              </a:rPr>
              <a:t>For</a:t>
            </a:r>
            <a:r>
              <a:rPr lang="en-US" sz="1800" dirty="0">
                <a:latin typeface="+mn-lt"/>
                <a:cs typeface="Arial" panose="020B0604020202020204" pitchFamily="34" charset="0"/>
              </a:rPr>
              <a:t> </a:t>
            </a:r>
            <a:r>
              <a:rPr lang="en-US" sz="1800" b="1" dirty="0">
                <a:latin typeface="+mn-lt"/>
                <a:cs typeface="Arial" panose="020B0604020202020204" pitchFamily="34" charset="0"/>
              </a:rPr>
              <a:t>example</a:t>
            </a:r>
            <a:r>
              <a:rPr lang="en-US" sz="1800" dirty="0">
                <a:latin typeface="+mn-lt"/>
                <a:cs typeface="Arial" panose="020B0604020202020204" pitchFamily="34" charset="0"/>
              </a:rPr>
              <a:t>, if a bowl of fruit contains eight oranges and six lemons, then the </a:t>
            </a:r>
            <a:r>
              <a:rPr lang="en-US" sz="1800" b="1" dirty="0">
                <a:latin typeface="+mn-lt"/>
                <a:cs typeface="Arial" panose="020B0604020202020204" pitchFamily="34" charset="0"/>
              </a:rPr>
              <a:t>ratio</a:t>
            </a:r>
            <a:r>
              <a:rPr lang="en-US" sz="1800" dirty="0">
                <a:latin typeface="+mn-lt"/>
                <a:cs typeface="Arial" panose="020B0604020202020204" pitchFamily="34" charset="0"/>
              </a:rPr>
              <a:t> of oranges to lemons is eight to six (that is, 8∶6, which is equivalent to the </a:t>
            </a:r>
            <a:r>
              <a:rPr lang="en-US" sz="1800" b="1" dirty="0">
                <a:latin typeface="+mn-lt"/>
                <a:cs typeface="Arial" panose="020B0604020202020204" pitchFamily="34" charset="0"/>
              </a:rPr>
              <a:t>ratio</a:t>
            </a:r>
            <a:r>
              <a:rPr lang="en-US" sz="1800" dirty="0">
                <a:latin typeface="+mn-lt"/>
                <a:cs typeface="Arial" panose="020B0604020202020204" pitchFamily="34" charset="0"/>
              </a:rPr>
              <a:t> 4∶3).</a:t>
            </a:r>
          </a:p>
        </p:txBody>
      </p:sp>
    </p:spTree>
    <p:extLst>
      <p:ext uri="{BB962C8B-B14F-4D97-AF65-F5344CB8AC3E}">
        <p14:creationId xmlns:p14="http://schemas.microsoft.com/office/powerpoint/2010/main" val="158643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2" name="Rectangle 1"/>
          <p:cNvSpPr/>
          <p:nvPr/>
        </p:nvSpPr>
        <p:spPr>
          <a:xfrm>
            <a:off x="421239" y="1202077"/>
            <a:ext cx="6832315" cy="2523768"/>
          </a:xfrm>
          <a:prstGeom prst="rect">
            <a:avLst/>
          </a:prstGeom>
        </p:spPr>
        <p:txBody>
          <a:bodyPr wrap="square">
            <a:spAutoFit/>
          </a:bodyPr>
          <a:lstStyle/>
          <a:p>
            <a:pPr fontAlgn="base"/>
            <a:r>
              <a:rPr lang="en-US" sz="1800"/>
              <a:t>Let the quantity of sugar required be x kgs.</a:t>
            </a:r>
          </a:p>
          <a:p>
            <a:pPr fontAlgn="base"/>
            <a:r>
              <a:rPr lang="en-US" sz="1800"/>
              <a:t>3 kgs of sugar added to 6 kgs of flour constitutes a total of 9 kgs of sweet.</a:t>
            </a:r>
          </a:p>
          <a:p>
            <a:pPr fontAlgn="base"/>
            <a:r>
              <a:rPr lang="en-US" sz="1800"/>
              <a:t>3 kgs of sugar is present in 9 kgs of sweet. We need to find the quantity of sugar required for 60 kgs of sweet. So the proportion looks like this.</a:t>
            </a:r>
          </a:p>
          <a:p>
            <a:pPr fontAlgn="base"/>
            <a:r>
              <a:rPr lang="en-US" sz="1800"/>
              <a:t>3/9 = x/60 → x=20.</a:t>
            </a:r>
          </a:p>
          <a:p>
            <a:pPr fontAlgn="base"/>
            <a:r>
              <a:rPr lang="en-US" sz="1800"/>
              <a:t>Therefore, 20 kgs of sugar is required for 60 kgs of sweet.</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895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Question: 12</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000349"/>
            <a:ext cx="8487464" cy="3135574"/>
          </a:xfrm>
          <a:prstGeom prst="rect">
            <a:avLst/>
          </a:prstGeom>
          <a:noFill/>
          <a:ln>
            <a:noFill/>
          </a:ln>
        </p:spPr>
        <p:txBody>
          <a:bodyPr spcFirstLastPara="1" wrap="square" lIns="0" tIns="0" rIns="0" bIns="0" anchor="t" anchorCtr="0">
            <a:noAutofit/>
          </a:bodyPr>
          <a:lstStyle/>
          <a:p>
            <a:pPr marL="0" indent="0">
              <a:buNone/>
            </a:pPr>
            <a:r>
              <a:rPr lang="en-US" sz="1800" dirty="0"/>
              <a:t>Three friends divide an amount of </a:t>
            </a:r>
            <a:r>
              <a:rPr lang="en-US" sz="1800" dirty="0" err="1"/>
              <a:t>Rs</a:t>
            </a:r>
            <a:r>
              <a:rPr lang="en-US" sz="1800" dirty="0"/>
              <a:t>. 45,000, such that one of them takes 1/4 </a:t>
            </a:r>
            <a:r>
              <a:rPr lang="en-US" sz="1800" dirty="0" err="1"/>
              <a:t>th</a:t>
            </a:r>
            <a:r>
              <a:rPr lang="en-US" sz="1800" dirty="0"/>
              <a:t> of the total amount and the other two divide the rest of the amount equally among themselves. What is the ratio of amount taken by one of the friends to the total amount taken by the other two friends together?</a:t>
            </a:r>
            <a:r>
              <a:rPr lang="en-US" sz="2000" dirty="0"/>
              <a:t> </a:t>
            </a:r>
            <a:endParaRPr lang="en-US" sz="2000" dirty="0" smtClean="0"/>
          </a:p>
          <a:p>
            <a:pPr marL="0" indent="0">
              <a:buNone/>
            </a:pPr>
            <a:endParaRPr lang="en-US" sz="2000" dirty="0">
              <a:latin typeface="Arial" panose="020B0604020202020204" pitchFamily="34" charset="0"/>
              <a:cs typeface="Arial" panose="020B0604020202020204" pitchFamily="34" charset="0"/>
            </a:endParaRPr>
          </a:p>
          <a:p>
            <a:pPr marL="457200" indent="-457200">
              <a:buFont typeface="+mj-lt"/>
              <a:buAutoNum type="alphaUcPeriod"/>
            </a:pPr>
            <a:r>
              <a:rPr lang="en-US" sz="2000" dirty="0" smtClean="0">
                <a:latin typeface="Arial" panose="020B0604020202020204" pitchFamily="34" charset="0"/>
                <a:cs typeface="Arial" panose="020B0604020202020204" pitchFamily="34" charset="0"/>
              </a:rPr>
              <a:t>1:3</a:t>
            </a:r>
          </a:p>
          <a:p>
            <a:pPr marL="457200" indent="-457200">
              <a:buFont typeface="+mj-lt"/>
              <a:buAutoNum type="alphaUcPeriod"/>
            </a:pPr>
            <a:r>
              <a:rPr lang="en-US" sz="2000" dirty="0" smtClean="0">
                <a:latin typeface="Arial" panose="020B0604020202020204" pitchFamily="34" charset="0"/>
                <a:cs typeface="Arial" panose="020B0604020202020204" pitchFamily="34" charset="0"/>
              </a:rPr>
              <a:t>3:4</a:t>
            </a:r>
          </a:p>
          <a:p>
            <a:pPr marL="457200" indent="-457200">
              <a:buFont typeface="+mj-lt"/>
              <a:buAutoNum type="alphaUcPeriod"/>
            </a:pPr>
            <a:r>
              <a:rPr lang="en-US" sz="2000" dirty="0" smtClean="0">
                <a:latin typeface="Arial" panose="020B0604020202020204" pitchFamily="34" charset="0"/>
                <a:cs typeface="Arial" panose="020B0604020202020204" pitchFamily="34" charset="0"/>
              </a:rPr>
              <a:t>4:3</a:t>
            </a:r>
          </a:p>
          <a:p>
            <a:pPr marL="457200" indent="-457200">
              <a:buFont typeface="+mj-lt"/>
              <a:buAutoNum type="alphaUcPeriod"/>
            </a:pPr>
            <a:r>
              <a:rPr lang="en-US" sz="2000" dirty="0" smtClean="0">
                <a:latin typeface="Arial" panose="020B0604020202020204" pitchFamily="34" charset="0"/>
                <a:cs typeface="Arial" panose="020B0604020202020204" pitchFamily="34" charset="0"/>
              </a:rPr>
              <a:t>3:1</a:t>
            </a:r>
            <a:endParaRPr lang="en-US" sz="2000" dirty="0">
              <a:latin typeface="Arial" panose="020B0604020202020204" pitchFamily="34" charset="0"/>
              <a:cs typeface="Arial" panose="020B0604020202020204" pitchFamily="34" charset="0"/>
            </a:endParaRPr>
          </a:p>
        </p:txBody>
      </p:sp>
      <p:sp>
        <p:nvSpPr>
          <p:cNvPr id="2" name="TextBox 1"/>
          <p:cNvSpPr txBox="1"/>
          <p:nvPr/>
        </p:nvSpPr>
        <p:spPr>
          <a:xfrm>
            <a:off x="6739847" y="3814296"/>
            <a:ext cx="1489753" cy="369332"/>
          </a:xfrm>
          <a:prstGeom prst="rect">
            <a:avLst/>
          </a:prstGeom>
          <a:noFill/>
        </p:spPr>
        <p:txBody>
          <a:bodyPr wrap="square" rtlCol="0">
            <a:spAutoFit/>
          </a:bodyPr>
          <a:lstStyle/>
          <a:p>
            <a:r>
              <a:rPr lang="en-US" sz="1800" dirty="0" smtClean="0">
                <a:latin typeface="+mn-lt"/>
              </a:rPr>
              <a:t>Answer: A</a:t>
            </a:r>
            <a:endParaRPr lang="en-US" sz="1800" dirty="0">
              <a:latin typeface="+mn-lt"/>
            </a:endParaRPr>
          </a:p>
        </p:txBody>
      </p:sp>
    </p:spTree>
    <p:extLst>
      <p:ext uri="{BB962C8B-B14F-4D97-AF65-F5344CB8AC3E}">
        <p14:creationId xmlns:p14="http://schemas.microsoft.com/office/powerpoint/2010/main" val="153411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2" end="2"/>
                                            </p:txEl>
                                          </p:spTgt>
                                        </p:tgtEl>
                                        <p:attrNameLst>
                                          <p:attrName>style.visibility</p:attrName>
                                        </p:attrNameLst>
                                      </p:cBhvr>
                                      <p:to>
                                        <p:strVal val="visible"/>
                                      </p:to>
                                    </p:set>
                                    <p:animEffect transition="in" filter="fade">
                                      <p:cBhvr>
                                        <p:cTn id="10" dur="500"/>
                                        <p:tgtEl>
                                          <p:spTgt spid="9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animEffect transition="in" filter="fade">
                                      <p:cBhvr>
                                        <p:cTn id="13" dur="500"/>
                                        <p:tgtEl>
                                          <p:spTgt spid="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xEl>
                                              <p:pRg st="4" end="4"/>
                                            </p:txEl>
                                          </p:spTgt>
                                        </p:tgtEl>
                                        <p:attrNameLst>
                                          <p:attrName>style.visibility</p:attrName>
                                        </p:attrNameLst>
                                      </p:cBhvr>
                                      <p:to>
                                        <p:strVal val="visible"/>
                                      </p:to>
                                    </p:set>
                                    <p:animEffect transition="in" filter="fade">
                                      <p:cBhvr>
                                        <p:cTn id="16" dur="500"/>
                                        <p:tgtEl>
                                          <p:spTgt spid="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xEl>
                                              <p:pRg st="5" end="5"/>
                                            </p:txEl>
                                          </p:spTgt>
                                        </p:tgtEl>
                                        <p:attrNameLst>
                                          <p:attrName>style.visibility</p:attrName>
                                        </p:attrNameLst>
                                      </p:cBhvr>
                                      <p:to>
                                        <p:strVal val="visible"/>
                                      </p:to>
                                    </p:set>
                                    <p:animEffect transition="in" filter="fade">
                                      <p:cBhvr>
                                        <p:cTn id="19" dur="500"/>
                                        <p:tgtEl>
                                          <p:spTgt spid="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3" name="Rectangle 2"/>
          <p:cNvSpPr/>
          <p:nvPr/>
        </p:nvSpPr>
        <p:spPr>
          <a:xfrm>
            <a:off x="327599" y="1268578"/>
            <a:ext cx="7038971" cy="2862322"/>
          </a:xfrm>
          <a:prstGeom prst="rect">
            <a:avLst/>
          </a:prstGeom>
        </p:spPr>
        <p:txBody>
          <a:bodyPr wrap="square">
            <a:spAutoFit/>
          </a:bodyPr>
          <a:lstStyle/>
          <a:p>
            <a:r>
              <a:rPr lang="en-US" sz="1800" dirty="0">
                <a:latin typeface="Georgia" panose="02040502050405020303" pitchFamily="18" charset="0"/>
              </a:rPr>
              <a:t>Total amount = </a:t>
            </a:r>
            <a:r>
              <a:rPr lang="en-US" sz="1800" dirty="0" err="1">
                <a:latin typeface="Georgia" panose="02040502050405020303" pitchFamily="18" charset="0"/>
              </a:rPr>
              <a:t>Rs</a:t>
            </a:r>
            <a:r>
              <a:rPr lang="en-US" sz="1800" dirty="0">
                <a:latin typeface="Georgia" panose="02040502050405020303" pitchFamily="18" charset="0"/>
              </a:rPr>
              <a:t>. 45,000</a:t>
            </a:r>
            <a:r>
              <a:rPr lang="en-US" sz="1800" dirty="0"/>
              <a:t/>
            </a:r>
            <a:br>
              <a:rPr lang="en-US" sz="1800" dirty="0"/>
            </a:br>
            <a:r>
              <a:rPr lang="en-US" sz="1800" dirty="0">
                <a:latin typeface="Georgia" panose="02040502050405020303" pitchFamily="18" charset="0"/>
              </a:rPr>
              <a:t>one of the 3 friends takes 1/4 </a:t>
            </a:r>
            <a:r>
              <a:rPr lang="en-US" sz="1800" dirty="0" err="1">
                <a:latin typeface="Georgia" panose="02040502050405020303" pitchFamily="18" charset="0"/>
              </a:rPr>
              <a:t>th</a:t>
            </a:r>
            <a:r>
              <a:rPr lang="en-US" sz="1800" dirty="0">
                <a:latin typeface="Georgia" panose="02040502050405020303" pitchFamily="18" charset="0"/>
              </a:rPr>
              <a:t> of the total amount</a:t>
            </a:r>
            <a:r>
              <a:rPr lang="en-US" sz="1800" dirty="0"/>
              <a:t/>
            </a:r>
            <a:br>
              <a:rPr lang="en-US" sz="1800" dirty="0"/>
            </a:br>
            <a:r>
              <a:rPr lang="en-US" sz="1800" dirty="0">
                <a:latin typeface="Georgia" panose="02040502050405020303" pitchFamily="18" charset="0"/>
              </a:rPr>
              <a:t>---&gt; (1/4) * 45000</a:t>
            </a:r>
            <a:r>
              <a:rPr lang="en-US" sz="1800" dirty="0"/>
              <a:t/>
            </a:r>
            <a:br>
              <a:rPr lang="en-US" sz="1800" dirty="0"/>
            </a:br>
            <a:r>
              <a:rPr lang="en-US" sz="1800" dirty="0">
                <a:latin typeface="Georgia" panose="02040502050405020303" pitchFamily="18" charset="0"/>
              </a:rPr>
              <a:t>= </a:t>
            </a:r>
            <a:r>
              <a:rPr lang="en-US" sz="1800" dirty="0" err="1">
                <a:latin typeface="Georgia" panose="02040502050405020303" pitchFamily="18" charset="0"/>
              </a:rPr>
              <a:t>Rs</a:t>
            </a:r>
            <a:r>
              <a:rPr lang="en-US" sz="1800" dirty="0">
                <a:latin typeface="Georgia" panose="02040502050405020303" pitchFamily="18" charset="0"/>
              </a:rPr>
              <a:t>. 11,250</a:t>
            </a:r>
            <a:r>
              <a:rPr lang="en-US" sz="1800" dirty="0"/>
              <a:t/>
            </a:r>
            <a:br>
              <a:rPr lang="en-US" sz="1800" dirty="0"/>
            </a:br>
            <a:r>
              <a:rPr lang="en-US" sz="1800" dirty="0"/>
              <a:t/>
            </a:r>
            <a:br>
              <a:rPr lang="en-US" sz="1800" dirty="0"/>
            </a:br>
            <a:r>
              <a:rPr lang="en-US" sz="1800" dirty="0">
                <a:latin typeface="Georgia" panose="02040502050405020303" pitchFamily="18" charset="0"/>
              </a:rPr>
              <a:t>Remaining amount = 45000 - 11250 = </a:t>
            </a:r>
            <a:r>
              <a:rPr lang="en-US" sz="1800" dirty="0" err="1">
                <a:latin typeface="Georgia" panose="02040502050405020303" pitchFamily="18" charset="0"/>
              </a:rPr>
              <a:t>Rs</a:t>
            </a:r>
            <a:r>
              <a:rPr lang="en-US" sz="1800" dirty="0">
                <a:latin typeface="Georgia" panose="02040502050405020303" pitchFamily="18" charset="0"/>
              </a:rPr>
              <a:t>. 33,750</a:t>
            </a:r>
            <a:r>
              <a:rPr lang="en-US" sz="1800" dirty="0"/>
              <a:t/>
            </a:r>
            <a:br>
              <a:rPr lang="en-US" sz="1800" dirty="0"/>
            </a:br>
            <a:r>
              <a:rPr lang="en-US" sz="1800" dirty="0">
                <a:latin typeface="Georgia" panose="02040502050405020303" pitchFamily="18" charset="0"/>
              </a:rPr>
              <a:t>Which is divided equally among other two friends</a:t>
            </a:r>
            <a:r>
              <a:rPr lang="en-US" sz="1800" dirty="0"/>
              <a:t/>
            </a:r>
            <a:br>
              <a:rPr lang="en-US" sz="1800" dirty="0"/>
            </a:br>
            <a:r>
              <a:rPr lang="en-US" sz="1800" dirty="0"/>
              <a:t/>
            </a:r>
            <a:br>
              <a:rPr lang="en-US" sz="1800" dirty="0"/>
            </a:br>
            <a:r>
              <a:rPr lang="en-US" sz="1800" b="1" dirty="0">
                <a:latin typeface="Georgia" panose="02040502050405020303" pitchFamily="18" charset="0"/>
              </a:rPr>
              <a:t>Required Ratio</a:t>
            </a:r>
            <a:r>
              <a:rPr lang="en-US" sz="1800" dirty="0">
                <a:latin typeface="Georgia" panose="02040502050405020303" pitchFamily="18" charset="0"/>
              </a:rPr>
              <a:t> = 11250 : 33750</a:t>
            </a:r>
            <a:r>
              <a:rPr lang="en-US" sz="1800" dirty="0"/>
              <a:t/>
            </a:r>
            <a:br>
              <a:rPr lang="en-US" sz="1800" dirty="0"/>
            </a:br>
            <a:r>
              <a:rPr lang="en-US" sz="1800" dirty="0">
                <a:latin typeface="Georgia" panose="02040502050405020303" pitchFamily="18" charset="0"/>
              </a:rPr>
              <a:t>= </a:t>
            </a:r>
            <a:r>
              <a:rPr lang="en-US" sz="1800" b="1" dirty="0">
                <a:latin typeface="Georgia" panose="02040502050405020303" pitchFamily="18" charset="0"/>
              </a:rPr>
              <a:t>1 : 3</a:t>
            </a:r>
            <a:endParaRPr lang="en-US" sz="1800" dirty="0"/>
          </a:p>
        </p:txBody>
      </p:sp>
    </p:spTree>
    <p:extLst>
      <p:ext uri="{BB962C8B-B14F-4D97-AF65-F5344CB8AC3E}">
        <p14:creationId xmlns:p14="http://schemas.microsoft.com/office/powerpoint/2010/main" val="3238691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Question: 13</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048054"/>
            <a:ext cx="8487464" cy="3135574"/>
          </a:xfrm>
          <a:prstGeom prst="rect">
            <a:avLst/>
          </a:prstGeom>
          <a:noFill/>
          <a:ln>
            <a:noFill/>
          </a:ln>
        </p:spPr>
        <p:txBody>
          <a:bodyPr spcFirstLastPara="1" wrap="square" lIns="0" tIns="0" rIns="0" bIns="0" anchor="t" anchorCtr="0">
            <a:noAutofit/>
          </a:bodyPr>
          <a:lstStyle/>
          <a:p>
            <a:r>
              <a:rPr lang="en-US" sz="1800" dirty="0"/>
              <a:t>6 typists working 5 hours a day can type the manuscript of a book in 16 days. How many days will 4 typists take to do the same job, each working 6 hours a day</a:t>
            </a:r>
            <a:r>
              <a:rPr lang="en-US" sz="1800" dirty="0" smtClean="0"/>
              <a:t>?</a:t>
            </a:r>
          </a:p>
          <a:p>
            <a:endParaRPr lang="en-US" sz="1800" dirty="0">
              <a:latin typeface="arial" panose="020B0604020202020204" pitchFamily="34" charset="0"/>
            </a:endParaRPr>
          </a:p>
          <a:p>
            <a:pPr marL="457200" indent="-457200">
              <a:buFont typeface="+mj-lt"/>
              <a:buAutoNum type="alphaUcPeriod"/>
            </a:pPr>
            <a:r>
              <a:rPr lang="en-US" sz="1800" dirty="0" smtClean="0">
                <a:latin typeface="arial" panose="020B0604020202020204" pitchFamily="34" charset="0"/>
              </a:rPr>
              <a:t>40days</a:t>
            </a:r>
          </a:p>
          <a:p>
            <a:pPr marL="457200" indent="-457200">
              <a:buFont typeface="+mj-lt"/>
              <a:buAutoNum type="alphaUcPeriod"/>
            </a:pPr>
            <a:r>
              <a:rPr lang="en-US" sz="1800" dirty="0" smtClean="0">
                <a:latin typeface="arial" panose="020B0604020202020204" pitchFamily="34" charset="0"/>
              </a:rPr>
              <a:t>09days</a:t>
            </a:r>
          </a:p>
          <a:p>
            <a:pPr marL="457200" indent="-457200">
              <a:buFont typeface="+mj-lt"/>
              <a:buAutoNum type="alphaUcPeriod"/>
            </a:pPr>
            <a:r>
              <a:rPr lang="en-US" sz="1800" dirty="0" smtClean="0">
                <a:latin typeface="arial" panose="020B0604020202020204" pitchFamily="34" charset="0"/>
              </a:rPr>
              <a:t>20days</a:t>
            </a:r>
          </a:p>
          <a:p>
            <a:pPr marL="457200" indent="-457200">
              <a:buFont typeface="+mj-lt"/>
              <a:buAutoNum type="alphaUcPeriod"/>
            </a:pPr>
            <a:r>
              <a:rPr lang="en-US" sz="1800" dirty="0" smtClean="0">
                <a:latin typeface="arial" panose="020B0604020202020204" pitchFamily="34" charset="0"/>
              </a:rPr>
              <a:t>15days</a:t>
            </a:r>
          </a:p>
          <a:p>
            <a:endParaRPr lang="en-US" sz="2000" dirty="0">
              <a:latin typeface="arial" panose="020B0604020202020204" pitchFamily="34" charset="0"/>
            </a:endParaRPr>
          </a:p>
        </p:txBody>
      </p:sp>
      <p:sp>
        <p:nvSpPr>
          <p:cNvPr id="2" name="TextBox 1"/>
          <p:cNvSpPr txBox="1"/>
          <p:nvPr/>
        </p:nvSpPr>
        <p:spPr>
          <a:xfrm>
            <a:off x="6739847" y="3814296"/>
            <a:ext cx="1489753" cy="369332"/>
          </a:xfrm>
          <a:prstGeom prst="rect">
            <a:avLst/>
          </a:prstGeom>
          <a:noFill/>
        </p:spPr>
        <p:txBody>
          <a:bodyPr wrap="square" rtlCol="0">
            <a:spAutoFit/>
          </a:bodyPr>
          <a:lstStyle/>
          <a:p>
            <a:r>
              <a:rPr lang="en-US" sz="1800" dirty="0" smtClean="0">
                <a:latin typeface="+mn-lt"/>
              </a:rPr>
              <a:t>Answer: C</a:t>
            </a:r>
            <a:endParaRPr lang="en-US" sz="1800" dirty="0">
              <a:latin typeface="+mn-lt"/>
            </a:endParaRPr>
          </a:p>
        </p:txBody>
      </p:sp>
    </p:spTree>
    <p:extLst>
      <p:ext uri="{BB962C8B-B14F-4D97-AF65-F5344CB8AC3E}">
        <p14:creationId xmlns:p14="http://schemas.microsoft.com/office/powerpoint/2010/main" val="94162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2" end="2"/>
                                            </p:txEl>
                                          </p:spTgt>
                                        </p:tgtEl>
                                        <p:attrNameLst>
                                          <p:attrName>style.visibility</p:attrName>
                                        </p:attrNameLst>
                                      </p:cBhvr>
                                      <p:to>
                                        <p:strVal val="visible"/>
                                      </p:to>
                                    </p:set>
                                    <p:animEffect transition="in" filter="fade">
                                      <p:cBhvr>
                                        <p:cTn id="10" dur="500"/>
                                        <p:tgtEl>
                                          <p:spTgt spid="9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animEffect transition="in" filter="fade">
                                      <p:cBhvr>
                                        <p:cTn id="13" dur="500"/>
                                        <p:tgtEl>
                                          <p:spTgt spid="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xEl>
                                              <p:pRg st="4" end="4"/>
                                            </p:txEl>
                                          </p:spTgt>
                                        </p:tgtEl>
                                        <p:attrNameLst>
                                          <p:attrName>style.visibility</p:attrName>
                                        </p:attrNameLst>
                                      </p:cBhvr>
                                      <p:to>
                                        <p:strVal val="visible"/>
                                      </p:to>
                                    </p:set>
                                    <p:animEffect transition="in" filter="fade">
                                      <p:cBhvr>
                                        <p:cTn id="16" dur="500"/>
                                        <p:tgtEl>
                                          <p:spTgt spid="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xEl>
                                              <p:pRg st="5" end="5"/>
                                            </p:txEl>
                                          </p:spTgt>
                                        </p:tgtEl>
                                        <p:attrNameLst>
                                          <p:attrName>style.visibility</p:attrName>
                                        </p:attrNameLst>
                                      </p:cBhvr>
                                      <p:to>
                                        <p:strVal val="visible"/>
                                      </p:to>
                                    </p:set>
                                    <p:animEffect transition="in" filter="fade">
                                      <p:cBhvr>
                                        <p:cTn id="19" dur="500"/>
                                        <p:tgtEl>
                                          <p:spTgt spid="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2" name="Rectangle 1"/>
          <p:cNvSpPr/>
          <p:nvPr/>
        </p:nvSpPr>
        <p:spPr>
          <a:xfrm>
            <a:off x="447735" y="945412"/>
            <a:ext cx="8172283" cy="3139321"/>
          </a:xfrm>
          <a:prstGeom prst="rect">
            <a:avLst/>
          </a:prstGeom>
        </p:spPr>
        <p:txBody>
          <a:bodyPr wrap="square">
            <a:spAutoFit/>
          </a:bodyPr>
          <a:lstStyle/>
          <a:p>
            <a:r>
              <a:rPr lang="en-US" sz="1800" dirty="0">
                <a:latin typeface="+mj-lt"/>
              </a:rPr>
              <a:t>6 typists working 5 hours a day can finish the job in 16 </a:t>
            </a:r>
            <a:r>
              <a:rPr lang="en-US" sz="1800" dirty="0" smtClean="0">
                <a:latin typeface="+mj-lt"/>
              </a:rPr>
              <a:t>days</a:t>
            </a:r>
            <a:r>
              <a:rPr lang="en-US" sz="1800" dirty="0">
                <a:latin typeface="+mj-lt"/>
              </a:rPr>
              <a:t/>
            </a:r>
            <a:br>
              <a:rPr lang="en-US" sz="1800" dirty="0">
                <a:latin typeface="+mj-lt"/>
              </a:rPr>
            </a:br>
            <a:r>
              <a:rPr lang="en-US" sz="1800" dirty="0">
                <a:latin typeface="+mj-lt"/>
              </a:rPr>
              <a:t>6 typists working 1 hour a day can finish it in (16 × 5) days  </a:t>
            </a:r>
            <a:r>
              <a:rPr lang="en-US" sz="1800" b="1" dirty="0">
                <a:solidFill>
                  <a:srgbClr val="FF0000"/>
                </a:solidFill>
                <a:latin typeface="+mj-lt"/>
              </a:rPr>
              <a:t/>
            </a:r>
            <a:br>
              <a:rPr lang="en-US" sz="1800" b="1" dirty="0">
                <a:solidFill>
                  <a:srgbClr val="FF0000"/>
                </a:solidFill>
                <a:latin typeface="+mj-lt"/>
              </a:rPr>
            </a:br>
            <a:r>
              <a:rPr lang="en-US" sz="1800" b="1" dirty="0">
                <a:solidFill>
                  <a:srgbClr val="FF0000"/>
                </a:solidFill>
                <a:latin typeface="+mj-lt"/>
              </a:rPr>
              <a:t>                                                         </a:t>
            </a:r>
            <a:r>
              <a:rPr lang="en-US" sz="1800" b="1" dirty="0">
                <a:solidFill>
                  <a:schemeClr val="tx1"/>
                </a:solidFill>
                <a:latin typeface="+mj-lt"/>
              </a:rPr>
              <a:t>[less hours per day, more days</a:t>
            </a:r>
            <a:r>
              <a:rPr lang="en-US" sz="1800" b="1" dirty="0" smtClean="0">
                <a:solidFill>
                  <a:schemeClr val="tx1"/>
                </a:solidFill>
                <a:latin typeface="+mj-lt"/>
              </a:rPr>
              <a:t>]</a:t>
            </a:r>
            <a:r>
              <a:rPr lang="en-US" sz="1800" dirty="0">
                <a:solidFill>
                  <a:schemeClr val="tx1"/>
                </a:solidFill>
                <a:latin typeface="+mj-lt"/>
              </a:rPr>
              <a:t/>
            </a:r>
            <a:br>
              <a:rPr lang="en-US" sz="1800" dirty="0">
                <a:solidFill>
                  <a:schemeClr val="tx1"/>
                </a:solidFill>
                <a:latin typeface="+mj-lt"/>
              </a:rPr>
            </a:br>
            <a:r>
              <a:rPr lang="en-US" sz="1800" dirty="0">
                <a:latin typeface="+mj-lt"/>
              </a:rPr>
              <a:t>1 typist working 1 hour a day can finish it in (16 × 5 x 6)/6 days  </a:t>
            </a:r>
            <a:r>
              <a:rPr lang="en-US" sz="1800" b="1" dirty="0">
                <a:solidFill>
                  <a:srgbClr val="FF0000"/>
                </a:solidFill>
                <a:latin typeface="+mj-lt"/>
              </a:rPr>
              <a:t/>
            </a:r>
            <a:br>
              <a:rPr lang="en-US" sz="1800" b="1" dirty="0">
                <a:solidFill>
                  <a:srgbClr val="FF0000"/>
                </a:solidFill>
                <a:latin typeface="+mj-lt"/>
              </a:rPr>
            </a:br>
            <a:r>
              <a:rPr lang="en-US" sz="1800" b="1" dirty="0">
                <a:solidFill>
                  <a:srgbClr val="FF0000"/>
                </a:solidFill>
                <a:latin typeface="+mj-lt"/>
              </a:rPr>
              <a:t>  </a:t>
            </a:r>
            <a:r>
              <a:rPr lang="en-US" sz="1800" b="1" dirty="0" smtClean="0">
                <a:solidFill>
                  <a:srgbClr val="FF0000"/>
                </a:solidFill>
                <a:latin typeface="+mj-lt"/>
              </a:rPr>
              <a:t> </a:t>
            </a:r>
            <a:r>
              <a:rPr lang="en-US" sz="1800" b="1" dirty="0">
                <a:solidFill>
                  <a:srgbClr val="FF0000"/>
                </a:solidFill>
                <a:latin typeface="+mj-lt"/>
              </a:rPr>
              <a:t>                                                      </a:t>
            </a:r>
            <a:r>
              <a:rPr lang="en-US" sz="1800" b="1" dirty="0">
                <a:solidFill>
                  <a:schemeClr val="tx1"/>
                </a:solidFill>
                <a:latin typeface="+mj-lt"/>
              </a:rPr>
              <a:t>[less typists, more days</a:t>
            </a:r>
            <a:r>
              <a:rPr lang="en-US" sz="1800" b="1" dirty="0" smtClean="0">
                <a:solidFill>
                  <a:schemeClr val="tx1"/>
                </a:solidFill>
                <a:latin typeface="+mj-lt"/>
              </a:rPr>
              <a:t>]</a:t>
            </a:r>
            <a:r>
              <a:rPr lang="en-US" sz="1800" dirty="0">
                <a:solidFill>
                  <a:schemeClr val="tx1"/>
                </a:solidFill>
                <a:latin typeface="+mj-lt"/>
              </a:rPr>
              <a:t/>
            </a:r>
            <a:br>
              <a:rPr lang="en-US" sz="1800" dirty="0">
                <a:solidFill>
                  <a:schemeClr val="tx1"/>
                </a:solidFill>
                <a:latin typeface="+mj-lt"/>
              </a:rPr>
            </a:br>
            <a:r>
              <a:rPr lang="en-US" sz="1800" dirty="0">
                <a:latin typeface="+mj-lt"/>
              </a:rPr>
              <a:t>1 typist working 6 hours a day can finish it in 6 days  </a:t>
            </a:r>
            <a:r>
              <a:rPr lang="en-US" sz="1800" b="1" dirty="0">
                <a:solidFill>
                  <a:srgbClr val="FF0000"/>
                </a:solidFill>
                <a:latin typeface="+mj-lt"/>
              </a:rPr>
              <a:t/>
            </a:r>
            <a:br>
              <a:rPr lang="en-US" sz="1800" b="1" dirty="0">
                <a:solidFill>
                  <a:srgbClr val="FF0000"/>
                </a:solidFill>
                <a:latin typeface="+mj-lt"/>
              </a:rPr>
            </a:br>
            <a:r>
              <a:rPr lang="en-US" sz="1800" b="1" dirty="0">
                <a:solidFill>
                  <a:srgbClr val="FF0000"/>
                </a:solidFill>
                <a:latin typeface="+mj-lt"/>
              </a:rPr>
              <a:t>                                                         </a:t>
            </a:r>
            <a:r>
              <a:rPr lang="en-US" sz="1800" b="1" dirty="0">
                <a:solidFill>
                  <a:schemeClr val="tx1"/>
                </a:solidFill>
                <a:latin typeface="+mj-lt"/>
              </a:rPr>
              <a:t>[more hours per day, less days</a:t>
            </a:r>
            <a:r>
              <a:rPr lang="en-US" sz="1800" b="1" dirty="0" smtClean="0">
                <a:solidFill>
                  <a:schemeClr val="tx1"/>
                </a:solidFill>
                <a:latin typeface="+mj-lt"/>
              </a:rPr>
              <a:t>]</a:t>
            </a:r>
            <a:r>
              <a:rPr lang="en-US" sz="1800" dirty="0">
                <a:solidFill>
                  <a:schemeClr val="tx1"/>
                </a:solidFill>
                <a:latin typeface="+mj-lt"/>
              </a:rPr>
              <a:t/>
            </a:r>
            <a:br>
              <a:rPr lang="en-US" sz="1800" dirty="0">
                <a:solidFill>
                  <a:schemeClr val="tx1"/>
                </a:solidFill>
                <a:latin typeface="+mj-lt"/>
              </a:rPr>
            </a:br>
            <a:r>
              <a:rPr lang="en-US" sz="1800" dirty="0">
                <a:latin typeface="+mj-lt"/>
              </a:rPr>
              <a:t>4 typists working 6 hours a day can finish it (16 × 5 × 6)/(6 × 4) </a:t>
            </a:r>
            <a:r>
              <a:rPr lang="en-US" sz="1800" dirty="0" smtClean="0">
                <a:latin typeface="+mj-lt"/>
              </a:rPr>
              <a:t>days</a:t>
            </a:r>
          </a:p>
          <a:p>
            <a:r>
              <a:rPr lang="en-US" sz="1800" dirty="0">
                <a:latin typeface="+mj-lt"/>
              </a:rPr>
              <a:t>                                                                 = 20 days.</a:t>
            </a:r>
            <a:br>
              <a:rPr lang="en-US" sz="1800" dirty="0">
                <a:latin typeface="+mj-lt"/>
              </a:rPr>
            </a:br>
            <a:r>
              <a:rPr lang="en-US" sz="1800" dirty="0">
                <a:latin typeface="+mj-lt"/>
              </a:rPr>
              <a:t/>
            </a:r>
            <a:br>
              <a:rPr lang="en-US" sz="1800" dirty="0">
                <a:latin typeface="+mj-lt"/>
              </a:rPr>
            </a:br>
            <a:r>
              <a:rPr lang="en-US" sz="1800" dirty="0">
                <a:latin typeface="+mj-lt"/>
              </a:rPr>
              <a:t>Hence, 4 typists working 6 hours a day can finish the job in 20 days.</a:t>
            </a:r>
          </a:p>
        </p:txBody>
      </p:sp>
    </p:spTree>
    <p:extLst>
      <p:ext uri="{BB962C8B-B14F-4D97-AF65-F5344CB8AC3E}">
        <p14:creationId xmlns:p14="http://schemas.microsoft.com/office/powerpoint/2010/main" val="387648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Question: 14</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000349"/>
            <a:ext cx="8487464" cy="3135574"/>
          </a:xfrm>
          <a:prstGeom prst="rect">
            <a:avLst/>
          </a:prstGeom>
          <a:noFill/>
          <a:ln>
            <a:noFill/>
          </a:ln>
        </p:spPr>
        <p:txBody>
          <a:bodyPr spcFirstLastPara="1" wrap="square" lIns="0" tIns="0" rIns="0" bIns="0" anchor="t" anchorCtr="0">
            <a:noAutofit/>
          </a:bodyPr>
          <a:lstStyle/>
          <a:p>
            <a:r>
              <a:rPr lang="en-US" sz="1800" dirty="0"/>
              <a:t>A fort had provisions for 300 men for 90 days. After 20 days, 50 men left the fort. How long would the food last at the same rate</a:t>
            </a:r>
            <a:r>
              <a:rPr lang="en-US" sz="1800" dirty="0" smtClean="0"/>
              <a:t>?</a:t>
            </a:r>
          </a:p>
          <a:p>
            <a:endParaRPr lang="en-US" sz="1800" dirty="0">
              <a:latin typeface="arial" panose="020B0604020202020204" pitchFamily="34" charset="0"/>
            </a:endParaRPr>
          </a:p>
          <a:p>
            <a:pPr marL="457200" indent="-457200">
              <a:buFont typeface="+mj-lt"/>
              <a:buAutoNum type="alphaUcPeriod"/>
            </a:pPr>
            <a:r>
              <a:rPr lang="en-US" sz="1800" dirty="0" smtClean="0">
                <a:latin typeface="arial" panose="020B0604020202020204" pitchFamily="34" charset="0"/>
              </a:rPr>
              <a:t>84days</a:t>
            </a:r>
          </a:p>
          <a:p>
            <a:pPr marL="457200" indent="-457200">
              <a:buFont typeface="+mj-lt"/>
              <a:buAutoNum type="alphaUcPeriod"/>
            </a:pPr>
            <a:r>
              <a:rPr lang="en-US" sz="1800" dirty="0" smtClean="0">
                <a:latin typeface="arial" panose="020B0604020202020204" pitchFamily="34" charset="0"/>
              </a:rPr>
              <a:t>95days</a:t>
            </a:r>
          </a:p>
          <a:p>
            <a:pPr marL="457200" indent="-457200">
              <a:buFont typeface="+mj-lt"/>
              <a:buAutoNum type="alphaUcPeriod"/>
            </a:pPr>
            <a:r>
              <a:rPr lang="en-US" sz="1800" dirty="0" smtClean="0">
                <a:latin typeface="arial" panose="020B0604020202020204" pitchFamily="34" charset="0"/>
              </a:rPr>
              <a:t>10days</a:t>
            </a:r>
          </a:p>
          <a:p>
            <a:pPr marL="457200" indent="-457200">
              <a:buFont typeface="+mj-lt"/>
              <a:buAutoNum type="alphaUcPeriod"/>
            </a:pPr>
            <a:r>
              <a:rPr lang="en-US" sz="1800" dirty="0" smtClean="0">
                <a:latin typeface="arial" panose="020B0604020202020204" pitchFamily="34" charset="0"/>
              </a:rPr>
              <a:t>15days</a:t>
            </a:r>
            <a:endParaRPr lang="en-US" sz="1800" dirty="0">
              <a:latin typeface="arial" panose="020B0604020202020204" pitchFamily="34" charset="0"/>
            </a:endParaRPr>
          </a:p>
        </p:txBody>
      </p:sp>
      <p:sp>
        <p:nvSpPr>
          <p:cNvPr id="2" name="TextBox 1"/>
          <p:cNvSpPr txBox="1"/>
          <p:nvPr/>
        </p:nvSpPr>
        <p:spPr>
          <a:xfrm>
            <a:off x="6739847" y="3814296"/>
            <a:ext cx="1489753" cy="369332"/>
          </a:xfrm>
          <a:prstGeom prst="rect">
            <a:avLst/>
          </a:prstGeom>
          <a:noFill/>
        </p:spPr>
        <p:txBody>
          <a:bodyPr wrap="square" rtlCol="0">
            <a:spAutoFit/>
          </a:bodyPr>
          <a:lstStyle/>
          <a:p>
            <a:r>
              <a:rPr lang="en-US" sz="1800" dirty="0" smtClean="0">
                <a:latin typeface="+mn-lt"/>
              </a:rPr>
              <a:t>Answer: A</a:t>
            </a:r>
            <a:endParaRPr lang="en-US" sz="1800" dirty="0">
              <a:latin typeface="+mn-lt"/>
            </a:endParaRPr>
          </a:p>
        </p:txBody>
      </p:sp>
    </p:spTree>
    <p:extLst>
      <p:ext uri="{BB962C8B-B14F-4D97-AF65-F5344CB8AC3E}">
        <p14:creationId xmlns:p14="http://schemas.microsoft.com/office/powerpoint/2010/main" val="347958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2" end="2"/>
                                            </p:txEl>
                                          </p:spTgt>
                                        </p:tgtEl>
                                        <p:attrNameLst>
                                          <p:attrName>style.visibility</p:attrName>
                                        </p:attrNameLst>
                                      </p:cBhvr>
                                      <p:to>
                                        <p:strVal val="visible"/>
                                      </p:to>
                                    </p:set>
                                    <p:animEffect transition="in" filter="fade">
                                      <p:cBhvr>
                                        <p:cTn id="10" dur="500"/>
                                        <p:tgtEl>
                                          <p:spTgt spid="9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animEffect transition="in" filter="fade">
                                      <p:cBhvr>
                                        <p:cTn id="13" dur="500"/>
                                        <p:tgtEl>
                                          <p:spTgt spid="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xEl>
                                              <p:pRg st="4" end="4"/>
                                            </p:txEl>
                                          </p:spTgt>
                                        </p:tgtEl>
                                        <p:attrNameLst>
                                          <p:attrName>style.visibility</p:attrName>
                                        </p:attrNameLst>
                                      </p:cBhvr>
                                      <p:to>
                                        <p:strVal val="visible"/>
                                      </p:to>
                                    </p:set>
                                    <p:animEffect transition="in" filter="fade">
                                      <p:cBhvr>
                                        <p:cTn id="16" dur="500"/>
                                        <p:tgtEl>
                                          <p:spTgt spid="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xEl>
                                              <p:pRg st="5" end="5"/>
                                            </p:txEl>
                                          </p:spTgt>
                                        </p:tgtEl>
                                        <p:attrNameLst>
                                          <p:attrName>style.visibility</p:attrName>
                                        </p:attrNameLst>
                                      </p:cBhvr>
                                      <p:to>
                                        <p:strVal val="visible"/>
                                      </p:to>
                                    </p:set>
                                    <p:animEffect transition="in" filter="fade">
                                      <p:cBhvr>
                                        <p:cTn id="19" dur="500"/>
                                        <p:tgtEl>
                                          <p:spTgt spid="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2" name="Rectangle 1"/>
          <p:cNvSpPr/>
          <p:nvPr/>
        </p:nvSpPr>
        <p:spPr>
          <a:xfrm>
            <a:off x="327600" y="1000349"/>
            <a:ext cx="7871178" cy="2308324"/>
          </a:xfrm>
          <a:prstGeom prst="rect">
            <a:avLst/>
          </a:prstGeom>
        </p:spPr>
        <p:txBody>
          <a:bodyPr wrap="square">
            <a:spAutoFit/>
          </a:bodyPr>
          <a:lstStyle/>
          <a:p>
            <a:r>
              <a:rPr lang="en-US" sz="1800" dirty="0"/>
              <a:t>Remaining number of men = (300 - 50) = 250</a:t>
            </a:r>
            <a:r>
              <a:rPr lang="en-US" sz="1800" dirty="0" smtClean="0"/>
              <a:t>.</a:t>
            </a:r>
            <a:r>
              <a:rPr lang="en-US" sz="1800" dirty="0"/>
              <a:t/>
            </a:r>
            <a:br>
              <a:rPr lang="en-US" sz="1800" dirty="0"/>
            </a:br>
            <a:r>
              <a:rPr lang="en-US" sz="1800" dirty="0"/>
              <a:t>Remaining number of days = (90 - 20) days = 70 days</a:t>
            </a:r>
            <a:r>
              <a:rPr lang="en-US" sz="1800" dirty="0" smtClean="0"/>
              <a:t>.</a:t>
            </a:r>
            <a:r>
              <a:rPr lang="en-US" sz="1800" dirty="0"/>
              <a:t/>
            </a:r>
            <a:br>
              <a:rPr lang="en-US" sz="1800" dirty="0"/>
            </a:br>
            <a:r>
              <a:rPr lang="en-US" sz="1800" dirty="0"/>
              <a:t>300 men had provisions for 70 </a:t>
            </a:r>
            <a:r>
              <a:rPr lang="en-US" sz="1800" dirty="0" smtClean="0"/>
              <a:t>days</a:t>
            </a:r>
            <a:r>
              <a:rPr lang="en-US" sz="1800" dirty="0"/>
              <a:t/>
            </a:r>
            <a:br>
              <a:rPr lang="en-US" sz="1800" dirty="0"/>
            </a:br>
            <a:r>
              <a:rPr lang="en-US" sz="1800" dirty="0"/>
              <a:t>1 man had provisions for (300 × 70) days   </a:t>
            </a:r>
            <a:r>
              <a:rPr lang="en-US" sz="1800" b="1" dirty="0"/>
              <a:t>[less men, more days</a:t>
            </a:r>
            <a:r>
              <a:rPr lang="en-US" sz="1800" b="1" dirty="0" smtClean="0"/>
              <a:t>]</a:t>
            </a:r>
            <a:r>
              <a:rPr lang="en-US" sz="1800" dirty="0"/>
              <a:t/>
            </a:r>
            <a:br>
              <a:rPr lang="en-US" sz="1800" dirty="0"/>
            </a:br>
            <a:r>
              <a:rPr lang="en-US" sz="1800" dirty="0"/>
              <a:t>250 men had provisions for (300 × 70)/250 days  </a:t>
            </a:r>
            <a:r>
              <a:rPr lang="en-US" sz="1800" b="1" dirty="0"/>
              <a:t/>
            </a:r>
            <a:br>
              <a:rPr lang="en-US" sz="1800" b="1" dirty="0"/>
            </a:br>
            <a:r>
              <a:rPr lang="en-US" sz="1800" b="1" dirty="0"/>
              <a:t>                                                                  [more men, more days</a:t>
            </a:r>
            <a:r>
              <a:rPr lang="en-US" sz="1800" b="1" dirty="0" smtClean="0"/>
              <a:t>]</a:t>
            </a:r>
            <a:r>
              <a:rPr lang="en-US" sz="1800" dirty="0"/>
              <a:t/>
            </a:r>
            <a:br>
              <a:rPr lang="en-US" sz="1800" dirty="0"/>
            </a:br>
            <a:r>
              <a:rPr lang="en-US" sz="1800" dirty="0"/>
              <a:t>                                          = 84 days</a:t>
            </a:r>
            <a:r>
              <a:rPr lang="en-US" sz="1800" dirty="0" smtClean="0"/>
              <a:t>.</a:t>
            </a:r>
            <a:r>
              <a:rPr lang="en-US" sz="1800" dirty="0"/>
              <a:t/>
            </a:r>
            <a:br>
              <a:rPr lang="en-US" sz="1800" dirty="0"/>
            </a:br>
            <a:r>
              <a:rPr lang="en-US" sz="1800" dirty="0"/>
              <a:t>Hence, the remaining food will last for 84 days</a:t>
            </a:r>
            <a:r>
              <a:rPr lang="en-US" dirty="0"/>
              <a:t>.</a:t>
            </a:r>
            <a:endParaRPr lang="en-US" dirty="0">
              <a:latin typeface="arial" panose="020B0604020202020204" pitchFamily="34" charset="0"/>
            </a:endParaRPr>
          </a:p>
        </p:txBody>
      </p:sp>
    </p:spTree>
    <p:extLst>
      <p:ext uri="{BB962C8B-B14F-4D97-AF65-F5344CB8AC3E}">
        <p14:creationId xmlns:p14="http://schemas.microsoft.com/office/powerpoint/2010/main" val="1321640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Question: 15</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000349"/>
            <a:ext cx="8487464" cy="3135574"/>
          </a:xfrm>
          <a:prstGeom prst="rect">
            <a:avLst/>
          </a:prstGeom>
          <a:noFill/>
          <a:ln>
            <a:noFill/>
          </a:ln>
        </p:spPr>
        <p:txBody>
          <a:bodyPr spcFirstLastPara="1" wrap="square" lIns="0" tIns="0" rIns="0" bIns="0" anchor="t" anchorCtr="0">
            <a:noAutofit/>
          </a:bodyPr>
          <a:lstStyle/>
          <a:p>
            <a:r>
              <a:rPr lang="en-US" sz="1800" dirty="0"/>
              <a:t>A certain product C is made of two ingredients A and B in the proportion of 2: 5. The price of A is three times that of B. The overall cost of C is </a:t>
            </a:r>
            <a:r>
              <a:rPr lang="en-US" sz="1800" dirty="0" err="1"/>
              <a:t>Rs</a:t>
            </a:r>
            <a:r>
              <a:rPr lang="en-US" sz="1800" dirty="0"/>
              <a:t>. 5.20 per kg including </a:t>
            </a:r>
            <a:r>
              <a:rPr lang="en-US" sz="1800" dirty="0" err="1"/>
              <a:t>labour</a:t>
            </a:r>
            <a:r>
              <a:rPr lang="en-US" sz="1800" dirty="0"/>
              <a:t> charges of 80 paisa per kg. Find the cost of B per kg</a:t>
            </a:r>
            <a:r>
              <a:rPr lang="en-US" sz="1800" dirty="0" smtClean="0"/>
              <a:t>?</a:t>
            </a:r>
          </a:p>
          <a:p>
            <a:endParaRPr lang="en-US" sz="1800" dirty="0">
              <a:latin typeface="arial" panose="020B0604020202020204" pitchFamily="34" charset="0"/>
            </a:endParaRPr>
          </a:p>
          <a:p>
            <a:pPr marL="457200" indent="-457200">
              <a:buFont typeface="+mj-lt"/>
              <a:buAutoNum type="alphaUcPeriod"/>
            </a:pPr>
            <a:r>
              <a:rPr lang="en-US" sz="1800" dirty="0" smtClean="0">
                <a:latin typeface="arial" panose="020B0604020202020204" pitchFamily="34" charset="0"/>
              </a:rPr>
              <a:t>Rs.2.80</a:t>
            </a:r>
          </a:p>
          <a:p>
            <a:pPr marL="457200" indent="-457200">
              <a:buFont typeface="+mj-lt"/>
              <a:buAutoNum type="alphaUcPeriod"/>
            </a:pPr>
            <a:r>
              <a:rPr lang="en-US" sz="1800" dirty="0" smtClean="0">
                <a:latin typeface="arial" panose="020B0604020202020204" pitchFamily="34" charset="0"/>
              </a:rPr>
              <a:t>Rs.4.80</a:t>
            </a:r>
          </a:p>
          <a:p>
            <a:pPr marL="457200" indent="-457200">
              <a:buFont typeface="+mj-lt"/>
              <a:buAutoNum type="alphaUcPeriod"/>
            </a:pPr>
            <a:r>
              <a:rPr lang="en-US" sz="1800" dirty="0" smtClean="0">
                <a:latin typeface="arial" panose="020B0604020202020204" pitchFamily="34" charset="0"/>
              </a:rPr>
              <a:t>Rs.3.20</a:t>
            </a:r>
          </a:p>
          <a:p>
            <a:pPr marL="457200" indent="-457200">
              <a:buFont typeface="+mj-lt"/>
              <a:buAutoNum type="alphaUcPeriod"/>
            </a:pPr>
            <a:r>
              <a:rPr lang="en-US" sz="1800" dirty="0" smtClean="0">
                <a:latin typeface="arial" panose="020B0604020202020204" pitchFamily="34" charset="0"/>
              </a:rPr>
              <a:t>Rs.4.20</a:t>
            </a:r>
            <a:endParaRPr lang="en-US" sz="1800" dirty="0">
              <a:latin typeface="arial" panose="020B0604020202020204" pitchFamily="34" charset="0"/>
            </a:endParaRPr>
          </a:p>
          <a:p>
            <a:endParaRPr lang="en-US" sz="1800" dirty="0">
              <a:latin typeface="arial" panose="020B0604020202020204" pitchFamily="34" charset="0"/>
            </a:endParaRPr>
          </a:p>
        </p:txBody>
      </p:sp>
      <p:sp>
        <p:nvSpPr>
          <p:cNvPr id="2" name="TextBox 1"/>
          <p:cNvSpPr txBox="1"/>
          <p:nvPr/>
        </p:nvSpPr>
        <p:spPr>
          <a:xfrm>
            <a:off x="6739847" y="3814296"/>
            <a:ext cx="1489753" cy="369332"/>
          </a:xfrm>
          <a:prstGeom prst="rect">
            <a:avLst/>
          </a:prstGeom>
          <a:noFill/>
        </p:spPr>
        <p:txBody>
          <a:bodyPr wrap="square" rtlCol="0">
            <a:spAutoFit/>
          </a:bodyPr>
          <a:lstStyle/>
          <a:p>
            <a:r>
              <a:rPr lang="en-US" sz="1800" dirty="0" smtClean="0">
                <a:latin typeface="+mn-lt"/>
              </a:rPr>
              <a:t>Answer: A</a:t>
            </a:r>
            <a:endParaRPr lang="en-US" sz="1800" dirty="0">
              <a:latin typeface="+mn-lt"/>
            </a:endParaRPr>
          </a:p>
        </p:txBody>
      </p:sp>
    </p:spTree>
    <p:extLst>
      <p:ext uri="{BB962C8B-B14F-4D97-AF65-F5344CB8AC3E}">
        <p14:creationId xmlns:p14="http://schemas.microsoft.com/office/powerpoint/2010/main" val="361460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2" end="2"/>
                                            </p:txEl>
                                          </p:spTgt>
                                        </p:tgtEl>
                                        <p:attrNameLst>
                                          <p:attrName>style.visibility</p:attrName>
                                        </p:attrNameLst>
                                      </p:cBhvr>
                                      <p:to>
                                        <p:strVal val="visible"/>
                                      </p:to>
                                    </p:set>
                                    <p:animEffect transition="in" filter="fade">
                                      <p:cBhvr>
                                        <p:cTn id="10" dur="500"/>
                                        <p:tgtEl>
                                          <p:spTgt spid="9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animEffect transition="in" filter="fade">
                                      <p:cBhvr>
                                        <p:cTn id="13" dur="500"/>
                                        <p:tgtEl>
                                          <p:spTgt spid="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xEl>
                                              <p:pRg st="4" end="4"/>
                                            </p:txEl>
                                          </p:spTgt>
                                        </p:tgtEl>
                                        <p:attrNameLst>
                                          <p:attrName>style.visibility</p:attrName>
                                        </p:attrNameLst>
                                      </p:cBhvr>
                                      <p:to>
                                        <p:strVal val="visible"/>
                                      </p:to>
                                    </p:set>
                                    <p:animEffect transition="in" filter="fade">
                                      <p:cBhvr>
                                        <p:cTn id="16" dur="500"/>
                                        <p:tgtEl>
                                          <p:spTgt spid="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xEl>
                                              <p:pRg st="5" end="5"/>
                                            </p:txEl>
                                          </p:spTgt>
                                        </p:tgtEl>
                                        <p:attrNameLst>
                                          <p:attrName>style.visibility</p:attrName>
                                        </p:attrNameLst>
                                      </p:cBhvr>
                                      <p:to>
                                        <p:strVal val="visible"/>
                                      </p:to>
                                    </p:set>
                                    <p:animEffect transition="in" filter="fade">
                                      <p:cBhvr>
                                        <p:cTn id="19" dur="500"/>
                                        <p:tgtEl>
                                          <p:spTgt spid="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2" name="Rectangle 1"/>
          <p:cNvSpPr/>
          <p:nvPr/>
        </p:nvSpPr>
        <p:spPr>
          <a:xfrm>
            <a:off x="327600" y="827344"/>
            <a:ext cx="7078895" cy="3539430"/>
          </a:xfrm>
          <a:prstGeom prst="rect">
            <a:avLst/>
          </a:prstGeom>
        </p:spPr>
        <p:txBody>
          <a:bodyPr wrap="square">
            <a:spAutoFit/>
          </a:bodyPr>
          <a:lstStyle/>
          <a:p>
            <a:r>
              <a:rPr lang="en-US" sz="1600" dirty="0"/>
              <a:t>Let the </a:t>
            </a:r>
            <a:r>
              <a:rPr lang="en-US" sz="1600" b="1" dirty="0"/>
              <a:t>price of B per kg be </a:t>
            </a:r>
            <a:r>
              <a:rPr lang="en-US" sz="1600" b="1" dirty="0" err="1"/>
              <a:t>Rs</a:t>
            </a:r>
            <a:r>
              <a:rPr lang="en-US" sz="1600" b="1" dirty="0"/>
              <a:t>. X</a:t>
            </a:r>
            <a:r>
              <a:rPr lang="en-US" sz="1600" dirty="0"/>
              <a:t>.</a:t>
            </a:r>
            <a:br>
              <a:rPr lang="en-US" sz="1600" dirty="0"/>
            </a:br>
            <a:r>
              <a:rPr lang="en-US" sz="1600" dirty="0"/>
              <a:t>Then, the price of A per kg = </a:t>
            </a:r>
            <a:r>
              <a:rPr lang="en-US" sz="1600" dirty="0" err="1"/>
              <a:t>Rs</a:t>
            </a:r>
            <a:r>
              <a:rPr lang="en-US" sz="1600" dirty="0"/>
              <a:t>. </a:t>
            </a:r>
            <a:r>
              <a:rPr lang="en-US" sz="1600" dirty="0" smtClean="0"/>
              <a:t>3X</a:t>
            </a:r>
            <a:r>
              <a:rPr lang="en-US" sz="1600" dirty="0"/>
              <a:t/>
            </a:r>
            <a:br>
              <a:rPr lang="en-US" sz="1600" dirty="0"/>
            </a:br>
            <a:r>
              <a:rPr lang="en-US" sz="1600" dirty="0"/>
              <a:t>1 kg of C contains 2/7 kg of A and 5/7 kg of B</a:t>
            </a:r>
            <a:br>
              <a:rPr lang="en-US" sz="1600" dirty="0"/>
            </a:br>
            <a:r>
              <a:rPr lang="en-US" sz="1600" b="1" dirty="0"/>
              <a:t>Price of 1 kg of C</a:t>
            </a:r>
            <a:r>
              <a:rPr lang="en-US" sz="1600" dirty="0"/>
              <a:t> = {quantity of A * price of A per kg} + {quantity of B * price of B per kg}</a:t>
            </a:r>
            <a:br>
              <a:rPr lang="en-US" sz="1600" dirty="0"/>
            </a:br>
            <a:r>
              <a:rPr lang="en-US" sz="1600" dirty="0"/>
              <a:t>= {(2/7) * 3X} + {(5/7) * X}</a:t>
            </a:r>
            <a:br>
              <a:rPr lang="en-US" sz="1600" dirty="0"/>
            </a:br>
            <a:r>
              <a:rPr lang="en-US" sz="1600" dirty="0"/>
              <a:t>= (6/7)X + (5/7)X</a:t>
            </a:r>
            <a:br>
              <a:rPr lang="en-US" sz="1600" dirty="0"/>
            </a:br>
            <a:r>
              <a:rPr lang="en-US" sz="1600" dirty="0"/>
              <a:t>= </a:t>
            </a:r>
            <a:r>
              <a:rPr lang="en-US" sz="1600" b="1" dirty="0"/>
              <a:t>(11/7) </a:t>
            </a:r>
            <a:r>
              <a:rPr lang="en-US" sz="1600" b="1" dirty="0" smtClean="0"/>
              <a:t>X</a:t>
            </a:r>
            <a:r>
              <a:rPr lang="en-US" sz="1600" dirty="0"/>
              <a:t/>
            </a:r>
            <a:br>
              <a:rPr lang="en-US" sz="1600" dirty="0"/>
            </a:br>
            <a:r>
              <a:rPr lang="en-US" sz="1600" dirty="0"/>
              <a:t>Given that, Overall cost of C per kg = </a:t>
            </a:r>
            <a:r>
              <a:rPr lang="en-US" sz="1600" dirty="0" err="1"/>
              <a:t>Rs</a:t>
            </a:r>
            <a:r>
              <a:rPr lang="en-US" sz="1600" dirty="0"/>
              <a:t>. 5.20</a:t>
            </a:r>
            <a:br>
              <a:rPr lang="en-US" sz="1600" dirty="0"/>
            </a:br>
            <a:r>
              <a:rPr lang="en-US" sz="1600" dirty="0"/>
              <a:t>----&gt; (11/7) X = 5.20 â€“ 0.80</a:t>
            </a:r>
            <a:br>
              <a:rPr lang="en-US" sz="1600" dirty="0"/>
            </a:br>
            <a:r>
              <a:rPr lang="en-US" sz="1600" dirty="0"/>
              <a:t>----&gt; (11/7) X = 4.40</a:t>
            </a:r>
            <a:br>
              <a:rPr lang="en-US" sz="1600" dirty="0"/>
            </a:br>
            <a:r>
              <a:rPr lang="en-US" sz="1600" dirty="0"/>
              <a:t>----&gt; X = 4.40 Ã— (7/11)</a:t>
            </a:r>
            <a:br>
              <a:rPr lang="en-US" sz="1600" dirty="0"/>
            </a:br>
            <a:r>
              <a:rPr lang="en-US" sz="1600" dirty="0"/>
              <a:t>----&gt; </a:t>
            </a:r>
            <a:r>
              <a:rPr lang="en-US" sz="1600" b="1" dirty="0"/>
              <a:t>X = </a:t>
            </a:r>
            <a:r>
              <a:rPr lang="en-US" sz="1600" b="1" dirty="0" err="1"/>
              <a:t>Rs</a:t>
            </a:r>
            <a:r>
              <a:rPr lang="en-US" sz="1600" b="1" dirty="0"/>
              <a:t>. 2.80</a:t>
            </a:r>
            <a:r>
              <a:rPr lang="en-US" sz="1600" dirty="0"/>
              <a:t/>
            </a:r>
            <a:br>
              <a:rPr lang="en-US" sz="1600" dirty="0"/>
            </a:br>
            <a:r>
              <a:rPr lang="en-US" sz="1600" dirty="0"/>
              <a:t>Hence the </a:t>
            </a:r>
            <a:r>
              <a:rPr lang="en-US" sz="1600" b="1" dirty="0"/>
              <a:t>cost of B per kg = </a:t>
            </a:r>
            <a:r>
              <a:rPr lang="en-US" sz="1600" b="1" dirty="0" err="1"/>
              <a:t>Rs</a:t>
            </a:r>
            <a:r>
              <a:rPr lang="en-US" sz="1600" b="1" dirty="0"/>
              <a:t>. 2.80.</a:t>
            </a:r>
            <a:r>
              <a:rPr lang="en-US" sz="1600" dirty="0" smtClean="0">
                <a:latin typeface="+mn-lt"/>
              </a:rPr>
              <a:t>.</a:t>
            </a:r>
            <a:endParaRPr lang="en-US" sz="1600" dirty="0">
              <a:latin typeface="+mn-lt"/>
            </a:endParaRPr>
          </a:p>
        </p:txBody>
      </p:sp>
    </p:spTree>
    <p:extLst>
      <p:ext uri="{BB962C8B-B14F-4D97-AF65-F5344CB8AC3E}">
        <p14:creationId xmlns:p14="http://schemas.microsoft.com/office/powerpoint/2010/main" val="3220823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indent="0">
              <a:buNone/>
            </a:pPr>
            <a:r>
              <a:rPr lang="en-US" sz="2000" b="1" dirty="0" smtClean="0">
                <a:solidFill>
                  <a:schemeClr val="bg1"/>
                </a:solidFill>
                <a:latin typeface="+mj-lt"/>
                <a:cs typeface="Arial" panose="020B0604020202020204" pitchFamily="34" charset="0"/>
              </a:rPr>
              <a:t>   PROPORTIONS</a:t>
            </a:r>
            <a:r>
              <a:rPr lang="en-US" sz="2000" b="1" dirty="0" smtClean="0">
                <a:solidFill>
                  <a:schemeClr val="bg1"/>
                </a:solidFill>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p:txBody>
      </p:sp>
      <p:sp>
        <p:nvSpPr>
          <p:cNvPr id="61" name="Google Shape;61;p14"/>
          <p:cNvSpPr txBox="1"/>
          <p:nvPr/>
        </p:nvSpPr>
        <p:spPr>
          <a:xfrm>
            <a:off x="327600" y="1231200"/>
            <a:ext cx="8420474" cy="2610300"/>
          </a:xfrm>
          <a:prstGeom prst="rect">
            <a:avLst/>
          </a:prstGeom>
          <a:noFill/>
          <a:ln>
            <a:noFill/>
          </a:ln>
        </p:spPr>
        <p:txBody>
          <a:bodyPr spcFirstLastPara="1" wrap="square" lIns="0" tIns="0" rIns="0" bIns="0" anchor="t" anchorCtr="0">
            <a:noAutofit/>
          </a:bodyPr>
          <a:lstStyle/>
          <a:p>
            <a:pPr marL="285750" indent="-285750">
              <a:lnSpc>
                <a:spcPct val="150000"/>
              </a:lnSpc>
              <a:buFont typeface="Arial" pitchFamily="34" charset="0"/>
              <a:buChar char="•"/>
            </a:pPr>
            <a:r>
              <a:rPr lang="en-US" sz="1800" dirty="0">
                <a:latin typeface="+mn-lt"/>
                <a:cs typeface="Arial" panose="020B0604020202020204" pitchFamily="34" charset="0"/>
              </a:rPr>
              <a:t>A </a:t>
            </a:r>
            <a:r>
              <a:rPr lang="en-US" sz="1800" b="1" dirty="0">
                <a:latin typeface="+mn-lt"/>
                <a:cs typeface="Arial" panose="020B0604020202020204" pitchFamily="34" charset="0"/>
              </a:rPr>
              <a:t>proportion</a:t>
            </a:r>
            <a:r>
              <a:rPr lang="en-US" sz="1800" dirty="0">
                <a:latin typeface="+mn-lt"/>
                <a:cs typeface="Arial" panose="020B0604020202020204" pitchFamily="34" charset="0"/>
              </a:rPr>
              <a:t> is simply a statement that two </a:t>
            </a:r>
            <a:r>
              <a:rPr lang="en-US" sz="1800" b="1" dirty="0">
                <a:latin typeface="+mn-lt"/>
                <a:cs typeface="Arial" panose="020B0604020202020204" pitchFamily="34" charset="0"/>
              </a:rPr>
              <a:t>ratios</a:t>
            </a:r>
            <a:r>
              <a:rPr lang="en-US" sz="1800" dirty="0">
                <a:latin typeface="+mn-lt"/>
                <a:cs typeface="Arial" panose="020B0604020202020204" pitchFamily="34" charset="0"/>
              </a:rPr>
              <a:t> are equal. It can be written in two ways: as two equal fractions a/b = c/d; or using a colon, a:b = c:d. ... </a:t>
            </a:r>
            <a:endParaRPr lang="en-US" sz="1800" dirty="0" smtClean="0">
              <a:latin typeface="+mn-lt"/>
              <a:cs typeface="Arial" panose="020B0604020202020204" pitchFamily="34" charset="0"/>
            </a:endParaRPr>
          </a:p>
          <a:p>
            <a:pPr marL="285750" indent="-285750">
              <a:lnSpc>
                <a:spcPct val="150000"/>
              </a:lnSpc>
              <a:buFont typeface="Arial" pitchFamily="34" charset="0"/>
              <a:buChar char="•"/>
            </a:pPr>
            <a:r>
              <a:rPr lang="en-US" sz="1800" dirty="0" smtClean="0">
                <a:latin typeface="+mn-lt"/>
                <a:cs typeface="Arial" panose="020B0604020202020204" pitchFamily="34" charset="0"/>
              </a:rPr>
              <a:t>In </a:t>
            </a:r>
            <a:r>
              <a:rPr lang="en-US" sz="1800" dirty="0">
                <a:latin typeface="+mn-lt"/>
                <a:cs typeface="Arial" panose="020B0604020202020204" pitchFamily="34" charset="0"/>
              </a:rPr>
              <a:t>problems involving </a:t>
            </a:r>
            <a:r>
              <a:rPr lang="en-US" sz="1800" b="1" dirty="0">
                <a:latin typeface="+mn-lt"/>
                <a:cs typeface="Arial" panose="020B0604020202020204" pitchFamily="34" charset="0"/>
              </a:rPr>
              <a:t>proportions</a:t>
            </a:r>
            <a:r>
              <a:rPr lang="en-US" sz="1800" dirty="0">
                <a:latin typeface="+mn-lt"/>
                <a:cs typeface="Arial" panose="020B0604020202020204" pitchFamily="34" charset="0"/>
              </a:rPr>
              <a:t>, we can use cross products to test whether two </a:t>
            </a:r>
            <a:r>
              <a:rPr lang="en-US" sz="1800" b="1" dirty="0">
                <a:latin typeface="+mn-lt"/>
                <a:cs typeface="Arial" panose="020B0604020202020204" pitchFamily="34" charset="0"/>
              </a:rPr>
              <a:t>ratios</a:t>
            </a:r>
            <a:r>
              <a:rPr lang="en-US" sz="1800" dirty="0">
                <a:latin typeface="+mn-lt"/>
                <a:cs typeface="Arial" panose="020B0604020202020204" pitchFamily="34" charset="0"/>
              </a:rPr>
              <a:t> are equal and form a </a:t>
            </a:r>
            <a:r>
              <a:rPr lang="en-US" sz="1800" b="1" dirty="0">
                <a:latin typeface="+mn-lt"/>
                <a:cs typeface="Arial" panose="020B0604020202020204" pitchFamily="34" charset="0"/>
              </a:rPr>
              <a:t>proportion</a:t>
            </a:r>
            <a:r>
              <a:rPr lang="en-US" sz="1800" dirty="0">
                <a:latin typeface="+mn-lt"/>
                <a:cs typeface="Arial" panose="020B0604020202020204" pitchFamily="34" charset="0"/>
              </a:rPr>
              <a:t>.</a:t>
            </a:r>
          </a:p>
          <a:p>
            <a:pPr marL="285750" indent="-285750">
              <a:lnSpc>
                <a:spcPct val="150000"/>
              </a:lnSpc>
              <a:buFont typeface="Arial" pitchFamily="34" charset="0"/>
              <a:buChar char="•"/>
            </a:pPr>
            <a:r>
              <a:rPr lang="en-US" sz="1800" dirty="0" smtClean="0">
                <a:latin typeface="+mn-lt"/>
                <a:cs typeface="Arial" panose="020B0604020202020204" pitchFamily="34" charset="0"/>
              </a:rPr>
              <a:t>A</a:t>
            </a:r>
            <a:r>
              <a:rPr lang="en-US" sz="1800" dirty="0">
                <a:latin typeface="+mn-lt"/>
                <a:cs typeface="Arial" panose="020B0604020202020204" pitchFamily="34" charset="0"/>
              </a:rPr>
              <a:t> </a:t>
            </a:r>
            <a:r>
              <a:rPr lang="en-US" sz="1800" b="1" dirty="0">
                <a:latin typeface="+mn-lt"/>
                <a:cs typeface="Arial" panose="020B0604020202020204" pitchFamily="34" charset="0"/>
              </a:rPr>
              <a:t>proportion</a:t>
            </a:r>
            <a:r>
              <a:rPr lang="en-US" sz="1800" dirty="0">
                <a:latin typeface="+mn-lt"/>
                <a:cs typeface="Arial" panose="020B0604020202020204" pitchFamily="34" charset="0"/>
              </a:rPr>
              <a:t> is an equation with a </a:t>
            </a:r>
            <a:r>
              <a:rPr lang="en-US" sz="1800" b="1" dirty="0">
                <a:latin typeface="+mn-lt"/>
                <a:cs typeface="Arial" panose="020B0604020202020204" pitchFamily="34" charset="0"/>
              </a:rPr>
              <a:t>ratio</a:t>
            </a:r>
            <a:r>
              <a:rPr lang="en-US" sz="1800" dirty="0">
                <a:latin typeface="+mn-lt"/>
                <a:cs typeface="Arial" panose="020B0604020202020204" pitchFamily="34" charset="0"/>
              </a:rPr>
              <a:t> on each side. It is a statement that two </a:t>
            </a:r>
            <a:r>
              <a:rPr lang="en-US" sz="1800" b="1" dirty="0">
                <a:latin typeface="+mn-lt"/>
                <a:cs typeface="Arial" panose="020B0604020202020204" pitchFamily="34" charset="0"/>
              </a:rPr>
              <a:t>ratios</a:t>
            </a:r>
            <a:r>
              <a:rPr lang="en-US" sz="1800" dirty="0">
                <a:latin typeface="+mn-lt"/>
                <a:cs typeface="Arial" panose="020B0604020202020204" pitchFamily="34" charset="0"/>
              </a:rPr>
              <a:t> are equal. 3/4 = 6/8 is an </a:t>
            </a:r>
            <a:r>
              <a:rPr lang="en-US" sz="1800" b="1" dirty="0">
                <a:latin typeface="+mn-lt"/>
                <a:cs typeface="Arial" panose="020B0604020202020204" pitchFamily="34" charset="0"/>
              </a:rPr>
              <a:t>example</a:t>
            </a:r>
            <a:r>
              <a:rPr lang="en-US" sz="1800" dirty="0">
                <a:latin typeface="+mn-lt"/>
                <a:cs typeface="Arial" panose="020B0604020202020204" pitchFamily="34" charset="0"/>
              </a:rPr>
              <a:t> of a </a:t>
            </a:r>
            <a:r>
              <a:rPr lang="en-US" sz="1800" b="1" dirty="0">
                <a:latin typeface="+mn-lt"/>
                <a:cs typeface="Arial" panose="020B0604020202020204" pitchFamily="34" charset="0"/>
              </a:rPr>
              <a:t>proportion.</a:t>
            </a:r>
            <a:endParaRPr lang="en-US" sz="1800" dirty="0">
              <a:latin typeface="+mn-lt"/>
              <a:cs typeface="Arial" panose="020B0604020202020204" pitchFamily="34" charset="0"/>
            </a:endParaRPr>
          </a:p>
          <a:p>
            <a:pPr marL="0" indent="0">
              <a:buNone/>
            </a:pPr>
            <a:endParaRPr lang="en-US" sz="1800" dirty="0">
              <a:latin typeface="+mn-lt"/>
              <a:cs typeface="Arial" panose="020B0604020202020204" pitchFamily="34" charset="0"/>
            </a:endParaRPr>
          </a:p>
        </p:txBody>
      </p:sp>
    </p:spTree>
    <p:extLst>
      <p:ext uri="{BB962C8B-B14F-4D97-AF65-F5344CB8AC3E}">
        <p14:creationId xmlns:p14="http://schemas.microsoft.com/office/powerpoint/2010/main" val="418296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indent="0">
              <a:buNone/>
            </a:pPr>
            <a:r>
              <a:rPr lang="en-US" sz="2000" b="1" dirty="0" smtClean="0">
                <a:solidFill>
                  <a:schemeClr val="bg1"/>
                </a:solidFill>
                <a:latin typeface="+mj-lt"/>
                <a:cs typeface="Arial" panose="020B0604020202020204" pitchFamily="34" charset="0"/>
              </a:rPr>
              <a:t>   FORMULA:</a:t>
            </a:r>
            <a:endParaRPr lang="en-US" sz="2000" b="1" dirty="0">
              <a:latin typeface="Arial" panose="020B0604020202020204" pitchFamily="34" charset="0"/>
              <a:cs typeface="Arial" panose="020B0604020202020204" pitchFamily="34" charset="0"/>
            </a:endParaRPr>
          </a:p>
        </p:txBody>
      </p:sp>
      <p:sp>
        <p:nvSpPr>
          <p:cNvPr id="61" name="Google Shape;61;p14"/>
          <p:cNvSpPr txBox="1"/>
          <p:nvPr/>
        </p:nvSpPr>
        <p:spPr>
          <a:xfrm>
            <a:off x="327600" y="1231199"/>
            <a:ext cx="6946503" cy="2843975"/>
          </a:xfrm>
          <a:prstGeom prst="rect">
            <a:avLst/>
          </a:prstGeom>
          <a:noFill/>
          <a:ln>
            <a:noFill/>
          </a:ln>
        </p:spPr>
        <p:txBody>
          <a:bodyPr spcFirstLastPara="1" wrap="square" lIns="0" tIns="0" rIns="0" bIns="0" anchor="t" anchorCtr="0">
            <a:noAutofit/>
          </a:bodyPr>
          <a:lstStyle/>
          <a:p>
            <a:r>
              <a:rPr lang="es-ES" sz="1800" dirty="0">
                <a:latin typeface="Arial" panose="020B0604020202020204" pitchFamily="34" charset="0"/>
                <a:cs typeface="Arial" panose="020B0604020202020204" pitchFamily="34" charset="0"/>
              </a:rPr>
              <a:t>If u/v = x/y, then uy = vx</a:t>
            </a:r>
          </a:p>
          <a:p>
            <a:r>
              <a:rPr lang="es-ES" sz="1800" dirty="0">
                <a:latin typeface="Arial" panose="020B0604020202020204" pitchFamily="34" charset="0"/>
                <a:cs typeface="Arial" panose="020B0604020202020204" pitchFamily="34" charset="0"/>
              </a:rPr>
              <a:t>If u/v = x/y, then u/x = v/y</a:t>
            </a:r>
          </a:p>
          <a:p>
            <a:r>
              <a:rPr lang="es-ES" sz="1800" dirty="0">
                <a:latin typeface="Arial" panose="020B0604020202020204" pitchFamily="34" charset="0"/>
                <a:cs typeface="Arial" panose="020B0604020202020204" pitchFamily="34" charset="0"/>
              </a:rPr>
              <a:t>If u/v = x/y, then v/u = y/x</a:t>
            </a:r>
          </a:p>
          <a:p>
            <a:r>
              <a:rPr lang="es-ES" sz="1800" dirty="0">
                <a:latin typeface="Arial" panose="020B0604020202020204" pitchFamily="34" charset="0"/>
                <a:cs typeface="Arial" panose="020B0604020202020204" pitchFamily="34" charset="0"/>
              </a:rPr>
              <a:t>If u/v = x/y, then (u+v)/v = (x+y)/y</a:t>
            </a:r>
          </a:p>
          <a:p>
            <a:r>
              <a:rPr lang="es-ES" sz="1800" dirty="0">
                <a:latin typeface="Arial" panose="020B0604020202020204" pitchFamily="34" charset="0"/>
                <a:cs typeface="Arial" panose="020B0604020202020204" pitchFamily="34" charset="0"/>
              </a:rPr>
              <a:t>If u/v = x/y, then (u-v)/v = (x-y)/y</a:t>
            </a:r>
          </a:p>
          <a:p>
            <a:r>
              <a:rPr lang="es-ES" sz="1800" dirty="0">
                <a:latin typeface="Arial" panose="020B0604020202020204" pitchFamily="34" charset="0"/>
                <a:cs typeface="Arial" panose="020B0604020202020204" pitchFamily="34" charset="0"/>
              </a:rPr>
              <a:t>If u/v = x/y, then (u+v)/ (u-v) = (x+y)/(x-y), which is known as </a:t>
            </a:r>
            <a:r>
              <a:rPr lang="es-ES" sz="1800" dirty="0" smtClean="0">
                <a:latin typeface="Arial" panose="020B0604020202020204" pitchFamily="34" charset="0"/>
                <a:cs typeface="Arial" panose="020B0604020202020204" pitchFamily="34" charset="0"/>
              </a:rPr>
              <a:t>componendo </a:t>
            </a:r>
            <a:r>
              <a:rPr lang="es-ES" sz="1800" dirty="0">
                <a:latin typeface="Arial" panose="020B0604020202020204" pitchFamily="34" charset="0"/>
                <a:cs typeface="Arial" panose="020B0604020202020204" pitchFamily="34" charset="0"/>
              </a:rPr>
              <a:t>-Dividendo Rule</a:t>
            </a:r>
          </a:p>
          <a:p>
            <a:r>
              <a:rPr lang="es-ES" sz="1800" dirty="0">
                <a:latin typeface="Arial" panose="020B0604020202020204" pitchFamily="34" charset="0"/>
                <a:cs typeface="Arial" panose="020B0604020202020204" pitchFamily="34" charset="0"/>
              </a:rPr>
              <a:t>If u/v = v/x, then u/x = u</a:t>
            </a:r>
            <a:r>
              <a:rPr lang="es-ES" sz="1800" baseline="30000" dirty="0">
                <a:latin typeface="Arial" panose="020B0604020202020204" pitchFamily="34" charset="0"/>
                <a:cs typeface="Arial" panose="020B0604020202020204" pitchFamily="34" charset="0"/>
              </a:rPr>
              <a:t>2</a:t>
            </a:r>
            <a:r>
              <a:rPr lang="es-ES" sz="1800" dirty="0">
                <a:latin typeface="Arial" panose="020B0604020202020204" pitchFamily="34" charset="0"/>
                <a:cs typeface="Arial" panose="020B0604020202020204" pitchFamily="34" charset="0"/>
              </a:rPr>
              <a:t>/v</a:t>
            </a:r>
            <a:r>
              <a:rPr lang="es-ES" sz="1800" baseline="30000" dirty="0">
                <a:latin typeface="Arial" panose="020B0604020202020204" pitchFamily="34" charset="0"/>
                <a:cs typeface="Arial" panose="020B0604020202020204" pitchFamily="34" charset="0"/>
              </a:rPr>
              <a:t>2</a:t>
            </a:r>
            <a:endParaRPr lang="es-ES" sz="1800" dirty="0">
              <a:latin typeface="Arial" panose="020B0604020202020204" pitchFamily="34" charset="0"/>
              <a:cs typeface="Arial" panose="020B0604020202020204" pitchFamily="34" charset="0"/>
            </a:endParaRPr>
          </a:p>
          <a:p>
            <a:r>
              <a:rPr lang="es-ES" sz="1800" dirty="0">
                <a:latin typeface="Arial" panose="020B0604020202020204" pitchFamily="34" charset="0"/>
                <a:cs typeface="Arial" panose="020B0604020202020204" pitchFamily="34" charset="0"/>
              </a:rPr>
              <a:t>If u/v = x/y, then u = x and v =y</a:t>
            </a:r>
          </a:p>
          <a:p>
            <a:r>
              <a:rPr lang="es-ES" sz="1800" dirty="0">
                <a:latin typeface="Arial" panose="020B0604020202020204" pitchFamily="34" charset="0"/>
                <a:cs typeface="Arial" panose="020B0604020202020204" pitchFamily="34" charset="0"/>
              </a:rPr>
              <a:t>If a/(b+c) = b/(c+a) = c/(a+b) and a+b+ c ≠0, then a =b = c</a:t>
            </a:r>
          </a:p>
          <a:p>
            <a:pPr marL="0" indent="0">
              <a:buNone/>
            </a:pPr>
            <a:endParaRPr lang="en-US" sz="1800" dirty="0">
              <a:latin typeface="+mn-lt"/>
              <a:cs typeface="Arial" panose="020B0604020202020204" pitchFamily="34" charset="0"/>
            </a:endParaRPr>
          </a:p>
        </p:txBody>
      </p:sp>
    </p:spTree>
    <p:extLst>
      <p:ext uri="{BB962C8B-B14F-4D97-AF65-F5344CB8AC3E}">
        <p14:creationId xmlns:p14="http://schemas.microsoft.com/office/powerpoint/2010/main" val="347408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79" name="Google Shape;79;p16"/>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80" name="Google Shape;80;p16"/>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smtClean="0">
                <a:solidFill>
                  <a:schemeClr val="bg1"/>
                </a:solidFill>
              </a:rPr>
              <a:t>  CONCEPTS:</a:t>
            </a:r>
            <a:endParaRPr sz="2000" dirty="0">
              <a:solidFill>
                <a:schemeClr val="bg1"/>
              </a:solidFill>
            </a:endParaRPr>
          </a:p>
        </p:txBody>
      </p:sp>
      <p:sp>
        <p:nvSpPr>
          <p:cNvPr id="82" name="Google Shape;82;p16"/>
          <p:cNvSpPr txBox="1"/>
          <p:nvPr/>
        </p:nvSpPr>
        <p:spPr>
          <a:xfrm>
            <a:off x="0" y="1446174"/>
            <a:ext cx="10631400" cy="1249776"/>
          </a:xfrm>
          <a:prstGeom prst="rect">
            <a:avLst/>
          </a:prstGeom>
          <a:noFill/>
          <a:ln>
            <a:noFill/>
          </a:ln>
        </p:spPr>
        <p:txBody>
          <a:bodyPr spcFirstLastPara="1" wrap="square" lIns="0" tIns="475200" rIns="0" bIns="0" anchor="t" anchorCtr="0">
            <a:noAutofit/>
          </a:bodyPr>
          <a:lstStyle/>
          <a:p>
            <a:pPr marL="475199" lvl="0" indent="0" algn="l" rtl="0">
              <a:spcBef>
                <a:spcPts val="0"/>
              </a:spcBef>
              <a:spcAft>
                <a:spcPts val="0"/>
              </a:spcAft>
              <a:buNone/>
            </a:pPr>
            <a:endParaRPr sz="2000" dirty="0">
              <a:latin typeface="Roboto Light"/>
              <a:ea typeface="Roboto Light"/>
              <a:cs typeface="Roboto Light"/>
              <a:sym typeface="Roboto Light"/>
            </a:endParaRPr>
          </a:p>
        </p:txBody>
      </p:sp>
      <p:sp>
        <p:nvSpPr>
          <p:cNvPr id="83" name="Google Shape;83;p16"/>
          <p:cNvSpPr txBox="1"/>
          <p:nvPr/>
        </p:nvSpPr>
        <p:spPr>
          <a:xfrm>
            <a:off x="72277" y="1103454"/>
            <a:ext cx="8620018" cy="3184989"/>
          </a:xfrm>
          <a:prstGeom prst="rect">
            <a:avLst/>
          </a:prstGeom>
          <a:noFill/>
          <a:ln>
            <a:noFill/>
          </a:ln>
        </p:spPr>
        <p:txBody>
          <a:bodyPr spcFirstLastPara="1" wrap="square" lIns="0" tIns="0" rIns="0" bIns="0" anchor="t" anchorCtr="0">
            <a:noAutofit/>
          </a:bodyPr>
          <a:lstStyle/>
          <a:p>
            <a:pPr algn="just"/>
            <a:r>
              <a:rPr lang="en-US" sz="1800" dirty="0" smtClean="0">
                <a:latin typeface="Arial" panose="020B0604020202020204" pitchFamily="34" charset="0"/>
                <a:cs typeface="Arial" panose="020B0604020202020204" pitchFamily="34" charset="0"/>
              </a:rPr>
              <a:t>   Suppose </a:t>
            </a:r>
            <a:r>
              <a:rPr lang="en-US" sz="1800" dirty="0">
                <a:latin typeface="Arial" panose="020B0604020202020204" pitchFamily="34" charset="0"/>
                <a:cs typeface="Arial" panose="020B0604020202020204" pitchFamily="34" charset="0"/>
              </a:rPr>
              <a:t>we have two quantities or two numbers or two entities and </a:t>
            </a:r>
            <a:endParaRPr lang="en-US" sz="1800" dirty="0" smtClean="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we have </a:t>
            </a:r>
            <a:r>
              <a:rPr lang="en-US" sz="1800" dirty="0">
                <a:latin typeface="Arial" panose="020B0604020202020204" pitchFamily="34" charset="0"/>
                <a:cs typeface="Arial" panose="020B0604020202020204" pitchFamily="34" charset="0"/>
              </a:rPr>
              <a:t>to find the ratio of these two, then the formula for ratio </a:t>
            </a:r>
            <a:r>
              <a:rPr lang="en-US" sz="1800" dirty="0" smtClean="0">
                <a:latin typeface="Arial" panose="020B0604020202020204" pitchFamily="34" charset="0"/>
                <a:cs typeface="Arial" panose="020B0604020202020204" pitchFamily="34" charset="0"/>
              </a:rPr>
              <a:t>is defined </a:t>
            </a:r>
            <a:r>
              <a:rPr lang="en-US" sz="1800" dirty="0">
                <a:latin typeface="Arial" panose="020B0604020202020204" pitchFamily="34" charset="0"/>
                <a:cs typeface="Arial" panose="020B0604020202020204" pitchFamily="34" charset="0"/>
              </a:rPr>
              <a:t>as;</a:t>
            </a:r>
          </a:p>
          <a:p>
            <a:pPr marL="0" indent="0" algn="just">
              <a:buNone/>
            </a:pPr>
            <a:r>
              <a:rPr lang="en-US" sz="1800" b="1" dirty="0">
                <a:latin typeface="Arial" panose="020B0604020202020204" pitchFamily="34" charset="0"/>
                <a:cs typeface="Arial" panose="020B0604020202020204" pitchFamily="34" charset="0"/>
              </a:rPr>
              <a:t>                        </a:t>
            </a:r>
            <a:r>
              <a:rPr lang="en-US" sz="1800" b="1" dirty="0" smtClean="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a: b ⇒ </a:t>
            </a:r>
            <a:r>
              <a:rPr lang="en-US" sz="1800" b="1" dirty="0" smtClean="0">
                <a:latin typeface="Arial" panose="020B0604020202020204" pitchFamily="34" charset="0"/>
                <a:cs typeface="Arial" panose="020B0604020202020204" pitchFamily="34" charset="0"/>
              </a:rPr>
              <a:t>a/b</a:t>
            </a:r>
            <a:endParaRPr lang="en-US" sz="1800"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where </a:t>
            </a:r>
            <a:r>
              <a:rPr lang="en-US" sz="1800" dirty="0">
                <a:latin typeface="Arial" panose="020B0604020202020204" pitchFamily="34" charset="0"/>
                <a:cs typeface="Arial" panose="020B0604020202020204" pitchFamily="34" charset="0"/>
              </a:rPr>
              <a:t>a and b could be any two quantities.</a:t>
            </a:r>
          </a:p>
          <a:p>
            <a:pPr marL="0" indent="0" algn="just">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Here</a:t>
            </a:r>
            <a:r>
              <a:rPr lang="en-US" sz="1800" dirty="0">
                <a:latin typeface="Arial" panose="020B0604020202020204" pitchFamily="34" charset="0"/>
                <a:cs typeface="Arial" panose="020B0604020202020204" pitchFamily="34" charset="0"/>
              </a:rPr>
              <a:t>, “a” is called the first term or antecedent, and “b” is called the </a:t>
            </a:r>
            <a:r>
              <a:rPr lang="en-US" sz="1800" dirty="0" smtClean="0">
                <a:latin typeface="Arial" panose="020B0604020202020204" pitchFamily="34" charset="0"/>
                <a:cs typeface="Arial" panose="020B0604020202020204" pitchFamily="34" charset="0"/>
              </a:rPr>
              <a:t> second </a:t>
            </a:r>
            <a:r>
              <a:rPr lang="en-US" sz="1800" dirty="0">
                <a:latin typeface="Arial" panose="020B0604020202020204" pitchFamily="34" charset="0"/>
                <a:cs typeface="Arial" panose="020B0604020202020204" pitchFamily="34" charset="0"/>
              </a:rPr>
              <a:t>term </a:t>
            </a:r>
            <a:endParaRPr lang="en-US" sz="1800" dirty="0" smtClean="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or   consequent.</a:t>
            </a:r>
            <a:endParaRPr lang="en-US" sz="1800" dirty="0">
              <a:latin typeface="Arial" panose="020B0604020202020204" pitchFamily="34" charset="0"/>
              <a:cs typeface="Arial" panose="020B0604020202020204" pitchFamily="34" charset="0"/>
            </a:endParaRPr>
          </a:p>
          <a:p>
            <a:pPr algn="just"/>
            <a:r>
              <a:rPr lang="en-US" sz="1800" dirty="0" smtClean="0">
                <a:latin typeface="Arial" panose="020B0604020202020204" pitchFamily="34" charset="0"/>
                <a:cs typeface="Arial" panose="020B0604020202020204" pitchFamily="34" charset="0"/>
              </a:rPr>
              <a:t>   Now</a:t>
            </a:r>
            <a:r>
              <a:rPr lang="en-US" sz="1800" dirty="0">
                <a:latin typeface="Arial" panose="020B0604020202020204" pitchFamily="34" charset="0"/>
                <a:cs typeface="Arial" panose="020B0604020202020204" pitchFamily="34" charset="0"/>
              </a:rPr>
              <a:t>, let us assume that, in proportion, the two ratios are </a:t>
            </a:r>
            <a:r>
              <a:rPr lang="en-US" sz="1800" b="1" dirty="0">
                <a:latin typeface="Arial" panose="020B0604020202020204" pitchFamily="34" charset="0"/>
                <a:cs typeface="Arial" panose="020B0604020202020204" pitchFamily="34" charset="0"/>
              </a:rPr>
              <a:t>a:b</a:t>
            </a:r>
            <a:r>
              <a:rPr lang="en-US" sz="1800" dirty="0">
                <a:latin typeface="Arial" panose="020B0604020202020204" pitchFamily="34" charset="0"/>
                <a:cs typeface="Arial" panose="020B0604020202020204" pitchFamily="34" charset="0"/>
              </a:rPr>
              <a:t> &amp; </a:t>
            </a:r>
            <a:r>
              <a:rPr lang="en-US" sz="1800" b="1" dirty="0">
                <a:latin typeface="Arial" panose="020B0604020202020204" pitchFamily="34" charset="0"/>
                <a:cs typeface="Arial" panose="020B0604020202020204" pitchFamily="34" charset="0"/>
              </a:rPr>
              <a:t>c:d. </a:t>
            </a:r>
            <a:endParaRPr lang="en-US" sz="1800" b="1" dirty="0" smtClean="0">
              <a:latin typeface="Arial" panose="020B0604020202020204" pitchFamily="34" charset="0"/>
              <a:cs typeface="Arial" panose="020B0604020202020204" pitchFamily="34" charset="0"/>
            </a:endParaRPr>
          </a:p>
          <a:p>
            <a:pPr algn="just"/>
            <a:r>
              <a:rPr lang="en-US" sz="1800" b="1" dirty="0">
                <a:latin typeface="Arial" panose="020B0604020202020204" pitchFamily="34" charset="0"/>
                <a:cs typeface="Arial" panose="020B0604020202020204" pitchFamily="34" charset="0"/>
              </a:rPr>
              <a:t> </a:t>
            </a:r>
            <a:r>
              <a:rPr lang="en-US" sz="1800" b="1"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two terms </a:t>
            </a:r>
            <a:r>
              <a:rPr lang="en-US" sz="1800" b="1" dirty="0">
                <a:latin typeface="Arial" panose="020B0604020202020204" pitchFamily="34" charset="0"/>
                <a:cs typeface="Arial" panose="020B0604020202020204" pitchFamily="34" charset="0"/>
              </a:rPr>
              <a:t>‘b’</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‘c’</a:t>
            </a:r>
            <a:r>
              <a:rPr lang="en-US" sz="1800" dirty="0">
                <a:latin typeface="Arial" panose="020B0604020202020204" pitchFamily="34" charset="0"/>
                <a:cs typeface="Arial" panose="020B0604020202020204" pitchFamily="34" charset="0"/>
              </a:rPr>
              <a:t> are called </a:t>
            </a:r>
            <a:r>
              <a:rPr lang="en-US" sz="1800" b="1" dirty="0">
                <a:latin typeface="Arial" panose="020B0604020202020204" pitchFamily="34" charset="0"/>
                <a:cs typeface="Arial" panose="020B0604020202020204" pitchFamily="34" charset="0"/>
              </a:rPr>
              <a:t>‘means or mean term,’</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whereas </a:t>
            </a:r>
            <a:r>
              <a:rPr lang="en-US" sz="1800" dirty="0">
                <a:latin typeface="Arial" panose="020B0604020202020204" pitchFamily="34" charset="0"/>
                <a:cs typeface="Arial" panose="020B0604020202020204" pitchFamily="34" charset="0"/>
              </a:rPr>
              <a:t>the terms </a:t>
            </a:r>
            <a:r>
              <a:rPr lang="en-US" sz="1800" b="1" dirty="0">
                <a:latin typeface="Arial" panose="020B0604020202020204" pitchFamily="34" charset="0"/>
                <a:cs typeface="Arial" panose="020B0604020202020204" pitchFamily="34" charset="0"/>
              </a:rPr>
              <a:t>‘a’</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‘d’</a:t>
            </a:r>
            <a:r>
              <a:rPr lang="en-US" sz="1800" dirty="0">
                <a:latin typeface="Arial" panose="020B0604020202020204" pitchFamily="34" charset="0"/>
                <a:cs typeface="Arial" panose="020B0604020202020204" pitchFamily="34" charset="0"/>
              </a:rPr>
              <a:t> are known as ‘</a:t>
            </a:r>
            <a:r>
              <a:rPr lang="en-US" sz="1800" b="1" dirty="0">
                <a:latin typeface="Arial" panose="020B0604020202020204" pitchFamily="34" charset="0"/>
                <a:cs typeface="Arial" panose="020B0604020202020204" pitchFamily="34" charset="0"/>
              </a:rPr>
              <a:t>extremes or extreme terms.’</a:t>
            </a:r>
          </a:p>
          <a:p>
            <a:pPr marL="0" indent="0" algn="just">
              <a:buNone/>
            </a:pPr>
            <a:r>
              <a:rPr lang="en-US" sz="1800" b="1" dirty="0">
                <a:latin typeface="Arial" panose="020B0604020202020204" pitchFamily="34" charset="0"/>
                <a:cs typeface="Arial" panose="020B0604020202020204" pitchFamily="34" charset="0"/>
              </a:rPr>
              <a:t>                                    a/b = c/d or  a : b :: c : d</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622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Question: 01</a:t>
            </a:r>
            <a:r>
              <a:rPr lang="en-US" sz="2000" b="1" dirty="0"/>
              <a:t> </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31200"/>
            <a:ext cx="8487464" cy="3135574"/>
          </a:xfrm>
          <a:prstGeom prst="rect">
            <a:avLst/>
          </a:prstGeom>
          <a:noFill/>
          <a:ln>
            <a:noFill/>
          </a:ln>
        </p:spPr>
        <p:txBody>
          <a:bodyPr spcFirstLastPara="1" wrap="square" lIns="0" tIns="0" rIns="0" bIns="0" anchor="t" anchorCtr="0">
            <a:noAutofit/>
          </a:bodyPr>
          <a:lstStyle/>
          <a:p>
            <a:pPr lvl="0"/>
            <a:r>
              <a:rPr lang="en-US" sz="1800" dirty="0"/>
              <a:t>The students in three classes are </a:t>
            </a:r>
            <a:r>
              <a:rPr lang="en-US" sz="1800" dirty="0" smtClean="0"/>
              <a:t>in the </a:t>
            </a:r>
            <a:r>
              <a:rPr lang="en-US" sz="1800" dirty="0"/>
              <a:t>ratio 4 : 6 : 9. If 12 students are increased in each class, the ratio changes to 7 : 9 : 12. Then the total number of students in the three classes before the increase is</a:t>
            </a:r>
            <a:r>
              <a:rPr lang="en-US" sz="1800" dirty="0" smtClean="0"/>
              <a:t>:</a:t>
            </a:r>
          </a:p>
          <a:p>
            <a:pPr lvl="0"/>
            <a:endParaRPr lang="en-US" sz="1800" dirty="0">
              <a:latin typeface="Roboto Light"/>
              <a:ea typeface="Roboto Light"/>
              <a:cs typeface="Roboto Light"/>
              <a:sym typeface="Roboto Light"/>
            </a:endParaRPr>
          </a:p>
          <a:p>
            <a:pPr marL="457200" lvl="0" indent="-457200">
              <a:buFont typeface="+mj-lt"/>
              <a:buAutoNum type="alphaUcPeriod"/>
            </a:pPr>
            <a:r>
              <a:rPr lang="en-US" sz="1800" dirty="0" smtClean="0">
                <a:latin typeface="Roboto Light"/>
                <a:ea typeface="Roboto Light"/>
                <a:cs typeface="Roboto Light"/>
                <a:sym typeface="Roboto Light"/>
              </a:rPr>
              <a:t>95</a:t>
            </a:r>
          </a:p>
          <a:p>
            <a:pPr marL="457200" lvl="0" indent="-457200">
              <a:buFont typeface="+mj-lt"/>
              <a:buAutoNum type="alphaUcPeriod"/>
            </a:pPr>
            <a:r>
              <a:rPr lang="en-US" sz="1800" dirty="0" smtClean="0">
                <a:latin typeface="Roboto Light"/>
                <a:ea typeface="Roboto Light"/>
                <a:cs typeface="Roboto Light"/>
                <a:sym typeface="Roboto Light"/>
              </a:rPr>
              <a:t>76</a:t>
            </a:r>
          </a:p>
          <a:p>
            <a:pPr marL="457200" lvl="0" indent="-457200">
              <a:buFont typeface="+mj-lt"/>
              <a:buAutoNum type="alphaUcPeriod"/>
            </a:pPr>
            <a:r>
              <a:rPr lang="en-US" sz="1800" dirty="0" smtClean="0">
                <a:latin typeface="Roboto Light"/>
                <a:ea typeface="Roboto Light"/>
                <a:cs typeface="Roboto Light"/>
                <a:sym typeface="Roboto Light"/>
              </a:rPr>
              <a:t>100</a:t>
            </a:r>
          </a:p>
          <a:p>
            <a:pPr marL="457200" lvl="0" indent="-457200">
              <a:buFont typeface="+mj-lt"/>
              <a:buAutoNum type="alphaUcPeriod"/>
            </a:pPr>
            <a:r>
              <a:rPr lang="en-US" sz="1800" dirty="0" smtClean="0">
                <a:latin typeface="Roboto Light"/>
                <a:ea typeface="Roboto Light"/>
                <a:cs typeface="Roboto Light"/>
                <a:sym typeface="Roboto Light"/>
              </a:rPr>
              <a:t>114</a:t>
            </a:r>
            <a:endParaRPr sz="1800" dirty="0">
              <a:latin typeface="Roboto Light"/>
              <a:ea typeface="Roboto Light"/>
              <a:cs typeface="Roboto Light"/>
              <a:sym typeface="Roboto Light"/>
            </a:endParaRPr>
          </a:p>
        </p:txBody>
      </p:sp>
      <p:sp>
        <p:nvSpPr>
          <p:cNvPr id="2" name="TextBox 1"/>
          <p:cNvSpPr txBox="1"/>
          <p:nvPr/>
        </p:nvSpPr>
        <p:spPr>
          <a:xfrm>
            <a:off x="6801492" y="3821987"/>
            <a:ext cx="1489753" cy="338554"/>
          </a:xfrm>
          <a:prstGeom prst="rect">
            <a:avLst/>
          </a:prstGeom>
          <a:noFill/>
        </p:spPr>
        <p:txBody>
          <a:bodyPr wrap="square" rtlCol="0">
            <a:spAutoFit/>
          </a:bodyPr>
          <a:lstStyle/>
          <a:p>
            <a:r>
              <a:rPr lang="en-US" sz="1600" dirty="0" smtClean="0"/>
              <a:t>Answer: B</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2" end="2"/>
                                            </p:txEl>
                                          </p:spTgt>
                                        </p:tgtEl>
                                        <p:attrNameLst>
                                          <p:attrName>style.visibility</p:attrName>
                                        </p:attrNameLst>
                                      </p:cBhvr>
                                      <p:to>
                                        <p:strVal val="visible"/>
                                      </p:to>
                                    </p:set>
                                    <p:animEffect transition="in" filter="fade">
                                      <p:cBhvr>
                                        <p:cTn id="10" dur="500"/>
                                        <p:tgtEl>
                                          <p:spTgt spid="9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animEffect transition="in" filter="fade">
                                      <p:cBhvr>
                                        <p:cTn id="13" dur="500"/>
                                        <p:tgtEl>
                                          <p:spTgt spid="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xEl>
                                              <p:pRg st="4" end="4"/>
                                            </p:txEl>
                                          </p:spTgt>
                                        </p:tgtEl>
                                        <p:attrNameLst>
                                          <p:attrName>style.visibility</p:attrName>
                                        </p:attrNameLst>
                                      </p:cBhvr>
                                      <p:to>
                                        <p:strVal val="visible"/>
                                      </p:to>
                                    </p:set>
                                    <p:animEffect transition="in" filter="fade">
                                      <p:cBhvr>
                                        <p:cTn id="16" dur="500"/>
                                        <p:tgtEl>
                                          <p:spTgt spid="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xEl>
                                              <p:pRg st="5" end="5"/>
                                            </p:txEl>
                                          </p:spTgt>
                                        </p:tgtEl>
                                        <p:attrNameLst>
                                          <p:attrName>style.visibility</p:attrName>
                                        </p:attrNameLst>
                                      </p:cBhvr>
                                      <p:to>
                                        <p:strVal val="visible"/>
                                      </p:to>
                                    </p:set>
                                    <p:animEffect transition="in" filter="fade">
                                      <p:cBhvr>
                                        <p:cTn id="19" dur="500"/>
                                        <p:tgtEl>
                                          <p:spTgt spid="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SOLUTION:</a:t>
            </a:r>
            <a:r>
              <a:rPr lang="en-US" sz="2000" b="1" dirty="0"/>
              <a:t> </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31201"/>
            <a:ext cx="6793200" cy="1244872"/>
          </a:xfrm>
          <a:prstGeom prst="rect">
            <a:avLst/>
          </a:prstGeom>
          <a:noFill/>
          <a:ln>
            <a:noFill/>
          </a:ln>
        </p:spPr>
        <p:txBody>
          <a:bodyPr spcFirstLastPara="1" wrap="square" lIns="0" tIns="0" rIns="0" bIns="0" anchor="t" anchorCtr="0">
            <a:noAutofit/>
          </a:bodyPr>
          <a:lstStyle/>
          <a:p>
            <a:pPr fontAlgn="base"/>
            <a:r>
              <a:rPr lang="en-US" sz="1800" dirty="0"/>
              <a:t>Let the original number of students be 4x, 6x and 9x</a:t>
            </a:r>
            <a:br>
              <a:rPr lang="en-US" sz="1800" dirty="0"/>
            </a:br>
            <a:r>
              <a:rPr lang="en-US" sz="1800" dirty="0"/>
              <a:t>4x+12/6x+12 = 7/9</a:t>
            </a:r>
            <a:br>
              <a:rPr lang="en-US" sz="1800" dirty="0"/>
            </a:br>
            <a:r>
              <a:rPr lang="en-US" sz="1800" dirty="0"/>
              <a:t>42x+84 = 36x+108</a:t>
            </a:r>
            <a:br>
              <a:rPr lang="en-US" sz="1800" dirty="0"/>
            </a:br>
            <a:r>
              <a:rPr lang="en-US" sz="1800" dirty="0"/>
              <a:t>42x-36x = 108-84</a:t>
            </a:r>
            <a:br>
              <a:rPr lang="en-US" sz="1800" dirty="0"/>
            </a:br>
            <a:r>
              <a:rPr lang="en-US" sz="1800" dirty="0"/>
              <a:t>6x = 24</a:t>
            </a:r>
            <a:br>
              <a:rPr lang="en-US" sz="1800" dirty="0"/>
            </a:br>
            <a:r>
              <a:rPr lang="en-US" sz="1800" dirty="0"/>
              <a:t>x=4</a:t>
            </a:r>
            <a:br>
              <a:rPr lang="en-US" sz="1800" dirty="0"/>
            </a:br>
            <a:r>
              <a:rPr lang="en-US" sz="1800" dirty="0"/>
              <a:t>Required number of students=19x</a:t>
            </a:r>
            <a:br>
              <a:rPr lang="en-US" sz="1800" dirty="0"/>
            </a:br>
            <a:r>
              <a:rPr lang="en-US" sz="1800" dirty="0"/>
              <a:t>=19*4</a:t>
            </a:r>
            <a:br>
              <a:rPr lang="en-US" sz="1800" dirty="0"/>
            </a:br>
            <a:r>
              <a:rPr lang="en-US" sz="1800" dirty="0"/>
              <a:t>=76</a:t>
            </a:r>
          </a:p>
          <a:p>
            <a:pPr marL="0" indent="0">
              <a:buNone/>
            </a:pP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4820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rPr>
              <a:t>Question: 02</a:t>
            </a:r>
            <a:r>
              <a:rPr lang="en-US" sz="2000" b="1" dirty="0"/>
              <a:t> </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1231200"/>
            <a:ext cx="8487464" cy="3135574"/>
          </a:xfrm>
          <a:prstGeom prst="rect">
            <a:avLst/>
          </a:prstGeom>
          <a:noFill/>
          <a:ln>
            <a:noFill/>
          </a:ln>
        </p:spPr>
        <p:txBody>
          <a:bodyPr spcFirstLastPara="1" wrap="square" lIns="0" tIns="0" rIns="0" bIns="0" anchor="t" anchorCtr="0">
            <a:noAutofit/>
          </a:bodyPr>
          <a:lstStyle/>
          <a:p>
            <a:pPr lvl="0"/>
            <a:r>
              <a:rPr lang="en-US" sz="1800" dirty="0"/>
              <a:t>The price of book varies directly as the number of pages in it and inversely as the time periods in years that have elapsed since the date of purchasing. Two books cost the same, however, the number of pages in first book is triple of the second book. If the first book was sold 18 Years ago, how long ago was the second book sold</a:t>
            </a:r>
            <a:r>
              <a:rPr lang="en-US" sz="1800" dirty="0" smtClean="0"/>
              <a:t>?</a:t>
            </a:r>
          </a:p>
          <a:p>
            <a:pPr lvl="0"/>
            <a:endParaRPr lang="en-US" sz="1800" dirty="0"/>
          </a:p>
          <a:p>
            <a:pPr marL="342900" lvl="0" indent="-342900">
              <a:buFont typeface="+mj-lt"/>
              <a:buAutoNum type="alphaUcPeriod"/>
            </a:pPr>
            <a:r>
              <a:rPr lang="en-US" sz="1800" dirty="0" smtClean="0"/>
              <a:t>5 years</a:t>
            </a:r>
          </a:p>
          <a:p>
            <a:pPr marL="342900" lvl="0" indent="-342900">
              <a:buFont typeface="+mj-lt"/>
              <a:buAutoNum type="alphaUcPeriod"/>
            </a:pPr>
            <a:r>
              <a:rPr lang="en-US" sz="1800" dirty="0" smtClean="0"/>
              <a:t>3 years</a:t>
            </a:r>
          </a:p>
          <a:p>
            <a:pPr marL="342900" lvl="0" indent="-342900">
              <a:buFont typeface="+mj-lt"/>
              <a:buAutoNum type="alphaUcPeriod"/>
            </a:pPr>
            <a:r>
              <a:rPr lang="en-US" sz="1800" dirty="0"/>
              <a:t>6</a:t>
            </a:r>
            <a:r>
              <a:rPr lang="en-US" sz="1800" dirty="0" smtClean="0"/>
              <a:t> years</a:t>
            </a:r>
          </a:p>
          <a:p>
            <a:pPr marL="342900" lvl="0" indent="-342900">
              <a:buFont typeface="+mj-lt"/>
              <a:buAutoNum type="alphaUcPeriod"/>
            </a:pPr>
            <a:r>
              <a:rPr lang="en-US" sz="1800" dirty="0" smtClean="0"/>
              <a:t>8 years</a:t>
            </a:r>
          </a:p>
          <a:p>
            <a:pPr lvl="0"/>
            <a:endParaRPr lang="en-US" sz="2000" dirty="0">
              <a:latin typeface="Roboto Light"/>
              <a:ea typeface="Roboto Light"/>
              <a:cs typeface="Roboto Light"/>
              <a:sym typeface="Roboto Light"/>
            </a:endParaRPr>
          </a:p>
          <a:p>
            <a:pPr lvl="0"/>
            <a:endParaRPr sz="2000" dirty="0">
              <a:latin typeface="Roboto Light"/>
              <a:ea typeface="Roboto Light"/>
              <a:cs typeface="Roboto Light"/>
              <a:sym typeface="Roboto Light"/>
            </a:endParaRPr>
          </a:p>
        </p:txBody>
      </p:sp>
      <p:sp>
        <p:nvSpPr>
          <p:cNvPr id="2" name="TextBox 1"/>
          <p:cNvSpPr txBox="1"/>
          <p:nvPr/>
        </p:nvSpPr>
        <p:spPr>
          <a:xfrm>
            <a:off x="6801492" y="3821987"/>
            <a:ext cx="1489753" cy="369332"/>
          </a:xfrm>
          <a:prstGeom prst="rect">
            <a:avLst/>
          </a:prstGeom>
          <a:noFill/>
        </p:spPr>
        <p:txBody>
          <a:bodyPr wrap="square" rtlCol="0">
            <a:spAutoFit/>
          </a:bodyPr>
          <a:lstStyle/>
          <a:p>
            <a:r>
              <a:rPr lang="en-US" sz="1800" dirty="0" smtClean="0">
                <a:latin typeface="+mn-lt"/>
              </a:rPr>
              <a:t>Answer: C</a:t>
            </a:r>
            <a:endParaRPr lang="en-US" sz="1800" dirty="0">
              <a:latin typeface="+mn-lt"/>
            </a:endParaRPr>
          </a:p>
        </p:txBody>
      </p:sp>
    </p:spTree>
    <p:extLst>
      <p:ext uri="{BB962C8B-B14F-4D97-AF65-F5344CB8AC3E}">
        <p14:creationId xmlns:p14="http://schemas.microsoft.com/office/powerpoint/2010/main" val="410959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2" end="2"/>
                                            </p:txEl>
                                          </p:spTgt>
                                        </p:tgtEl>
                                        <p:attrNameLst>
                                          <p:attrName>style.visibility</p:attrName>
                                        </p:attrNameLst>
                                      </p:cBhvr>
                                      <p:to>
                                        <p:strVal val="visible"/>
                                      </p:to>
                                    </p:set>
                                    <p:animEffect transition="in" filter="fade">
                                      <p:cBhvr>
                                        <p:cTn id="10" dur="500"/>
                                        <p:tgtEl>
                                          <p:spTgt spid="9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animEffect transition="in" filter="fade">
                                      <p:cBhvr>
                                        <p:cTn id="13" dur="500"/>
                                        <p:tgtEl>
                                          <p:spTgt spid="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xEl>
                                              <p:pRg st="4" end="4"/>
                                            </p:txEl>
                                          </p:spTgt>
                                        </p:tgtEl>
                                        <p:attrNameLst>
                                          <p:attrName>style.visibility</p:attrName>
                                        </p:attrNameLst>
                                      </p:cBhvr>
                                      <p:to>
                                        <p:strVal val="visible"/>
                                      </p:to>
                                    </p:set>
                                    <p:animEffect transition="in" filter="fade">
                                      <p:cBhvr>
                                        <p:cTn id="16" dur="500"/>
                                        <p:tgtEl>
                                          <p:spTgt spid="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xEl>
                                              <p:pRg st="5" end="5"/>
                                            </p:txEl>
                                          </p:spTgt>
                                        </p:tgtEl>
                                        <p:attrNameLst>
                                          <p:attrName>style.visibility</p:attrName>
                                        </p:attrNameLst>
                                      </p:cBhvr>
                                      <p:to>
                                        <p:strVal val="visible"/>
                                      </p:to>
                                    </p:set>
                                    <p:animEffect transition="in" filter="fade">
                                      <p:cBhvr>
                                        <p:cTn id="19" dur="500"/>
                                        <p:tgtEl>
                                          <p:spTgt spid="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6778</TotalTime>
  <Words>1845</Words>
  <Application>Microsoft Office PowerPoint</Application>
  <PresentationFormat>On-screen Show (16:9)</PresentationFormat>
  <Paragraphs>243</Paragraphs>
  <Slides>38</Slides>
  <Notes>38</Notes>
  <HiddenSlides>17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Roboto Light</vt:lpstr>
      <vt:lpstr>Georgia</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 thevan</dc:creator>
  <cp:lastModifiedBy>User</cp:lastModifiedBy>
  <cp:revision>35</cp:revision>
  <dcterms:modified xsi:type="dcterms:W3CDTF">2019-12-15T03:01:18Z</dcterms:modified>
</cp:coreProperties>
</file>