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56" r:id="rId2"/>
    <p:sldId id="307" r:id="rId3"/>
    <p:sldId id="259" r:id="rId4"/>
    <p:sldId id="276" r:id="rId5"/>
    <p:sldId id="277" r:id="rId6"/>
    <p:sldId id="260" r:id="rId7"/>
    <p:sldId id="261" r:id="rId8"/>
    <p:sldId id="262" r:id="rId9"/>
    <p:sldId id="278" r:id="rId10"/>
    <p:sldId id="279" r:id="rId11"/>
    <p:sldId id="280" r:id="rId12"/>
    <p:sldId id="286" r:id="rId13"/>
    <p:sldId id="282" r:id="rId14"/>
    <p:sldId id="283" r:id="rId15"/>
    <p:sldId id="284" r:id="rId16"/>
    <p:sldId id="285"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 id="303" r:id="rId34"/>
    <p:sldId id="304" r:id="rId35"/>
    <p:sldId id="305" r:id="rId36"/>
    <p:sldId id="306" r:id="rId37"/>
  </p:sldIdLst>
  <p:sldSz cx="9144000" cy="5143500" type="screen16x9"/>
  <p:notesSz cx="6858000" cy="9144000"/>
  <p:embeddedFontLst>
    <p:embeddedFont>
      <p:font typeface="Verdana" pitchFamily="34" charset="0"/>
      <p:regular r:id="rId39"/>
      <p:bold r:id="rId40"/>
      <p:italic r:id="rId41"/>
      <p:boldItalic r:id="rId42"/>
    </p:embeddedFont>
    <p:embeddedFont>
      <p:font typeface="Calibri" pitchFamily="34" charset="0"/>
      <p:regular r:id="rId43"/>
      <p:bold r:id="rId44"/>
      <p:italic r:id="rId45"/>
      <p:boldItalic r:id="rId46"/>
    </p:embeddedFont>
    <p:embeddedFont>
      <p:font typeface="Roboto Light" charset="0"/>
      <p:regular r:id="rId47"/>
      <p:bold r:id="rId48"/>
      <p:italic r:id="rId49"/>
      <p:boldItalic r:id="rId50"/>
    </p:embeddedFont>
    <p:embeddedFont>
      <p:font typeface="Cambria Math" pitchFamily="18" charset="0"/>
      <p:regular r:id="rId51"/>
    </p:embeddedFont>
    <p:embeddedFont>
      <p:font typeface="Roboto"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pos="2222">
          <p15:clr>
            <a:srgbClr val="9AA0A6"/>
          </p15:clr>
        </p15:guide>
        <p15:guide id="2" orient="horz" pos="2755">
          <p15:clr>
            <a:srgbClr val="9AA0A6"/>
          </p15:clr>
        </p15:guide>
        <p15:guide id="3" orient="horz" pos="776">
          <p15:clr>
            <a:srgbClr val="9AA0A6"/>
          </p15:clr>
        </p15:guide>
        <p15:guide id="4" pos="206">
          <p15:clr>
            <a:srgbClr val="9AA0A6"/>
          </p15:clr>
        </p15:guide>
        <p15:guide id="5" pos="5553">
          <p15:clr>
            <a:srgbClr val="9AA0A6"/>
          </p15:clr>
        </p15:guide>
        <p15:guide id="6" orient="horz" pos="914">
          <p15:clr>
            <a:srgbClr val="9AA0A6"/>
          </p15:clr>
        </p15:guide>
        <p15:guide id="7" orient="horz" pos="2451">
          <p15:clr>
            <a:srgbClr val="9AA0A6"/>
          </p15:clr>
        </p15:guide>
        <p15:guide id="8" pos="871">
          <p15:clr>
            <a:srgbClr val="9AA0A6"/>
          </p15:clr>
        </p15:guide>
        <p15:guide id="9" pos="2880">
          <p15:clr>
            <a:srgbClr val="9AA0A6"/>
          </p15:clr>
        </p15:guide>
        <p15:guide id="10" pos="4909">
          <p15:clr>
            <a:srgbClr val="9AA0A6"/>
          </p15:clr>
        </p15:guide>
        <p15:guide id="11" orient="horz" pos="219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4" autoAdjust="0"/>
    <p:restoredTop sz="94660"/>
  </p:normalViewPr>
  <p:slideViewPr>
    <p:cSldViewPr snapToGrid="0">
      <p:cViewPr>
        <p:scale>
          <a:sx n="108" d="100"/>
          <a:sy n="108" d="100"/>
        </p:scale>
        <p:origin x="-234" y="-30"/>
      </p:cViewPr>
      <p:guideLst>
        <p:guide orient="horz" pos="2755"/>
        <p:guide orient="horz" pos="776"/>
        <p:guide orient="horz" pos="914"/>
        <p:guide orient="horz" pos="2451"/>
        <p:guide orient="horz" pos="2193"/>
        <p:guide pos="2222"/>
        <p:guide pos="206"/>
        <p:guide pos="5553"/>
        <p:guide pos="871"/>
        <p:guide pos="2880"/>
        <p:guide pos="490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54"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0662008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Cover Slide</a:t>
            </a:r>
            <a:endParaRPr/>
          </a:p>
        </p:txBody>
      </p:sp>
    </p:spTree>
    <p:extLst>
      <p:ext uri="{BB962C8B-B14F-4D97-AF65-F5344CB8AC3E}">
        <p14:creationId xmlns:p14="http://schemas.microsoft.com/office/powerpoint/2010/main" val="2498636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3d6e335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73d6e335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3011218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a3fc42e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5a3fc42e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1614040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3d6e335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73d6e335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1062529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a3fc42e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5a3fc42e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161244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3d6e335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73d6e335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1527991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a3fc42e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5a3fc42e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4034346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3d6e335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73d6e335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619253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a3fc42e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5a3fc42e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38505347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3d6e335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73d6e335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2032324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a3fc42e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5a3fc42e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542352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6fbcb5ab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56fbcb5ab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an image and a bullet list</a:t>
            </a:r>
            <a:endParaRPr/>
          </a:p>
        </p:txBody>
      </p:sp>
    </p:spTree>
    <p:extLst>
      <p:ext uri="{BB962C8B-B14F-4D97-AF65-F5344CB8AC3E}">
        <p14:creationId xmlns:p14="http://schemas.microsoft.com/office/powerpoint/2010/main" val="30880753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3d6e335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73d6e335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24620921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a3fc42e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5a3fc42e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11221152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3d6e335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73d6e335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15500039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a3fc42e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5a3fc42e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15790045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3d6e335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73d6e335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1386366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a3fc42e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5a3fc42e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15689279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3d6e335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73d6e335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2057109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a3fc42e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5a3fc42e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10340264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3d6e335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73d6e335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19824026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a3fc42e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5a3fc42e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1704803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72f1b4f3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72f1b4f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Webinar Cover</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7737219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3d6e335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73d6e335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15186750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a3fc42e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5a3fc42e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22901329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3d6e335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73d6e335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18135455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a3fc42e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5a3fc42e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33236897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3d6e335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73d6e335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32930802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a3fc42e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5a3fc42e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14566012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3d6e335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73d6e335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3066407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72f1b4f3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72f1b4f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Webinar Cover</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309534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72f1b4f3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72f1b4f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Webinar Cover</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768061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6fbcb5ab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6fbcb5ab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2090454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a3fc42e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5a3fc42e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2743849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3d6e335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73d6e335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16349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a3fc42e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5a3fc42e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the template for slides with only a bullet list</a:t>
            </a:r>
            <a:endParaRPr/>
          </a:p>
        </p:txBody>
      </p:sp>
    </p:spTree>
    <p:extLst>
      <p:ext uri="{BB962C8B-B14F-4D97-AF65-F5344CB8AC3E}">
        <p14:creationId xmlns:p14="http://schemas.microsoft.com/office/powerpoint/2010/main" val="381455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
        <p:cNvGrpSpPr/>
        <p:nvPr/>
      </p:nvGrpSpPr>
      <p:grpSpPr>
        <a:xfrm>
          <a:off x="0" y="0"/>
          <a:ext cx="0" cy="0"/>
          <a:chOff x="0" y="0"/>
          <a:chExt cx="0" cy="0"/>
        </a:xfrm>
      </p:grpSpPr>
      <p:sp>
        <p:nvSpPr>
          <p:cNvPr id="11" name="Google Shape;11;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2" name="Google Shape;12;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 name="Google Shape;15;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6" name="Google Shape;1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0" name="Google Shape;20;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3.jp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51" name="Google Shape;51;p13"/>
          <p:cNvPicPr preferRelativeResize="0"/>
          <p:nvPr/>
        </p:nvPicPr>
        <p:blipFill>
          <a:blip r:embed="rId3">
            <a:alphaModFix/>
          </a:blip>
          <a:stretch>
            <a:fillRect/>
          </a:stretch>
        </p:blipFill>
        <p:spPr>
          <a:xfrm>
            <a:off x="2808000" y="431425"/>
            <a:ext cx="3527998" cy="4280641"/>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131"/>
        <p:cNvGrpSpPr/>
        <p:nvPr/>
      </p:nvGrpSpPr>
      <p:grpSpPr>
        <a:xfrm>
          <a:off x="0" y="0"/>
          <a:ext cx="0" cy="0"/>
          <a:chOff x="0" y="0"/>
          <a:chExt cx="0" cy="0"/>
        </a:xfrm>
      </p:grpSpPr>
      <p:pic>
        <p:nvPicPr>
          <p:cNvPr id="132" name="Google Shape;132;p19"/>
          <p:cNvPicPr preferRelativeResize="0"/>
          <p:nvPr/>
        </p:nvPicPr>
        <p:blipFill rotWithShape="1">
          <a:blip r:embed="rId3">
            <a:alphaModFix/>
          </a:blip>
          <a:srcRect l="41241" t="9528" r="-23988" b="51129"/>
          <a:stretch/>
        </p:blipFill>
        <p:spPr>
          <a:xfrm>
            <a:off x="0" y="4199227"/>
            <a:ext cx="4457700" cy="1065625"/>
          </a:xfrm>
          <a:prstGeom prst="rect">
            <a:avLst/>
          </a:prstGeom>
          <a:noFill/>
          <a:ln>
            <a:noFill/>
          </a:ln>
        </p:spPr>
      </p:pic>
      <p:pic>
        <p:nvPicPr>
          <p:cNvPr id="133" name="Google Shape;133;p19"/>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34" name="Google Shape;134;p19"/>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dirty="0" smtClean="0">
                <a:solidFill>
                  <a:schemeClr val="lt1"/>
                </a:solidFill>
                <a:latin typeface="Roboto"/>
                <a:ea typeface="Roboto"/>
                <a:cs typeface="Roboto"/>
                <a:sym typeface="Roboto"/>
              </a:rPr>
              <a:t>SOLUTION:</a:t>
            </a:r>
            <a:endParaRPr sz="2000" dirty="0">
              <a:solidFill>
                <a:schemeClr val="lt1"/>
              </a:solidFill>
              <a:latin typeface="Roboto"/>
              <a:ea typeface="Roboto"/>
              <a:cs typeface="Roboto"/>
              <a:sym typeface="Roboto"/>
            </a:endParaRPr>
          </a:p>
        </p:txBody>
      </p:sp>
      <p:sp>
        <p:nvSpPr>
          <p:cNvPr id="7" name="Rectangle 2"/>
          <p:cNvSpPr>
            <a:spLocks noChangeArrowheads="1"/>
          </p:cNvSpPr>
          <p:nvPr/>
        </p:nvSpPr>
        <p:spPr bwMode="auto">
          <a:xfrm>
            <a:off x="0" y="3106591"/>
            <a:ext cx="68014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3C3C3C"/>
                </a:solidFill>
                <a:effectLst/>
                <a:latin typeface="Roboto" panose="020B0604020202020204" charset="0"/>
              </a:rPr>
              <a:t>   </a:t>
            </a:r>
            <a:endParaRPr kumimoji="0" lang="en-US" altLang="en-US" sz="1800" b="0" i="0" u="none" strike="noStrike" cap="none" normalizeH="0" baseline="0" dirty="0" smtClean="0">
              <a:ln>
                <a:noFill/>
              </a:ln>
              <a:effectLst/>
            </a:endParaRPr>
          </a:p>
        </p:txBody>
      </p:sp>
      <mc:AlternateContent xmlns:mc="http://schemas.openxmlformats.org/markup-compatibility/2006" xmlns:a14="http://schemas.microsoft.com/office/drawing/2010/main">
        <mc:Choice Requires="a14">
          <p:sp>
            <p:nvSpPr>
              <p:cNvPr id="12" name="Rectangle 11"/>
              <p:cNvSpPr/>
              <p:nvPr/>
            </p:nvSpPr>
            <p:spPr>
              <a:xfrm>
                <a:off x="327600" y="1123628"/>
                <a:ext cx="7350033" cy="3171894"/>
              </a:xfrm>
              <a:prstGeom prst="rect">
                <a:avLst/>
              </a:prstGeom>
            </p:spPr>
            <p:txBody>
              <a:bodyPr wrap="square">
                <a:spAutoFit/>
              </a:bodyPr>
              <a:lstStyle/>
              <a:p>
                <a:r>
                  <a:rPr lang="en-US" sz="1800" dirty="0" smtClean="0"/>
                  <a:t>The discounted price </a:t>
                </a:r>
                <a:r>
                  <a:rPr lang="en-US" sz="1800" dirty="0"/>
                  <a:t>is</a:t>
                </a:r>
                <a:r>
                  <a:rPr lang="en-US" sz="1800" dirty="0" smtClean="0"/>
                  <a:t>,</a:t>
                </a:r>
              </a:p>
              <a:p>
                <a14:m>
                  <m:oMath xmlns:m="http://schemas.openxmlformats.org/officeDocument/2006/math">
                    <m:f>
                      <m:fPr>
                        <m:ctrlPr>
                          <a:rPr lang="en-US" sz="2000" i="1" smtClean="0">
                            <a:latin typeface="Cambria Math"/>
                          </a:rPr>
                        </m:ctrlPr>
                      </m:fPr>
                      <m:num>
                        <m:r>
                          <a:rPr lang="en-US" sz="2000" b="0" i="0" smtClean="0">
                            <a:latin typeface="Cambria Math" panose="02040503050406030204" pitchFamily="18" charset="0"/>
                          </a:rPr>
                          <m:t>400</m:t>
                        </m:r>
                      </m:num>
                      <m:den>
                        <m:r>
                          <a:rPr lang="en-US" sz="2000" b="0" i="0" smtClean="0">
                            <a:latin typeface="Cambria Math" panose="02040503050406030204" pitchFamily="18" charset="0"/>
                          </a:rPr>
                          <m:t>20</m:t>
                        </m:r>
                      </m:den>
                    </m:f>
                  </m:oMath>
                </a14:m>
                <a:r>
                  <a:rPr lang="en-US" sz="1800" dirty="0" smtClean="0">
                    <a:latin typeface="+mn-lt"/>
                  </a:rPr>
                  <a:t> -20% of </a:t>
                </a:r>
                <a14:m>
                  <m:oMath xmlns:m="http://schemas.openxmlformats.org/officeDocument/2006/math">
                    <m:f>
                      <m:fPr>
                        <m:ctrlPr>
                          <a:rPr lang="en-US" sz="2000" i="1" smtClean="0">
                            <a:latin typeface="Cambria Math"/>
                          </a:rPr>
                        </m:ctrlPr>
                      </m:fPr>
                      <m:num>
                        <m:r>
                          <a:rPr lang="en-US" sz="2000" b="0" i="1" smtClean="0">
                            <a:latin typeface="Cambria Math" panose="02040503050406030204" pitchFamily="18" charset="0"/>
                          </a:rPr>
                          <m:t>400</m:t>
                        </m:r>
                      </m:num>
                      <m:den>
                        <m:r>
                          <a:rPr lang="en-US" sz="2000" b="0" i="0" smtClean="0">
                            <a:latin typeface="Cambria Math" panose="02040503050406030204" pitchFamily="18" charset="0"/>
                          </a:rPr>
                          <m:t>20</m:t>
                        </m:r>
                      </m:den>
                    </m:f>
                  </m:oMath>
                </a14:m>
                <a:r>
                  <a:rPr lang="en-US" sz="1800" dirty="0" smtClean="0">
                    <a:latin typeface="+mn-lt"/>
                  </a:rPr>
                  <a:t>=20-4=16perkg</a:t>
                </a:r>
              </a:p>
              <a:p>
                <a:r>
                  <a:rPr lang="en-US" sz="1800" dirty="0"/>
                  <a:t>As each 1 kg is actually 1 kg less 4%, that is, 0.96kg, the effective </a:t>
                </a:r>
                <a:endParaRPr lang="en-US" sz="1800" dirty="0" smtClean="0"/>
              </a:p>
              <a:p>
                <a:r>
                  <a:rPr lang="en-US" sz="1800" dirty="0" smtClean="0"/>
                  <a:t>price </a:t>
                </a:r>
                <a:r>
                  <a:rPr lang="en-US" sz="1800" dirty="0"/>
                  <a:t>per kg to the customer is</a:t>
                </a:r>
                <a:r>
                  <a:rPr lang="en-US" sz="1800" dirty="0" smtClean="0"/>
                  <a:t>,</a:t>
                </a:r>
              </a:p>
              <a:p>
                <a14:m>
                  <m:oMath xmlns:m="http://schemas.openxmlformats.org/officeDocument/2006/math">
                    <m:f>
                      <m:fPr>
                        <m:ctrlPr>
                          <a:rPr lang="en-US" sz="2000" i="1" smtClean="0">
                            <a:latin typeface="Cambria Math"/>
                          </a:rPr>
                        </m:ctrlPr>
                      </m:fPr>
                      <m:num>
                        <m:r>
                          <a:rPr lang="en-US" sz="2000" b="0" i="1" smtClean="0">
                            <a:latin typeface="Cambria Math" panose="02040503050406030204" pitchFamily="18" charset="0"/>
                          </a:rPr>
                          <m:t>16</m:t>
                        </m:r>
                      </m:num>
                      <m:den>
                        <m:r>
                          <a:rPr lang="en-US" sz="2000" b="0" i="1" smtClean="0">
                            <a:latin typeface="Cambria Math" panose="02040503050406030204" pitchFamily="18" charset="0"/>
                          </a:rPr>
                          <m:t>0.96</m:t>
                        </m:r>
                      </m:den>
                    </m:f>
                  </m:oMath>
                </a14:m>
                <a:r>
                  <a:rPr lang="en-US" sz="2000" dirty="0" smtClean="0">
                    <a:latin typeface="+mn-lt"/>
                  </a:rPr>
                  <a:t> = </a:t>
                </a:r>
                <a14:m>
                  <m:oMath xmlns:m="http://schemas.openxmlformats.org/officeDocument/2006/math">
                    <m:f>
                      <m:fPr>
                        <m:ctrlPr>
                          <a:rPr lang="en-US" sz="2000" i="1" smtClean="0">
                            <a:latin typeface="Cambria Math"/>
                          </a:rPr>
                        </m:ctrlPr>
                      </m:fPr>
                      <m:num>
                        <m:r>
                          <a:rPr lang="en-US" sz="2000" b="0" i="1" smtClean="0">
                            <a:latin typeface="Cambria Math" panose="02040503050406030204" pitchFamily="18" charset="0"/>
                          </a:rPr>
                          <m:t>100</m:t>
                        </m:r>
                      </m:num>
                      <m:den>
                        <m:r>
                          <a:rPr lang="en-US" sz="2000" b="0" i="1" smtClean="0">
                            <a:latin typeface="Cambria Math" panose="02040503050406030204" pitchFamily="18" charset="0"/>
                          </a:rPr>
                          <m:t>6</m:t>
                        </m:r>
                      </m:den>
                    </m:f>
                  </m:oMath>
                </a14:m>
                <a:r>
                  <a:rPr lang="en-US" sz="1800" dirty="0" smtClean="0">
                    <a:latin typeface="+mn-lt"/>
                  </a:rPr>
                  <a:t> </a:t>
                </a:r>
                <a:r>
                  <a:rPr lang="en-US" sz="1800" dirty="0" err="1" smtClean="0">
                    <a:latin typeface="+mn-lt"/>
                  </a:rPr>
                  <a:t>perkg</a:t>
                </a:r>
                <a:endParaRPr lang="en-US" sz="1800" dirty="0" smtClean="0">
                  <a:latin typeface="+mn-lt"/>
                </a:endParaRPr>
              </a:p>
              <a:p>
                <a:r>
                  <a:rPr lang="en-US" sz="1800" dirty="0"/>
                  <a:t>So the effective discount is</a:t>
                </a:r>
                <a:r>
                  <a:rPr lang="en-US" sz="1800" dirty="0" smtClean="0"/>
                  <a:t>,</a:t>
                </a:r>
              </a:p>
              <a:p>
                <a:r>
                  <a:rPr lang="en-US" sz="1800" dirty="0" smtClean="0">
                    <a:latin typeface="+mn-lt"/>
                  </a:rPr>
                  <a:t>20 - </a:t>
                </a:r>
                <a14:m>
                  <m:oMath xmlns:m="http://schemas.openxmlformats.org/officeDocument/2006/math">
                    <m:f>
                      <m:fPr>
                        <m:ctrlPr>
                          <a:rPr lang="en-US" sz="2000" i="1" smtClean="0">
                            <a:latin typeface="Cambria Math"/>
                          </a:rPr>
                        </m:ctrlPr>
                      </m:fPr>
                      <m:num>
                        <m:r>
                          <a:rPr lang="en-US" sz="2000" b="0" i="1" smtClean="0">
                            <a:latin typeface="Cambria Math" panose="02040503050406030204" pitchFamily="18" charset="0"/>
                          </a:rPr>
                          <m:t>100</m:t>
                        </m:r>
                      </m:num>
                      <m:den>
                        <m:r>
                          <a:rPr lang="en-US" sz="2000" b="0" i="1" smtClean="0">
                            <a:latin typeface="Cambria Math" panose="02040503050406030204" pitchFamily="18" charset="0"/>
                          </a:rPr>
                          <m:t>6</m:t>
                        </m:r>
                      </m:den>
                    </m:f>
                  </m:oMath>
                </a14:m>
                <a:r>
                  <a:rPr lang="en-US" sz="2000" dirty="0" smtClean="0">
                    <a:latin typeface="+mn-lt"/>
                  </a:rPr>
                  <a:t> = </a:t>
                </a:r>
                <a14:m>
                  <m:oMath xmlns:m="http://schemas.openxmlformats.org/officeDocument/2006/math">
                    <m:f>
                      <m:fPr>
                        <m:ctrlPr>
                          <a:rPr lang="en-US" sz="2000" i="1" smtClean="0">
                            <a:latin typeface="Cambria Math"/>
                          </a:rPr>
                        </m:ctrlPr>
                      </m:fPr>
                      <m:num>
                        <m:r>
                          <a:rPr lang="en-US" sz="2000" b="0" i="1" smtClean="0">
                            <a:latin typeface="Cambria Math" panose="02040503050406030204" pitchFamily="18" charset="0"/>
                          </a:rPr>
                          <m:t>20</m:t>
                        </m:r>
                      </m:num>
                      <m:den>
                        <m:r>
                          <a:rPr lang="en-US" sz="2000" b="0" i="1" smtClean="0">
                            <a:latin typeface="Cambria Math" panose="02040503050406030204" pitchFamily="18" charset="0"/>
                          </a:rPr>
                          <m:t>6</m:t>
                        </m:r>
                      </m:den>
                    </m:f>
                  </m:oMath>
                </a14:m>
                <a:r>
                  <a:rPr lang="en-US" sz="2000" dirty="0" smtClean="0">
                    <a:latin typeface="+mn-lt"/>
                  </a:rPr>
                  <a:t> </a:t>
                </a:r>
                <a:r>
                  <a:rPr lang="en-US" sz="1800" dirty="0"/>
                  <a:t>and percentage discount on marked price of </a:t>
                </a:r>
                <a:r>
                  <a:rPr lang="en-US" sz="1800" dirty="0" err="1"/>
                  <a:t>Rs</a:t>
                </a:r>
                <a:r>
                  <a:rPr lang="en-US" sz="1800" dirty="0"/>
                  <a:t> 20 as,</a:t>
                </a:r>
                <a:endParaRPr lang="en-US" sz="1800" dirty="0" smtClean="0">
                  <a:latin typeface="+mn-lt"/>
                </a:endParaRPr>
              </a:p>
              <a:p>
                <a14:m>
                  <m:oMath xmlns:m="http://schemas.openxmlformats.org/officeDocument/2006/math">
                    <m:f>
                      <m:fPr>
                        <m:ctrlPr>
                          <a:rPr lang="en-US" sz="2000" i="1" smtClean="0">
                            <a:latin typeface="Cambria Math"/>
                          </a:rPr>
                        </m:ctrlPr>
                      </m:fPr>
                      <m:num>
                        <m:r>
                          <a:rPr lang="en-US" sz="2000" b="0" i="1" smtClean="0">
                            <a:latin typeface="Cambria Math" panose="02040503050406030204" pitchFamily="18" charset="0"/>
                          </a:rPr>
                          <m:t>20</m:t>
                        </m:r>
                      </m:num>
                      <m:den>
                        <m:r>
                          <a:rPr lang="en-US" sz="2000" b="0" i="1" smtClean="0">
                            <a:latin typeface="Cambria Math" panose="02040503050406030204" pitchFamily="18" charset="0"/>
                          </a:rPr>
                          <m:t>6</m:t>
                        </m:r>
                      </m:den>
                    </m:f>
                  </m:oMath>
                </a14:m>
                <a:r>
                  <a:rPr lang="en-US" sz="2000" dirty="0" smtClean="0">
                    <a:latin typeface="+mn-lt"/>
                  </a:rPr>
                  <a:t> x </a:t>
                </a:r>
                <a14:m>
                  <m:oMath xmlns:m="http://schemas.openxmlformats.org/officeDocument/2006/math">
                    <m:f>
                      <m:fPr>
                        <m:ctrlPr>
                          <a:rPr lang="en-US" sz="2000" i="1" smtClean="0">
                            <a:latin typeface="Cambria Math"/>
                          </a:rPr>
                        </m:ctrlPr>
                      </m:fPr>
                      <m:num>
                        <m:r>
                          <a:rPr lang="en-US" sz="2000" b="0" i="1" smtClean="0">
                            <a:latin typeface="Cambria Math" panose="02040503050406030204" pitchFamily="18" charset="0"/>
                          </a:rPr>
                          <m:t>100</m:t>
                        </m:r>
                      </m:num>
                      <m:den>
                        <m:r>
                          <a:rPr lang="en-US" sz="2000" b="0" i="1" smtClean="0">
                            <a:latin typeface="Cambria Math" panose="02040503050406030204" pitchFamily="18" charset="0"/>
                          </a:rPr>
                          <m:t>20</m:t>
                        </m:r>
                      </m:den>
                    </m:f>
                  </m:oMath>
                </a14:m>
                <a:r>
                  <a:rPr lang="en-US" sz="2000" dirty="0" smtClean="0">
                    <a:latin typeface="+mn-lt"/>
                  </a:rPr>
                  <a:t> = </a:t>
                </a:r>
                <a14:m>
                  <m:oMath xmlns:m="http://schemas.openxmlformats.org/officeDocument/2006/math">
                    <m:f>
                      <m:fPr>
                        <m:ctrlPr>
                          <a:rPr lang="en-US" sz="2000" i="1" smtClean="0">
                            <a:latin typeface="Cambria Math"/>
                          </a:rPr>
                        </m:ctrlPr>
                      </m:fPr>
                      <m:num>
                        <m:r>
                          <a:rPr lang="en-US" sz="2000" b="0" i="1" smtClean="0">
                            <a:latin typeface="Cambria Math" panose="02040503050406030204" pitchFamily="18" charset="0"/>
                          </a:rPr>
                          <m:t>100</m:t>
                        </m:r>
                      </m:num>
                      <m:den>
                        <m:r>
                          <a:rPr lang="en-US" sz="2000" b="0" i="1" smtClean="0">
                            <a:latin typeface="Cambria Math" panose="02040503050406030204" pitchFamily="18" charset="0"/>
                          </a:rPr>
                          <m:t>6</m:t>
                        </m:r>
                      </m:den>
                    </m:f>
                  </m:oMath>
                </a14:m>
                <a:r>
                  <a:rPr lang="en-US" sz="2000" dirty="0" smtClean="0">
                    <a:latin typeface="+mn-lt"/>
                  </a:rPr>
                  <a:t> =</a:t>
                </a:r>
                <a:r>
                  <a:rPr lang="en-US" sz="1800" dirty="0" smtClean="0">
                    <a:latin typeface="+mn-lt"/>
                  </a:rPr>
                  <a:t>16.66%</a:t>
                </a:r>
                <a:r>
                  <a:rPr lang="en-US" sz="1800" dirty="0" smtClean="0"/>
                  <a:t>, </a:t>
                </a:r>
                <a:r>
                  <a:rPr lang="en-US" sz="1800" dirty="0"/>
                  <a:t>not the agreed to 20%.</a:t>
                </a:r>
                <a:endParaRPr lang="en-US" sz="1800" dirty="0" smtClean="0">
                  <a:latin typeface="+mn-lt"/>
                </a:endParaRPr>
              </a:p>
              <a:p>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327600" y="1123628"/>
                <a:ext cx="7350033" cy="3171894"/>
              </a:xfrm>
              <a:prstGeom prst="rect">
                <a:avLst/>
              </a:prstGeom>
              <a:blipFill rotWithShape="0">
                <a:blip r:embed="rId5"/>
                <a:stretch>
                  <a:fillRect l="-747" t="-960"/>
                </a:stretch>
              </a:blipFill>
            </p:spPr>
            <p:txBody>
              <a:bodyPr/>
              <a:lstStyle/>
              <a:p>
                <a:r>
                  <a:rPr lang="en-US">
                    <a:noFill/>
                  </a:rPr>
                  <a:t> </a:t>
                </a:r>
              </a:p>
            </p:txBody>
          </p:sp>
        </mc:Fallback>
      </mc:AlternateContent>
    </p:spTree>
    <p:extLst>
      <p:ext uri="{BB962C8B-B14F-4D97-AF65-F5344CB8AC3E}">
        <p14:creationId xmlns:p14="http://schemas.microsoft.com/office/powerpoint/2010/main" val="3774048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8"/>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101" name="Google Shape;101;p18"/>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02" name="Google Shape;102;p18"/>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dirty="0" smtClean="0">
                <a:solidFill>
                  <a:schemeClr val="lt1"/>
                </a:solidFill>
                <a:latin typeface="Roboto"/>
                <a:ea typeface="Roboto"/>
                <a:cs typeface="Roboto"/>
                <a:sym typeface="Roboto"/>
              </a:rPr>
              <a:t>Question: 03</a:t>
            </a:r>
            <a:endParaRPr sz="2000" dirty="0">
              <a:solidFill>
                <a:schemeClr val="lt1"/>
              </a:solidFill>
              <a:latin typeface="Roboto"/>
              <a:ea typeface="Roboto"/>
              <a:cs typeface="Roboto"/>
              <a:sym typeface="Roboto"/>
            </a:endParaRPr>
          </a:p>
        </p:txBody>
      </p:sp>
      <p:sp>
        <p:nvSpPr>
          <p:cNvPr id="3" name="Rectangle 2"/>
          <p:cNvSpPr/>
          <p:nvPr/>
        </p:nvSpPr>
        <p:spPr>
          <a:xfrm>
            <a:off x="595901" y="1283966"/>
            <a:ext cx="7017250" cy="584775"/>
          </a:xfrm>
          <a:prstGeom prst="rect">
            <a:avLst/>
          </a:prstGeom>
        </p:spPr>
        <p:txBody>
          <a:bodyPr wrap="square">
            <a:spAutoFit/>
          </a:bodyPr>
          <a:lstStyle/>
          <a:p>
            <a:endParaRPr lang="en-US" sz="1800" dirty="0" smtClean="0"/>
          </a:p>
          <a:p>
            <a:endParaRPr lang="en-US" dirty="0"/>
          </a:p>
        </p:txBody>
      </p:sp>
      <p:sp>
        <p:nvSpPr>
          <p:cNvPr id="4" name="TextBox 3"/>
          <p:cNvSpPr txBox="1"/>
          <p:nvPr/>
        </p:nvSpPr>
        <p:spPr>
          <a:xfrm>
            <a:off x="6493267" y="3893906"/>
            <a:ext cx="1520576" cy="369332"/>
          </a:xfrm>
          <a:prstGeom prst="rect">
            <a:avLst/>
          </a:prstGeom>
          <a:noFill/>
        </p:spPr>
        <p:txBody>
          <a:bodyPr wrap="square" rtlCol="0">
            <a:spAutoFit/>
          </a:bodyPr>
          <a:lstStyle/>
          <a:p>
            <a:r>
              <a:rPr lang="en-US" sz="1800" dirty="0" smtClean="0"/>
              <a:t>Answer: C</a:t>
            </a:r>
            <a:endParaRPr lang="en-US" sz="1800" dirty="0"/>
          </a:p>
        </p:txBody>
      </p:sp>
      <p:sp>
        <p:nvSpPr>
          <p:cNvPr id="6" name="Rectangle 5"/>
          <p:cNvSpPr/>
          <p:nvPr/>
        </p:nvSpPr>
        <p:spPr>
          <a:xfrm>
            <a:off x="595901" y="1190571"/>
            <a:ext cx="6626832" cy="369332"/>
          </a:xfrm>
          <a:prstGeom prst="rect">
            <a:avLst/>
          </a:prstGeom>
        </p:spPr>
        <p:txBody>
          <a:bodyPr wrap="square">
            <a:spAutoFit/>
          </a:bodyPr>
          <a:lstStyle/>
          <a:p>
            <a:endParaRPr lang="en-US" sz="1800">
              <a:latin typeface="+mj-lt"/>
            </a:endParaRPr>
          </a:p>
        </p:txBody>
      </p:sp>
      <p:sp>
        <p:nvSpPr>
          <p:cNvPr id="7" name="TextBox 6"/>
          <p:cNvSpPr txBox="1"/>
          <p:nvPr/>
        </p:nvSpPr>
        <p:spPr>
          <a:xfrm>
            <a:off x="327600" y="1000349"/>
            <a:ext cx="8332823" cy="2616101"/>
          </a:xfrm>
          <a:prstGeom prst="rect">
            <a:avLst/>
          </a:prstGeom>
          <a:noFill/>
        </p:spPr>
        <p:txBody>
          <a:bodyPr wrap="square" rtlCol="0">
            <a:spAutoFit/>
          </a:bodyPr>
          <a:lstStyle/>
          <a:p>
            <a:r>
              <a:rPr lang="en-US" sz="1800" dirty="0"/>
              <a:t>A certain amount of money is divided among A, B and C. If A receives 25% more than B and B receives 25% less than C, then A : B : C is</a:t>
            </a:r>
            <a:r>
              <a:rPr lang="en-US" sz="1800" dirty="0" smtClean="0"/>
              <a:t>,</a:t>
            </a:r>
          </a:p>
          <a:p>
            <a:endParaRPr lang="en-US" dirty="0"/>
          </a:p>
          <a:p>
            <a:pPr marL="342900" indent="-342900">
              <a:buFont typeface="+mj-lt"/>
              <a:buAutoNum type="alphaUcPeriod"/>
            </a:pPr>
            <a:r>
              <a:rPr lang="en-US" sz="1800" dirty="0"/>
              <a:t>12 : 10 : 11</a:t>
            </a:r>
          </a:p>
          <a:p>
            <a:pPr marL="342900" indent="-342900">
              <a:buFont typeface="+mj-lt"/>
              <a:buAutoNum type="alphaUcPeriod"/>
            </a:pPr>
            <a:r>
              <a:rPr lang="en-US" sz="1800" dirty="0"/>
              <a:t>10 : 9 : 12</a:t>
            </a:r>
          </a:p>
          <a:p>
            <a:pPr marL="342900" indent="-342900">
              <a:buFont typeface="+mj-lt"/>
              <a:buAutoNum type="alphaUcPeriod"/>
            </a:pPr>
            <a:r>
              <a:rPr lang="en-US" sz="1800" dirty="0"/>
              <a:t>1</a:t>
            </a:r>
            <a:r>
              <a:rPr lang="en-US" sz="1800" dirty="0" smtClean="0"/>
              <a:t>5 </a:t>
            </a:r>
            <a:r>
              <a:rPr lang="en-US" sz="1800" dirty="0"/>
              <a:t>: 12 : 16</a:t>
            </a:r>
          </a:p>
          <a:p>
            <a:pPr marL="342900" indent="-342900">
              <a:buFont typeface="+mj-lt"/>
              <a:buAutoNum type="alphaUcPeriod"/>
            </a:pPr>
            <a:r>
              <a:rPr lang="en-US" sz="1800" dirty="0"/>
              <a:t>14 : 12 : 13</a:t>
            </a:r>
          </a:p>
          <a:p>
            <a:endParaRPr lang="en-US" dirty="0" smtClean="0"/>
          </a:p>
          <a:p>
            <a:endParaRPr lang="en-US" dirty="0"/>
          </a:p>
          <a:p>
            <a:endParaRPr lang="en-US" dirty="0"/>
          </a:p>
        </p:txBody>
      </p:sp>
    </p:spTree>
    <p:extLst>
      <p:ext uri="{BB962C8B-B14F-4D97-AF65-F5344CB8AC3E}">
        <p14:creationId xmlns:p14="http://schemas.microsoft.com/office/powerpoint/2010/main" val="2607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fade">
                                      <p:cBhvr>
                                        <p:cTn id="13" dur="500"/>
                                        <p:tgtEl>
                                          <p:spTgt spid="7">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fade">
                                      <p:cBhvr>
                                        <p:cTn id="16" dur="500"/>
                                        <p:tgtEl>
                                          <p:spTgt spid="7">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fade">
                                      <p:cBhvr>
                                        <p:cTn id="19" dur="500"/>
                                        <p:tgtEl>
                                          <p:spTgt spid="7">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131"/>
        <p:cNvGrpSpPr/>
        <p:nvPr/>
      </p:nvGrpSpPr>
      <p:grpSpPr>
        <a:xfrm>
          <a:off x="0" y="0"/>
          <a:ext cx="0" cy="0"/>
          <a:chOff x="0" y="0"/>
          <a:chExt cx="0" cy="0"/>
        </a:xfrm>
      </p:grpSpPr>
      <p:pic>
        <p:nvPicPr>
          <p:cNvPr id="132" name="Google Shape;132;p19"/>
          <p:cNvPicPr preferRelativeResize="0"/>
          <p:nvPr/>
        </p:nvPicPr>
        <p:blipFill rotWithShape="1">
          <a:blip r:embed="rId3">
            <a:alphaModFix/>
          </a:blip>
          <a:srcRect l="41241" t="9528" r="-23988" b="51129"/>
          <a:stretch/>
        </p:blipFill>
        <p:spPr>
          <a:xfrm>
            <a:off x="0" y="4199227"/>
            <a:ext cx="4457700" cy="1065625"/>
          </a:xfrm>
          <a:prstGeom prst="rect">
            <a:avLst/>
          </a:prstGeom>
          <a:noFill/>
          <a:ln>
            <a:noFill/>
          </a:ln>
        </p:spPr>
      </p:pic>
      <p:pic>
        <p:nvPicPr>
          <p:cNvPr id="133" name="Google Shape;133;p19"/>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34" name="Google Shape;134;p19"/>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dirty="0" smtClean="0">
                <a:solidFill>
                  <a:schemeClr val="lt1"/>
                </a:solidFill>
                <a:latin typeface="Roboto"/>
                <a:ea typeface="Roboto"/>
                <a:cs typeface="Roboto"/>
                <a:sym typeface="Roboto"/>
              </a:rPr>
              <a:t>SOLUTION:</a:t>
            </a:r>
            <a:endParaRPr sz="2000" dirty="0">
              <a:solidFill>
                <a:schemeClr val="lt1"/>
              </a:solidFill>
              <a:latin typeface="Roboto"/>
              <a:ea typeface="Roboto"/>
              <a:cs typeface="Roboto"/>
              <a:sym typeface="Roboto"/>
            </a:endParaRPr>
          </a:p>
        </p:txBody>
      </p:sp>
      <p:sp>
        <p:nvSpPr>
          <p:cNvPr id="7" name="Rectangle 2"/>
          <p:cNvSpPr>
            <a:spLocks noChangeArrowheads="1"/>
          </p:cNvSpPr>
          <p:nvPr/>
        </p:nvSpPr>
        <p:spPr bwMode="auto">
          <a:xfrm>
            <a:off x="0" y="3106591"/>
            <a:ext cx="68014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3C3C3C"/>
                </a:solidFill>
                <a:effectLst/>
                <a:latin typeface="Roboto" panose="020B0604020202020204" charset="0"/>
              </a:rPr>
              <a:t>   </a:t>
            </a:r>
            <a:endParaRPr kumimoji="0" lang="en-US" altLang="en-US" sz="1800" b="0" i="0" u="none" strike="noStrike" cap="none" normalizeH="0" baseline="0" dirty="0" smtClean="0">
              <a:ln>
                <a:noFill/>
              </a:ln>
              <a:effectLst/>
            </a:endParaRPr>
          </a:p>
        </p:txBody>
      </p:sp>
      <mc:AlternateContent xmlns:mc="http://schemas.openxmlformats.org/markup-compatibility/2006" xmlns:a14="http://schemas.microsoft.com/office/drawing/2010/main">
        <mc:Choice Requires="a14">
          <p:sp>
            <p:nvSpPr>
              <p:cNvPr id="12" name="Rectangle 11"/>
              <p:cNvSpPr/>
              <p:nvPr/>
            </p:nvSpPr>
            <p:spPr>
              <a:xfrm>
                <a:off x="327600" y="1123628"/>
                <a:ext cx="16972859" cy="3095656"/>
              </a:xfrm>
              <a:prstGeom prst="rect">
                <a:avLst/>
              </a:prstGeom>
            </p:spPr>
            <p:txBody>
              <a:bodyPr wrap="square">
                <a:spAutoFit/>
              </a:bodyPr>
              <a:lstStyle/>
              <a:p>
                <a:r>
                  <a:rPr lang="en-US" sz="1800" smtClean="0"/>
                  <a:t>By first statement of relation between A and </a:t>
                </a:r>
                <a:r>
                  <a:rPr lang="en-US" sz="1800"/>
                  <a:t>B</a:t>
                </a:r>
                <a:r>
                  <a:rPr lang="en-US" sz="1800" smtClean="0"/>
                  <a:t>,</a:t>
                </a:r>
              </a:p>
              <a:p>
                <a:r>
                  <a:rPr lang="en-US" sz="1800" smtClean="0"/>
                  <a:t>A=1.25B</a:t>
                </a:r>
              </a:p>
              <a:p>
                <a:r>
                  <a:rPr lang="en-US" sz="1800" smtClean="0"/>
                  <a:t>A= </a:t>
                </a:r>
                <a14:m>
                  <m:oMath xmlns:m="http://schemas.openxmlformats.org/officeDocument/2006/math">
                    <m:f>
                      <m:fPr>
                        <m:ctrlPr>
                          <a:rPr lang="en-US" sz="1800" i="1" smtClean="0">
                            <a:latin typeface="Cambria Math"/>
                          </a:rPr>
                        </m:ctrlPr>
                      </m:fPr>
                      <m:num>
                        <m:r>
                          <a:rPr lang="en-US" sz="1800" b="0" i="1" smtClean="0">
                            <a:latin typeface="Cambria Math" panose="02040503050406030204" pitchFamily="18" charset="0"/>
                          </a:rPr>
                          <m:t>5</m:t>
                        </m:r>
                      </m:num>
                      <m:den>
                        <m:r>
                          <a:rPr lang="en-US" sz="1800" b="0" i="1" smtClean="0">
                            <a:latin typeface="Cambria Math" panose="02040503050406030204" pitchFamily="18" charset="0"/>
                          </a:rPr>
                          <m:t>4</m:t>
                        </m:r>
                      </m:den>
                    </m:f>
                    <m:r>
                      <m:rPr>
                        <m:sty m:val="p"/>
                      </m:rPr>
                      <a:rPr lang="en-US" sz="1800" b="0" i="0" smtClean="0">
                        <a:latin typeface="Cambria Math" panose="02040503050406030204" pitchFamily="18" charset="0"/>
                      </a:rPr>
                      <m:t>B</m:t>
                    </m:r>
                  </m:oMath>
                </a14:m>
                <a:endParaRPr lang="en-US" sz="1800" smtClean="0"/>
              </a:p>
              <a:p>
                <a:r>
                  <a:rPr lang="en-US" sz="1800" smtClean="0"/>
                  <a:t>A/B=5/4</a:t>
                </a:r>
              </a:p>
              <a:p>
                <a:r>
                  <a:rPr lang="en-US" sz="1800"/>
                  <a:t>By second stement of relation between B and C</a:t>
                </a:r>
                <a:r>
                  <a:rPr lang="en-US" sz="1800" smtClean="0"/>
                  <a:t>,</a:t>
                </a:r>
              </a:p>
              <a:p>
                <a:r>
                  <a:rPr lang="en-US" sz="1800" smtClean="0"/>
                  <a:t>B=0.75C</a:t>
                </a:r>
              </a:p>
              <a:p>
                <a:r>
                  <a:rPr lang="en-US" sz="1800" smtClean="0"/>
                  <a:t>B=</a:t>
                </a:r>
                <a14:m>
                  <m:oMath xmlns:m="http://schemas.openxmlformats.org/officeDocument/2006/math">
                    <m:f>
                      <m:fPr>
                        <m:ctrlPr>
                          <a:rPr lang="en-US" sz="1800" i="1" smtClean="0">
                            <a:latin typeface="Cambria Math"/>
                          </a:rPr>
                        </m:ctrlPr>
                      </m:fPr>
                      <m:num>
                        <m:r>
                          <a:rPr lang="en-US" sz="1800" b="0" i="1" smtClean="0">
                            <a:latin typeface="Cambria Math" panose="02040503050406030204" pitchFamily="18" charset="0"/>
                          </a:rPr>
                          <m:t>3</m:t>
                        </m:r>
                      </m:num>
                      <m:den>
                        <m:r>
                          <a:rPr lang="en-US" sz="1800" b="0" i="1" smtClean="0">
                            <a:latin typeface="Cambria Math" panose="02040503050406030204" pitchFamily="18" charset="0"/>
                          </a:rPr>
                          <m:t>4</m:t>
                        </m:r>
                      </m:den>
                    </m:f>
                  </m:oMath>
                </a14:m>
                <a:r>
                  <a:rPr lang="en-US" sz="1800" smtClean="0"/>
                  <a:t>C</a:t>
                </a:r>
              </a:p>
              <a:p>
                <a:r>
                  <a:rPr lang="en-US" sz="1800" smtClean="0"/>
                  <a:t>B/C=3/4</a:t>
                </a:r>
              </a:p>
              <a:p>
                <a:r>
                  <a:rPr lang="en-US" sz="1800" smtClean="0"/>
                  <a:t>A/B=5/4=15/12</a:t>
                </a:r>
              </a:p>
              <a:p>
                <a:r>
                  <a:rPr lang="en-US" sz="1800" smtClean="0"/>
                  <a:t>B/C=3/4=12/16      So, A:B:C=15:12:16</a:t>
                </a:r>
              </a:p>
            </p:txBody>
          </p:sp>
        </mc:Choice>
        <mc:Fallback xmlns="">
          <p:sp>
            <p:nvSpPr>
              <p:cNvPr id="12" name="Rectangle 11"/>
              <p:cNvSpPr>
                <a:spLocks noRot="1" noChangeAspect="1" noMove="1" noResize="1" noEditPoints="1" noAdjustHandles="1" noChangeArrowheads="1" noChangeShapeType="1" noTextEdit="1"/>
              </p:cNvSpPr>
              <p:nvPr/>
            </p:nvSpPr>
            <p:spPr>
              <a:xfrm>
                <a:off x="327600" y="1123628"/>
                <a:ext cx="16972859" cy="3095656"/>
              </a:xfrm>
              <a:prstGeom prst="rect">
                <a:avLst/>
              </a:prstGeom>
              <a:blipFill rotWithShape="0">
                <a:blip r:embed="rId5"/>
                <a:stretch>
                  <a:fillRect l="-323" t="-984" b="-2165"/>
                </a:stretch>
              </a:blipFill>
            </p:spPr>
            <p:txBody>
              <a:bodyPr/>
              <a:lstStyle/>
              <a:p>
                <a:r>
                  <a:rPr lang="en-US">
                    <a:noFill/>
                  </a:rPr>
                  <a:t> </a:t>
                </a:r>
              </a:p>
            </p:txBody>
          </p:sp>
        </mc:Fallback>
      </mc:AlternateContent>
    </p:spTree>
    <p:extLst>
      <p:ext uri="{BB962C8B-B14F-4D97-AF65-F5344CB8AC3E}">
        <p14:creationId xmlns:p14="http://schemas.microsoft.com/office/powerpoint/2010/main" val="1174165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8"/>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101" name="Google Shape;101;p18"/>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02" name="Google Shape;102;p18"/>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dirty="0" smtClean="0">
                <a:solidFill>
                  <a:schemeClr val="lt1"/>
                </a:solidFill>
                <a:latin typeface="Roboto"/>
                <a:ea typeface="Roboto"/>
                <a:cs typeface="Roboto"/>
                <a:sym typeface="Roboto"/>
              </a:rPr>
              <a:t>Question: 04</a:t>
            </a:r>
            <a:endParaRPr sz="2000" dirty="0">
              <a:solidFill>
                <a:schemeClr val="lt1"/>
              </a:solidFill>
              <a:latin typeface="Roboto"/>
              <a:ea typeface="Roboto"/>
              <a:cs typeface="Roboto"/>
              <a:sym typeface="Roboto"/>
            </a:endParaRPr>
          </a:p>
        </p:txBody>
      </p:sp>
      <p:sp>
        <p:nvSpPr>
          <p:cNvPr id="3" name="Rectangle 2"/>
          <p:cNvSpPr/>
          <p:nvPr/>
        </p:nvSpPr>
        <p:spPr>
          <a:xfrm>
            <a:off x="595901" y="1283966"/>
            <a:ext cx="7017250" cy="584775"/>
          </a:xfrm>
          <a:prstGeom prst="rect">
            <a:avLst/>
          </a:prstGeom>
        </p:spPr>
        <p:txBody>
          <a:bodyPr wrap="square">
            <a:spAutoFit/>
          </a:bodyPr>
          <a:lstStyle/>
          <a:p>
            <a:endParaRPr lang="en-US" sz="1800" dirty="0" smtClean="0"/>
          </a:p>
          <a:p>
            <a:endParaRPr lang="en-US" dirty="0"/>
          </a:p>
        </p:txBody>
      </p:sp>
      <p:sp>
        <p:nvSpPr>
          <p:cNvPr id="4" name="TextBox 3"/>
          <p:cNvSpPr txBox="1"/>
          <p:nvPr/>
        </p:nvSpPr>
        <p:spPr>
          <a:xfrm>
            <a:off x="6493267" y="3893906"/>
            <a:ext cx="1520576" cy="369332"/>
          </a:xfrm>
          <a:prstGeom prst="rect">
            <a:avLst/>
          </a:prstGeom>
          <a:noFill/>
        </p:spPr>
        <p:txBody>
          <a:bodyPr wrap="square" rtlCol="0">
            <a:spAutoFit/>
          </a:bodyPr>
          <a:lstStyle/>
          <a:p>
            <a:r>
              <a:rPr lang="en-US" sz="1800" dirty="0" smtClean="0"/>
              <a:t>Answer: B</a:t>
            </a:r>
            <a:endParaRPr lang="en-US" sz="1800" dirty="0"/>
          </a:p>
        </p:txBody>
      </p:sp>
      <p:sp>
        <p:nvSpPr>
          <p:cNvPr id="6" name="Rectangle 5"/>
          <p:cNvSpPr/>
          <p:nvPr/>
        </p:nvSpPr>
        <p:spPr>
          <a:xfrm>
            <a:off x="595901" y="1190571"/>
            <a:ext cx="6626832" cy="369332"/>
          </a:xfrm>
          <a:prstGeom prst="rect">
            <a:avLst/>
          </a:prstGeom>
        </p:spPr>
        <p:txBody>
          <a:bodyPr wrap="square">
            <a:spAutoFit/>
          </a:bodyPr>
          <a:lstStyle/>
          <a:p>
            <a:endParaRPr lang="en-US" sz="1800">
              <a:latin typeface="+mj-lt"/>
            </a:endParaRPr>
          </a:p>
        </p:txBody>
      </p:sp>
      <p:sp>
        <p:nvSpPr>
          <p:cNvPr id="7" name="TextBox 6"/>
          <p:cNvSpPr txBox="1"/>
          <p:nvPr/>
        </p:nvSpPr>
        <p:spPr>
          <a:xfrm>
            <a:off x="327600" y="1000349"/>
            <a:ext cx="8487464" cy="2308324"/>
          </a:xfrm>
          <a:prstGeom prst="rect">
            <a:avLst/>
          </a:prstGeom>
          <a:noFill/>
        </p:spPr>
        <p:txBody>
          <a:bodyPr wrap="square" rtlCol="0">
            <a:spAutoFit/>
          </a:bodyPr>
          <a:lstStyle/>
          <a:p>
            <a:r>
              <a:rPr lang="en-US" sz="1800" dirty="0" smtClean="0"/>
              <a:t>When A, B and C do a task together the ratio of work that A and B do together with respect to what C does is 7 : 3 and the ratio of work that B and C together do to the work A does is 1 : 1. Which worker among the three is most efficient?</a:t>
            </a:r>
          </a:p>
          <a:p>
            <a:endParaRPr lang="en-US" sz="1800" dirty="0"/>
          </a:p>
          <a:p>
            <a:pPr marL="342900" indent="-342900">
              <a:buFont typeface="+mj-lt"/>
              <a:buAutoNum type="alphaUcPeriod"/>
            </a:pPr>
            <a:r>
              <a:rPr lang="en-US" sz="1800" dirty="0" smtClean="0"/>
              <a:t>B</a:t>
            </a:r>
          </a:p>
          <a:p>
            <a:pPr marL="342900" indent="-342900">
              <a:buFont typeface="+mj-lt"/>
              <a:buAutoNum type="alphaUcPeriod"/>
            </a:pPr>
            <a:r>
              <a:rPr lang="en-US" sz="1800" dirty="0" smtClean="0"/>
              <a:t>A</a:t>
            </a:r>
          </a:p>
          <a:p>
            <a:pPr marL="342900" indent="-342900">
              <a:buFont typeface="+mj-lt"/>
              <a:buAutoNum type="alphaUcPeriod"/>
            </a:pPr>
            <a:r>
              <a:rPr lang="en-US" sz="1800" dirty="0" smtClean="0"/>
              <a:t>C</a:t>
            </a:r>
          </a:p>
          <a:p>
            <a:pPr marL="342900" indent="-342900">
              <a:buFont typeface="+mj-lt"/>
              <a:buAutoNum type="alphaUcPeriod"/>
            </a:pPr>
            <a:r>
              <a:rPr lang="en-US" sz="1800" dirty="0"/>
              <a:t>Cannot be answered with the given information</a:t>
            </a:r>
          </a:p>
        </p:txBody>
      </p:sp>
    </p:spTree>
    <p:extLst>
      <p:ext uri="{BB962C8B-B14F-4D97-AF65-F5344CB8AC3E}">
        <p14:creationId xmlns:p14="http://schemas.microsoft.com/office/powerpoint/2010/main" val="67400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fade">
                                      <p:cBhvr>
                                        <p:cTn id="13" dur="500"/>
                                        <p:tgtEl>
                                          <p:spTgt spid="7">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fade">
                                      <p:cBhvr>
                                        <p:cTn id="16" dur="500"/>
                                        <p:tgtEl>
                                          <p:spTgt spid="7">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fade">
                                      <p:cBhvr>
                                        <p:cTn id="19" dur="500"/>
                                        <p:tgtEl>
                                          <p:spTgt spid="7">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31"/>
        <p:cNvGrpSpPr/>
        <p:nvPr/>
      </p:nvGrpSpPr>
      <p:grpSpPr>
        <a:xfrm>
          <a:off x="0" y="0"/>
          <a:ext cx="0" cy="0"/>
          <a:chOff x="0" y="0"/>
          <a:chExt cx="0" cy="0"/>
        </a:xfrm>
      </p:grpSpPr>
      <p:pic>
        <p:nvPicPr>
          <p:cNvPr id="132" name="Google Shape;132;p19"/>
          <p:cNvPicPr preferRelativeResize="0"/>
          <p:nvPr/>
        </p:nvPicPr>
        <p:blipFill rotWithShape="1">
          <a:blip r:embed="rId3">
            <a:alphaModFix/>
          </a:blip>
          <a:srcRect l="41241" t="9528" r="-23988" b="51129"/>
          <a:stretch/>
        </p:blipFill>
        <p:spPr>
          <a:xfrm>
            <a:off x="0" y="4199227"/>
            <a:ext cx="4457700" cy="1065625"/>
          </a:xfrm>
          <a:prstGeom prst="rect">
            <a:avLst/>
          </a:prstGeom>
          <a:noFill/>
          <a:ln>
            <a:noFill/>
          </a:ln>
        </p:spPr>
      </p:pic>
      <p:pic>
        <p:nvPicPr>
          <p:cNvPr id="133" name="Google Shape;133;p19"/>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34" name="Google Shape;134;p19"/>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smtClean="0">
                <a:solidFill>
                  <a:schemeClr val="lt1"/>
                </a:solidFill>
                <a:latin typeface="Roboto"/>
                <a:ea typeface="Roboto"/>
                <a:cs typeface="Roboto"/>
                <a:sym typeface="Roboto"/>
              </a:rPr>
              <a:t>  SOLUTION</a:t>
            </a:r>
            <a:r>
              <a:rPr lang="en-US" sz="2000" dirty="0" smtClean="0">
                <a:solidFill>
                  <a:schemeClr val="lt1"/>
                </a:solidFill>
                <a:latin typeface="Roboto"/>
                <a:ea typeface="Roboto"/>
                <a:cs typeface="Roboto"/>
                <a:sym typeface="Roboto"/>
              </a:rPr>
              <a:t>:</a:t>
            </a:r>
            <a:endParaRPr sz="2000" dirty="0">
              <a:solidFill>
                <a:schemeClr val="lt1"/>
              </a:solidFill>
              <a:latin typeface="Roboto"/>
              <a:ea typeface="Roboto"/>
              <a:cs typeface="Roboto"/>
              <a:sym typeface="Roboto"/>
            </a:endParaRPr>
          </a:p>
        </p:txBody>
      </p:sp>
      <p:sp>
        <p:nvSpPr>
          <p:cNvPr id="7" name="Rectangle 2"/>
          <p:cNvSpPr>
            <a:spLocks noChangeArrowheads="1"/>
          </p:cNvSpPr>
          <p:nvPr/>
        </p:nvSpPr>
        <p:spPr bwMode="auto">
          <a:xfrm>
            <a:off x="0" y="3106591"/>
            <a:ext cx="68014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3C3C3C"/>
                </a:solidFill>
                <a:effectLst/>
                <a:latin typeface="Roboto" panose="020B0604020202020204" charset="0"/>
              </a:rPr>
              <a:t>   </a:t>
            </a:r>
            <a:endParaRPr kumimoji="0" lang="en-US" altLang="en-US" sz="1800" b="0" i="0" u="none" strike="noStrike" cap="none" normalizeH="0" baseline="0" dirty="0" smtClean="0">
              <a:ln>
                <a:noFill/>
              </a:ln>
              <a:effectLst/>
            </a:endParaRPr>
          </a:p>
        </p:txBody>
      </p:sp>
      <p:sp>
        <p:nvSpPr>
          <p:cNvPr id="12" name="Rectangle 11"/>
          <p:cNvSpPr/>
          <p:nvPr/>
        </p:nvSpPr>
        <p:spPr>
          <a:xfrm>
            <a:off x="327600" y="1123628"/>
            <a:ext cx="16972859" cy="2585323"/>
          </a:xfrm>
          <a:prstGeom prst="rect">
            <a:avLst/>
          </a:prstGeom>
        </p:spPr>
        <p:txBody>
          <a:bodyPr wrap="square">
            <a:spAutoFit/>
          </a:bodyPr>
          <a:lstStyle/>
          <a:p>
            <a:r>
              <a:rPr lang="en-US" sz="1800" smtClean="0"/>
              <a:t>Let A,B and C be the </a:t>
            </a:r>
            <a:r>
              <a:rPr lang="en-US" sz="1800"/>
              <a:t>portion of work that A, B and C do per unit </a:t>
            </a:r>
            <a:r>
              <a:rPr lang="en-US" sz="1800" smtClean="0"/>
              <a:t>time</a:t>
            </a:r>
          </a:p>
          <a:p>
            <a:r>
              <a:rPr lang="en-US" sz="1800" smtClean="0"/>
              <a:t> </a:t>
            </a:r>
            <a:r>
              <a:rPr lang="en-US" sz="1800"/>
              <a:t>when they work </a:t>
            </a:r>
            <a:r>
              <a:rPr lang="en-US" sz="1800" smtClean="0"/>
              <a:t>together.</a:t>
            </a:r>
          </a:p>
          <a:p>
            <a:r>
              <a:rPr lang="en-US" sz="1800"/>
              <a:t>By the first statement then</a:t>
            </a:r>
            <a:r>
              <a:rPr lang="en-US" sz="1800" smtClean="0"/>
              <a:t>,</a:t>
            </a:r>
          </a:p>
          <a:p>
            <a:r>
              <a:rPr lang="en-US" sz="1800" smtClean="0"/>
              <a:t>(A+B)/C=7/3</a:t>
            </a:r>
          </a:p>
          <a:p>
            <a:r>
              <a:rPr lang="en-US" sz="1800"/>
              <a:t>and by the second statement</a:t>
            </a:r>
            <a:r>
              <a:rPr lang="en-US" sz="1800" smtClean="0"/>
              <a:t>,</a:t>
            </a:r>
          </a:p>
          <a:p>
            <a:r>
              <a:rPr lang="en-US" sz="1800" smtClean="0"/>
              <a:t>B+C=A</a:t>
            </a:r>
          </a:p>
          <a:p>
            <a:r>
              <a:rPr lang="en-US" sz="1800"/>
              <a:t>By adding 1 to both sides of the first equation we have</a:t>
            </a:r>
            <a:r>
              <a:rPr lang="en-US" sz="1800" smtClean="0"/>
              <a:t>,</a:t>
            </a:r>
            <a:r>
              <a:rPr lang="en-US" sz="1800"/>
              <a:t> </a:t>
            </a:r>
            <a:r>
              <a:rPr lang="en-US" sz="1800" smtClean="0"/>
              <a:t>(A+B+C)/C=2A/C=10/3</a:t>
            </a:r>
          </a:p>
          <a:p>
            <a:r>
              <a:rPr lang="en-US" sz="1800" smtClean="0"/>
              <a:t>Or A/C=5/3</a:t>
            </a:r>
          </a:p>
          <a:p>
            <a:endParaRPr lang="en-US" sz="1800" smtClean="0"/>
          </a:p>
        </p:txBody>
      </p:sp>
    </p:spTree>
    <p:extLst>
      <p:ext uri="{BB962C8B-B14F-4D97-AF65-F5344CB8AC3E}">
        <p14:creationId xmlns:p14="http://schemas.microsoft.com/office/powerpoint/2010/main" val="3234437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8"/>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101" name="Google Shape;101;p18"/>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02" name="Google Shape;102;p18"/>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dirty="0" smtClean="0">
                <a:solidFill>
                  <a:schemeClr val="lt1"/>
                </a:solidFill>
                <a:latin typeface="Roboto"/>
                <a:ea typeface="Roboto"/>
                <a:cs typeface="Roboto"/>
                <a:sym typeface="Roboto"/>
              </a:rPr>
              <a:t>Question: 05</a:t>
            </a:r>
            <a:endParaRPr sz="2000" dirty="0">
              <a:solidFill>
                <a:schemeClr val="lt1"/>
              </a:solidFill>
              <a:latin typeface="Roboto"/>
              <a:ea typeface="Roboto"/>
              <a:cs typeface="Roboto"/>
              <a:sym typeface="Roboto"/>
            </a:endParaRPr>
          </a:p>
        </p:txBody>
      </p:sp>
      <p:sp>
        <p:nvSpPr>
          <p:cNvPr id="3" name="Rectangle 2"/>
          <p:cNvSpPr/>
          <p:nvPr/>
        </p:nvSpPr>
        <p:spPr>
          <a:xfrm>
            <a:off x="595901" y="1283966"/>
            <a:ext cx="7017250" cy="584775"/>
          </a:xfrm>
          <a:prstGeom prst="rect">
            <a:avLst/>
          </a:prstGeom>
        </p:spPr>
        <p:txBody>
          <a:bodyPr wrap="square">
            <a:spAutoFit/>
          </a:bodyPr>
          <a:lstStyle/>
          <a:p>
            <a:endParaRPr lang="en-US" sz="1800" dirty="0" smtClean="0"/>
          </a:p>
          <a:p>
            <a:endParaRPr lang="en-US" dirty="0"/>
          </a:p>
        </p:txBody>
      </p:sp>
      <p:sp>
        <p:nvSpPr>
          <p:cNvPr id="6" name="Rectangle 5"/>
          <p:cNvSpPr/>
          <p:nvPr/>
        </p:nvSpPr>
        <p:spPr>
          <a:xfrm>
            <a:off x="595901" y="1190571"/>
            <a:ext cx="6626832" cy="369332"/>
          </a:xfrm>
          <a:prstGeom prst="rect">
            <a:avLst/>
          </a:prstGeom>
        </p:spPr>
        <p:txBody>
          <a:bodyPr wrap="square">
            <a:spAutoFit/>
          </a:bodyPr>
          <a:lstStyle/>
          <a:p>
            <a:endParaRPr lang="en-US" sz="1800">
              <a:latin typeface="+mj-lt"/>
            </a:endParaRPr>
          </a:p>
        </p:txBody>
      </p:sp>
      <p:sp>
        <p:nvSpPr>
          <p:cNvPr id="7" name="TextBox 6"/>
          <p:cNvSpPr txBox="1"/>
          <p:nvPr/>
        </p:nvSpPr>
        <p:spPr>
          <a:xfrm>
            <a:off x="327600" y="1000349"/>
            <a:ext cx="7366979" cy="369332"/>
          </a:xfrm>
          <a:prstGeom prst="rect">
            <a:avLst/>
          </a:prstGeom>
          <a:noFill/>
        </p:spPr>
        <p:txBody>
          <a:bodyPr wrap="square" rtlCol="0">
            <a:spAutoFit/>
          </a:bodyPr>
          <a:lstStyle/>
          <a:p>
            <a:endParaRPr lang="en-US" sz="1800" dirty="0"/>
          </a:p>
        </p:txBody>
      </p:sp>
      <p:sp>
        <p:nvSpPr>
          <p:cNvPr id="2" name="TextBox 1"/>
          <p:cNvSpPr txBox="1"/>
          <p:nvPr/>
        </p:nvSpPr>
        <p:spPr>
          <a:xfrm>
            <a:off x="327600" y="1000349"/>
            <a:ext cx="8359200" cy="2462213"/>
          </a:xfrm>
          <a:prstGeom prst="rect">
            <a:avLst/>
          </a:prstGeom>
          <a:noFill/>
        </p:spPr>
        <p:txBody>
          <a:bodyPr wrap="square" rtlCol="0">
            <a:spAutoFit/>
          </a:bodyPr>
          <a:lstStyle/>
          <a:p>
            <a:r>
              <a:rPr lang="en-IN" sz="1800" dirty="0"/>
              <a:t>If 40% of a number is equal to two-third of another number, what is the ratio of first number to the second number</a:t>
            </a:r>
            <a:r>
              <a:rPr lang="en-IN" sz="1800" dirty="0" smtClean="0"/>
              <a:t>?</a:t>
            </a:r>
          </a:p>
          <a:p>
            <a:endParaRPr lang="en-IN" sz="1800" dirty="0"/>
          </a:p>
          <a:p>
            <a:pPr marL="342900" indent="-342900">
              <a:buFont typeface="+mj-lt"/>
              <a:buAutoNum type="alphaUcPeriod"/>
            </a:pPr>
            <a:r>
              <a:rPr lang="en-IN" sz="1800" dirty="0" smtClean="0"/>
              <a:t>2:5</a:t>
            </a:r>
          </a:p>
          <a:p>
            <a:pPr marL="342900" indent="-342900">
              <a:buFont typeface="+mj-lt"/>
              <a:buAutoNum type="alphaUcPeriod"/>
            </a:pPr>
            <a:r>
              <a:rPr lang="en-IN" sz="1800" dirty="0" smtClean="0"/>
              <a:t>3:7</a:t>
            </a:r>
          </a:p>
          <a:p>
            <a:pPr marL="342900" indent="-342900">
              <a:buFont typeface="+mj-lt"/>
              <a:buAutoNum type="alphaUcPeriod"/>
            </a:pPr>
            <a:r>
              <a:rPr lang="en-IN" sz="1800" dirty="0" smtClean="0"/>
              <a:t>5:3</a:t>
            </a:r>
          </a:p>
          <a:p>
            <a:pPr marL="342900" indent="-342900">
              <a:buFont typeface="+mj-lt"/>
              <a:buAutoNum type="alphaUcPeriod"/>
            </a:pPr>
            <a:r>
              <a:rPr lang="en-IN" sz="1800" dirty="0" smtClean="0"/>
              <a:t>7:3</a:t>
            </a:r>
          </a:p>
          <a:p>
            <a:endParaRPr lang="en-IN" dirty="0"/>
          </a:p>
          <a:p>
            <a:endParaRPr lang="en-US" dirty="0"/>
          </a:p>
        </p:txBody>
      </p:sp>
      <p:sp>
        <p:nvSpPr>
          <p:cNvPr id="8" name="TextBox 7"/>
          <p:cNvSpPr txBox="1"/>
          <p:nvPr/>
        </p:nvSpPr>
        <p:spPr>
          <a:xfrm>
            <a:off x="6945549" y="4075175"/>
            <a:ext cx="1663430" cy="369332"/>
          </a:xfrm>
          <a:prstGeom prst="rect">
            <a:avLst/>
          </a:prstGeom>
          <a:noFill/>
        </p:spPr>
        <p:txBody>
          <a:bodyPr wrap="square" rtlCol="0">
            <a:spAutoFit/>
          </a:bodyPr>
          <a:lstStyle/>
          <a:p>
            <a:r>
              <a:rPr lang="en-US" sz="1800" dirty="0" smtClean="0"/>
              <a:t>Answer: C</a:t>
            </a:r>
            <a:endParaRPr lang="en-US" sz="1800" dirty="0"/>
          </a:p>
        </p:txBody>
      </p:sp>
    </p:spTree>
    <p:extLst>
      <p:ext uri="{BB962C8B-B14F-4D97-AF65-F5344CB8AC3E}">
        <p14:creationId xmlns:p14="http://schemas.microsoft.com/office/powerpoint/2010/main" val="421061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500"/>
                                        <p:tgtEl>
                                          <p:spTgt spid="2">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fade">
                                      <p:cBhvr>
                                        <p:cTn id="16" dur="500"/>
                                        <p:tgtEl>
                                          <p:spTgt spid="2">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fade">
                                      <p:cBhvr>
                                        <p:cTn id="19" dur="500"/>
                                        <p:tgtEl>
                                          <p:spTgt spid="2">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Effect transition="in" filter="fade">
                                      <p:cBhvr>
                                        <p:cTn id="24"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131"/>
        <p:cNvGrpSpPr/>
        <p:nvPr/>
      </p:nvGrpSpPr>
      <p:grpSpPr>
        <a:xfrm>
          <a:off x="0" y="0"/>
          <a:ext cx="0" cy="0"/>
          <a:chOff x="0" y="0"/>
          <a:chExt cx="0" cy="0"/>
        </a:xfrm>
      </p:grpSpPr>
      <p:pic>
        <p:nvPicPr>
          <p:cNvPr id="132" name="Google Shape;132;p19"/>
          <p:cNvPicPr preferRelativeResize="0"/>
          <p:nvPr/>
        </p:nvPicPr>
        <p:blipFill rotWithShape="1">
          <a:blip r:embed="rId3">
            <a:alphaModFix/>
          </a:blip>
          <a:srcRect l="41241" t="9528" r="-23988" b="51129"/>
          <a:stretch/>
        </p:blipFill>
        <p:spPr>
          <a:xfrm>
            <a:off x="0" y="4199227"/>
            <a:ext cx="4457700" cy="1065625"/>
          </a:xfrm>
          <a:prstGeom prst="rect">
            <a:avLst/>
          </a:prstGeom>
          <a:noFill/>
          <a:ln>
            <a:noFill/>
          </a:ln>
        </p:spPr>
      </p:pic>
      <p:pic>
        <p:nvPicPr>
          <p:cNvPr id="133" name="Google Shape;133;p19"/>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34" name="Google Shape;134;p19"/>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smtClean="0">
                <a:solidFill>
                  <a:schemeClr val="lt1"/>
                </a:solidFill>
                <a:latin typeface="Roboto"/>
                <a:ea typeface="Roboto"/>
                <a:cs typeface="Roboto"/>
                <a:sym typeface="Roboto"/>
              </a:rPr>
              <a:t>  SOLUTION</a:t>
            </a:r>
            <a:r>
              <a:rPr lang="en-US" sz="2000" dirty="0" smtClean="0">
                <a:solidFill>
                  <a:schemeClr val="lt1"/>
                </a:solidFill>
                <a:latin typeface="Roboto"/>
                <a:ea typeface="Roboto"/>
                <a:cs typeface="Roboto"/>
                <a:sym typeface="Roboto"/>
              </a:rPr>
              <a:t>:</a:t>
            </a:r>
            <a:endParaRPr sz="2000" dirty="0">
              <a:solidFill>
                <a:schemeClr val="lt1"/>
              </a:solidFill>
              <a:latin typeface="Roboto"/>
              <a:ea typeface="Roboto"/>
              <a:cs typeface="Roboto"/>
              <a:sym typeface="Roboto"/>
            </a:endParaRPr>
          </a:p>
        </p:txBody>
      </p:sp>
      <p:sp>
        <p:nvSpPr>
          <p:cNvPr id="7" name="Rectangle 2"/>
          <p:cNvSpPr>
            <a:spLocks noChangeArrowheads="1"/>
          </p:cNvSpPr>
          <p:nvPr/>
        </p:nvSpPr>
        <p:spPr bwMode="auto">
          <a:xfrm>
            <a:off x="0" y="3106591"/>
            <a:ext cx="68014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3C3C3C"/>
                </a:solidFill>
                <a:effectLst/>
                <a:latin typeface="Roboto" panose="020B0604020202020204" charset="0"/>
              </a:rPr>
              <a:t>   </a:t>
            </a:r>
            <a:endParaRPr kumimoji="0" lang="en-US" altLang="en-US" sz="1800" b="0" i="0" u="none" strike="noStrike" cap="none" normalizeH="0" baseline="0" dirty="0" smtClean="0">
              <a:ln>
                <a:noFill/>
              </a:ln>
              <a:effectLst/>
            </a:endParaRPr>
          </a:p>
        </p:txBody>
      </p:sp>
      <p:sp>
        <p:nvSpPr>
          <p:cNvPr id="11" name="TextBox 10"/>
          <p:cNvSpPr txBox="1"/>
          <p:nvPr/>
        </p:nvSpPr>
        <p:spPr>
          <a:xfrm>
            <a:off x="486383" y="1070043"/>
            <a:ext cx="5982511" cy="1477328"/>
          </a:xfrm>
          <a:prstGeom prst="rect">
            <a:avLst/>
          </a:prstGeom>
          <a:noFill/>
        </p:spPr>
        <p:txBody>
          <a:bodyPr wrap="square" rtlCol="0">
            <a:spAutoFit/>
          </a:bodyPr>
          <a:lstStyle/>
          <a:p>
            <a:r>
              <a:rPr lang="en-IN" sz="1800" dirty="0"/>
              <a:t>Let 40% of A </a:t>
            </a:r>
            <a:r>
              <a:rPr lang="en-IN" sz="1800" dirty="0" smtClean="0"/>
              <a:t>=2/3B</a:t>
            </a:r>
          </a:p>
          <a:p>
            <a:r>
              <a:rPr lang="en-IN" sz="1800" dirty="0" smtClean="0"/>
              <a:t>Then,40A/100=2B/3</a:t>
            </a:r>
          </a:p>
          <a:p>
            <a:r>
              <a:rPr lang="en-IN" sz="1800" dirty="0" smtClean="0"/>
              <a:t>2A/5=2B/3</a:t>
            </a:r>
          </a:p>
          <a:p>
            <a:r>
              <a:rPr lang="en-IN" sz="1800" dirty="0" smtClean="0"/>
              <a:t>A/B=(2/3 X 5/2)=5/3</a:t>
            </a:r>
          </a:p>
          <a:p>
            <a:r>
              <a:rPr lang="en-IN" sz="1800" dirty="0" smtClean="0"/>
              <a:t>A:B=5:3</a:t>
            </a:r>
            <a:endParaRPr lang="en-US" sz="1800" dirty="0"/>
          </a:p>
        </p:txBody>
      </p:sp>
    </p:spTree>
    <p:extLst>
      <p:ext uri="{BB962C8B-B14F-4D97-AF65-F5344CB8AC3E}">
        <p14:creationId xmlns:p14="http://schemas.microsoft.com/office/powerpoint/2010/main" val="642103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8"/>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101" name="Google Shape;101;p18"/>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02" name="Google Shape;102;p18"/>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dirty="0" smtClean="0">
                <a:solidFill>
                  <a:schemeClr val="lt1"/>
                </a:solidFill>
                <a:latin typeface="Roboto"/>
                <a:ea typeface="Roboto"/>
                <a:cs typeface="Roboto"/>
                <a:sym typeface="Roboto"/>
              </a:rPr>
              <a:t>Question: 06</a:t>
            </a:r>
            <a:endParaRPr sz="2000" dirty="0">
              <a:solidFill>
                <a:schemeClr val="lt1"/>
              </a:solidFill>
              <a:latin typeface="Roboto"/>
              <a:ea typeface="Roboto"/>
              <a:cs typeface="Roboto"/>
              <a:sym typeface="Roboto"/>
            </a:endParaRPr>
          </a:p>
        </p:txBody>
      </p:sp>
      <p:sp>
        <p:nvSpPr>
          <p:cNvPr id="3" name="Rectangle 2"/>
          <p:cNvSpPr/>
          <p:nvPr/>
        </p:nvSpPr>
        <p:spPr>
          <a:xfrm>
            <a:off x="595901" y="1283966"/>
            <a:ext cx="7017250" cy="584775"/>
          </a:xfrm>
          <a:prstGeom prst="rect">
            <a:avLst/>
          </a:prstGeom>
        </p:spPr>
        <p:txBody>
          <a:bodyPr wrap="square">
            <a:spAutoFit/>
          </a:bodyPr>
          <a:lstStyle/>
          <a:p>
            <a:endParaRPr lang="en-US" sz="1800" dirty="0" smtClean="0"/>
          </a:p>
          <a:p>
            <a:endParaRPr lang="en-US" dirty="0"/>
          </a:p>
        </p:txBody>
      </p:sp>
      <p:sp>
        <p:nvSpPr>
          <p:cNvPr id="6" name="Rectangle 5"/>
          <p:cNvSpPr/>
          <p:nvPr/>
        </p:nvSpPr>
        <p:spPr>
          <a:xfrm>
            <a:off x="595901" y="1190571"/>
            <a:ext cx="6626832" cy="369332"/>
          </a:xfrm>
          <a:prstGeom prst="rect">
            <a:avLst/>
          </a:prstGeom>
        </p:spPr>
        <p:txBody>
          <a:bodyPr wrap="square">
            <a:spAutoFit/>
          </a:bodyPr>
          <a:lstStyle/>
          <a:p>
            <a:endParaRPr lang="en-US" sz="1800">
              <a:latin typeface="+mj-lt"/>
            </a:endParaRPr>
          </a:p>
        </p:txBody>
      </p:sp>
      <p:sp>
        <p:nvSpPr>
          <p:cNvPr id="7" name="TextBox 6"/>
          <p:cNvSpPr txBox="1"/>
          <p:nvPr/>
        </p:nvSpPr>
        <p:spPr>
          <a:xfrm>
            <a:off x="327600" y="1000349"/>
            <a:ext cx="7366979" cy="369332"/>
          </a:xfrm>
          <a:prstGeom prst="rect">
            <a:avLst/>
          </a:prstGeom>
          <a:noFill/>
        </p:spPr>
        <p:txBody>
          <a:bodyPr wrap="square" rtlCol="0">
            <a:spAutoFit/>
          </a:bodyPr>
          <a:lstStyle/>
          <a:p>
            <a:endParaRPr lang="en-US" sz="1800" dirty="0"/>
          </a:p>
        </p:txBody>
      </p:sp>
      <p:sp>
        <p:nvSpPr>
          <p:cNvPr id="2" name="TextBox 1"/>
          <p:cNvSpPr txBox="1"/>
          <p:nvPr/>
        </p:nvSpPr>
        <p:spPr>
          <a:xfrm>
            <a:off x="327600" y="1000349"/>
            <a:ext cx="8487464" cy="2246769"/>
          </a:xfrm>
          <a:prstGeom prst="rect">
            <a:avLst/>
          </a:prstGeom>
          <a:noFill/>
        </p:spPr>
        <p:txBody>
          <a:bodyPr wrap="square" rtlCol="0">
            <a:spAutoFit/>
          </a:bodyPr>
          <a:lstStyle/>
          <a:p>
            <a:r>
              <a:rPr lang="en-IN" sz="1800" dirty="0"/>
              <a:t>Two number are in the ratio 3 : 5. If 9 is subtracted from each, the new numbers are in the ratio 12 : 23. The smaller number is</a:t>
            </a:r>
            <a:r>
              <a:rPr lang="en-IN" sz="1800" dirty="0" smtClean="0"/>
              <a:t>:</a:t>
            </a:r>
          </a:p>
          <a:p>
            <a:endParaRPr lang="en-IN" sz="1800" dirty="0"/>
          </a:p>
          <a:p>
            <a:pPr marL="342900" indent="-342900">
              <a:buFont typeface="+mj-lt"/>
              <a:buAutoNum type="alphaUcPeriod"/>
            </a:pPr>
            <a:r>
              <a:rPr lang="en-IN" sz="1800" dirty="0" smtClean="0"/>
              <a:t>27</a:t>
            </a:r>
          </a:p>
          <a:p>
            <a:pPr marL="342900" indent="-342900">
              <a:buFont typeface="+mj-lt"/>
              <a:buAutoNum type="alphaUcPeriod"/>
            </a:pPr>
            <a:r>
              <a:rPr lang="en-IN" sz="1800" dirty="0" smtClean="0"/>
              <a:t>33</a:t>
            </a:r>
          </a:p>
          <a:p>
            <a:pPr marL="342900" indent="-342900">
              <a:buFont typeface="+mj-lt"/>
              <a:buAutoNum type="alphaUcPeriod"/>
            </a:pPr>
            <a:r>
              <a:rPr lang="en-IN" sz="1800" dirty="0" smtClean="0"/>
              <a:t>49</a:t>
            </a:r>
          </a:p>
          <a:p>
            <a:pPr marL="342900" indent="-342900">
              <a:buFont typeface="+mj-lt"/>
              <a:buAutoNum type="alphaUcPeriod"/>
            </a:pPr>
            <a:r>
              <a:rPr lang="en-IN" sz="1800" dirty="0" smtClean="0"/>
              <a:t>55</a:t>
            </a:r>
            <a:endParaRPr lang="en-IN" sz="1800" dirty="0"/>
          </a:p>
          <a:p>
            <a:endParaRPr lang="en-US" dirty="0"/>
          </a:p>
        </p:txBody>
      </p:sp>
      <p:sp>
        <p:nvSpPr>
          <p:cNvPr id="8" name="TextBox 7"/>
          <p:cNvSpPr txBox="1"/>
          <p:nvPr/>
        </p:nvSpPr>
        <p:spPr>
          <a:xfrm>
            <a:off x="6799634" y="4075175"/>
            <a:ext cx="1809345" cy="369332"/>
          </a:xfrm>
          <a:prstGeom prst="rect">
            <a:avLst/>
          </a:prstGeom>
          <a:noFill/>
        </p:spPr>
        <p:txBody>
          <a:bodyPr wrap="square" rtlCol="0">
            <a:spAutoFit/>
          </a:bodyPr>
          <a:lstStyle/>
          <a:p>
            <a:r>
              <a:rPr lang="en-US" sz="1800" dirty="0" smtClean="0"/>
              <a:t>Answer: B</a:t>
            </a:r>
            <a:endParaRPr lang="en-US" sz="1800" dirty="0"/>
          </a:p>
        </p:txBody>
      </p:sp>
    </p:spTree>
    <p:extLst>
      <p:ext uri="{BB962C8B-B14F-4D97-AF65-F5344CB8AC3E}">
        <p14:creationId xmlns:p14="http://schemas.microsoft.com/office/powerpoint/2010/main" val="360707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500"/>
                                        <p:tgtEl>
                                          <p:spTgt spid="2">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fade">
                                      <p:cBhvr>
                                        <p:cTn id="16" dur="500"/>
                                        <p:tgtEl>
                                          <p:spTgt spid="2">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fade">
                                      <p:cBhvr>
                                        <p:cTn id="19" dur="500"/>
                                        <p:tgtEl>
                                          <p:spTgt spid="2">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Effect transition="in" filter="fade">
                                      <p:cBhvr>
                                        <p:cTn id="24"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131"/>
        <p:cNvGrpSpPr/>
        <p:nvPr/>
      </p:nvGrpSpPr>
      <p:grpSpPr>
        <a:xfrm>
          <a:off x="0" y="0"/>
          <a:ext cx="0" cy="0"/>
          <a:chOff x="0" y="0"/>
          <a:chExt cx="0" cy="0"/>
        </a:xfrm>
      </p:grpSpPr>
      <p:pic>
        <p:nvPicPr>
          <p:cNvPr id="132" name="Google Shape;132;p19"/>
          <p:cNvPicPr preferRelativeResize="0"/>
          <p:nvPr/>
        </p:nvPicPr>
        <p:blipFill rotWithShape="1">
          <a:blip r:embed="rId3">
            <a:alphaModFix/>
          </a:blip>
          <a:srcRect l="41241" t="9528" r="-23988" b="51129"/>
          <a:stretch/>
        </p:blipFill>
        <p:spPr>
          <a:xfrm>
            <a:off x="0" y="4199227"/>
            <a:ext cx="4457700" cy="1065625"/>
          </a:xfrm>
          <a:prstGeom prst="rect">
            <a:avLst/>
          </a:prstGeom>
          <a:noFill/>
          <a:ln>
            <a:noFill/>
          </a:ln>
        </p:spPr>
      </p:pic>
      <p:pic>
        <p:nvPicPr>
          <p:cNvPr id="133" name="Google Shape;133;p19"/>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34" name="Google Shape;134;p19"/>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smtClean="0">
                <a:solidFill>
                  <a:schemeClr val="lt1"/>
                </a:solidFill>
                <a:latin typeface="Roboto"/>
                <a:ea typeface="Roboto"/>
                <a:cs typeface="Roboto"/>
                <a:sym typeface="Roboto"/>
              </a:rPr>
              <a:t>  SOLUTION</a:t>
            </a:r>
            <a:r>
              <a:rPr lang="en-US" sz="2000" dirty="0" smtClean="0">
                <a:solidFill>
                  <a:schemeClr val="lt1"/>
                </a:solidFill>
                <a:latin typeface="Roboto"/>
                <a:ea typeface="Roboto"/>
                <a:cs typeface="Roboto"/>
                <a:sym typeface="Roboto"/>
              </a:rPr>
              <a:t>:</a:t>
            </a:r>
            <a:endParaRPr sz="2000" dirty="0">
              <a:solidFill>
                <a:schemeClr val="lt1"/>
              </a:solidFill>
              <a:latin typeface="Roboto"/>
              <a:ea typeface="Roboto"/>
              <a:cs typeface="Roboto"/>
              <a:sym typeface="Roboto"/>
            </a:endParaRPr>
          </a:p>
        </p:txBody>
      </p:sp>
      <p:sp>
        <p:nvSpPr>
          <p:cNvPr id="7" name="Rectangle 2"/>
          <p:cNvSpPr>
            <a:spLocks noChangeArrowheads="1"/>
          </p:cNvSpPr>
          <p:nvPr/>
        </p:nvSpPr>
        <p:spPr bwMode="auto">
          <a:xfrm>
            <a:off x="0" y="3106591"/>
            <a:ext cx="68014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3C3C3C"/>
                </a:solidFill>
                <a:effectLst/>
                <a:latin typeface="Roboto" panose="020B0604020202020204" charset="0"/>
              </a:rPr>
              <a:t>   </a:t>
            </a:r>
            <a:endParaRPr kumimoji="0" lang="en-US" altLang="en-US" sz="1800" b="0" i="0" u="none" strike="noStrike" cap="none" normalizeH="0" baseline="0" dirty="0" smtClean="0">
              <a:ln>
                <a:noFill/>
              </a:ln>
              <a:effectLst/>
            </a:endParaRPr>
          </a:p>
        </p:txBody>
      </p:sp>
      <mc:AlternateContent xmlns:mc="http://schemas.openxmlformats.org/markup-compatibility/2006" xmlns:a14="http://schemas.microsoft.com/office/drawing/2010/main">
        <mc:Choice Requires="a14">
          <p:sp>
            <p:nvSpPr>
              <p:cNvPr id="11" name="TextBox 10"/>
              <p:cNvSpPr txBox="1"/>
              <p:nvPr/>
            </p:nvSpPr>
            <p:spPr>
              <a:xfrm>
                <a:off x="409490" y="998619"/>
                <a:ext cx="5982511" cy="2222468"/>
              </a:xfrm>
              <a:prstGeom prst="rect">
                <a:avLst/>
              </a:prstGeom>
              <a:noFill/>
            </p:spPr>
            <p:txBody>
              <a:bodyPr wrap="square" rtlCol="0">
                <a:spAutoFit/>
              </a:bodyPr>
              <a:lstStyle/>
              <a:p>
                <a:r>
                  <a:rPr lang="en-IN" sz="1800" dirty="0" smtClean="0"/>
                  <a:t>Let the numbers be 3</a:t>
                </a:r>
                <a:r>
                  <a:rPr lang="en-IN" sz="1800" i="1" dirty="0"/>
                  <a:t>x</a:t>
                </a:r>
                <a:r>
                  <a:rPr lang="en-IN" sz="1800" dirty="0"/>
                  <a:t> and </a:t>
                </a:r>
                <a:r>
                  <a:rPr lang="en-IN" sz="1800" dirty="0" smtClean="0"/>
                  <a:t>5</a:t>
                </a:r>
                <a:r>
                  <a:rPr lang="en-IN" sz="1800" i="1" dirty="0" smtClean="0"/>
                  <a:t>x</a:t>
                </a:r>
                <a:r>
                  <a:rPr lang="en-IN" sz="1800" dirty="0" smtClean="0"/>
                  <a:t>.</a:t>
                </a:r>
              </a:p>
              <a:p>
                <a:r>
                  <a:rPr lang="en-IN" sz="1800" dirty="0" smtClean="0"/>
                  <a:t>Then  </a:t>
                </a:r>
                <a14:m>
                  <m:oMath xmlns:m="http://schemas.openxmlformats.org/officeDocument/2006/math">
                    <m:f>
                      <m:fPr>
                        <m:ctrlPr>
                          <a:rPr lang="en-US" sz="2000" i="1" smtClean="0">
                            <a:latin typeface="Cambria Math"/>
                          </a:rPr>
                        </m:ctrlPr>
                      </m:fPr>
                      <m:num>
                        <m:r>
                          <a:rPr lang="en-US" sz="2000" b="0" i="1" smtClean="0">
                            <a:latin typeface="Cambria Math" panose="02040503050406030204" pitchFamily="18" charset="0"/>
                          </a:rPr>
                          <m:t>3</m:t>
                        </m:r>
                        <m:r>
                          <a:rPr lang="en-US" sz="2000" b="0" i="1" smtClean="0">
                            <a:latin typeface="Cambria Math" panose="02040503050406030204" pitchFamily="18" charset="0"/>
                          </a:rPr>
                          <m:t>𝑋</m:t>
                        </m:r>
                        <m:r>
                          <a:rPr lang="en-US" sz="2000" b="0" i="1" smtClean="0">
                            <a:latin typeface="Cambria Math" panose="02040503050406030204" pitchFamily="18" charset="0"/>
                          </a:rPr>
                          <m:t>−9</m:t>
                        </m:r>
                      </m:num>
                      <m:den>
                        <m:r>
                          <a:rPr lang="en-US" sz="2000" b="0" i="1" smtClean="0">
                            <a:latin typeface="Cambria Math" panose="02040503050406030204" pitchFamily="18" charset="0"/>
                          </a:rPr>
                          <m:t>5</m:t>
                        </m:r>
                        <m:r>
                          <a:rPr lang="en-US" sz="2000" b="0" i="1" smtClean="0">
                            <a:latin typeface="Cambria Math" panose="02040503050406030204" pitchFamily="18" charset="0"/>
                          </a:rPr>
                          <m:t>𝑋</m:t>
                        </m:r>
                        <m:r>
                          <a:rPr lang="en-US" sz="2000" b="0" i="1" smtClean="0">
                            <a:latin typeface="Cambria Math" panose="02040503050406030204" pitchFamily="18" charset="0"/>
                          </a:rPr>
                          <m:t>−9</m:t>
                        </m:r>
                      </m:den>
                    </m:f>
                  </m:oMath>
                </a14:m>
                <a:r>
                  <a:rPr lang="en-US" sz="2000" dirty="0" smtClean="0"/>
                  <a:t>  =</a:t>
                </a:r>
                <a14:m>
                  <m:oMath xmlns:m="http://schemas.openxmlformats.org/officeDocument/2006/math">
                    <m:f>
                      <m:fPr>
                        <m:ctrlPr>
                          <a:rPr lang="en-US" sz="2000" i="1" dirty="0" smtClean="0">
                            <a:latin typeface="Cambria Math"/>
                          </a:rPr>
                        </m:ctrlPr>
                      </m:fPr>
                      <m:num>
                        <m:r>
                          <a:rPr lang="en-US" sz="2000" b="0" i="1" dirty="0" smtClean="0">
                            <a:latin typeface="Cambria Math" panose="02040503050406030204" pitchFamily="18" charset="0"/>
                          </a:rPr>
                          <m:t>12</m:t>
                        </m:r>
                      </m:num>
                      <m:den>
                        <m:r>
                          <a:rPr lang="en-US" sz="2000" b="0" i="1" dirty="0" smtClean="0">
                            <a:latin typeface="Cambria Math" panose="02040503050406030204" pitchFamily="18" charset="0"/>
                          </a:rPr>
                          <m:t>23</m:t>
                        </m:r>
                      </m:den>
                    </m:f>
                  </m:oMath>
                </a14:m>
                <a:endParaRPr lang="en-US" sz="2000" dirty="0" smtClean="0"/>
              </a:p>
              <a:p>
                <a:r>
                  <a:rPr lang="en-US" sz="1800" dirty="0" smtClean="0"/>
                  <a:t>23(3X-9)=12(5X-9)</a:t>
                </a:r>
              </a:p>
              <a:p>
                <a:r>
                  <a:rPr lang="en-US" sz="1800" dirty="0" smtClean="0"/>
                  <a:t>9X=99</a:t>
                </a:r>
              </a:p>
              <a:p>
                <a:r>
                  <a:rPr lang="en-US" sz="1800" dirty="0" smtClean="0"/>
                  <a:t>X=11</a:t>
                </a:r>
              </a:p>
              <a:p>
                <a:r>
                  <a:rPr lang="en-US" sz="1800" dirty="0" smtClean="0"/>
                  <a:t>The smaller number=(3x11)=33</a:t>
                </a:r>
              </a:p>
              <a:p>
                <a:endParaRPr lang="en-US" sz="2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409490" y="998619"/>
                <a:ext cx="5982511" cy="2222468"/>
              </a:xfrm>
              <a:prstGeom prst="rect">
                <a:avLst/>
              </a:prstGeom>
              <a:blipFill rotWithShape="0">
                <a:blip r:embed="rId5"/>
                <a:stretch>
                  <a:fillRect l="-815" t="-1648"/>
                </a:stretch>
              </a:blipFill>
            </p:spPr>
            <p:txBody>
              <a:bodyPr/>
              <a:lstStyle/>
              <a:p>
                <a:r>
                  <a:rPr lang="en-US">
                    <a:noFill/>
                  </a:rPr>
                  <a:t> </a:t>
                </a:r>
              </a:p>
            </p:txBody>
          </p:sp>
        </mc:Fallback>
      </mc:AlternateContent>
      <p:pic>
        <p:nvPicPr>
          <p:cNvPr id="3073" name="Picture 61" descr="https://www.indiabix.com/_files/images/aptitude/1-sym-tfr.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732" y="2060704"/>
            <a:ext cx="161925" cy="1047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5"/>
          <p:cNvSpPr>
            <a:spLocks noChangeArrowheads="1"/>
          </p:cNvSpPr>
          <p:nvPr/>
        </p:nvSpPr>
        <p:spPr bwMode="auto">
          <a:xfrm>
            <a:off x="116732" y="1851868"/>
            <a:ext cx="21352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6"/>
          <p:cNvSpPr>
            <a:spLocks noChangeArrowheads="1"/>
          </p:cNvSpPr>
          <p:nvPr/>
        </p:nvSpPr>
        <p:spPr bwMode="auto">
          <a:xfrm>
            <a:off x="116732" y="1937594"/>
            <a:ext cx="21993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7"/>
          <p:cNvSpPr>
            <a:spLocks noChangeArrowheads="1"/>
          </p:cNvSpPr>
          <p:nvPr/>
        </p:nvSpPr>
        <p:spPr bwMode="auto">
          <a:xfrm>
            <a:off x="116732" y="2042368"/>
            <a:ext cx="21993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7597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8"/>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101" name="Google Shape;101;p18"/>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02" name="Google Shape;102;p18"/>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dirty="0" smtClean="0">
                <a:solidFill>
                  <a:schemeClr val="lt1"/>
                </a:solidFill>
                <a:latin typeface="Roboto"/>
                <a:ea typeface="Roboto"/>
                <a:cs typeface="Roboto"/>
                <a:sym typeface="Roboto"/>
              </a:rPr>
              <a:t>Question: 07</a:t>
            </a:r>
            <a:endParaRPr sz="2000" dirty="0">
              <a:solidFill>
                <a:schemeClr val="lt1"/>
              </a:solidFill>
              <a:latin typeface="Roboto"/>
              <a:ea typeface="Roboto"/>
              <a:cs typeface="Roboto"/>
              <a:sym typeface="Roboto"/>
            </a:endParaRPr>
          </a:p>
        </p:txBody>
      </p:sp>
      <p:sp>
        <p:nvSpPr>
          <p:cNvPr id="3" name="Rectangle 2"/>
          <p:cNvSpPr/>
          <p:nvPr/>
        </p:nvSpPr>
        <p:spPr>
          <a:xfrm>
            <a:off x="595901" y="1283966"/>
            <a:ext cx="7017250" cy="584775"/>
          </a:xfrm>
          <a:prstGeom prst="rect">
            <a:avLst/>
          </a:prstGeom>
        </p:spPr>
        <p:txBody>
          <a:bodyPr wrap="square">
            <a:spAutoFit/>
          </a:bodyPr>
          <a:lstStyle/>
          <a:p>
            <a:endParaRPr lang="en-US" sz="1800" dirty="0" smtClean="0"/>
          </a:p>
          <a:p>
            <a:endParaRPr lang="en-US" dirty="0"/>
          </a:p>
        </p:txBody>
      </p:sp>
      <p:sp>
        <p:nvSpPr>
          <p:cNvPr id="6" name="Rectangle 5"/>
          <p:cNvSpPr/>
          <p:nvPr/>
        </p:nvSpPr>
        <p:spPr>
          <a:xfrm>
            <a:off x="595901" y="1190571"/>
            <a:ext cx="6626832" cy="369332"/>
          </a:xfrm>
          <a:prstGeom prst="rect">
            <a:avLst/>
          </a:prstGeom>
        </p:spPr>
        <p:txBody>
          <a:bodyPr wrap="square">
            <a:spAutoFit/>
          </a:bodyPr>
          <a:lstStyle/>
          <a:p>
            <a:endParaRPr lang="en-US" sz="1800">
              <a:latin typeface="+mj-lt"/>
            </a:endParaRPr>
          </a:p>
        </p:txBody>
      </p:sp>
      <p:sp>
        <p:nvSpPr>
          <p:cNvPr id="7" name="TextBox 6"/>
          <p:cNvSpPr txBox="1"/>
          <p:nvPr/>
        </p:nvSpPr>
        <p:spPr>
          <a:xfrm>
            <a:off x="327600" y="1000349"/>
            <a:ext cx="7366979" cy="369332"/>
          </a:xfrm>
          <a:prstGeom prst="rect">
            <a:avLst/>
          </a:prstGeom>
          <a:noFill/>
        </p:spPr>
        <p:txBody>
          <a:bodyPr wrap="square" rtlCol="0">
            <a:spAutoFit/>
          </a:bodyPr>
          <a:lstStyle/>
          <a:p>
            <a:endParaRPr lang="en-US" sz="1800" dirty="0"/>
          </a:p>
        </p:txBody>
      </p:sp>
      <p:sp>
        <p:nvSpPr>
          <p:cNvPr id="2" name="TextBox 1"/>
          <p:cNvSpPr txBox="1"/>
          <p:nvPr/>
        </p:nvSpPr>
        <p:spPr>
          <a:xfrm>
            <a:off x="327600" y="1000349"/>
            <a:ext cx="8420746" cy="2954655"/>
          </a:xfrm>
          <a:prstGeom prst="rect">
            <a:avLst/>
          </a:prstGeom>
          <a:noFill/>
        </p:spPr>
        <p:txBody>
          <a:bodyPr wrap="square" rtlCol="0">
            <a:spAutoFit/>
          </a:bodyPr>
          <a:lstStyle/>
          <a:p>
            <a:r>
              <a:rPr lang="en-US" sz="1800" dirty="0"/>
              <a:t>Rajesh and </a:t>
            </a:r>
            <a:r>
              <a:rPr lang="en-US" sz="1800" dirty="0" err="1"/>
              <a:t>Somesh</a:t>
            </a:r>
            <a:r>
              <a:rPr lang="en-US" sz="1800" dirty="0"/>
              <a:t> were classmates. Their earnings now are in the ratio 5:6. The ratio of their expenses is 7:9. </a:t>
            </a:r>
            <a:r>
              <a:rPr lang="en-US" sz="1800" dirty="0" err="1"/>
              <a:t>Somesh</a:t>
            </a:r>
            <a:r>
              <a:rPr lang="en-US" sz="1800" dirty="0"/>
              <a:t> saves </a:t>
            </a:r>
            <a:r>
              <a:rPr lang="en-US" sz="1800" dirty="0" err="1" smtClean="0"/>
              <a:t>Rs</a:t>
            </a:r>
            <a:r>
              <a:rPr lang="en-US" sz="1800" dirty="0" smtClean="0"/>
              <a:t>. </a:t>
            </a:r>
            <a:r>
              <a:rPr lang="en-US" sz="1800" dirty="0"/>
              <a:t>3,000 every month while Rajesh saves </a:t>
            </a:r>
            <a:r>
              <a:rPr lang="en-US" sz="1800" dirty="0" err="1" smtClean="0"/>
              <a:t>Rs</a:t>
            </a:r>
            <a:r>
              <a:rPr lang="en-US" sz="1800" dirty="0" smtClean="0"/>
              <a:t>. </a:t>
            </a:r>
            <a:r>
              <a:rPr lang="en-US" sz="1800" dirty="0"/>
              <a:t>1000/- more than </a:t>
            </a:r>
            <a:r>
              <a:rPr lang="en-US" sz="1800" dirty="0" err="1"/>
              <a:t>Somesh</a:t>
            </a:r>
            <a:r>
              <a:rPr lang="en-US" sz="1800" dirty="0"/>
              <a:t>. Find the total earnings and expenses of each of them</a:t>
            </a:r>
            <a:r>
              <a:rPr lang="en-US" b="1" dirty="0"/>
              <a:t>.</a:t>
            </a:r>
            <a:r>
              <a:rPr lang="en-US" dirty="0"/>
              <a:t> </a:t>
            </a:r>
            <a:endParaRPr lang="en-US" dirty="0" smtClean="0"/>
          </a:p>
          <a:p>
            <a:endParaRPr lang="en-US" dirty="0" smtClean="0"/>
          </a:p>
          <a:p>
            <a:pPr marL="342900" indent="-342900">
              <a:buFont typeface="+mj-lt"/>
              <a:buAutoNum type="alphaUcPeriod"/>
            </a:pPr>
            <a:r>
              <a:rPr lang="en-US" sz="1800" dirty="0" smtClean="0"/>
              <a:t> Rajesh </a:t>
            </a:r>
            <a:r>
              <a:rPr lang="en-US" sz="1800" dirty="0"/>
              <a:t>- 25000, 21000; </a:t>
            </a:r>
            <a:r>
              <a:rPr lang="en-US" sz="1800" dirty="0" err="1"/>
              <a:t>Somesh</a:t>
            </a:r>
            <a:r>
              <a:rPr lang="en-US" sz="1800" dirty="0"/>
              <a:t> - 30000, </a:t>
            </a:r>
            <a:r>
              <a:rPr lang="en-US" sz="1800" dirty="0" smtClean="0"/>
              <a:t>27000</a:t>
            </a:r>
          </a:p>
          <a:p>
            <a:pPr marL="342900" indent="-342900">
              <a:buFont typeface="+mj-lt"/>
              <a:buAutoNum type="alphaUcPeriod"/>
            </a:pPr>
            <a:r>
              <a:rPr lang="en-US" sz="1800" dirty="0" smtClean="0"/>
              <a:t> </a:t>
            </a:r>
            <a:r>
              <a:rPr lang="en-US" sz="1800" dirty="0"/>
              <a:t>Rajesh - 30000, 27000; </a:t>
            </a:r>
            <a:r>
              <a:rPr lang="en-US" sz="1800" dirty="0" err="1"/>
              <a:t>Somesh</a:t>
            </a:r>
            <a:r>
              <a:rPr lang="en-US" sz="1800" dirty="0"/>
              <a:t> - 36000, </a:t>
            </a:r>
            <a:r>
              <a:rPr lang="en-US" sz="1800" dirty="0" smtClean="0"/>
              <a:t>32000</a:t>
            </a:r>
          </a:p>
          <a:p>
            <a:pPr marL="342900" indent="-342900">
              <a:buFont typeface="+mj-lt"/>
              <a:buAutoNum type="alphaUcPeriod"/>
            </a:pPr>
            <a:r>
              <a:rPr lang="en-US" sz="1800" dirty="0" smtClean="0"/>
              <a:t> </a:t>
            </a:r>
            <a:r>
              <a:rPr lang="en-US" sz="1800" dirty="0"/>
              <a:t>Rajesh - 36000, 32000; </a:t>
            </a:r>
            <a:r>
              <a:rPr lang="en-US" sz="1800" dirty="0" err="1"/>
              <a:t>Somesh</a:t>
            </a:r>
            <a:r>
              <a:rPr lang="en-US" sz="1800" dirty="0"/>
              <a:t> - 30000, </a:t>
            </a:r>
            <a:r>
              <a:rPr lang="en-US" sz="1800" dirty="0" smtClean="0"/>
              <a:t>27000</a:t>
            </a:r>
          </a:p>
          <a:p>
            <a:pPr marL="342900" indent="-342900">
              <a:buFont typeface="+mj-lt"/>
              <a:buAutoNum type="alphaUcPeriod"/>
            </a:pPr>
            <a:r>
              <a:rPr lang="en-US" sz="1800" dirty="0"/>
              <a:t> </a:t>
            </a:r>
            <a:r>
              <a:rPr lang="en-US" sz="1800" dirty="0" smtClean="0"/>
              <a:t>None </a:t>
            </a:r>
            <a:r>
              <a:rPr lang="en-US" sz="1800" dirty="0"/>
              <a:t>of the above</a:t>
            </a:r>
            <a:endParaRPr lang="en-US" sz="1800" dirty="0" smtClean="0"/>
          </a:p>
          <a:p>
            <a:endParaRPr lang="en-US" dirty="0"/>
          </a:p>
          <a:p>
            <a:endParaRPr lang="en-US" dirty="0"/>
          </a:p>
        </p:txBody>
      </p:sp>
      <p:sp>
        <p:nvSpPr>
          <p:cNvPr id="8" name="TextBox 7"/>
          <p:cNvSpPr txBox="1"/>
          <p:nvPr/>
        </p:nvSpPr>
        <p:spPr>
          <a:xfrm>
            <a:off x="6858000" y="4075175"/>
            <a:ext cx="1750979" cy="369332"/>
          </a:xfrm>
          <a:prstGeom prst="rect">
            <a:avLst/>
          </a:prstGeom>
          <a:noFill/>
        </p:spPr>
        <p:txBody>
          <a:bodyPr wrap="square" rtlCol="0">
            <a:spAutoFit/>
          </a:bodyPr>
          <a:lstStyle/>
          <a:p>
            <a:r>
              <a:rPr lang="en-US" sz="1800" dirty="0" smtClean="0"/>
              <a:t>Answer: A</a:t>
            </a:r>
            <a:endParaRPr lang="en-US" sz="1800" dirty="0"/>
          </a:p>
        </p:txBody>
      </p:sp>
    </p:spTree>
    <p:extLst>
      <p:ext uri="{BB962C8B-B14F-4D97-AF65-F5344CB8AC3E}">
        <p14:creationId xmlns:p14="http://schemas.microsoft.com/office/powerpoint/2010/main" val="2746611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500"/>
                                        <p:tgtEl>
                                          <p:spTgt spid="2">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fade">
                                      <p:cBhvr>
                                        <p:cTn id="16" dur="500"/>
                                        <p:tgtEl>
                                          <p:spTgt spid="2">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fade">
                                      <p:cBhvr>
                                        <p:cTn id="19" dur="500"/>
                                        <p:tgtEl>
                                          <p:spTgt spid="2">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Effect transition="in" filter="fade">
                                      <p:cBhvr>
                                        <p:cTn id="24"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57" name="Google Shape;57;p14"/>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61" name="Google Shape;61;p14"/>
          <p:cNvSpPr txBox="1"/>
          <p:nvPr/>
        </p:nvSpPr>
        <p:spPr>
          <a:xfrm>
            <a:off x="3528000" y="1231200"/>
            <a:ext cx="5287200" cy="26103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dirty="0">
              <a:latin typeface="Roboto Light"/>
              <a:ea typeface="Roboto Light"/>
              <a:cs typeface="Roboto Light"/>
              <a:sym typeface="Roboto Light"/>
            </a:endParaRPr>
          </a:p>
        </p:txBody>
      </p:sp>
      <p:sp>
        <p:nvSpPr>
          <p:cNvPr id="3" name="TextBox 2"/>
          <p:cNvSpPr txBox="1"/>
          <p:nvPr/>
        </p:nvSpPr>
        <p:spPr>
          <a:xfrm>
            <a:off x="1536970" y="2110902"/>
            <a:ext cx="6079787" cy="707886"/>
          </a:xfrm>
          <a:prstGeom prst="rect">
            <a:avLst/>
          </a:prstGeom>
          <a:noFill/>
        </p:spPr>
        <p:txBody>
          <a:bodyPr wrap="square" rtlCol="0">
            <a:spAutoFit/>
          </a:bodyPr>
          <a:lstStyle/>
          <a:p>
            <a:r>
              <a:rPr lang="en-US" sz="2000" dirty="0" smtClean="0"/>
              <a:t>                 </a:t>
            </a:r>
            <a:r>
              <a:rPr lang="en-US" sz="2000" b="1" dirty="0" smtClean="0"/>
              <a:t>RATIOS, PROPORTIONS AND           		 VARIATIONS  </a:t>
            </a:r>
            <a:endParaRPr lang="en-US" sz="2000" b="1" dirty="0"/>
          </a:p>
        </p:txBody>
      </p:sp>
    </p:spTree>
    <p:extLst>
      <p:ext uri="{BB962C8B-B14F-4D97-AF65-F5344CB8AC3E}">
        <p14:creationId xmlns:p14="http://schemas.microsoft.com/office/powerpoint/2010/main" val="299415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131"/>
        <p:cNvGrpSpPr/>
        <p:nvPr/>
      </p:nvGrpSpPr>
      <p:grpSpPr>
        <a:xfrm>
          <a:off x="0" y="0"/>
          <a:ext cx="0" cy="0"/>
          <a:chOff x="0" y="0"/>
          <a:chExt cx="0" cy="0"/>
        </a:xfrm>
      </p:grpSpPr>
      <p:pic>
        <p:nvPicPr>
          <p:cNvPr id="132" name="Google Shape;132;p19"/>
          <p:cNvPicPr preferRelativeResize="0"/>
          <p:nvPr/>
        </p:nvPicPr>
        <p:blipFill rotWithShape="1">
          <a:blip r:embed="rId3">
            <a:alphaModFix/>
          </a:blip>
          <a:srcRect l="41241" t="9528" r="-23988" b="51129"/>
          <a:stretch/>
        </p:blipFill>
        <p:spPr>
          <a:xfrm>
            <a:off x="0" y="4199227"/>
            <a:ext cx="4457700" cy="1065625"/>
          </a:xfrm>
          <a:prstGeom prst="rect">
            <a:avLst/>
          </a:prstGeom>
          <a:noFill/>
          <a:ln>
            <a:noFill/>
          </a:ln>
        </p:spPr>
      </p:pic>
      <p:pic>
        <p:nvPicPr>
          <p:cNvPr id="133" name="Google Shape;133;p19"/>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34" name="Google Shape;134;p19"/>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smtClean="0">
                <a:solidFill>
                  <a:schemeClr val="lt1"/>
                </a:solidFill>
                <a:latin typeface="Roboto"/>
                <a:ea typeface="Roboto"/>
                <a:cs typeface="Roboto"/>
                <a:sym typeface="Roboto"/>
              </a:rPr>
              <a:t>  SOLUTION</a:t>
            </a:r>
            <a:r>
              <a:rPr lang="en-US" sz="2000" dirty="0" smtClean="0">
                <a:solidFill>
                  <a:schemeClr val="lt1"/>
                </a:solidFill>
                <a:latin typeface="Roboto"/>
                <a:ea typeface="Roboto"/>
                <a:cs typeface="Roboto"/>
                <a:sym typeface="Roboto"/>
              </a:rPr>
              <a:t>:</a:t>
            </a:r>
            <a:endParaRPr sz="2000" dirty="0">
              <a:solidFill>
                <a:schemeClr val="lt1"/>
              </a:solidFill>
              <a:latin typeface="Roboto"/>
              <a:ea typeface="Roboto"/>
              <a:cs typeface="Roboto"/>
              <a:sym typeface="Roboto"/>
            </a:endParaRPr>
          </a:p>
        </p:txBody>
      </p:sp>
      <p:sp>
        <p:nvSpPr>
          <p:cNvPr id="7" name="Rectangle 2"/>
          <p:cNvSpPr>
            <a:spLocks noChangeArrowheads="1"/>
          </p:cNvSpPr>
          <p:nvPr/>
        </p:nvSpPr>
        <p:spPr bwMode="auto">
          <a:xfrm>
            <a:off x="-409491" y="3043327"/>
            <a:ext cx="68014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3C3C3C"/>
                </a:solidFill>
                <a:effectLst/>
                <a:latin typeface="Roboto" panose="020B0604020202020204" charset="0"/>
              </a:rPr>
              <a:t>   </a:t>
            </a:r>
            <a:endParaRPr kumimoji="0" lang="en-US" altLang="en-US" sz="1800" b="0" i="0" u="none" strike="noStrike" cap="none" normalizeH="0" baseline="0" dirty="0" smtClean="0">
              <a:ln>
                <a:noFill/>
              </a:ln>
              <a:effectLst/>
            </a:endParaRPr>
          </a:p>
        </p:txBody>
      </p:sp>
      <p:sp>
        <p:nvSpPr>
          <p:cNvPr id="11" name="TextBox 10"/>
          <p:cNvSpPr txBox="1"/>
          <p:nvPr/>
        </p:nvSpPr>
        <p:spPr>
          <a:xfrm>
            <a:off x="409490" y="998619"/>
            <a:ext cx="7323999" cy="1323439"/>
          </a:xfrm>
          <a:prstGeom prst="rect">
            <a:avLst/>
          </a:prstGeom>
          <a:noFill/>
        </p:spPr>
        <p:txBody>
          <a:bodyPr wrap="square" rtlCol="0">
            <a:spAutoFit/>
          </a:bodyPr>
          <a:lstStyle/>
          <a:p>
            <a:r>
              <a:rPr lang="en-US" dirty="0"/>
              <a:t>Income ratio = Rajesh : </a:t>
            </a:r>
            <a:r>
              <a:rPr lang="en-US" dirty="0" err="1"/>
              <a:t>Somesh</a:t>
            </a:r>
            <a:r>
              <a:rPr lang="en-US" dirty="0"/>
              <a:t> = 5:6 </a:t>
            </a:r>
            <a:r>
              <a:rPr lang="en-US" dirty="0" smtClean="0"/>
              <a:t>=5/6</a:t>
            </a:r>
          </a:p>
          <a:p>
            <a:r>
              <a:rPr lang="en-US" dirty="0"/>
              <a:t>Common factor helps in finding actual values </a:t>
            </a:r>
            <a:r>
              <a:rPr lang="en-US" dirty="0" smtClean="0"/>
              <a:t>easily So</a:t>
            </a:r>
            <a:r>
              <a:rPr lang="en-US" dirty="0"/>
              <a:t>, take 'A' as common factor.</a:t>
            </a:r>
            <a:br>
              <a:rPr lang="en-US" dirty="0"/>
            </a:br>
            <a:r>
              <a:rPr lang="en-US" dirty="0"/>
              <a:t>Income of Rajesh = 5A; Income of </a:t>
            </a:r>
            <a:r>
              <a:rPr lang="en-US" dirty="0" err="1"/>
              <a:t>Somesh</a:t>
            </a:r>
            <a:r>
              <a:rPr lang="en-US" dirty="0"/>
              <a:t> = </a:t>
            </a:r>
            <a:r>
              <a:rPr lang="en-US" dirty="0" smtClean="0"/>
              <a:t>6A</a:t>
            </a:r>
          </a:p>
          <a:p>
            <a:endParaRPr lang="en-US" sz="1800" dirty="0" smtClean="0"/>
          </a:p>
          <a:p>
            <a:endParaRPr lang="en-US" sz="2000" dirty="0"/>
          </a:p>
        </p:txBody>
      </p:sp>
      <p:pic>
        <p:nvPicPr>
          <p:cNvPr id="3073" name="Picture 61" descr="https://www.indiabix.com/_files/images/aptitude/1-sym-tfr.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732" y="2060704"/>
            <a:ext cx="161925" cy="1047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5"/>
          <p:cNvSpPr>
            <a:spLocks noChangeArrowheads="1"/>
          </p:cNvSpPr>
          <p:nvPr/>
        </p:nvSpPr>
        <p:spPr bwMode="auto">
          <a:xfrm>
            <a:off x="116732" y="1851868"/>
            <a:ext cx="21352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6"/>
          <p:cNvSpPr>
            <a:spLocks noChangeArrowheads="1"/>
          </p:cNvSpPr>
          <p:nvPr/>
        </p:nvSpPr>
        <p:spPr bwMode="auto">
          <a:xfrm>
            <a:off x="116732" y="1937594"/>
            <a:ext cx="21993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7"/>
          <p:cNvSpPr>
            <a:spLocks noChangeArrowheads="1"/>
          </p:cNvSpPr>
          <p:nvPr/>
        </p:nvSpPr>
        <p:spPr bwMode="auto">
          <a:xfrm>
            <a:off x="116732" y="2042368"/>
            <a:ext cx="21993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 name="Picture 1"/>
          <p:cNvPicPr>
            <a:picLocks noChangeAspect="1"/>
          </p:cNvPicPr>
          <p:nvPr/>
        </p:nvPicPr>
        <p:blipFill>
          <a:blip r:embed="rId6"/>
          <a:stretch>
            <a:fillRect/>
          </a:stretch>
        </p:blipFill>
        <p:spPr>
          <a:xfrm>
            <a:off x="540605" y="1851868"/>
            <a:ext cx="4287775" cy="759165"/>
          </a:xfrm>
          <a:prstGeom prst="rect">
            <a:avLst/>
          </a:prstGeom>
        </p:spPr>
      </p:pic>
      <p:sp>
        <p:nvSpPr>
          <p:cNvPr id="6" name="Rectangle 5"/>
          <p:cNvSpPr/>
          <p:nvPr/>
        </p:nvSpPr>
        <p:spPr>
          <a:xfrm>
            <a:off x="409490" y="2771784"/>
            <a:ext cx="7727698" cy="1384995"/>
          </a:xfrm>
          <a:prstGeom prst="rect">
            <a:avLst/>
          </a:prstGeom>
        </p:spPr>
        <p:txBody>
          <a:bodyPr wrap="square">
            <a:spAutoFit/>
          </a:bodyPr>
          <a:lstStyle/>
          <a:p>
            <a:r>
              <a:rPr lang="en-US" dirty="0">
                <a:latin typeface="Verdana" panose="020B0604030504040204" pitchFamily="34" charset="0"/>
              </a:rPr>
              <a:t>Since Rajesh save, </a:t>
            </a:r>
            <a:r>
              <a:rPr lang="en-US" dirty="0" err="1">
                <a:latin typeface="Verdana" panose="020B0604030504040204" pitchFamily="34" charset="0"/>
              </a:rPr>
              <a:t>Rs</a:t>
            </a:r>
            <a:r>
              <a:rPr lang="en-US" dirty="0">
                <a:latin typeface="Verdana" panose="020B0604030504040204" pitchFamily="34" charset="0"/>
              </a:rPr>
              <a:t> 1000/- more than </a:t>
            </a:r>
            <a:r>
              <a:rPr lang="en-US" dirty="0" err="1">
                <a:latin typeface="Verdana" panose="020B0604030504040204" pitchFamily="34" charset="0"/>
              </a:rPr>
              <a:t>Somesh</a:t>
            </a:r>
            <a:r>
              <a:rPr lang="en-US" dirty="0">
                <a:latin typeface="Verdana" panose="020B0604030504040204" pitchFamily="34" charset="0"/>
              </a:rPr>
              <a:t>, Rajesh's savings </a:t>
            </a:r>
            <a:r>
              <a:rPr lang="en-US" dirty="0" smtClean="0">
                <a:latin typeface="Verdana" panose="020B0604030504040204" pitchFamily="34" charset="0"/>
              </a:rPr>
              <a:t>= Rs4000/-</a:t>
            </a:r>
          </a:p>
          <a:p>
            <a:r>
              <a:rPr lang="en-US" dirty="0" smtClean="0">
                <a:latin typeface="Verdana" panose="020B0604030504040204" pitchFamily="34" charset="0"/>
              </a:rPr>
              <a:t>(5A-4000)/(6A-3000)=7/9</a:t>
            </a:r>
          </a:p>
          <a:p>
            <a:r>
              <a:rPr lang="en-US" dirty="0" smtClean="0">
                <a:latin typeface="Verdana" panose="020B0604030504040204" pitchFamily="34" charset="0"/>
              </a:rPr>
              <a:t>9(5A-4000)=7(6A-3000)  A=5000 I</a:t>
            </a:r>
            <a:r>
              <a:rPr lang="en-US" dirty="0" smtClean="0"/>
              <a:t>ncome </a:t>
            </a:r>
            <a:r>
              <a:rPr lang="en-US" dirty="0"/>
              <a:t>of Rajesh = 5A = 25000 ; Income of </a:t>
            </a:r>
            <a:r>
              <a:rPr lang="en-US" dirty="0" err="1"/>
              <a:t>Somesh</a:t>
            </a:r>
            <a:r>
              <a:rPr lang="en-US" dirty="0"/>
              <a:t> = 6A = 30000</a:t>
            </a:r>
            <a:br>
              <a:rPr lang="en-US" dirty="0"/>
            </a:br>
            <a:r>
              <a:rPr lang="en-US" dirty="0"/>
              <a:t>Spending of Rajesh =25000 - 4000 = </a:t>
            </a:r>
            <a:r>
              <a:rPr lang="en-US" dirty="0" smtClean="0"/>
              <a:t>21000 ;Spending </a:t>
            </a:r>
            <a:r>
              <a:rPr lang="en-US" dirty="0"/>
              <a:t>of </a:t>
            </a:r>
            <a:r>
              <a:rPr lang="en-US" dirty="0" err="1"/>
              <a:t>Somesh</a:t>
            </a:r>
            <a:r>
              <a:rPr lang="en-US" dirty="0"/>
              <a:t> = 30000 - 3000 = 27000</a:t>
            </a:r>
            <a:br>
              <a:rPr lang="en-US" dirty="0"/>
            </a:br>
            <a:endParaRPr lang="en-US" dirty="0" smtClean="0">
              <a:latin typeface="Verdana" panose="020B0604030504040204" pitchFamily="34" charset="0"/>
            </a:endParaRPr>
          </a:p>
        </p:txBody>
      </p:sp>
    </p:spTree>
    <p:extLst>
      <p:ext uri="{BB962C8B-B14F-4D97-AF65-F5344CB8AC3E}">
        <p14:creationId xmlns:p14="http://schemas.microsoft.com/office/powerpoint/2010/main" val="3419974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8"/>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101" name="Google Shape;101;p18"/>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02" name="Google Shape;102;p18"/>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dirty="0" smtClean="0">
                <a:solidFill>
                  <a:schemeClr val="lt1"/>
                </a:solidFill>
                <a:latin typeface="Roboto"/>
                <a:ea typeface="Roboto"/>
                <a:cs typeface="Roboto"/>
                <a:sym typeface="Roboto"/>
              </a:rPr>
              <a:t>Question: 08</a:t>
            </a:r>
            <a:endParaRPr sz="2000" dirty="0">
              <a:solidFill>
                <a:schemeClr val="lt1"/>
              </a:solidFill>
              <a:latin typeface="Roboto"/>
              <a:ea typeface="Roboto"/>
              <a:cs typeface="Roboto"/>
              <a:sym typeface="Roboto"/>
            </a:endParaRPr>
          </a:p>
        </p:txBody>
      </p:sp>
      <p:sp>
        <p:nvSpPr>
          <p:cNvPr id="3" name="Rectangle 2"/>
          <p:cNvSpPr/>
          <p:nvPr/>
        </p:nvSpPr>
        <p:spPr>
          <a:xfrm>
            <a:off x="595901" y="1283966"/>
            <a:ext cx="7017250" cy="584775"/>
          </a:xfrm>
          <a:prstGeom prst="rect">
            <a:avLst/>
          </a:prstGeom>
        </p:spPr>
        <p:txBody>
          <a:bodyPr wrap="square">
            <a:spAutoFit/>
          </a:bodyPr>
          <a:lstStyle/>
          <a:p>
            <a:endParaRPr lang="en-US" sz="1800" dirty="0" smtClean="0"/>
          </a:p>
          <a:p>
            <a:endParaRPr lang="en-US" dirty="0"/>
          </a:p>
        </p:txBody>
      </p:sp>
      <p:sp>
        <p:nvSpPr>
          <p:cNvPr id="6" name="Rectangle 5"/>
          <p:cNvSpPr/>
          <p:nvPr/>
        </p:nvSpPr>
        <p:spPr>
          <a:xfrm>
            <a:off x="595901" y="1190571"/>
            <a:ext cx="6626832" cy="369332"/>
          </a:xfrm>
          <a:prstGeom prst="rect">
            <a:avLst/>
          </a:prstGeom>
        </p:spPr>
        <p:txBody>
          <a:bodyPr wrap="square">
            <a:spAutoFit/>
          </a:bodyPr>
          <a:lstStyle/>
          <a:p>
            <a:endParaRPr lang="en-US" sz="1800">
              <a:latin typeface="+mj-lt"/>
            </a:endParaRPr>
          </a:p>
        </p:txBody>
      </p:sp>
      <p:sp>
        <p:nvSpPr>
          <p:cNvPr id="7" name="TextBox 6"/>
          <p:cNvSpPr txBox="1"/>
          <p:nvPr/>
        </p:nvSpPr>
        <p:spPr>
          <a:xfrm>
            <a:off x="327600" y="1000349"/>
            <a:ext cx="7366979" cy="369332"/>
          </a:xfrm>
          <a:prstGeom prst="rect">
            <a:avLst/>
          </a:prstGeom>
          <a:noFill/>
        </p:spPr>
        <p:txBody>
          <a:bodyPr wrap="square" rtlCol="0">
            <a:spAutoFit/>
          </a:bodyPr>
          <a:lstStyle/>
          <a:p>
            <a:endParaRPr lang="en-US" sz="1800" dirty="0"/>
          </a:p>
        </p:txBody>
      </p:sp>
      <p:sp>
        <p:nvSpPr>
          <p:cNvPr id="2" name="TextBox 1"/>
          <p:cNvSpPr txBox="1"/>
          <p:nvPr/>
        </p:nvSpPr>
        <p:spPr>
          <a:xfrm>
            <a:off x="327600" y="1000349"/>
            <a:ext cx="7931183" cy="1754326"/>
          </a:xfrm>
          <a:prstGeom prst="rect">
            <a:avLst/>
          </a:prstGeom>
          <a:noFill/>
        </p:spPr>
        <p:txBody>
          <a:bodyPr wrap="square" rtlCol="0">
            <a:spAutoFit/>
          </a:bodyPr>
          <a:lstStyle/>
          <a:p>
            <a:r>
              <a:rPr lang="en-US" sz="1800" dirty="0"/>
              <a:t>a:b = 3:4 and b:c = 9:7. What is a:b:c</a:t>
            </a:r>
            <a:r>
              <a:rPr lang="en-US" sz="1800" dirty="0" smtClean="0"/>
              <a:t>?</a:t>
            </a:r>
          </a:p>
          <a:p>
            <a:endParaRPr lang="en-US" sz="1800" dirty="0"/>
          </a:p>
          <a:p>
            <a:pPr marL="342900" indent="-342900">
              <a:buFont typeface="+mj-lt"/>
              <a:buAutoNum type="alphaUcPeriod"/>
            </a:pPr>
            <a:r>
              <a:rPr lang="en-US" sz="1800" dirty="0" smtClean="0"/>
              <a:t>3 </a:t>
            </a:r>
            <a:r>
              <a:rPr lang="en-US" sz="1800" dirty="0"/>
              <a:t>: 13 : </a:t>
            </a:r>
            <a:r>
              <a:rPr lang="en-US" sz="1800" dirty="0" smtClean="0"/>
              <a:t>7</a:t>
            </a:r>
          </a:p>
          <a:p>
            <a:pPr marL="342900" indent="-342900">
              <a:buFont typeface="+mj-lt"/>
              <a:buAutoNum type="alphaUcPeriod"/>
            </a:pPr>
            <a:r>
              <a:rPr lang="en-US" sz="1800" dirty="0" smtClean="0"/>
              <a:t>3 </a:t>
            </a:r>
            <a:r>
              <a:rPr lang="en-US" sz="1800" dirty="0"/>
              <a:t>: 36 : </a:t>
            </a:r>
            <a:r>
              <a:rPr lang="en-US" sz="1800" dirty="0" smtClean="0"/>
              <a:t>28</a:t>
            </a:r>
          </a:p>
          <a:p>
            <a:pPr marL="342900" indent="-342900">
              <a:buFont typeface="+mj-lt"/>
              <a:buAutoNum type="alphaUcPeriod"/>
            </a:pPr>
            <a:r>
              <a:rPr lang="en-US" sz="1800" dirty="0" smtClean="0"/>
              <a:t>27 </a:t>
            </a:r>
            <a:r>
              <a:rPr lang="en-US" sz="1800" dirty="0"/>
              <a:t>: 16 : </a:t>
            </a:r>
            <a:r>
              <a:rPr lang="en-US" sz="1800" dirty="0" smtClean="0"/>
              <a:t>28</a:t>
            </a:r>
          </a:p>
          <a:p>
            <a:pPr marL="342900" indent="-342900">
              <a:buFont typeface="+mj-lt"/>
              <a:buAutoNum type="alphaUcPeriod"/>
            </a:pPr>
            <a:r>
              <a:rPr lang="en-US" sz="1800" dirty="0" smtClean="0"/>
              <a:t>27 </a:t>
            </a:r>
            <a:r>
              <a:rPr lang="en-US" sz="1800" dirty="0"/>
              <a:t>: 36 : 28</a:t>
            </a:r>
          </a:p>
        </p:txBody>
      </p:sp>
      <p:sp>
        <p:nvSpPr>
          <p:cNvPr id="8" name="TextBox 7"/>
          <p:cNvSpPr txBox="1"/>
          <p:nvPr/>
        </p:nvSpPr>
        <p:spPr>
          <a:xfrm>
            <a:off x="6789906" y="4075175"/>
            <a:ext cx="1819073" cy="369332"/>
          </a:xfrm>
          <a:prstGeom prst="rect">
            <a:avLst/>
          </a:prstGeom>
          <a:noFill/>
        </p:spPr>
        <p:txBody>
          <a:bodyPr wrap="square" rtlCol="0">
            <a:spAutoFit/>
          </a:bodyPr>
          <a:lstStyle/>
          <a:p>
            <a:r>
              <a:rPr lang="en-US" sz="1800" dirty="0" smtClean="0"/>
              <a:t>Answer: D</a:t>
            </a:r>
            <a:endParaRPr lang="en-US" sz="1800" dirty="0"/>
          </a:p>
        </p:txBody>
      </p:sp>
    </p:spTree>
    <p:extLst>
      <p:ext uri="{BB962C8B-B14F-4D97-AF65-F5344CB8AC3E}">
        <p14:creationId xmlns:p14="http://schemas.microsoft.com/office/powerpoint/2010/main" val="3468691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500"/>
                                        <p:tgtEl>
                                          <p:spTgt spid="2">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fade">
                                      <p:cBhvr>
                                        <p:cTn id="16" dur="500"/>
                                        <p:tgtEl>
                                          <p:spTgt spid="2">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fade">
                                      <p:cBhvr>
                                        <p:cTn id="19" dur="500"/>
                                        <p:tgtEl>
                                          <p:spTgt spid="2">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Effect transition="in" filter="fade">
                                      <p:cBhvr>
                                        <p:cTn id="24"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131"/>
        <p:cNvGrpSpPr/>
        <p:nvPr/>
      </p:nvGrpSpPr>
      <p:grpSpPr>
        <a:xfrm>
          <a:off x="0" y="0"/>
          <a:ext cx="0" cy="0"/>
          <a:chOff x="0" y="0"/>
          <a:chExt cx="0" cy="0"/>
        </a:xfrm>
      </p:grpSpPr>
      <p:pic>
        <p:nvPicPr>
          <p:cNvPr id="132" name="Google Shape;132;p19"/>
          <p:cNvPicPr preferRelativeResize="0"/>
          <p:nvPr/>
        </p:nvPicPr>
        <p:blipFill rotWithShape="1">
          <a:blip r:embed="rId3">
            <a:alphaModFix/>
          </a:blip>
          <a:srcRect l="41241" t="9528" r="-23988" b="51129"/>
          <a:stretch/>
        </p:blipFill>
        <p:spPr>
          <a:xfrm>
            <a:off x="0" y="4199227"/>
            <a:ext cx="4457700" cy="1065625"/>
          </a:xfrm>
          <a:prstGeom prst="rect">
            <a:avLst/>
          </a:prstGeom>
          <a:noFill/>
          <a:ln>
            <a:noFill/>
          </a:ln>
        </p:spPr>
      </p:pic>
      <p:pic>
        <p:nvPicPr>
          <p:cNvPr id="133" name="Google Shape;133;p19"/>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34" name="Google Shape;134;p19"/>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smtClean="0">
                <a:solidFill>
                  <a:schemeClr val="lt1"/>
                </a:solidFill>
                <a:latin typeface="Roboto"/>
                <a:ea typeface="Roboto"/>
                <a:cs typeface="Roboto"/>
                <a:sym typeface="Roboto"/>
              </a:rPr>
              <a:t>  SOLUTION</a:t>
            </a:r>
            <a:r>
              <a:rPr lang="en-US" sz="2000" dirty="0" smtClean="0">
                <a:solidFill>
                  <a:schemeClr val="lt1"/>
                </a:solidFill>
                <a:latin typeface="Roboto"/>
                <a:ea typeface="Roboto"/>
                <a:cs typeface="Roboto"/>
                <a:sym typeface="Roboto"/>
              </a:rPr>
              <a:t>:</a:t>
            </a:r>
            <a:endParaRPr sz="2000" dirty="0">
              <a:solidFill>
                <a:schemeClr val="lt1"/>
              </a:solidFill>
              <a:latin typeface="Roboto"/>
              <a:ea typeface="Roboto"/>
              <a:cs typeface="Roboto"/>
              <a:sym typeface="Roboto"/>
            </a:endParaRPr>
          </a:p>
        </p:txBody>
      </p:sp>
      <p:sp>
        <p:nvSpPr>
          <p:cNvPr id="7" name="Rectangle 2"/>
          <p:cNvSpPr>
            <a:spLocks noChangeArrowheads="1"/>
          </p:cNvSpPr>
          <p:nvPr/>
        </p:nvSpPr>
        <p:spPr bwMode="auto">
          <a:xfrm>
            <a:off x="-409491" y="3043327"/>
            <a:ext cx="68014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3C3C3C"/>
                </a:solidFill>
                <a:effectLst/>
                <a:latin typeface="Roboto" panose="020B0604020202020204" charset="0"/>
              </a:rPr>
              <a:t>   </a:t>
            </a:r>
            <a:endParaRPr kumimoji="0" lang="en-US" altLang="en-US" sz="1800" b="0" i="0" u="none" strike="noStrike" cap="none" normalizeH="0" baseline="0" dirty="0" smtClean="0">
              <a:ln>
                <a:noFill/>
              </a:ln>
              <a:effectLst/>
            </a:endParaRPr>
          </a:p>
        </p:txBody>
      </p:sp>
      <p:pic>
        <p:nvPicPr>
          <p:cNvPr id="3073" name="Picture 61" descr="https://www.indiabix.com/_files/images/aptitude/1-sym-tfr.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732" y="2060704"/>
            <a:ext cx="161925" cy="1047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5"/>
          <p:cNvSpPr>
            <a:spLocks noChangeArrowheads="1"/>
          </p:cNvSpPr>
          <p:nvPr/>
        </p:nvSpPr>
        <p:spPr bwMode="auto">
          <a:xfrm>
            <a:off x="116732" y="1851868"/>
            <a:ext cx="21352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6"/>
          <p:cNvSpPr>
            <a:spLocks noChangeArrowheads="1"/>
          </p:cNvSpPr>
          <p:nvPr/>
        </p:nvSpPr>
        <p:spPr bwMode="auto">
          <a:xfrm>
            <a:off x="116732" y="1937594"/>
            <a:ext cx="21993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7"/>
          <p:cNvSpPr>
            <a:spLocks noChangeArrowheads="1"/>
          </p:cNvSpPr>
          <p:nvPr/>
        </p:nvSpPr>
        <p:spPr bwMode="auto">
          <a:xfrm>
            <a:off x="116732" y="2042368"/>
            <a:ext cx="21993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467856" y="1205492"/>
            <a:ext cx="7727698" cy="1415772"/>
          </a:xfrm>
          <a:prstGeom prst="rect">
            <a:avLst/>
          </a:prstGeom>
        </p:spPr>
        <p:txBody>
          <a:bodyPr wrap="square">
            <a:spAutoFit/>
          </a:bodyPr>
          <a:lstStyle/>
          <a:p>
            <a:r>
              <a:rPr lang="en-US" sz="1800" dirty="0"/>
              <a:t>B is common to both the ratios.</a:t>
            </a:r>
            <a:br>
              <a:rPr lang="en-US" sz="1800" dirty="0"/>
            </a:br>
            <a:r>
              <a:rPr lang="en-US" sz="1800" dirty="0"/>
              <a:t>Values of b = 4 and 9 (That means they are not the same)</a:t>
            </a:r>
            <a:br>
              <a:rPr lang="en-US" sz="1800" dirty="0"/>
            </a:br>
            <a:r>
              <a:rPr lang="en-US" sz="1800" dirty="0"/>
              <a:t>Make the values of 'b' same as follows -</a:t>
            </a:r>
            <a:br>
              <a:rPr lang="en-US" sz="1800" dirty="0"/>
            </a:br>
            <a:r>
              <a:rPr lang="en-US" sz="1800" dirty="0"/>
              <a:t>Multiply 3:4 up and down with 9 as </a:t>
            </a:r>
            <a:r>
              <a:rPr lang="en-US" sz="1800" dirty="0" smtClean="0"/>
              <a:t>shown</a:t>
            </a:r>
            <a:r>
              <a:rPr lang="en-US" sz="1800" dirty="0" smtClean="0">
                <a:latin typeface="Verdana" panose="020B0604030504040204" pitchFamily="34" charset="0"/>
              </a:rPr>
              <a:t>.</a:t>
            </a:r>
          </a:p>
          <a:p>
            <a:endParaRPr lang="en-US" dirty="0" smtClean="0"/>
          </a:p>
        </p:txBody>
      </p:sp>
      <p:pic>
        <p:nvPicPr>
          <p:cNvPr id="8" name="Picture 7"/>
          <p:cNvPicPr>
            <a:picLocks noChangeAspect="1"/>
          </p:cNvPicPr>
          <p:nvPr/>
        </p:nvPicPr>
        <p:blipFill>
          <a:blip r:embed="rId6"/>
          <a:stretch>
            <a:fillRect/>
          </a:stretch>
        </p:blipFill>
        <p:spPr>
          <a:xfrm>
            <a:off x="562331" y="2438960"/>
            <a:ext cx="4222513" cy="1447800"/>
          </a:xfrm>
          <a:prstGeom prst="rect">
            <a:avLst/>
          </a:prstGeom>
        </p:spPr>
      </p:pic>
      <p:sp>
        <p:nvSpPr>
          <p:cNvPr id="9" name="Rectangle 8"/>
          <p:cNvSpPr/>
          <p:nvPr/>
        </p:nvSpPr>
        <p:spPr>
          <a:xfrm>
            <a:off x="562331" y="3889105"/>
            <a:ext cx="2584362" cy="338554"/>
          </a:xfrm>
          <a:prstGeom prst="rect">
            <a:avLst/>
          </a:prstGeom>
        </p:spPr>
        <p:txBody>
          <a:bodyPr wrap="none">
            <a:spAutoFit/>
          </a:bodyPr>
          <a:lstStyle/>
          <a:p>
            <a:r>
              <a:rPr lang="pt-BR" sz="1600" dirty="0">
                <a:latin typeface="Verdana" panose="020B0604030504040204" pitchFamily="34" charset="0"/>
              </a:rPr>
              <a:t>a : b : c = 27 : 36 : 28</a:t>
            </a:r>
            <a:endParaRPr lang="en-US" sz="1600" dirty="0"/>
          </a:p>
        </p:txBody>
      </p:sp>
    </p:spTree>
    <p:extLst>
      <p:ext uri="{BB962C8B-B14F-4D97-AF65-F5344CB8AC3E}">
        <p14:creationId xmlns:p14="http://schemas.microsoft.com/office/powerpoint/2010/main" val="1730959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8"/>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101" name="Google Shape;101;p18"/>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02" name="Google Shape;102;p18"/>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dirty="0" smtClean="0">
                <a:solidFill>
                  <a:schemeClr val="lt1"/>
                </a:solidFill>
                <a:latin typeface="Roboto"/>
                <a:ea typeface="Roboto"/>
                <a:cs typeface="Roboto"/>
                <a:sym typeface="Roboto"/>
              </a:rPr>
              <a:t>Question: 09</a:t>
            </a:r>
            <a:endParaRPr sz="2000" dirty="0">
              <a:solidFill>
                <a:schemeClr val="lt1"/>
              </a:solidFill>
              <a:latin typeface="Roboto"/>
              <a:ea typeface="Roboto"/>
              <a:cs typeface="Roboto"/>
              <a:sym typeface="Roboto"/>
            </a:endParaRPr>
          </a:p>
        </p:txBody>
      </p:sp>
      <p:sp>
        <p:nvSpPr>
          <p:cNvPr id="3" name="Rectangle 2"/>
          <p:cNvSpPr/>
          <p:nvPr/>
        </p:nvSpPr>
        <p:spPr>
          <a:xfrm>
            <a:off x="595901" y="1283966"/>
            <a:ext cx="7017250" cy="584775"/>
          </a:xfrm>
          <a:prstGeom prst="rect">
            <a:avLst/>
          </a:prstGeom>
        </p:spPr>
        <p:txBody>
          <a:bodyPr wrap="square">
            <a:spAutoFit/>
          </a:bodyPr>
          <a:lstStyle/>
          <a:p>
            <a:endParaRPr lang="en-US" sz="1800" dirty="0" smtClean="0"/>
          </a:p>
          <a:p>
            <a:endParaRPr lang="en-US" dirty="0"/>
          </a:p>
        </p:txBody>
      </p:sp>
      <p:sp>
        <p:nvSpPr>
          <p:cNvPr id="6" name="Rectangle 5"/>
          <p:cNvSpPr/>
          <p:nvPr/>
        </p:nvSpPr>
        <p:spPr>
          <a:xfrm>
            <a:off x="595901" y="1190571"/>
            <a:ext cx="6626832" cy="369332"/>
          </a:xfrm>
          <a:prstGeom prst="rect">
            <a:avLst/>
          </a:prstGeom>
        </p:spPr>
        <p:txBody>
          <a:bodyPr wrap="square">
            <a:spAutoFit/>
          </a:bodyPr>
          <a:lstStyle/>
          <a:p>
            <a:endParaRPr lang="en-US" sz="1800">
              <a:latin typeface="+mj-lt"/>
            </a:endParaRPr>
          </a:p>
        </p:txBody>
      </p:sp>
      <p:sp>
        <p:nvSpPr>
          <p:cNvPr id="7" name="TextBox 6"/>
          <p:cNvSpPr txBox="1"/>
          <p:nvPr/>
        </p:nvSpPr>
        <p:spPr>
          <a:xfrm>
            <a:off x="327600" y="1000349"/>
            <a:ext cx="7366979" cy="369332"/>
          </a:xfrm>
          <a:prstGeom prst="rect">
            <a:avLst/>
          </a:prstGeom>
          <a:noFill/>
        </p:spPr>
        <p:txBody>
          <a:bodyPr wrap="square" rtlCol="0">
            <a:spAutoFit/>
          </a:bodyPr>
          <a:lstStyle/>
          <a:p>
            <a:endParaRPr lang="en-US" sz="1800" dirty="0"/>
          </a:p>
        </p:txBody>
      </p:sp>
      <p:sp>
        <p:nvSpPr>
          <p:cNvPr id="2" name="TextBox 1"/>
          <p:cNvSpPr txBox="1"/>
          <p:nvPr/>
        </p:nvSpPr>
        <p:spPr>
          <a:xfrm>
            <a:off x="327600" y="1000349"/>
            <a:ext cx="8487464" cy="2585323"/>
          </a:xfrm>
          <a:prstGeom prst="rect">
            <a:avLst/>
          </a:prstGeom>
          <a:noFill/>
        </p:spPr>
        <p:txBody>
          <a:bodyPr wrap="square" rtlCol="0">
            <a:spAutoFit/>
          </a:bodyPr>
          <a:lstStyle/>
          <a:p>
            <a:r>
              <a:rPr lang="en-US" sz="1800" dirty="0" smtClean="0"/>
              <a:t>A </a:t>
            </a:r>
            <a:r>
              <a:rPr lang="en-US" sz="1800" dirty="0"/>
              <a:t>batch of students wants to gift a projector worth </a:t>
            </a:r>
            <a:r>
              <a:rPr lang="en-US" sz="1800" dirty="0" err="1"/>
              <a:t>Rs</a:t>
            </a:r>
            <a:r>
              <a:rPr lang="en-US" sz="1800" dirty="0"/>
              <a:t> 4,200 to their school. If the teachers, offer to pay 50% more than the students and an external benefactor gives three times the teacher's contribution, then how much should the teachers donate</a:t>
            </a:r>
            <a:r>
              <a:rPr lang="en-US" sz="1800" dirty="0" smtClean="0"/>
              <a:t>?</a:t>
            </a:r>
          </a:p>
          <a:p>
            <a:endParaRPr lang="en-US" sz="1800" dirty="0"/>
          </a:p>
          <a:p>
            <a:pPr marL="342900" indent="-342900">
              <a:buFont typeface="+mj-lt"/>
              <a:buAutoNum type="alphaUcPeriod"/>
            </a:pPr>
            <a:r>
              <a:rPr lang="en-US" sz="1800" dirty="0" smtClean="0"/>
              <a:t>800</a:t>
            </a:r>
          </a:p>
          <a:p>
            <a:pPr marL="342900" indent="-342900">
              <a:buFont typeface="+mj-lt"/>
              <a:buAutoNum type="alphaUcPeriod"/>
            </a:pPr>
            <a:r>
              <a:rPr lang="en-US" sz="1800" dirty="0" smtClean="0"/>
              <a:t>900</a:t>
            </a:r>
          </a:p>
          <a:p>
            <a:pPr marL="342900" indent="-342900">
              <a:buFont typeface="+mj-lt"/>
              <a:buAutoNum type="alphaUcPeriod"/>
            </a:pPr>
            <a:r>
              <a:rPr lang="en-US" sz="1800" dirty="0" smtClean="0"/>
              <a:t>500</a:t>
            </a:r>
          </a:p>
          <a:p>
            <a:pPr marL="342900" indent="-342900">
              <a:buFont typeface="+mj-lt"/>
              <a:buAutoNum type="alphaUcPeriod"/>
            </a:pPr>
            <a:r>
              <a:rPr lang="en-US" sz="1800" dirty="0" smtClean="0"/>
              <a:t>600</a:t>
            </a:r>
            <a:endParaRPr lang="en-US" sz="1800" dirty="0"/>
          </a:p>
        </p:txBody>
      </p:sp>
      <p:sp>
        <p:nvSpPr>
          <p:cNvPr id="8" name="TextBox 7"/>
          <p:cNvSpPr txBox="1"/>
          <p:nvPr/>
        </p:nvSpPr>
        <p:spPr>
          <a:xfrm>
            <a:off x="6819089" y="4075175"/>
            <a:ext cx="1789890" cy="369332"/>
          </a:xfrm>
          <a:prstGeom prst="rect">
            <a:avLst/>
          </a:prstGeom>
          <a:noFill/>
        </p:spPr>
        <p:txBody>
          <a:bodyPr wrap="square" rtlCol="0">
            <a:spAutoFit/>
          </a:bodyPr>
          <a:lstStyle/>
          <a:p>
            <a:r>
              <a:rPr lang="en-US" sz="1800" dirty="0" smtClean="0"/>
              <a:t>Answer: B</a:t>
            </a:r>
            <a:endParaRPr lang="en-US" sz="1800" dirty="0"/>
          </a:p>
        </p:txBody>
      </p:sp>
    </p:spTree>
    <p:extLst>
      <p:ext uri="{BB962C8B-B14F-4D97-AF65-F5344CB8AC3E}">
        <p14:creationId xmlns:p14="http://schemas.microsoft.com/office/powerpoint/2010/main" val="243944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500"/>
                                        <p:tgtEl>
                                          <p:spTgt spid="2">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fade">
                                      <p:cBhvr>
                                        <p:cTn id="16" dur="500"/>
                                        <p:tgtEl>
                                          <p:spTgt spid="2">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fade">
                                      <p:cBhvr>
                                        <p:cTn id="19" dur="500"/>
                                        <p:tgtEl>
                                          <p:spTgt spid="2">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Effect transition="in" filter="fade">
                                      <p:cBhvr>
                                        <p:cTn id="24"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131"/>
        <p:cNvGrpSpPr/>
        <p:nvPr/>
      </p:nvGrpSpPr>
      <p:grpSpPr>
        <a:xfrm>
          <a:off x="0" y="0"/>
          <a:ext cx="0" cy="0"/>
          <a:chOff x="0" y="0"/>
          <a:chExt cx="0" cy="0"/>
        </a:xfrm>
      </p:grpSpPr>
      <p:pic>
        <p:nvPicPr>
          <p:cNvPr id="132" name="Google Shape;132;p19"/>
          <p:cNvPicPr preferRelativeResize="0"/>
          <p:nvPr/>
        </p:nvPicPr>
        <p:blipFill rotWithShape="1">
          <a:blip r:embed="rId3">
            <a:alphaModFix/>
          </a:blip>
          <a:srcRect l="41241" t="9528" r="-23988" b="51129"/>
          <a:stretch/>
        </p:blipFill>
        <p:spPr>
          <a:xfrm>
            <a:off x="0" y="4199227"/>
            <a:ext cx="4457700" cy="1065625"/>
          </a:xfrm>
          <a:prstGeom prst="rect">
            <a:avLst/>
          </a:prstGeom>
          <a:noFill/>
          <a:ln>
            <a:noFill/>
          </a:ln>
        </p:spPr>
      </p:pic>
      <p:pic>
        <p:nvPicPr>
          <p:cNvPr id="133" name="Google Shape;133;p19"/>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34" name="Google Shape;134;p19"/>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txBox="1"/>
          <p:nvPr/>
        </p:nvSpPr>
        <p:spPr>
          <a:xfrm>
            <a:off x="437744" y="233550"/>
            <a:ext cx="2717655"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dirty="0" smtClean="0">
                <a:solidFill>
                  <a:schemeClr val="lt1"/>
                </a:solidFill>
                <a:latin typeface="Roboto"/>
                <a:ea typeface="Roboto"/>
                <a:cs typeface="Roboto"/>
                <a:sym typeface="Roboto"/>
              </a:rPr>
              <a:t>  SOLUTION:</a:t>
            </a:r>
            <a:endParaRPr sz="2000" dirty="0">
              <a:solidFill>
                <a:schemeClr val="lt1"/>
              </a:solidFill>
              <a:latin typeface="Roboto"/>
              <a:ea typeface="Roboto"/>
              <a:cs typeface="Roboto"/>
              <a:sym typeface="Roboto"/>
            </a:endParaRPr>
          </a:p>
        </p:txBody>
      </p:sp>
      <p:sp>
        <p:nvSpPr>
          <p:cNvPr id="7" name="Rectangle 2"/>
          <p:cNvSpPr>
            <a:spLocks noChangeArrowheads="1"/>
          </p:cNvSpPr>
          <p:nvPr/>
        </p:nvSpPr>
        <p:spPr bwMode="auto">
          <a:xfrm>
            <a:off x="-409491" y="3043327"/>
            <a:ext cx="68014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3C3C3C"/>
                </a:solidFill>
                <a:effectLst/>
                <a:latin typeface="Roboto" panose="020B0604020202020204" charset="0"/>
              </a:rPr>
              <a:t>   </a:t>
            </a:r>
            <a:endParaRPr kumimoji="0" lang="en-US" altLang="en-US" sz="1800" b="0" i="0" u="none" strike="noStrike" cap="none" normalizeH="0" baseline="0" dirty="0" smtClean="0">
              <a:ln>
                <a:noFill/>
              </a:ln>
              <a:effectLst/>
            </a:endParaRPr>
          </a:p>
        </p:txBody>
      </p:sp>
      <p:sp>
        <p:nvSpPr>
          <p:cNvPr id="3" name="Rectangle 5"/>
          <p:cNvSpPr>
            <a:spLocks noChangeArrowheads="1"/>
          </p:cNvSpPr>
          <p:nvPr/>
        </p:nvSpPr>
        <p:spPr bwMode="auto">
          <a:xfrm>
            <a:off x="116732" y="1851868"/>
            <a:ext cx="21352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6"/>
          <p:cNvSpPr>
            <a:spLocks noChangeArrowheads="1"/>
          </p:cNvSpPr>
          <p:nvPr/>
        </p:nvSpPr>
        <p:spPr bwMode="auto">
          <a:xfrm>
            <a:off x="116732" y="1937594"/>
            <a:ext cx="21993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7"/>
          <p:cNvSpPr>
            <a:spLocks noChangeArrowheads="1"/>
          </p:cNvSpPr>
          <p:nvPr/>
        </p:nvSpPr>
        <p:spPr bwMode="auto">
          <a:xfrm>
            <a:off x="116732" y="2042368"/>
            <a:ext cx="21993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TextBox 1"/>
          <p:cNvSpPr txBox="1"/>
          <p:nvPr/>
        </p:nvSpPr>
        <p:spPr>
          <a:xfrm>
            <a:off x="437745" y="1000349"/>
            <a:ext cx="6958081" cy="1754326"/>
          </a:xfrm>
          <a:prstGeom prst="rect">
            <a:avLst/>
          </a:prstGeom>
          <a:noFill/>
        </p:spPr>
        <p:txBody>
          <a:bodyPr wrap="square" rtlCol="0">
            <a:spAutoFit/>
          </a:bodyPr>
          <a:lstStyle/>
          <a:p>
            <a:r>
              <a:rPr lang="en-US" sz="1800" dirty="0"/>
              <a:t>If student offer 100x,</a:t>
            </a:r>
            <a:br>
              <a:rPr lang="en-US" sz="1800" dirty="0"/>
            </a:br>
            <a:r>
              <a:rPr lang="en-US" sz="1800" dirty="0"/>
              <a:t>The ratio of student and teacher = 100x : 150x = 2 : 3</a:t>
            </a:r>
            <a:br>
              <a:rPr lang="en-US" sz="1800" dirty="0"/>
            </a:br>
            <a:r>
              <a:rPr lang="en-US" sz="1800" dirty="0"/>
              <a:t>The ratio of teacher and benefactor = 100x : 300x = 1 : 3</a:t>
            </a:r>
            <a:br>
              <a:rPr lang="en-US" sz="1800" dirty="0"/>
            </a:br>
            <a:r>
              <a:rPr lang="en-US" sz="1800" dirty="0"/>
              <a:t>The ratio of the share (students : teacher: benefactor) = 2 : 3 : 9</a:t>
            </a:r>
            <a:br>
              <a:rPr lang="en-US" sz="1800" dirty="0"/>
            </a:br>
            <a:r>
              <a:rPr lang="en-US" sz="1800" dirty="0"/>
              <a:t>So the proportion to teacher's share = 3/14</a:t>
            </a:r>
            <a:br>
              <a:rPr lang="en-US" sz="1800" dirty="0"/>
            </a:br>
            <a:r>
              <a:rPr lang="en-US" sz="1800" dirty="0"/>
              <a:t>Hence, the teachers would donate = (3*4200)/14 = </a:t>
            </a:r>
            <a:r>
              <a:rPr lang="en-US" sz="1800" dirty="0" err="1"/>
              <a:t>Rs</a:t>
            </a:r>
            <a:r>
              <a:rPr lang="en-US" sz="1800" dirty="0"/>
              <a:t>. 900</a:t>
            </a:r>
          </a:p>
        </p:txBody>
      </p:sp>
    </p:spTree>
    <p:extLst>
      <p:ext uri="{BB962C8B-B14F-4D97-AF65-F5344CB8AC3E}">
        <p14:creationId xmlns:p14="http://schemas.microsoft.com/office/powerpoint/2010/main" val="3031194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8"/>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101" name="Google Shape;101;p18"/>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02" name="Google Shape;102;p18"/>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dirty="0" smtClean="0">
                <a:solidFill>
                  <a:schemeClr val="lt1"/>
                </a:solidFill>
                <a:latin typeface="Roboto"/>
                <a:ea typeface="Roboto"/>
                <a:cs typeface="Roboto"/>
                <a:sym typeface="Roboto"/>
              </a:rPr>
              <a:t>Question: 10</a:t>
            </a:r>
            <a:endParaRPr sz="2000" dirty="0">
              <a:solidFill>
                <a:schemeClr val="lt1"/>
              </a:solidFill>
              <a:latin typeface="Roboto"/>
              <a:ea typeface="Roboto"/>
              <a:cs typeface="Roboto"/>
              <a:sym typeface="Roboto"/>
            </a:endParaRPr>
          </a:p>
        </p:txBody>
      </p:sp>
      <p:sp>
        <p:nvSpPr>
          <p:cNvPr id="3" name="Rectangle 2"/>
          <p:cNvSpPr/>
          <p:nvPr/>
        </p:nvSpPr>
        <p:spPr>
          <a:xfrm>
            <a:off x="595901" y="1283966"/>
            <a:ext cx="7017250" cy="584775"/>
          </a:xfrm>
          <a:prstGeom prst="rect">
            <a:avLst/>
          </a:prstGeom>
        </p:spPr>
        <p:txBody>
          <a:bodyPr wrap="square">
            <a:spAutoFit/>
          </a:bodyPr>
          <a:lstStyle/>
          <a:p>
            <a:endParaRPr lang="en-US" sz="1800" dirty="0" smtClean="0"/>
          </a:p>
          <a:p>
            <a:endParaRPr lang="en-US" dirty="0"/>
          </a:p>
        </p:txBody>
      </p:sp>
      <p:sp>
        <p:nvSpPr>
          <p:cNvPr id="6" name="Rectangle 5"/>
          <p:cNvSpPr/>
          <p:nvPr/>
        </p:nvSpPr>
        <p:spPr>
          <a:xfrm>
            <a:off x="327600" y="1190571"/>
            <a:ext cx="8487464" cy="2308324"/>
          </a:xfrm>
          <a:prstGeom prst="rect">
            <a:avLst/>
          </a:prstGeom>
        </p:spPr>
        <p:txBody>
          <a:bodyPr wrap="square">
            <a:spAutoFit/>
          </a:bodyPr>
          <a:lstStyle/>
          <a:p>
            <a:r>
              <a:rPr lang="en-US" sz="1800" dirty="0" err="1"/>
              <a:t>Peri</a:t>
            </a:r>
            <a:r>
              <a:rPr lang="en-US" sz="1800" dirty="0"/>
              <a:t> gave 40% of the amount to </a:t>
            </a:r>
            <a:r>
              <a:rPr lang="en-US" sz="1800" dirty="0" err="1"/>
              <a:t>Kavi</a:t>
            </a:r>
            <a:r>
              <a:rPr lang="en-US" sz="1800" dirty="0"/>
              <a:t>. </a:t>
            </a:r>
            <a:r>
              <a:rPr lang="en-US" sz="1800" dirty="0" err="1"/>
              <a:t>Kavi</a:t>
            </a:r>
            <a:r>
              <a:rPr lang="en-US" sz="1800" dirty="0"/>
              <a:t> gave one-fourth of what he received from </a:t>
            </a:r>
            <a:r>
              <a:rPr lang="en-US" sz="1800" dirty="0" err="1"/>
              <a:t>Peri</a:t>
            </a:r>
            <a:r>
              <a:rPr lang="en-US" sz="1800" dirty="0"/>
              <a:t> to </a:t>
            </a:r>
            <a:r>
              <a:rPr lang="en-US" sz="1800" dirty="0" err="1"/>
              <a:t>Adi</a:t>
            </a:r>
            <a:r>
              <a:rPr lang="en-US" sz="1800" dirty="0"/>
              <a:t>. After paying </a:t>
            </a:r>
            <a:r>
              <a:rPr lang="en-US" sz="1800" dirty="0" err="1"/>
              <a:t>Rs</a:t>
            </a:r>
            <a:r>
              <a:rPr lang="en-US" sz="1800" dirty="0"/>
              <a:t>. 200 to the taxi driver out of the amount he got from </a:t>
            </a:r>
            <a:r>
              <a:rPr lang="en-US" sz="1800" dirty="0" err="1"/>
              <a:t>Kavi</a:t>
            </a:r>
            <a:r>
              <a:rPr lang="en-US" sz="1800" dirty="0"/>
              <a:t>, </a:t>
            </a:r>
            <a:r>
              <a:rPr lang="en-US" sz="1800" dirty="0" err="1"/>
              <a:t>Adi</a:t>
            </a:r>
            <a:r>
              <a:rPr lang="en-US" sz="1800" dirty="0"/>
              <a:t> is now left with </a:t>
            </a:r>
            <a:r>
              <a:rPr lang="en-US" sz="1800" dirty="0" err="1"/>
              <a:t>Rs</a:t>
            </a:r>
            <a:r>
              <a:rPr lang="en-US" sz="1800" dirty="0"/>
              <a:t>. 600. How much amount did </a:t>
            </a:r>
            <a:r>
              <a:rPr lang="en-US" sz="1800" dirty="0" err="1"/>
              <a:t>Peri</a:t>
            </a:r>
            <a:r>
              <a:rPr lang="en-US" sz="1800" dirty="0"/>
              <a:t> have</a:t>
            </a:r>
            <a:r>
              <a:rPr lang="en-US" sz="1800" dirty="0" smtClean="0"/>
              <a:t>?</a:t>
            </a:r>
          </a:p>
          <a:p>
            <a:endParaRPr lang="en-US" sz="1800" dirty="0">
              <a:latin typeface="+mj-lt"/>
            </a:endParaRPr>
          </a:p>
          <a:p>
            <a:pPr marL="342900" indent="-342900">
              <a:buFont typeface="+mj-lt"/>
              <a:buAutoNum type="alphaUcPeriod"/>
            </a:pPr>
            <a:r>
              <a:rPr lang="en-US" sz="1800" dirty="0" smtClean="0">
                <a:latin typeface="+mj-lt"/>
              </a:rPr>
              <a:t>16000</a:t>
            </a:r>
          </a:p>
          <a:p>
            <a:pPr marL="342900" indent="-342900">
              <a:buFont typeface="+mj-lt"/>
              <a:buAutoNum type="alphaUcPeriod"/>
            </a:pPr>
            <a:r>
              <a:rPr lang="en-US" sz="1800" dirty="0" smtClean="0">
                <a:latin typeface="+mj-lt"/>
              </a:rPr>
              <a:t>18000</a:t>
            </a:r>
          </a:p>
          <a:p>
            <a:pPr marL="342900" indent="-342900">
              <a:buFont typeface="+mj-lt"/>
              <a:buAutoNum type="alphaUcPeriod"/>
            </a:pPr>
            <a:r>
              <a:rPr lang="en-US" sz="1800" dirty="0" smtClean="0">
                <a:latin typeface="+mj-lt"/>
              </a:rPr>
              <a:t> 8000</a:t>
            </a:r>
          </a:p>
          <a:p>
            <a:pPr marL="342900" indent="-342900">
              <a:buFont typeface="+mj-lt"/>
              <a:buAutoNum type="alphaUcPeriod"/>
            </a:pPr>
            <a:r>
              <a:rPr lang="en-US" sz="1800" dirty="0" smtClean="0">
                <a:latin typeface="+mj-lt"/>
              </a:rPr>
              <a:t> 3000</a:t>
            </a:r>
            <a:endParaRPr lang="en-US" sz="1800" dirty="0">
              <a:latin typeface="+mj-lt"/>
            </a:endParaRPr>
          </a:p>
        </p:txBody>
      </p:sp>
      <p:sp>
        <p:nvSpPr>
          <p:cNvPr id="7" name="TextBox 6"/>
          <p:cNvSpPr txBox="1"/>
          <p:nvPr/>
        </p:nvSpPr>
        <p:spPr>
          <a:xfrm>
            <a:off x="327600" y="1000349"/>
            <a:ext cx="7366979" cy="369332"/>
          </a:xfrm>
          <a:prstGeom prst="rect">
            <a:avLst/>
          </a:prstGeom>
          <a:noFill/>
        </p:spPr>
        <p:txBody>
          <a:bodyPr wrap="square" rtlCol="0">
            <a:spAutoFit/>
          </a:bodyPr>
          <a:lstStyle/>
          <a:p>
            <a:endParaRPr lang="en-US" sz="1800" dirty="0"/>
          </a:p>
        </p:txBody>
      </p:sp>
      <p:sp>
        <p:nvSpPr>
          <p:cNvPr id="8" name="TextBox 7"/>
          <p:cNvSpPr txBox="1"/>
          <p:nvPr/>
        </p:nvSpPr>
        <p:spPr>
          <a:xfrm>
            <a:off x="6838545" y="4075175"/>
            <a:ext cx="1770434" cy="369332"/>
          </a:xfrm>
          <a:prstGeom prst="rect">
            <a:avLst/>
          </a:prstGeom>
          <a:noFill/>
        </p:spPr>
        <p:txBody>
          <a:bodyPr wrap="square" rtlCol="0">
            <a:spAutoFit/>
          </a:bodyPr>
          <a:lstStyle/>
          <a:p>
            <a:r>
              <a:rPr lang="en-US" sz="1800" dirty="0" smtClean="0"/>
              <a:t>Answer: C</a:t>
            </a:r>
            <a:endParaRPr lang="en-US" sz="1800" dirty="0"/>
          </a:p>
        </p:txBody>
      </p:sp>
    </p:spTree>
    <p:extLst>
      <p:ext uri="{BB962C8B-B14F-4D97-AF65-F5344CB8AC3E}">
        <p14:creationId xmlns:p14="http://schemas.microsoft.com/office/powerpoint/2010/main" val="2622331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fade">
                                      <p:cBhvr>
                                        <p:cTn id="13" dur="500"/>
                                        <p:tgtEl>
                                          <p:spTgt spid="6">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fade">
                                      <p:cBhvr>
                                        <p:cTn id="16" dur="500"/>
                                        <p:tgtEl>
                                          <p:spTgt spid="6">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Effect transition="in" filter="fade">
                                      <p:cBhvr>
                                        <p:cTn id="19" dur="500"/>
                                        <p:tgtEl>
                                          <p:spTgt spid="6">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131"/>
        <p:cNvGrpSpPr/>
        <p:nvPr/>
      </p:nvGrpSpPr>
      <p:grpSpPr>
        <a:xfrm>
          <a:off x="0" y="0"/>
          <a:ext cx="0" cy="0"/>
          <a:chOff x="0" y="0"/>
          <a:chExt cx="0" cy="0"/>
        </a:xfrm>
      </p:grpSpPr>
      <p:pic>
        <p:nvPicPr>
          <p:cNvPr id="132" name="Google Shape;132;p19"/>
          <p:cNvPicPr preferRelativeResize="0"/>
          <p:nvPr/>
        </p:nvPicPr>
        <p:blipFill rotWithShape="1">
          <a:blip r:embed="rId3">
            <a:alphaModFix/>
          </a:blip>
          <a:srcRect l="41241" t="9528" r="-23988" b="51129"/>
          <a:stretch/>
        </p:blipFill>
        <p:spPr>
          <a:xfrm>
            <a:off x="0" y="4199227"/>
            <a:ext cx="4457700" cy="1065625"/>
          </a:xfrm>
          <a:prstGeom prst="rect">
            <a:avLst/>
          </a:prstGeom>
          <a:noFill/>
          <a:ln>
            <a:noFill/>
          </a:ln>
        </p:spPr>
      </p:pic>
      <p:pic>
        <p:nvPicPr>
          <p:cNvPr id="133" name="Google Shape;133;p19"/>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34" name="Google Shape;134;p19"/>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smtClean="0">
                <a:solidFill>
                  <a:schemeClr val="lt1"/>
                </a:solidFill>
                <a:latin typeface="Roboto"/>
                <a:ea typeface="Roboto"/>
                <a:cs typeface="Roboto"/>
                <a:sym typeface="Roboto"/>
              </a:rPr>
              <a:t>  SOLUTION</a:t>
            </a:r>
            <a:r>
              <a:rPr lang="en-US" sz="2000" dirty="0" smtClean="0">
                <a:solidFill>
                  <a:schemeClr val="lt1"/>
                </a:solidFill>
                <a:latin typeface="Roboto"/>
                <a:ea typeface="Roboto"/>
                <a:cs typeface="Roboto"/>
                <a:sym typeface="Roboto"/>
              </a:rPr>
              <a:t>:</a:t>
            </a:r>
            <a:endParaRPr sz="2000" dirty="0">
              <a:solidFill>
                <a:schemeClr val="lt1"/>
              </a:solidFill>
              <a:latin typeface="Roboto"/>
              <a:ea typeface="Roboto"/>
              <a:cs typeface="Roboto"/>
              <a:sym typeface="Roboto"/>
            </a:endParaRPr>
          </a:p>
        </p:txBody>
      </p:sp>
      <p:sp>
        <p:nvSpPr>
          <p:cNvPr id="7" name="Rectangle 2"/>
          <p:cNvSpPr>
            <a:spLocks noChangeArrowheads="1"/>
          </p:cNvSpPr>
          <p:nvPr/>
        </p:nvSpPr>
        <p:spPr bwMode="auto">
          <a:xfrm>
            <a:off x="-409491" y="3043327"/>
            <a:ext cx="68014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3C3C3C"/>
                </a:solidFill>
                <a:effectLst/>
                <a:latin typeface="Roboto" panose="020B0604020202020204" charset="0"/>
              </a:rPr>
              <a:t>   </a:t>
            </a:r>
            <a:endParaRPr kumimoji="0" lang="en-US" altLang="en-US" sz="1800" b="0" i="0" u="none" strike="noStrike" cap="none" normalizeH="0" baseline="0" dirty="0" smtClean="0">
              <a:ln>
                <a:noFill/>
              </a:ln>
              <a:effectLst/>
            </a:endParaRPr>
          </a:p>
        </p:txBody>
      </p:sp>
      <p:sp>
        <p:nvSpPr>
          <p:cNvPr id="3" name="Rectangle 5"/>
          <p:cNvSpPr>
            <a:spLocks noChangeArrowheads="1"/>
          </p:cNvSpPr>
          <p:nvPr/>
        </p:nvSpPr>
        <p:spPr bwMode="auto">
          <a:xfrm>
            <a:off x="116732" y="1851868"/>
            <a:ext cx="21352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6"/>
          <p:cNvSpPr>
            <a:spLocks noChangeArrowheads="1"/>
          </p:cNvSpPr>
          <p:nvPr/>
        </p:nvSpPr>
        <p:spPr bwMode="auto">
          <a:xfrm>
            <a:off x="116732" y="1937594"/>
            <a:ext cx="21993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7"/>
          <p:cNvSpPr>
            <a:spLocks noChangeArrowheads="1"/>
          </p:cNvSpPr>
          <p:nvPr/>
        </p:nvSpPr>
        <p:spPr bwMode="auto">
          <a:xfrm>
            <a:off x="116732" y="2042368"/>
            <a:ext cx="21993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TextBox 1"/>
          <p:cNvSpPr txBox="1"/>
          <p:nvPr/>
        </p:nvSpPr>
        <p:spPr>
          <a:xfrm>
            <a:off x="450277" y="1000349"/>
            <a:ext cx="6945549" cy="1754326"/>
          </a:xfrm>
          <a:prstGeom prst="rect">
            <a:avLst/>
          </a:prstGeom>
          <a:noFill/>
        </p:spPr>
        <p:txBody>
          <a:bodyPr wrap="square" rtlCol="0">
            <a:spAutoFit/>
          </a:bodyPr>
          <a:lstStyle/>
          <a:p>
            <a:r>
              <a:rPr lang="en-US" sz="1800" dirty="0"/>
              <a:t>Let </a:t>
            </a:r>
            <a:r>
              <a:rPr lang="en-US" sz="1800" dirty="0" err="1"/>
              <a:t>Peri</a:t>
            </a:r>
            <a:r>
              <a:rPr lang="en-US" sz="1800" dirty="0"/>
              <a:t> have </a:t>
            </a:r>
            <a:r>
              <a:rPr lang="en-US" sz="1800" dirty="0" err="1"/>
              <a:t>Rs</a:t>
            </a:r>
            <a:r>
              <a:rPr lang="en-US" sz="1800" dirty="0"/>
              <a:t> X,</a:t>
            </a:r>
            <a:br>
              <a:rPr lang="en-US" sz="1800" dirty="0"/>
            </a:br>
            <a:r>
              <a:rPr lang="en-US" sz="1800" dirty="0"/>
              <a:t>Then </a:t>
            </a:r>
            <a:r>
              <a:rPr lang="en-US" sz="1800" dirty="0" err="1"/>
              <a:t>Kavi</a:t>
            </a:r>
            <a:r>
              <a:rPr lang="en-US" sz="1800" dirty="0"/>
              <a:t> = 40% = 40X/100 = 2X/5</a:t>
            </a:r>
            <a:br>
              <a:rPr lang="en-US" sz="1800" dirty="0"/>
            </a:br>
            <a:r>
              <a:rPr lang="en-US" sz="1800" dirty="0" err="1"/>
              <a:t>Adi</a:t>
            </a:r>
            <a:r>
              <a:rPr lang="en-US" sz="1800" dirty="0"/>
              <a:t> = (2X/5)*(1/4) = X/10</a:t>
            </a:r>
            <a:br>
              <a:rPr lang="en-US" sz="1800" dirty="0"/>
            </a:br>
            <a:r>
              <a:rPr lang="en-US" sz="1800" dirty="0"/>
              <a:t>According to question,</a:t>
            </a:r>
            <a:br>
              <a:rPr lang="en-US" sz="1800" dirty="0"/>
            </a:br>
            <a:r>
              <a:rPr lang="en-US" sz="1800" dirty="0"/>
              <a:t>X/10 - 200 = 600</a:t>
            </a:r>
            <a:br>
              <a:rPr lang="en-US" sz="1800" dirty="0"/>
            </a:br>
            <a:r>
              <a:rPr lang="en-US" sz="1800" dirty="0"/>
              <a:t>X = </a:t>
            </a:r>
            <a:r>
              <a:rPr lang="en-US" sz="1800" dirty="0" err="1"/>
              <a:t>Rs</a:t>
            </a:r>
            <a:r>
              <a:rPr lang="en-US" sz="1800" dirty="0"/>
              <a:t> 8000</a:t>
            </a:r>
          </a:p>
        </p:txBody>
      </p:sp>
    </p:spTree>
    <p:extLst>
      <p:ext uri="{BB962C8B-B14F-4D97-AF65-F5344CB8AC3E}">
        <p14:creationId xmlns:p14="http://schemas.microsoft.com/office/powerpoint/2010/main" val="3173217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8"/>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101" name="Google Shape;101;p18"/>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02" name="Google Shape;102;p18"/>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dirty="0" smtClean="0">
                <a:solidFill>
                  <a:schemeClr val="lt1"/>
                </a:solidFill>
                <a:latin typeface="Roboto"/>
                <a:ea typeface="Roboto"/>
                <a:cs typeface="Roboto"/>
                <a:sym typeface="Roboto"/>
              </a:rPr>
              <a:t>Question: 11</a:t>
            </a:r>
            <a:endParaRPr sz="2000" dirty="0">
              <a:solidFill>
                <a:schemeClr val="lt1"/>
              </a:solidFill>
              <a:latin typeface="Roboto"/>
              <a:ea typeface="Roboto"/>
              <a:cs typeface="Roboto"/>
              <a:sym typeface="Roboto"/>
            </a:endParaRPr>
          </a:p>
        </p:txBody>
      </p:sp>
      <p:sp>
        <p:nvSpPr>
          <p:cNvPr id="3" name="Rectangle 2"/>
          <p:cNvSpPr/>
          <p:nvPr/>
        </p:nvSpPr>
        <p:spPr>
          <a:xfrm>
            <a:off x="595901" y="1283966"/>
            <a:ext cx="7017250" cy="584775"/>
          </a:xfrm>
          <a:prstGeom prst="rect">
            <a:avLst/>
          </a:prstGeom>
        </p:spPr>
        <p:txBody>
          <a:bodyPr wrap="square">
            <a:spAutoFit/>
          </a:bodyPr>
          <a:lstStyle/>
          <a:p>
            <a:endParaRPr lang="en-US" sz="1800" dirty="0" smtClean="0"/>
          </a:p>
          <a:p>
            <a:endParaRPr lang="en-US" dirty="0"/>
          </a:p>
        </p:txBody>
      </p:sp>
      <p:sp>
        <p:nvSpPr>
          <p:cNvPr id="6" name="Rectangle 5"/>
          <p:cNvSpPr/>
          <p:nvPr/>
        </p:nvSpPr>
        <p:spPr>
          <a:xfrm>
            <a:off x="327600" y="1190571"/>
            <a:ext cx="8487464" cy="2585323"/>
          </a:xfrm>
          <a:prstGeom prst="rect">
            <a:avLst/>
          </a:prstGeom>
        </p:spPr>
        <p:txBody>
          <a:bodyPr wrap="square">
            <a:spAutoFit/>
          </a:bodyPr>
          <a:lstStyle/>
          <a:p>
            <a:r>
              <a:rPr lang="en-US" sz="1800" dirty="0"/>
              <a:t>In a competitive exam, the number of passed students was four times the number of failed students. If there had been 35 fewer appeared students and 9 more had failed, the ratio of passed and failed students would have been 2 : 1, then the total number of students appeared for the exam </a:t>
            </a:r>
            <a:r>
              <a:rPr lang="en-US" sz="1800" dirty="0" smtClean="0"/>
              <a:t>?</a:t>
            </a:r>
          </a:p>
          <a:p>
            <a:endParaRPr lang="en-US" sz="1800" dirty="0">
              <a:latin typeface="+mj-lt"/>
            </a:endParaRPr>
          </a:p>
          <a:p>
            <a:pPr marL="342900" indent="-342900">
              <a:buFont typeface="+mj-lt"/>
              <a:buAutoNum type="alphaUcPeriod"/>
            </a:pPr>
            <a:r>
              <a:rPr lang="en-US" sz="1800" dirty="0" smtClean="0">
                <a:latin typeface="+mj-lt"/>
              </a:rPr>
              <a:t>170</a:t>
            </a:r>
          </a:p>
          <a:p>
            <a:pPr marL="342900" indent="-342900">
              <a:buFont typeface="+mj-lt"/>
              <a:buAutoNum type="alphaUcPeriod"/>
            </a:pPr>
            <a:r>
              <a:rPr lang="en-US" sz="1800" dirty="0" smtClean="0">
                <a:latin typeface="+mj-lt"/>
              </a:rPr>
              <a:t>165</a:t>
            </a:r>
          </a:p>
          <a:p>
            <a:pPr marL="342900" indent="-342900">
              <a:buFont typeface="+mj-lt"/>
              <a:buAutoNum type="alphaUcPeriod"/>
            </a:pPr>
            <a:r>
              <a:rPr lang="en-US" sz="1800" dirty="0" smtClean="0">
                <a:latin typeface="+mj-lt"/>
              </a:rPr>
              <a:t>155</a:t>
            </a:r>
          </a:p>
          <a:p>
            <a:pPr marL="342900" indent="-342900">
              <a:buFont typeface="+mj-lt"/>
              <a:buAutoNum type="alphaUcPeriod"/>
            </a:pPr>
            <a:r>
              <a:rPr lang="en-US" sz="1800" dirty="0" smtClean="0">
                <a:latin typeface="+mj-lt"/>
              </a:rPr>
              <a:t>170</a:t>
            </a:r>
            <a:endParaRPr lang="en-US" sz="1800" dirty="0">
              <a:latin typeface="+mj-lt"/>
            </a:endParaRPr>
          </a:p>
        </p:txBody>
      </p:sp>
      <p:sp>
        <p:nvSpPr>
          <p:cNvPr id="7" name="TextBox 6"/>
          <p:cNvSpPr txBox="1"/>
          <p:nvPr/>
        </p:nvSpPr>
        <p:spPr>
          <a:xfrm>
            <a:off x="327600" y="1000349"/>
            <a:ext cx="7366979" cy="369332"/>
          </a:xfrm>
          <a:prstGeom prst="rect">
            <a:avLst/>
          </a:prstGeom>
          <a:noFill/>
        </p:spPr>
        <p:txBody>
          <a:bodyPr wrap="square" rtlCol="0">
            <a:spAutoFit/>
          </a:bodyPr>
          <a:lstStyle/>
          <a:p>
            <a:endParaRPr lang="en-US" sz="1800" dirty="0"/>
          </a:p>
        </p:txBody>
      </p:sp>
      <p:sp>
        <p:nvSpPr>
          <p:cNvPr id="8" name="TextBox 7"/>
          <p:cNvSpPr txBox="1"/>
          <p:nvPr/>
        </p:nvSpPr>
        <p:spPr>
          <a:xfrm>
            <a:off x="6838545" y="4075175"/>
            <a:ext cx="1770434" cy="369332"/>
          </a:xfrm>
          <a:prstGeom prst="rect">
            <a:avLst/>
          </a:prstGeom>
          <a:noFill/>
        </p:spPr>
        <p:txBody>
          <a:bodyPr wrap="square" rtlCol="0">
            <a:spAutoFit/>
          </a:bodyPr>
          <a:lstStyle/>
          <a:p>
            <a:r>
              <a:rPr lang="en-US" sz="1800" dirty="0" smtClean="0"/>
              <a:t>Answer: C</a:t>
            </a:r>
            <a:endParaRPr lang="en-US" sz="1800" dirty="0"/>
          </a:p>
        </p:txBody>
      </p:sp>
    </p:spTree>
    <p:extLst>
      <p:ext uri="{BB962C8B-B14F-4D97-AF65-F5344CB8AC3E}">
        <p14:creationId xmlns:p14="http://schemas.microsoft.com/office/powerpoint/2010/main" val="1338046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fade">
                                      <p:cBhvr>
                                        <p:cTn id="13" dur="500"/>
                                        <p:tgtEl>
                                          <p:spTgt spid="6">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fade">
                                      <p:cBhvr>
                                        <p:cTn id="16" dur="500"/>
                                        <p:tgtEl>
                                          <p:spTgt spid="6">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Effect transition="in" filter="fade">
                                      <p:cBhvr>
                                        <p:cTn id="19" dur="500"/>
                                        <p:tgtEl>
                                          <p:spTgt spid="6">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Effect transition="in" filter="fade">
                                      <p:cBhvr>
                                        <p:cTn id="24"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131"/>
        <p:cNvGrpSpPr/>
        <p:nvPr/>
      </p:nvGrpSpPr>
      <p:grpSpPr>
        <a:xfrm>
          <a:off x="0" y="0"/>
          <a:ext cx="0" cy="0"/>
          <a:chOff x="0" y="0"/>
          <a:chExt cx="0" cy="0"/>
        </a:xfrm>
      </p:grpSpPr>
      <p:pic>
        <p:nvPicPr>
          <p:cNvPr id="132" name="Google Shape;132;p19"/>
          <p:cNvPicPr preferRelativeResize="0"/>
          <p:nvPr/>
        </p:nvPicPr>
        <p:blipFill rotWithShape="1">
          <a:blip r:embed="rId3">
            <a:alphaModFix/>
          </a:blip>
          <a:srcRect l="41241" t="9528" r="-23988" b="51129"/>
          <a:stretch/>
        </p:blipFill>
        <p:spPr>
          <a:xfrm>
            <a:off x="0" y="4199227"/>
            <a:ext cx="4457700" cy="1065625"/>
          </a:xfrm>
          <a:prstGeom prst="rect">
            <a:avLst/>
          </a:prstGeom>
          <a:noFill/>
          <a:ln>
            <a:noFill/>
          </a:ln>
        </p:spPr>
      </p:pic>
      <p:pic>
        <p:nvPicPr>
          <p:cNvPr id="133" name="Google Shape;133;p19"/>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34" name="Google Shape;134;p19"/>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txBox="1"/>
          <p:nvPr/>
        </p:nvSpPr>
        <p:spPr>
          <a:xfrm>
            <a:off x="450276" y="233550"/>
            <a:ext cx="2705123"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dirty="0" smtClean="0">
                <a:solidFill>
                  <a:schemeClr val="lt1"/>
                </a:solidFill>
                <a:latin typeface="Roboto"/>
                <a:ea typeface="Roboto"/>
                <a:cs typeface="Roboto"/>
                <a:sym typeface="Roboto"/>
              </a:rPr>
              <a:t>  SOLUTION:</a:t>
            </a:r>
            <a:endParaRPr sz="2000" dirty="0">
              <a:solidFill>
                <a:schemeClr val="lt1"/>
              </a:solidFill>
              <a:latin typeface="Roboto"/>
              <a:ea typeface="Roboto"/>
              <a:cs typeface="Roboto"/>
              <a:sym typeface="Roboto"/>
            </a:endParaRPr>
          </a:p>
        </p:txBody>
      </p:sp>
      <p:sp>
        <p:nvSpPr>
          <p:cNvPr id="7" name="Rectangle 2"/>
          <p:cNvSpPr>
            <a:spLocks noChangeArrowheads="1"/>
          </p:cNvSpPr>
          <p:nvPr/>
        </p:nvSpPr>
        <p:spPr bwMode="auto">
          <a:xfrm>
            <a:off x="-409491" y="3043327"/>
            <a:ext cx="68014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3C3C3C"/>
                </a:solidFill>
                <a:effectLst/>
                <a:latin typeface="Roboto" panose="020B0604020202020204" charset="0"/>
              </a:rPr>
              <a:t>   </a:t>
            </a:r>
            <a:endParaRPr kumimoji="0" lang="en-US" altLang="en-US" sz="1800" b="0" i="0" u="none" strike="noStrike" cap="none" normalizeH="0" baseline="0" dirty="0" smtClean="0">
              <a:ln>
                <a:noFill/>
              </a:ln>
              <a:effectLst/>
            </a:endParaRPr>
          </a:p>
        </p:txBody>
      </p:sp>
      <p:sp>
        <p:nvSpPr>
          <p:cNvPr id="3" name="Rectangle 5"/>
          <p:cNvSpPr>
            <a:spLocks noChangeArrowheads="1"/>
          </p:cNvSpPr>
          <p:nvPr/>
        </p:nvSpPr>
        <p:spPr bwMode="auto">
          <a:xfrm>
            <a:off x="116732" y="1851868"/>
            <a:ext cx="21352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6"/>
          <p:cNvSpPr>
            <a:spLocks noChangeArrowheads="1"/>
          </p:cNvSpPr>
          <p:nvPr/>
        </p:nvSpPr>
        <p:spPr bwMode="auto">
          <a:xfrm>
            <a:off x="116732" y="1937594"/>
            <a:ext cx="21993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7"/>
          <p:cNvSpPr>
            <a:spLocks noChangeArrowheads="1"/>
          </p:cNvSpPr>
          <p:nvPr/>
        </p:nvSpPr>
        <p:spPr bwMode="auto">
          <a:xfrm>
            <a:off x="116732" y="2042368"/>
            <a:ext cx="21993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TextBox 1"/>
          <p:cNvSpPr txBox="1"/>
          <p:nvPr/>
        </p:nvSpPr>
        <p:spPr>
          <a:xfrm>
            <a:off x="450277" y="1000349"/>
            <a:ext cx="6945549" cy="2862322"/>
          </a:xfrm>
          <a:prstGeom prst="rect">
            <a:avLst/>
          </a:prstGeom>
          <a:noFill/>
        </p:spPr>
        <p:txBody>
          <a:bodyPr wrap="square" rtlCol="0">
            <a:spAutoFit/>
          </a:bodyPr>
          <a:lstStyle/>
          <a:p>
            <a:r>
              <a:rPr lang="en-US" sz="1800" dirty="0"/>
              <a:t>Let the number of failed students be x</a:t>
            </a:r>
            <a:br>
              <a:rPr lang="en-US" sz="1800" dirty="0"/>
            </a:br>
            <a:r>
              <a:rPr lang="en-US" sz="1800" dirty="0"/>
              <a:t>Number of passed students = 4x</a:t>
            </a:r>
            <a:br>
              <a:rPr lang="en-US" sz="1800" dirty="0"/>
            </a:br>
            <a:r>
              <a:rPr lang="en-US" sz="1800" dirty="0"/>
              <a:t>So total number of students was 5x</a:t>
            </a:r>
            <a:br>
              <a:rPr lang="en-US" sz="1800" dirty="0"/>
            </a:br>
            <a:r>
              <a:rPr lang="en-US" sz="1800" dirty="0"/>
              <a:t>From the given data</a:t>
            </a:r>
            <a:br>
              <a:rPr lang="en-US" sz="1800" dirty="0"/>
            </a:br>
            <a:r>
              <a:rPr lang="en-US" sz="1800" dirty="0"/>
              <a:t>If total number of students be 5x â€“ 35</a:t>
            </a:r>
            <a:br>
              <a:rPr lang="en-US" sz="1800" dirty="0"/>
            </a:br>
            <a:r>
              <a:rPr lang="en-US" sz="1800" dirty="0"/>
              <a:t>(5x - 35) / (x + 9) = 3/1</a:t>
            </a:r>
            <a:br>
              <a:rPr lang="en-US" sz="1800" dirty="0"/>
            </a:br>
            <a:r>
              <a:rPr lang="en-US" sz="1800" dirty="0"/>
              <a:t>5x - 35 = 3(x + 9)</a:t>
            </a:r>
            <a:br>
              <a:rPr lang="en-US" sz="1800" dirty="0"/>
            </a:br>
            <a:r>
              <a:rPr lang="en-US" sz="1800" dirty="0"/>
              <a:t>5x - 35 = 3x + 27</a:t>
            </a:r>
            <a:br>
              <a:rPr lang="en-US" sz="1800" dirty="0"/>
            </a:br>
            <a:r>
              <a:rPr lang="en-US" sz="1800" dirty="0"/>
              <a:t>x = 31</a:t>
            </a:r>
            <a:br>
              <a:rPr lang="en-US" sz="1800" dirty="0"/>
            </a:br>
            <a:r>
              <a:rPr lang="en-US" sz="1800" dirty="0"/>
              <a:t>Total number = 31*5 = 155</a:t>
            </a:r>
          </a:p>
        </p:txBody>
      </p:sp>
    </p:spTree>
    <p:extLst>
      <p:ext uri="{BB962C8B-B14F-4D97-AF65-F5344CB8AC3E}">
        <p14:creationId xmlns:p14="http://schemas.microsoft.com/office/powerpoint/2010/main" val="2628977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8"/>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101" name="Google Shape;101;p18"/>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02" name="Google Shape;102;p18"/>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dirty="0" smtClean="0">
                <a:solidFill>
                  <a:schemeClr val="lt1"/>
                </a:solidFill>
                <a:latin typeface="Roboto"/>
                <a:ea typeface="Roboto"/>
                <a:cs typeface="Roboto"/>
                <a:sym typeface="Roboto"/>
              </a:rPr>
              <a:t>Question: 12</a:t>
            </a:r>
            <a:endParaRPr sz="2000" dirty="0">
              <a:solidFill>
                <a:schemeClr val="lt1"/>
              </a:solidFill>
              <a:latin typeface="Roboto"/>
              <a:ea typeface="Roboto"/>
              <a:cs typeface="Roboto"/>
              <a:sym typeface="Roboto"/>
            </a:endParaRPr>
          </a:p>
        </p:txBody>
      </p:sp>
      <p:sp>
        <p:nvSpPr>
          <p:cNvPr id="3" name="Rectangle 2"/>
          <p:cNvSpPr/>
          <p:nvPr/>
        </p:nvSpPr>
        <p:spPr>
          <a:xfrm>
            <a:off x="595901" y="1283966"/>
            <a:ext cx="7017250" cy="584775"/>
          </a:xfrm>
          <a:prstGeom prst="rect">
            <a:avLst/>
          </a:prstGeom>
        </p:spPr>
        <p:txBody>
          <a:bodyPr wrap="square">
            <a:spAutoFit/>
          </a:bodyPr>
          <a:lstStyle/>
          <a:p>
            <a:endParaRPr lang="en-US" sz="1800" dirty="0" smtClean="0"/>
          </a:p>
          <a:p>
            <a:endParaRPr lang="en-US" dirty="0"/>
          </a:p>
        </p:txBody>
      </p:sp>
      <p:sp>
        <p:nvSpPr>
          <p:cNvPr id="6" name="Rectangle 5"/>
          <p:cNvSpPr/>
          <p:nvPr/>
        </p:nvSpPr>
        <p:spPr>
          <a:xfrm>
            <a:off x="327600" y="1190571"/>
            <a:ext cx="8154919" cy="369332"/>
          </a:xfrm>
          <a:prstGeom prst="rect">
            <a:avLst/>
          </a:prstGeom>
        </p:spPr>
        <p:txBody>
          <a:bodyPr wrap="square">
            <a:spAutoFit/>
          </a:bodyPr>
          <a:lstStyle/>
          <a:p>
            <a:endParaRPr lang="en-US" sz="1800" dirty="0">
              <a:latin typeface="+mj-lt"/>
            </a:endParaRPr>
          </a:p>
        </p:txBody>
      </p:sp>
      <p:sp>
        <p:nvSpPr>
          <p:cNvPr id="7" name="TextBox 6"/>
          <p:cNvSpPr txBox="1"/>
          <p:nvPr/>
        </p:nvSpPr>
        <p:spPr>
          <a:xfrm>
            <a:off x="327600" y="1000349"/>
            <a:ext cx="8487464" cy="2862322"/>
          </a:xfrm>
          <a:prstGeom prst="rect">
            <a:avLst/>
          </a:prstGeom>
          <a:noFill/>
        </p:spPr>
        <p:txBody>
          <a:bodyPr wrap="square" rtlCol="0">
            <a:spAutoFit/>
          </a:bodyPr>
          <a:lstStyle/>
          <a:p>
            <a:pPr fontAlgn="t"/>
            <a:r>
              <a:rPr lang="en-US" sz="1800" dirty="0"/>
              <a:t>A certain number is divided into two parts such that 5 times of the first part added to 11 time of the second part makes 7 time of the whole. The ratio of the first part to second part is</a:t>
            </a:r>
            <a:r>
              <a:rPr lang="en-US" sz="1800" dirty="0" smtClean="0"/>
              <a:t>:</a:t>
            </a:r>
          </a:p>
          <a:p>
            <a:pPr fontAlgn="t"/>
            <a:endParaRPr lang="en-US" sz="1800" dirty="0"/>
          </a:p>
          <a:p>
            <a:pPr marL="342900" indent="-342900" fontAlgn="t">
              <a:buFont typeface="+mj-lt"/>
              <a:buAutoNum type="alphaUcPeriod"/>
            </a:pPr>
            <a:r>
              <a:rPr lang="en-US" sz="1800" dirty="0" smtClean="0"/>
              <a:t>2:1</a:t>
            </a:r>
          </a:p>
          <a:p>
            <a:pPr marL="342900" indent="-342900" fontAlgn="t">
              <a:buFont typeface="+mj-lt"/>
              <a:buAutoNum type="alphaUcPeriod"/>
            </a:pPr>
            <a:r>
              <a:rPr lang="en-US" sz="1800" dirty="0" smtClean="0"/>
              <a:t>4:5</a:t>
            </a:r>
          </a:p>
          <a:p>
            <a:pPr marL="342900" indent="-342900" fontAlgn="t">
              <a:buFont typeface="+mj-lt"/>
              <a:buAutoNum type="alphaUcPeriod"/>
            </a:pPr>
            <a:r>
              <a:rPr lang="en-US" sz="1800" dirty="0" smtClean="0"/>
              <a:t>1:2</a:t>
            </a:r>
          </a:p>
          <a:p>
            <a:pPr marL="342900" indent="-342900" fontAlgn="t">
              <a:buFont typeface="+mj-lt"/>
              <a:buAutoNum type="alphaUcPeriod"/>
            </a:pPr>
            <a:r>
              <a:rPr lang="en-US" sz="1800" dirty="0" smtClean="0"/>
              <a:t>5:11</a:t>
            </a:r>
            <a:endParaRPr lang="en-US" sz="1800" dirty="0"/>
          </a:p>
          <a:p>
            <a:r>
              <a:rPr lang="en-US" sz="1800" dirty="0"/>
              <a:t/>
            </a:r>
            <a:br>
              <a:rPr lang="en-US" sz="1800" dirty="0"/>
            </a:br>
            <a:endParaRPr lang="en-US" sz="1800" dirty="0"/>
          </a:p>
        </p:txBody>
      </p:sp>
      <p:sp>
        <p:nvSpPr>
          <p:cNvPr id="8" name="TextBox 7"/>
          <p:cNvSpPr txBox="1"/>
          <p:nvPr/>
        </p:nvSpPr>
        <p:spPr>
          <a:xfrm>
            <a:off x="6877455" y="4075175"/>
            <a:ext cx="1731524" cy="369332"/>
          </a:xfrm>
          <a:prstGeom prst="rect">
            <a:avLst/>
          </a:prstGeom>
          <a:noFill/>
        </p:spPr>
        <p:txBody>
          <a:bodyPr wrap="square" rtlCol="0">
            <a:spAutoFit/>
          </a:bodyPr>
          <a:lstStyle/>
          <a:p>
            <a:r>
              <a:rPr lang="en-US" sz="1800" dirty="0" smtClean="0"/>
              <a:t>Answer: A</a:t>
            </a:r>
            <a:endParaRPr lang="en-US" sz="1800" dirty="0"/>
          </a:p>
        </p:txBody>
      </p:sp>
    </p:spTree>
    <p:extLst>
      <p:ext uri="{BB962C8B-B14F-4D97-AF65-F5344CB8AC3E}">
        <p14:creationId xmlns:p14="http://schemas.microsoft.com/office/powerpoint/2010/main" val="340357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fade">
                                      <p:cBhvr>
                                        <p:cTn id="13" dur="500"/>
                                        <p:tgtEl>
                                          <p:spTgt spid="7">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fade">
                                      <p:cBhvr>
                                        <p:cTn id="16" dur="500"/>
                                        <p:tgtEl>
                                          <p:spTgt spid="7">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fade">
                                      <p:cBhvr>
                                        <p:cTn id="19" dur="500"/>
                                        <p:tgtEl>
                                          <p:spTgt spid="7">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Effect transition="in" filter="fade">
                                      <p:cBhvr>
                                        <p:cTn id="24"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6"/>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79" name="Google Shape;79;p16"/>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80" name="Google Shape;80;p16"/>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dirty="0" smtClean="0">
                <a:solidFill>
                  <a:schemeClr val="lt1"/>
                </a:solidFill>
                <a:latin typeface="Roboto"/>
                <a:ea typeface="Roboto"/>
                <a:cs typeface="Roboto"/>
                <a:sym typeface="Roboto"/>
              </a:rPr>
              <a:t>VARIATIONS:</a:t>
            </a:r>
            <a:endParaRPr sz="2000" dirty="0">
              <a:solidFill>
                <a:schemeClr val="lt1"/>
              </a:solidFill>
              <a:latin typeface="Roboto"/>
              <a:ea typeface="Roboto"/>
              <a:cs typeface="Roboto"/>
              <a:sym typeface="Roboto"/>
            </a:endParaRPr>
          </a:p>
        </p:txBody>
      </p:sp>
      <p:sp>
        <p:nvSpPr>
          <p:cNvPr id="82" name="Google Shape;82;p16"/>
          <p:cNvSpPr txBox="1"/>
          <p:nvPr/>
        </p:nvSpPr>
        <p:spPr>
          <a:xfrm>
            <a:off x="0" y="708750"/>
            <a:ext cx="10631400" cy="1987200"/>
          </a:xfrm>
          <a:prstGeom prst="rect">
            <a:avLst/>
          </a:prstGeom>
          <a:noFill/>
          <a:ln>
            <a:noFill/>
          </a:ln>
        </p:spPr>
        <p:txBody>
          <a:bodyPr spcFirstLastPara="1" wrap="square" lIns="0" tIns="475200" rIns="0" bIns="0" anchor="t" anchorCtr="0">
            <a:noAutofit/>
          </a:bodyPr>
          <a:lstStyle/>
          <a:p>
            <a:pPr marL="475199" lvl="0" indent="0" algn="just" rtl="0">
              <a:spcBef>
                <a:spcPts val="0"/>
              </a:spcBef>
              <a:spcAft>
                <a:spcPts val="0"/>
              </a:spcAft>
              <a:buNone/>
            </a:pPr>
            <a:endParaRPr sz="1800" dirty="0">
              <a:latin typeface="+mn-lt"/>
              <a:ea typeface="Roboto Light"/>
              <a:cs typeface="Roboto Light"/>
              <a:sym typeface="Roboto Light"/>
            </a:endParaRPr>
          </a:p>
        </p:txBody>
      </p:sp>
      <p:sp>
        <p:nvSpPr>
          <p:cNvPr id="83" name="Google Shape;83;p16"/>
          <p:cNvSpPr txBox="1"/>
          <p:nvPr/>
        </p:nvSpPr>
        <p:spPr>
          <a:xfrm>
            <a:off x="0" y="3629350"/>
            <a:ext cx="5616000" cy="679200"/>
          </a:xfrm>
          <a:prstGeom prst="rect">
            <a:avLst/>
          </a:prstGeom>
          <a:noFill/>
          <a:ln>
            <a:noFill/>
          </a:ln>
        </p:spPr>
        <p:txBody>
          <a:bodyPr spcFirstLastPara="1" wrap="square" lIns="0" tIns="0" rIns="0" bIns="0" anchor="t" anchorCtr="0">
            <a:noAutofit/>
          </a:bodyPr>
          <a:lstStyle/>
          <a:p>
            <a:pPr marL="475199" lvl="0" indent="0" algn="l" rtl="0">
              <a:spcBef>
                <a:spcPts val="0"/>
              </a:spcBef>
              <a:spcAft>
                <a:spcPts val="0"/>
              </a:spcAft>
              <a:buNone/>
            </a:pPr>
            <a:endParaRPr sz="1300" dirty="0">
              <a:solidFill>
                <a:schemeClr val="dk1"/>
              </a:solidFill>
              <a:latin typeface="Roboto Light"/>
              <a:ea typeface="Roboto Light"/>
              <a:cs typeface="Roboto Light"/>
              <a:sym typeface="Roboto Light"/>
            </a:endParaRPr>
          </a:p>
        </p:txBody>
      </p:sp>
      <p:sp>
        <p:nvSpPr>
          <p:cNvPr id="2" name="TextBox 1"/>
          <p:cNvSpPr txBox="1"/>
          <p:nvPr/>
        </p:nvSpPr>
        <p:spPr>
          <a:xfrm>
            <a:off x="327600" y="1183950"/>
            <a:ext cx="8771507" cy="2385268"/>
          </a:xfrm>
          <a:prstGeom prst="rect">
            <a:avLst/>
          </a:prstGeom>
          <a:noFill/>
        </p:spPr>
        <p:txBody>
          <a:bodyPr wrap="square" rtlCol="0">
            <a:spAutoFit/>
          </a:bodyPr>
          <a:lstStyle/>
          <a:p>
            <a:pPr marL="285750" indent="-285750" algn="just">
              <a:lnSpc>
                <a:spcPct val="150000"/>
              </a:lnSpc>
              <a:buFont typeface="Arial" pitchFamily="34" charset="0"/>
              <a:buChar char="•"/>
            </a:pPr>
            <a:r>
              <a:rPr lang="en-US" sz="1800" dirty="0"/>
              <a:t>Variation deals with how one quantity changes with respect to one or more other quantities. </a:t>
            </a:r>
            <a:endParaRPr lang="en-US" sz="1800" dirty="0" smtClean="0"/>
          </a:p>
          <a:p>
            <a:pPr marL="285750" indent="-285750" algn="just">
              <a:lnSpc>
                <a:spcPct val="150000"/>
              </a:lnSpc>
              <a:buFont typeface="Arial" pitchFamily="34" charset="0"/>
              <a:buChar char="•"/>
            </a:pPr>
            <a:r>
              <a:rPr lang="en-US" sz="1800" dirty="0" smtClean="0"/>
              <a:t>Two </a:t>
            </a:r>
            <a:r>
              <a:rPr lang="en-US" sz="1800" dirty="0"/>
              <a:t>quantities are said to vary with each other, if there exists a relationship between them such that a change is ‘A’ entails a change in ‘B’ and </a:t>
            </a:r>
            <a:r>
              <a:rPr lang="en-US" sz="1800" dirty="0" smtClean="0"/>
              <a:t>vice-versa</a:t>
            </a:r>
            <a:r>
              <a:rPr lang="en-US" sz="1800" dirty="0" smtClean="0"/>
              <a:t>.</a:t>
            </a:r>
          </a:p>
          <a:p>
            <a:pPr marL="285750" indent="-285750" algn="just">
              <a:lnSpc>
                <a:spcPct val="150000"/>
              </a:lnSpc>
              <a:buFont typeface="Arial" pitchFamily="34" charset="0"/>
              <a:buChar char="•"/>
            </a:pPr>
            <a:r>
              <a:rPr lang="en-US" sz="1800" dirty="0" smtClean="0"/>
              <a:t>There </a:t>
            </a:r>
            <a:r>
              <a:rPr lang="en-US" sz="1800" dirty="0"/>
              <a:t>are two types of variation: direct variation and inverse variation.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131"/>
        <p:cNvGrpSpPr/>
        <p:nvPr/>
      </p:nvGrpSpPr>
      <p:grpSpPr>
        <a:xfrm>
          <a:off x="0" y="0"/>
          <a:ext cx="0" cy="0"/>
          <a:chOff x="0" y="0"/>
          <a:chExt cx="0" cy="0"/>
        </a:xfrm>
      </p:grpSpPr>
      <p:pic>
        <p:nvPicPr>
          <p:cNvPr id="132" name="Google Shape;132;p19"/>
          <p:cNvPicPr preferRelativeResize="0"/>
          <p:nvPr/>
        </p:nvPicPr>
        <p:blipFill rotWithShape="1">
          <a:blip r:embed="rId3">
            <a:alphaModFix/>
          </a:blip>
          <a:srcRect l="41241" t="9528" r="-23988" b="51129"/>
          <a:stretch/>
        </p:blipFill>
        <p:spPr>
          <a:xfrm>
            <a:off x="0" y="4199227"/>
            <a:ext cx="4457700" cy="1065625"/>
          </a:xfrm>
          <a:prstGeom prst="rect">
            <a:avLst/>
          </a:prstGeom>
          <a:noFill/>
          <a:ln>
            <a:noFill/>
          </a:ln>
        </p:spPr>
      </p:pic>
      <p:pic>
        <p:nvPicPr>
          <p:cNvPr id="133" name="Google Shape;133;p19"/>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34" name="Google Shape;134;p19"/>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smtClean="0">
                <a:solidFill>
                  <a:schemeClr val="lt1"/>
                </a:solidFill>
                <a:latin typeface="Roboto"/>
                <a:ea typeface="Roboto"/>
                <a:cs typeface="Roboto"/>
                <a:sym typeface="Roboto"/>
              </a:rPr>
              <a:t>  SOLUTION</a:t>
            </a:r>
            <a:r>
              <a:rPr lang="en-US" sz="2000" dirty="0" smtClean="0">
                <a:solidFill>
                  <a:schemeClr val="lt1"/>
                </a:solidFill>
                <a:latin typeface="Roboto"/>
                <a:ea typeface="Roboto"/>
                <a:cs typeface="Roboto"/>
                <a:sym typeface="Roboto"/>
              </a:rPr>
              <a:t>:</a:t>
            </a:r>
            <a:endParaRPr sz="2000" dirty="0">
              <a:solidFill>
                <a:schemeClr val="lt1"/>
              </a:solidFill>
              <a:latin typeface="Roboto"/>
              <a:ea typeface="Roboto"/>
              <a:cs typeface="Roboto"/>
              <a:sym typeface="Roboto"/>
            </a:endParaRPr>
          </a:p>
        </p:txBody>
      </p:sp>
      <p:sp>
        <p:nvSpPr>
          <p:cNvPr id="7" name="Rectangle 2"/>
          <p:cNvSpPr>
            <a:spLocks noChangeArrowheads="1"/>
          </p:cNvSpPr>
          <p:nvPr/>
        </p:nvSpPr>
        <p:spPr bwMode="auto">
          <a:xfrm>
            <a:off x="-409491" y="3043327"/>
            <a:ext cx="68014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3C3C3C"/>
                </a:solidFill>
                <a:effectLst/>
                <a:latin typeface="Roboto" panose="020B0604020202020204" charset="0"/>
              </a:rPr>
              <a:t>   </a:t>
            </a:r>
            <a:endParaRPr kumimoji="0" lang="en-US" altLang="en-US" sz="1800" b="0" i="0" u="none" strike="noStrike" cap="none" normalizeH="0" baseline="0" dirty="0" smtClean="0">
              <a:ln>
                <a:noFill/>
              </a:ln>
              <a:effectLst/>
            </a:endParaRPr>
          </a:p>
        </p:txBody>
      </p:sp>
      <p:sp>
        <p:nvSpPr>
          <p:cNvPr id="3" name="Rectangle 5"/>
          <p:cNvSpPr>
            <a:spLocks noChangeArrowheads="1"/>
          </p:cNvSpPr>
          <p:nvPr/>
        </p:nvSpPr>
        <p:spPr bwMode="auto">
          <a:xfrm>
            <a:off x="116732" y="1851868"/>
            <a:ext cx="21352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6"/>
          <p:cNvSpPr>
            <a:spLocks noChangeArrowheads="1"/>
          </p:cNvSpPr>
          <p:nvPr/>
        </p:nvSpPr>
        <p:spPr bwMode="auto">
          <a:xfrm>
            <a:off x="116732" y="1937594"/>
            <a:ext cx="21993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7"/>
          <p:cNvSpPr>
            <a:spLocks noChangeArrowheads="1"/>
          </p:cNvSpPr>
          <p:nvPr/>
        </p:nvSpPr>
        <p:spPr bwMode="auto">
          <a:xfrm>
            <a:off x="116732" y="2042368"/>
            <a:ext cx="21993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TextBox 1"/>
          <p:cNvSpPr txBox="1"/>
          <p:nvPr/>
        </p:nvSpPr>
        <p:spPr>
          <a:xfrm>
            <a:off x="450277" y="1000349"/>
            <a:ext cx="6945549" cy="2308324"/>
          </a:xfrm>
          <a:prstGeom prst="rect">
            <a:avLst/>
          </a:prstGeom>
          <a:noFill/>
        </p:spPr>
        <p:txBody>
          <a:bodyPr wrap="square" rtlCol="0">
            <a:spAutoFit/>
          </a:bodyPr>
          <a:lstStyle/>
          <a:p>
            <a:r>
              <a:rPr lang="en-US" sz="1800" dirty="0"/>
              <a:t>Let the first and second part of the number be x and y respectively.</a:t>
            </a:r>
            <a:br>
              <a:rPr lang="en-US" sz="1800" dirty="0"/>
            </a:br>
            <a:r>
              <a:rPr lang="en-US" sz="1800" dirty="0"/>
              <a:t>Then,</a:t>
            </a:r>
            <a:br>
              <a:rPr lang="en-US" sz="1800" dirty="0"/>
            </a:br>
            <a:r>
              <a:rPr lang="en-US" sz="1800" dirty="0"/>
              <a:t>5x + 11y = 7(x + y)</a:t>
            </a:r>
            <a:br>
              <a:rPr lang="en-US" sz="1800" dirty="0"/>
            </a:br>
            <a:r>
              <a:rPr lang="en-US" sz="1800" dirty="0"/>
              <a:t>---&gt; 5x + 11y = 7x + 7y</a:t>
            </a:r>
            <a:br>
              <a:rPr lang="en-US" sz="1800" dirty="0"/>
            </a:br>
            <a:r>
              <a:rPr lang="en-US" sz="1800" dirty="0"/>
              <a:t>---&gt; 11y - 7y = 7x - 5x</a:t>
            </a:r>
            <a:br>
              <a:rPr lang="en-US" sz="1800" dirty="0"/>
            </a:br>
            <a:r>
              <a:rPr lang="en-US" sz="1800" dirty="0"/>
              <a:t>---&gt; 4y = 2x</a:t>
            </a:r>
            <a:br>
              <a:rPr lang="en-US" sz="1800" dirty="0"/>
            </a:br>
            <a:r>
              <a:rPr lang="en-US" sz="1800" dirty="0"/>
              <a:t>---&gt; 2y = x</a:t>
            </a:r>
            <a:br>
              <a:rPr lang="en-US" sz="1800" dirty="0"/>
            </a:br>
            <a:r>
              <a:rPr lang="en-US" sz="1800" dirty="0"/>
              <a:t>---&gt; </a:t>
            </a:r>
            <a:r>
              <a:rPr lang="en-US" sz="1800" b="1" dirty="0"/>
              <a:t>Ratio of the first part to second part</a:t>
            </a:r>
            <a:r>
              <a:rPr lang="en-US" sz="1800" dirty="0"/>
              <a:t> = x : y = </a:t>
            </a:r>
            <a:r>
              <a:rPr lang="en-US" sz="1800" b="1" dirty="0"/>
              <a:t>2 : 1</a:t>
            </a:r>
            <a:endParaRPr lang="en-US" sz="1800" dirty="0"/>
          </a:p>
        </p:txBody>
      </p:sp>
    </p:spTree>
    <p:extLst>
      <p:ext uri="{BB962C8B-B14F-4D97-AF65-F5344CB8AC3E}">
        <p14:creationId xmlns:p14="http://schemas.microsoft.com/office/powerpoint/2010/main" val="4260782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8"/>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101" name="Google Shape;101;p18"/>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02" name="Google Shape;102;p18"/>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dirty="0" smtClean="0">
                <a:solidFill>
                  <a:schemeClr val="lt1"/>
                </a:solidFill>
                <a:latin typeface="Roboto"/>
                <a:ea typeface="Roboto"/>
                <a:cs typeface="Roboto"/>
                <a:sym typeface="Roboto"/>
              </a:rPr>
              <a:t>Question: 13</a:t>
            </a:r>
            <a:endParaRPr sz="2000" dirty="0">
              <a:solidFill>
                <a:schemeClr val="lt1"/>
              </a:solidFill>
              <a:latin typeface="Roboto"/>
              <a:ea typeface="Roboto"/>
              <a:cs typeface="Roboto"/>
              <a:sym typeface="Roboto"/>
            </a:endParaRPr>
          </a:p>
        </p:txBody>
      </p:sp>
      <p:sp>
        <p:nvSpPr>
          <p:cNvPr id="3" name="Rectangle 2"/>
          <p:cNvSpPr/>
          <p:nvPr/>
        </p:nvSpPr>
        <p:spPr>
          <a:xfrm>
            <a:off x="595901" y="1283966"/>
            <a:ext cx="7017250" cy="584775"/>
          </a:xfrm>
          <a:prstGeom prst="rect">
            <a:avLst/>
          </a:prstGeom>
        </p:spPr>
        <p:txBody>
          <a:bodyPr wrap="square">
            <a:spAutoFit/>
          </a:bodyPr>
          <a:lstStyle/>
          <a:p>
            <a:endParaRPr lang="en-US" sz="1800" dirty="0" smtClean="0"/>
          </a:p>
          <a:p>
            <a:endParaRPr lang="en-US" dirty="0"/>
          </a:p>
        </p:txBody>
      </p:sp>
      <p:sp>
        <p:nvSpPr>
          <p:cNvPr id="6" name="Rectangle 5"/>
          <p:cNvSpPr/>
          <p:nvPr/>
        </p:nvSpPr>
        <p:spPr>
          <a:xfrm>
            <a:off x="327600" y="1190571"/>
            <a:ext cx="8154919" cy="369332"/>
          </a:xfrm>
          <a:prstGeom prst="rect">
            <a:avLst/>
          </a:prstGeom>
        </p:spPr>
        <p:txBody>
          <a:bodyPr wrap="square">
            <a:spAutoFit/>
          </a:bodyPr>
          <a:lstStyle/>
          <a:p>
            <a:endParaRPr lang="en-US" sz="1800" dirty="0">
              <a:latin typeface="+mj-lt"/>
            </a:endParaRPr>
          </a:p>
        </p:txBody>
      </p:sp>
      <p:sp>
        <p:nvSpPr>
          <p:cNvPr id="7" name="TextBox 6"/>
          <p:cNvSpPr txBox="1"/>
          <p:nvPr/>
        </p:nvSpPr>
        <p:spPr>
          <a:xfrm>
            <a:off x="327600" y="1000349"/>
            <a:ext cx="8487464" cy="2862322"/>
          </a:xfrm>
          <a:prstGeom prst="rect">
            <a:avLst/>
          </a:prstGeom>
          <a:noFill/>
        </p:spPr>
        <p:txBody>
          <a:bodyPr wrap="square" rtlCol="0">
            <a:spAutoFit/>
          </a:bodyPr>
          <a:lstStyle/>
          <a:p>
            <a:r>
              <a:rPr lang="en-US" sz="1800" dirty="0"/>
              <a:t>The wages of laborers in a factory increased in the ratio 22 : 25 and there was a reduction in their number in the ratio 15 : 11. Find the original wage bill if the present bill is </a:t>
            </a:r>
            <a:r>
              <a:rPr lang="en-US" sz="1800" dirty="0" err="1"/>
              <a:t>Rs</a:t>
            </a:r>
            <a:r>
              <a:rPr lang="en-US" sz="1800" dirty="0"/>
              <a:t> 5,000</a:t>
            </a:r>
            <a:r>
              <a:rPr lang="en-US" sz="1800" dirty="0" smtClean="0"/>
              <a:t>.</a:t>
            </a:r>
          </a:p>
          <a:p>
            <a:endParaRPr lang="en-US" sz="1800" dirty="0"/>
          </a:p>
          <a:p>
            <a:pPr marL="342900" indent="-342900">
              <a:buFont typeface="+mj-lt"/>
              <a:buAutoNum type="alphaUcPeriod"/>
            </a:pPr>
            <a:r>
              <a:rPr lang="en-US" sz="1800" dirty="0" smtClean="0"/>
              <a:t>Rs.2500</a:t>
            </a:r>
          </a:p>
          <a:p>
            <a:pPr marL="342900" indent="-342900">
              <a:buFont typeface="+mj-lt"/>
              <a:buAutoNum type="alphaUcPeriod"/>
            </a:pPr>
            <a:r>
              <a:rPr lang="en-US" sz="1800" dirty="0" smtClean="0"/>
              <a:t>Rs.6000</a:t>
            </a:r>
          </a:p>
          <a:p>
            <a:pPr marL="342900" indent="-342900">
              <a:buFont typeface="+mj-lt"/>
              <a:buAutoNum type="alphaUcPeriod"/>
            </a:pPr>
            <a:r>
              <a:rPr lang="en-US" sz="1800" dirty="0" smtClean="0"/>
              <a:t>Rs.3000</a:t>
            </a:r>
          </a:p>
          <a:p>
            <a:pPr marL="342900" indent="-342900">
              <a:buFont typeface="+mj-lt"/>
              <a:buAutoNum type="alphaUcPeriod"/>
            </a:pPr>
            <a:r>
              <a:rPr lang="en-US" sz="1800" dirty="0" smtClean="0"/>
              <a:t>Rs.5000</a:t>
            </a:r>
          </a:p>
          <a:p>
            <a:r>
              <a:rPr lang="en-US" sz="1800" dirty="0"/>
              <a:t/>
            </a:r>
            <a:br>
              <a:rPr lang="en-US" sz="1800" dirty="0"/>
            </a:br>
            <a:endParaRPr lang="en-US" sz="1800" dirty="0"/>
          </a:p>
        </p:txBody>
      </p:sp>
      <p:sp>
        <p:nvSpPr>
          <p:cNvPr id="8" name="TextBox 7"/>
          <p:cNvSpPr txBox="1"/>
          <p:nvPr/>
        </p:nvSpPr>
        <p:spPr>
          <a:xfrm>
            <a:off x="6828817" y="4075175"/>
            <a:ext cx="1780162" cy="369332"/>
          </a:xfrm>
          <a:prstGeom prst="rect">
            <a:avLst/>
          </a:prstGeom>
          <a:noFill/>
        </p:spPr>
        <p:txBody>
          <a:bodyPr wrap="square" rtlCol="0">
            <a:spAutoFit/>
          </a:bodyPr>
          <a:lstStyle/>
          <a:p>
            <a:r>
              <a:rPr lang="en-US" sz="1800" dirty="0" smtClean="0"/>
              <a:t>Answer: B</a:t>
            </a:r>
            <a:endParaRPr lang="en-US" sz="1800" dirty="0"/>
          </a:p>
        </p:txBody>
      </p:sp>
    </p:spTree>
    <p:extLst>
      <p:ext uri="{BB962C8B-B14F-4D97-AF65-F5344CB8AC3E}">
        <p14:creationId xmlns:p14="http://schemas.microsoft.com/office/powerpoint/2010/main" val="76514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fade">
                                      <p:cBhvr>
                                        <p:cTn id="13" dur="500"/>
                                        <p:tgtEl>
                                          <p:spTgt spid="7">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fade">
                                      <p:cBhvr>
                                        <p:cTn id="16" dur="500"/>
                                        <p:tgtEl>
                                          <p:spTgt spid="7">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fade">
                                      <p:cBhvr>
                                        <p:cTn id="19" dur="500"/>
                                        <p:tgtEl>
                                          <p:spTgt spid="7">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Effect transition="in" filter="fade">
                                      <p:cBhvr>
                                        <p:cTn id="24"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131"/>
        <p:cNvGrpSpPr/>
        <p:nvPr/>
      </p:nvGrpSpPr>
      <p:grpSpPr>
        <a:xfrm>
          <a:off x="0" y="0"/>
          <a:ext cx="0" cy="0"/>
          <a:chOff x="0" y="0"/>
          <a:chExt cx="0" cy="0"/>
        </a:xfrm>
      </p:grpSpPr>
      <p:pic>
        <p:nvPicPr>
          <p:cNvPr id="132" name="Google Shape;132;p19"/>
          <p:cNvPicPr preferRelativeResize="0"/>
          <p:nvPr/>
        </p:nvPicPr>
        <p:blipFill rotWithShape="1">
          <a:blip r:embed="rId3">
            <a:alphaModFix/>
          </a:blip>
          <a:srcRect l="41241" t="9528" r="-23988" b="51129"/>
          <a:stretch/>
        </p:blipFill>
        <p:spPr>
          <a:xfrm>
            <a:off x="0" y="4199227"/>
            <a:ext cx="4457700" cy="1065625"/>
          </a:xfrm>
          <a:prstGeom prst="rect">
            <a:avLst/>
          </a:prstGeom>
          <a:noFill/>
          <a:ln>
            <a:noFill/>
          </a:ln>
        </p:spPr>
      </p:pic>
      <p:pic>
        <p:nvPicPr>
          <p:cNvPr id="133" name="Google Shape;133;p19"/>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34" name="Google Shape;134;p19"/>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smtClean="0">
                <a:solidFill>
                  <a:schemeClr val="lt1"/>
                </a:solidFill>
                <a:latin typeface="Roboto"/>
                <a:ea typeface="Roboto"/>
                <a:cs typeface="Roboto"/>
                <a:sym typeface="Roboto"/>
              </a:rPr>
              <a:t>  SOLUTION</a:t>
            </a:r>
            <a:r>
              <a:rPr lang="en-US" sz="2000" dirty="0" smtClean="0">
                <a:solidFill>
                  <a:schemeClr val="lt1"/>
                </a:solidFill>
                <a:latin typeface="Roboto"/>
                <a:ea typeface="Roboto"/>
                <a:cs typeface="Roboto"/>
                <a:sym typeface="Roboto"/>
              </a:rPr>
              <a:t>:</a:t>
            </a:r>
            <a:endParaRPr sz="2000" dirty="0">
              <a:solidFill>
                <a:schemeClr val="lt1"/>
              </a:solidFill>
              <a:latin typeface="Roboto"/>
              <a:ea typeface="Roboto"/>
              <a:cs typeface="Roboto"/>
              <a:sym typeface="Roboto"/>
            </a:endParaRPr>
          </a:p>
        </p:txBody>
      </p:sp>
      <p:sp>
        <p:nvSpPr>
          <p:cNvPr id="7" name="Rectangle 2"/>
          <p:cNvSpPr>
            <a:spLocks noChangeArrowheads="1"/>
          </p:cNvSpPr>
          <p:nvPr/>
        </p:nvSpPr>
        <p:spPr bwMode="auto">
          <a:xfrm>
            <a:off x="-409491" y="3043327"/>
            <a:ext cx="68014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3C3C3C"/>
                </a:solidFill>
                <a:effectLst/>
                <a:latin typeface="Roboto" panose="020B0604020202020204" charset="0"/>
              </a:rPr>
              <a:t>   </a:t>
            </a:r>
            <a:endParaRPr kumimoji="0" lang="en-US" altLang="en-US" sz="1800" b="0" i="0" u="none" strike="noStrike" cap="none" normalizeH="0" baseline="0" dirty="0" smtClean="0">
              <a:ln>
                <a:noFill/>
              </a:ln>
              <a:effectLst/>
            </a:endParaRPr>
          </a:p>
        </p:txBody>
      </p:sp>
      <p:sp>
        <p:nvSpPr>
          <p:cNvPr id="3" name="Rectangle 5"/>
          <p:cNvSpPr>
            <a:spLocks noChangeArrowheads="1"/>
          </p:cNvSpPr>
          <p:nvPr/>
        </p:nvSpPr>
        <p:spPr bwMode="auto">
          <a:xfrm>
            <a:off x="116732" y="1851868"/>
            <a:ext cx="21352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6"/>
          <p:cNvSpPr>
            <a:spLocks noChangeArrowheads="1"/>
          </p:cNvSpPr>
          <p:nvPr/>
        </p:nvSpPr>
        <p:spPr bwMode="auto">
          <a:xfrm>
            <a:off x="116732" y="1937594"/>
            <a:ext cx="21993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7"/>
          <p:cNvSpPr>
            <a:spLocks noChangeArrowheads="1"/>
          </p:cNvSpPr>
          <p:nvPr/>
        </p:nvSpPr>
        <p:spPr bwMode="auto">
          <a:xfrm>
            <a:off x="116732" y="2042368"/>
            <a:ext cx="21993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TextBox 1"/>
          <p:cNvSpPr txBox="1"/>
          <p:nvPr/>
        </p:nvSpPr>
        <p:spPr>
          <a:xfrm>
            <a:off x="447472" y="1000349"/>
            <a:ext cx="7801583" cy="3139321"/>
          </a:xfrm>
          <a:prstGeom prst="rect">
            <a:avLst/>
          </a:prstGeom>
          <a:noFill/>
        </p:spPr>
        <p:txBody>
          <a:bodyPr wrap="square" rtlCol="0">
            <a:spAutoFit/>
          </a:bodyPr>
          <a:lstStyle/>
          <a:p>
            <a:r>
              <a:rPr lang="en-US" sz="1800" dirty="0"/>
              <a:t>Given that, Ratio of increase of wages = 22 : 25</a:t>
            </a:r>
            <a:br>
              <a:rPr lang="en-US" sz="1800" dirty="0"/>
            </a:br>
            <a:r>
              <a:rPr lang="en-US" sz="1800" dirty="0"/>
              <a:t>Ratio of decrease of </a:t>
            </a:r>
            <a:r>
              <a:rPr lang="en-US" sz="1800" dirty="0" err="1"/>
              <a:t>labourers</a:t>
            </a:r>
            <a:r>
              <a:rPr lang="en-US" sz="1800" dirty="0"/>
              <a:t> = 15 : </a:t>
            </a:r>
            <a:r>
              <a:rPr lang="en-US" sz="1800" dirty="0" smtClean="0"/>
              <a:t>11</a:t>
            </a:r>
            <a:r>
              <a:rPr lang="en-US" sz="1800" dirty="0"/>
              <a:t/>
            </a:r>
            <a:br>
              <a:rPr lang="en-US" sz="1800" dirty="0"/>
            </a:br>
            <a:r>
              <a:rPr lang="en-US" sz="1800" dirty="0"/>
              <a:t>W.K.T: Number of laborers * Wages = Wage Bill</a:t>
            </a:r>
            <a:br>
              <a:rPr lang="en-US" sz="1800" dirty="0"/>
            </a:br>
            <a:r>
              <a:rPr lang="en-US" sz="1800" dirty="0"/>
              <a:t>Compound ratio of wages of </a:t>
            </a:r>
            <a:r>
              <a:rPr lang="en-US" sz="1800" dirty="0" err="1"/>
              <a:t>labourers</a:t>
            </a:r>
            <a:r>
              <a:rPr lang="en-US" sz="1800" dirty="0"/>
              <a:t> = (22 * 15) : (25 * 11)</a:t>
            </a:r>
            <a:br>
              <a:rPr lang="en-US" sz="1800" dirty="0"/>
            </a:br>
            <a:r>
              <a:rPr lang="en-US" sz="1800" dirty="0"/>
              <a:t>= 330 : 275</a:t>
            </a:r>
            <a:br>
              <a:rPr lang="en-US" sz="1800" dirty="0"/>
            </a:br>
            <a:r>
              <a:rPr lang="en-US" sz="1800" dirty="0"/>
              <a:t>Given, Final bill = </a:t>
            </a:r>
            <a:r>
              <a:rPr lang="en-US" sz="1800" dirty="0" err="1"/>
              <a:t>Rs</a:t>
            </a:r>
            <a:r>
              <a:rPr lang="en-US" sz="1800" dirty="0"/>
              <a:t>. 5000</a:t>
            </a:r>
            <a:br>
              <a:rPr lang="en-US" sz="1800" dirty="0"/>
            </a:br>
            <a:r>
              <a:rPr lang="en-US" sz="1800" dirty="0"/>
              <a:t>For 275 ratio wages = </a:t>
            </a:r>
            <a:r>
              <a:rPr lang="en-US" sz="1800" dirty="0" err="1"/>
              <a:t>Rs</a:t>
            </a:r>
            <a:r>
              <a:rPr lang="en-US" sz="1800" dirty="0"/>
              <a:t>. 5000</a:t>
            </a:r>
            <a:br>
              <a:rPr lang="en-US" sz="1800" dirty="0"/>
            </a:br>
            <a:r>
              <a:rPr lang="en-US" sz="1800" dirty="0"/>
              <a:t>---&gt; For 1 ratio wages = 5000/275</a:t>
            </a:r>
            <a:br>
              <a:rPr lang="en-US" sz="1800" dirty="0"/>
            </a:br>
            <a:r>
              <a:rPr lang="en-US" sz="1800" dirty="0"/>
              <a:t>---&gt; For 330 ratio wages = (5000/275) * 330</a:t>
            </a:r>
            <a:br>
              <a:rPr lang="en-US" sz="1800" dirty="0"/>
            </a:br>
            <a:r>
              <a:rPr lang="en-US" sz="1800" dirty="0"/>
              <a:t>= </a:t>
            </a:r>
            <a:r>
              <a:rPr lang="en-US" sz="1800" dirty="0" err="1"/>
              <a:t>Rs</a:t>
            </a:r>
            <a:r>
              <a:rPr lang="en-US" sz="1800" dirty="0"/>
              <a:t>. 6000</a:t>
            </a:r>
            <a:br>
              <a:rPr lang="en-US" sz="1800" dirty="0"/>
            </a:br>
            <a:r>
              <a:rPr lang="en-US" sz="1800" dirty="0"/>
              <a:t>Thus, the original wage bill = </a:t>
            </a:r>
            <a:r>
              <a:rPr lang="en-US" sz="1800" dirty="0" err="1"/>
              <a:t>Rs</a:t>
            </a:r>
            <a:r>
              <a:rPr lang="en-US" sz="1800" dirty="0"/>
              <a:t>. 6000</a:t>
            </a:r>
          </a:p>
        </p:txBody>
      </p:sp>
    </p:spTree>
    <p:extLst>
      <p:ext uri="{BB962C8B-B14F-4D97-AF65-F5344CB8AC3E}">
        <p14:creationId xmlns:p14="http://schemas.microsoft.com/office/powerpoint/2010/main" val="1561893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8"/>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101" name="Google Shape;101;p18"/>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02" name="Google Shape;102;p18"/>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txBox="1"/>
          <p:nvPr/>
        </p:nvSpPr>
        <p:spPr>
          <a:xfrm>
            <a:off x="398834" y="233550"/>
            <a:ext cx="2756566"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dirty="0" smtClean="0">
                <a:solidFill>
                  <a:schemeClr val="lt1"/>
                </a:solidFill>
                <a:latin typeface="Roboto"/>
                <a:ea typeface="Roboto"/>
                <a:cs typeface="Roboto"/>
                <a:sym typeface="Roboto"/>
              </a:rPr>
              <a:t>Question: 14</a:t>
            </a:r>
            <a:endParaRPr sz="2000" dirty="0">
              <a:solidFill>
                <a:schemeClr val="lt1"/>
              </a:solidFill>
              <a:latin typeface="Roboto"/>
              <a:ea typeface="Roboto"/>
              <a:cs typeface="Roboto"/>
              <a:sym typeface="Roboto"/>
            </a:endParaRPr>
          </a:p>
        </p:txBody>
      </p:sp>
      <p:sp>
        <p:nvSpPr>
          <p:cNvPr id="3" name="Rectangle 2"/>
          <p:cNvSpPr/>
          <p:nvPr/>
        </p:nvSpPr>
        <p:spPr>
          <a:xfrm>
            <a:off x="595901" y="1283966"/>
            <a:ext cx="7017250" cy="584775"/>
          </a:xfrm>
          <a:prstGeom prst="rect">
            <a:avLst/>
          </a:prstGeom>
        </p:spPr>
        <p:txBody>
          <a:bodyPr wrap="square">
            <a:spAutoFit/>
          </a:bodyPr>
          <a:lstStyle/>
          <a:p>
            <a:endParaRPr lang="en-US" sz="1800" dirty="0" smtClean="0"/>
          </a:p>
          <a:p>
            <a:endParaRPr lang="en-US" dirty="0"/>
          </a:p>
        </p:txBody>
      </p:sp>
      <p:sp>
        <p:nvSpPr>
          <p:cNvPr id="6" name="Rectangle 5"/>
          <p:cNvSpPr/>
          <p:nvPr/>
        </p:nvSpPr>
        <p:spPr>
          <a:xfrm>
            <a:off x="327600" y="1190571"/>
            <a:ext cx="8154919" cy="369332"/>
          </a:xfrm>
          <a:prstGeom prst="rect">
            <a:avLst/>
          </a:prstGeom>
        </p:spPr>
        <p:txBody>
          <a:bodyPr wrap="square">
            <a:spAutoFit/>
          </a:bodyPr>
          <a:lstStyle/>
          <a:p>
            <a:endParaRPr lang="en-US" sz="1800" dirty="0">
              <a:latin typeface="+mj-lt"/>
            </a:endParaRPr>
          </a:p>
        </p:txBody>
      </p:sp>
      <p:sp>
        <p:nvSpPr>
          <p:cNvPr id="7" name="TextBox 6"/>
          <p:cNvSpPr txBox="1"/>
          <p:nvPr/>
        </p:nvSpPr>
        <p:spPr>
          <a:xfrm>
            <a:off x="327600" y="1000349"/>
            <a:ext cx="8487464" cy="2308324"/>
          </a:xfrm>
          <a:prstGeom prst="rect">
            <a:avLst/>
          </a:prstGeom>
          <a:noFill/>
        </p:spPr>
        <p:txBody>
          <a:bodyPr wrap="square" rtlCol="0">
            <a:spAutoFit/>
          </a:bodyPr>
          <a:lstStyle/>
          <a:p>
            <a:r>
              <a:rPr lang="en-US" sz="1800" dirty="0"/>
              <a:t>A bag contains </a:t>
            </a:r>
            <a:r>
              <a:rPr lang="en-US" sz="1800" dirty="0" err="1"/>
              <a:t>Rs</a:t>
            </a:r>
            <a:r>
              <a:rPr lang="en-US" sz="1800" dirty="0"/>
              <a:t>. 4100 in the form of </a:t>
            </a:r>
            <a:r>
              <a:rPr lang="en-US" sz="1800" dirty="0" err="1"/>
              <a:t>Rs</a:t>
            </a:r>
            <a:r>
              <a:rPr lang="en-US" sz="1800" dirty="0"/>
              <a:t>. 5, </a:t>
            </a:r>
            <a:r>
              <a:rPr lang="en-US" sz="1800" dirty="0" err="1"/>
              <a:t>Rs</a:t>
            </a:r>
            <a:r>
              <a:rPr lang="en-US" sz="1800" dirty="0"/>
              <a:t>. 2 and </a:t>
            </a:r>
            <a:r>
              <a:rPr lang="en-US" sz="1800" dirty="0" err="1"/>
              <a:t>Rs</a:t>
            </a:r>
            <a:r>
              <a:rPr lang="en-US" sz="1800" dirty="0"/>
              <a:t>. 1 coins. The number of coins are in ratio 4: 6: 9. So, find the number of 1 </a:t>
            </a:r>
            <a:r>
              <a:rPr lang="en-US" sz="1800" dirty="0" err="1"/>
              <a:t>Rs</a:t>
            </a:r>
            <a:r>
              <a:rPr lang="en-US" sz="1800" dirty="0"/>
              <a:t>. coins</a:t>
            </a:r>
            <a:r>
              <a:rPr lang="en-US" sz="1800" dirty="0" smtClean="0"/>
              <a:t>.</a:t>
            </a:r>
          </a:p>
          <a:p>
            <a:endParaRPr lang="en-US" sz="1800" dirty="0"/>
          </a:p>
          <a:p>
            <a:pPr marL="342900" indent="-342900">
              <a:buFont typeface="+mj-lt"/>
              <a:buAutoNum type="alphaUcPeriod"/>
            </a:pPr>
            <a:r>
              <a:rPr lang="en-US" sz="1800" dirty="0" smtClean="0"/>
              <a:t>50</a:t>
            </a:r>
          </a:p>
          <a:p>
            <a:pPr marL="342900" indent="-342900">
              <a:buFont typeface="+mj-lt"/>
              <a:buAutoNum type="alphaUcPeriod"/>
            </a:pPr>
            <a:r>
              <a:rPr lang="en-US" sz="1800" dirty="0" smtClean="0"/>
              <a:t>800</a:t>
            </a:r>
          </a:p>
          <a:p>
            <a:pPr marL="342900" indent="-342900">
              <a:buFont typeface="+mj-lt"/>
              <a:buAutoNum type="alphaUcPeriod"/>
            </a:pPr>
            <a:r>
              <a:rPr lang="en-US" sz="1800" dirty="0" smtClean="0"/>
              <a:t>900</a:t>
            </a:r>
          </a:p>
          <a:p>
            <a:pPr marL="342900" indent="-342900">
              <a:buFont typeface="+mj-lt"/>
              <a:buAutoNum type="alphaUcPeriod"/>
            </a:pPr>
            <a:r>
              <a:rPr lang="en-US" sz="1800" dirty="0" smtClean="0"/>
              <a:t>None Of these</a:t>
            </a:r>
            <a:r>
              <a:rPr lang="en-US" sz="1800" dirty="0"/>
              <a:t/>
            </a:r>
            <a:br>
              <a:rPr lang="en-US" sz="1800" dirty="0"/>
            </a:br>
            <a:endParaRPr lang="en-US" sz="1800" dirty="0"/>
          </a:p>
        </p:txBody>
      </p:sp>
      <p:sp>
        <p:nvSpPr>
          <p:cNvPr id="8" name="TextBox 7"/>
          <p:cNvSpPr txBox="1"/>
          <p:nvPr/>
        </p:nvSpPr>
        <p:spPr>
          <a:xfrm>
            <a:off x="6887183" y="4075175"/>
            <a:ext cx="1721796" cy="369332"/>
          </a:xfrm>
          <a:prstGeom prst="rect">
            <a:avLst/>
          </a:prstGeom>
          <a:noFill/>
        </p:spPr>
        <p:txBody>
          <a:bodyPr wrap="square" rtlCol="0">
            <a:spAutoFit/>
          </a:bodyPr>
          <a:lstStyle/>
          <a:p>
            <a:r>
              <a:rPr lang="en-US" sz="1800" dirty="0" smtClean="0"/>
              <a:t>Answer: C</a:t>
            </a:r>
            <a:endParaRPr lang="en-US" sz="1800" dirty="0"/>
          </a:p>
        </p:txBody>
      </p:sp>
    </p:spTree>
    <p:extLst>
      <p:ext uri="{BB962C8B-B14F-4D97-AF65-F5344CB8AC3E}">
        <p14:creationId xmlns:p14="http://schemas.microsoft.com/office/powerpoint/2010/main" val="13782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fade">
                                      <p:cBhvr>
                                        <p:cTn id="13" dur="500"/>
                                        <p:tgtEl>
                                          <p:spTgt spid="7">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fade">
                                      <p:cBhvr>
                                        <p:cTn id="16" dur="500"/>
                                        <p:tgtEl>
                                          <p:spTgt spid="7">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fade">
                                      <p:cBhvr>
                                        <p:cTn id="19" dur="500"/>
                                        <p:tgtEl>
                                          <p:spTgt spid="7">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Effect transition="in" filter="fade">
                                      <p:cBhvr>
                                        <p:cTn id="24"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131"/>
        <p:cNvGrpSpPr/>
        <p:nvPr/>
      </p:nvGrpSpPr>
      <p:grpSpPr>
        <a:xfrm>
          <a:off x="0" y="0"/>
          <a:ext cx="0" cy="0"/>
          <a:chOff x="0" y="0"/>
          <a:chExt cx="0" cy="0"/>
        </a:xfrm>
      </p:grpSpPr>
      <p:pic>
        <p:nvPicPr>
          <p:cNvPr id="132" name="Google Shape;132;p19"/>
          <p:cNvPicPr preferRelativeResize="0"/>
          <p:nvPr/>
        </p:nvPicPr>
        <p:blipFill rotWithShape="1">
          <a:blip r:embed="rId3">
            <a:alphaModFix/>
          </a:blip>
          <a:srcRect l="41241" t="9528" r="-23988" b="51129"/>
          <a:stretch/>
        </p:blipFill>
        <p:spPr>
          <a:xfrm>
            <a:off x="0" y="4199227"/>
            <a:ext cx="4457700" cy="1065625"/>
          </a:xfrm>
          <a:prstGeom prst="rect">
            <a:avLst/>
          </a:prstGeom>
          <a:noFill/>
          <a:ln>
            <a:noFill/>
          </a:ln>
        </p:spPr>
      </p:pic>
      <p:pic>
        <p:nvPicPr>
          <p:cNvPr id="133" name="Google Shape;133;p19"/>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34" name="Google Shape;134;p19"/>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txBox="1"/>
          <p:nvPr/>
        </p:nvSpPr>
        <p:spPr>
          <a:xfrm>
            <a:off x="401272" y="233550"/>
            <a:ext cx="2754127"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dirty="0" smtClean="0">
                <a:solidFill>
                  <a:schemeClr val="lt1"/>
                </a:solidFill>
                <a:latin typeface="Roboto"/>
                <a:ea typeface="Roboto"/>
                <a:cs typeface="Roboto"/>
                <a:sym typeface="Roboto"/>
              </a:rPr>
              <a:t>  SOLUTION:</a:t>
            </a:r>
            <a:endParaRPr sz="2000" dirty="0">
              <a:solidFill>
                <a:schemeClr val="lt1"/>
              </a:solidFill>
              <a:latin typeface="Roboto"/>
              <a:ea typeface="Roboto"/>
              <a:cs typeface="Roboto"/>
              <a:sym typeface="Roboto"/>
            </a:endParaRPr>
          </a:p>
        </p:txBody>
      </p:sp>
      <p:sp>
        <p:nvSpPr>
          <p:cNvPr id="7" name="Rectangle 2"/>
          <p:cNvSpPr>
            <a:spLocks noChangeArrowheads="1"/>
          </p:cNvSpPr>
          <p:nvPr/>
        </p:nvSpPr>
        <p:spPr bwMode="auto">
          <a:xfrm>
            <a:off x="-409491" y="3043327"/>
            <a:ext cx="68014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3C3C3C"/>
                </a:solidFill>
                <a:effectLst/>
                <a:latin typeface="Roboto" panose="020B0604020202020204" charset="0"/>
              </a:rPr>
              <a:t>   </a:t>
            </a:r>
            <a:endParaRPr kumimoji="0" lang="en-US" altLang="en-US" sz="1800" b="0" i="0" u="none" strike="noStrike" cap="none" normalizeH="0" baseline="0" dirty="0" smtClean="0">
              <a:ln>
                <a:noFill/>
              </a:ln>
              <a:effectLst/>
            </a:endParaRPr>
          </a:p>
        </p:txBody>
      </p:sp>
      <p:sp>
        <p:nvSpPr>
          <p:cNvPr id="3" name="Rectangle 5"/>
          <p:cNvSpPr>
            <a:spLocks noChangeArrowheads="1"/>
          </p:cNvSpPr>
          <p:nvPr/>
        </p:nvSpPr>
        <p:spPr bwMode="auto">
          <a:xfrm>
            <a:off x="116732" y="1851868"/>
            <a:ext cx="21352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6"/>
          <p:cNvSpPr>
            <a:spLocks noChangeArrowheads="1"/>
          </p:cNvSpPr>
          <p:nvPr/>
        </p:nvSpPr>
        <p:spPr bwMode="auto">
          <a:xfrm>
            <a:off x="116732" y="1937594"/>
            <a:ext cx="21993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7"/>
          <p:cNvSpPr>
            <a:spLocks noChangeArrowheads="1"/>
          </p:cNvSpPr>
          <p:nvPr/>
        </p:nvSpPr>
        <p:spPr bwMode="auto">
          <a:xfrm>
            <a:off x="116732" y="2042368"/>
            <a:ext cx="21993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TextBox 1"/>
          <p:cNvSpPr txBox="1"/>
          <p:nvPr/>
        </p:nvSpPr>
        <p:spPr>
          <a:xfrm>
            <a:off x="401272" y="708750"/>
            <a:ext cx="7801583" cy="3693319"/>
          </a:xfrm>
          <a:prstGeom prst="rect">
            <a:avLst/>
          </a:prstGeom>
          <a:noFill/>
        </p:spPr>
        <p:txBody>
          <a:bodyPr wrap="square" rtlCol="0">
            <a:spAutoFit/>
          </a:bodyPr>
          <a:lstStyle/>
          <a:p>
            <a:r>
              <a:rPr lang="en-US" sz="1800" dirty="0"/>
              <a:t>From the question,</a:t>
            </a:r>
            <a:br>
              <a:rPr lang="en-US" sz="1800" dirty="0"/>
            </a:br>
            <a:r>
              <a:rPr lang="en-US" sz="1800" dirty="0"/>
              <a:t>Value of coins ---&gt; </a:t>
            </a:r>
            <a:r>
              <a:rPr lang="en-US" sz="1800" dirty="0" err="1"/>
              <a:t>Rs</a:t>
            </a:r>
            <a:r>
              <a:rPr lang="en-US" sz="1800" dirty="0"/>
              <a:t>. 5 : </a:t>
            </a:r>
            <a:r>
              <a:rPr lang="en-US" sz="1800" dirty="0" err="1"/>
              <a:t>Rs</a:t>
            </a:r>
            <a:r>
              <a:rPr lang="en-US" sz="1800" dirty="0"/>
              <a:t>. 2 : </a:t>
            </a:r>
            <a:r>
              <a:rPr lang="en-US" sz="1800" dirty="0" err="1"/>
              <a:t>Rs</a:t>
            </a:r>
            <a:r>
              <a:rPr lang="en-US" sz="1800" dirty="0"/>
              <a:t>. 1</a:t>
            </a:r>
            <a:br>
              <a:rPr lang="en-US" sz="1800" dirty="0"/>
            </a:br>
            <a:r>
              <a:rPr lang="en-US" sz="1800" dirty="0"/>
              <a:t>No. of coins ----&gt; 4 : 6 : 9</a:t>
            </a:r>
            <a:br>
              <a:rPr lang="en-US" sz="1800" dirty="0"/>
            </a:br>
            <a:r>
              <a:rPr lang="en-US" sz="1800" dirty="0"/>
              <a:t>Hence, No. of 5 rupees coins = 4x</a:t>
            </a:r>
            <a:br>
              <a:rPr lang="en-US" sz="1800" dirty="0"/>
            </a:br>
            <a:r>
              <a:rPr lang="en-US" sz="1800" dirty="0"/>
              <a:t>No. of 2 rupees coins = 6x</a:t>
            </a:r>
            <a:br>
              <a:rPr lang="en-US" sz="1800" dirty="0"/>
            </a:br>
            <a:r>
              <a:rPr lang="en-US" sz="1800" dirty="0"/>
              <a:t>No. of 1 rupee coins = </a:t>
            </a:r>
            <a:r>
              <a:rPr lang="en-US" sz="1800" dirty="0" smtClean="0"/>
              <a:t>9x</a:t>
            </a:r>
            <a:r>
              <a:rPr lang="en-US" sz="1800" dirty="0"/>
              <a:t/>
            </a:r>
            <a:br>
              <a:rPr lang="en-US" sz="1800" dirty="0"/>
            </a:br>
            <a:r>
              <a:rPr lang="en-US" sz="1800" dirty="0"/>
              <a:t>Then, total value of coins = (4x * 5) + (6x * 2) + (9x *1)</a:t>
            </a:r>
            <a:br>
              <a:rPr lang="en-US" sz="1800" dirty="0"/>
            </a:br>
            <a:r>
              <a:rPr lang="en-US" sz="1800" dirty="0"/>
              <a:t>= 20x + 12x + 9x</a:t>
            </a:r>
            <a:br>
              <a:rPr lang="en-US" sz="1800" dirty="0"/>
            </a:br>
            <a:r>
              <a:rPr lang="en-US" sz="1800" dirty="0"/>
              <a:t>= </a:t>
            </a:r>
            <a:r>
              <a:rPr lang="en-US" sz="1800" dirty="0" smtClean="0"/>
              <a:t>41x</a:t>
            </a:r>
            <a:r>
              <a:rPr lang="en-US" sz="1800" dirty="0"/>
              <a:t/>
            </a:r>
            <a:br>
              <a:rPr lang="en-US" sz="1800" dirty="0"/>
            </a:br>
            <a:r>
              <a:rPr lang="en-US" sz="1800" dirty="0"/>
              <a:t>Given total amount = </a:t>
            </a:r>
            <a:r>
              <a:rPr lang="en-US" sz="1800" dirty="0" err="1"/>
              <a:t>Rs</a:t>
            </a:r>
            <a:r>
              <a:rPr lang="en-US" sz="1800" dirty="0"/>
              <a:t>. 4100</a:t>
            </a:r>
            <a:br>
              <a:rPr lang="en-US" sz="1800" dirty="0"/>
            </a:br>
            <a:r>
              <a:rPr lang="en-US" sz="1800" dirty="0"/>
              <a:t>---&gt; 41x = 4100</a:t>
            </a:r>
            <a:br>
              <a:rPr lang="en-US" sz="1800" dirty="0"/>
            </a:br>
            <a:r>
              <a:rPr lang="en-US" sz="1800" dirty="0"/>
              <a:t>---&gt; </a:t>
            </a:r>
            <a:r>
              <a:rPr lang="en-US" sz="1800" b="1" dirty="0"/>
              <a:t>x = 100</a:t>
            </a:r>
            <a:r>
              <a:rPr lang="en-US" sz="1800" dirty="0"/>
              <a:t/>
            </a:r>
            <a:br>
              <a:rPr lang="en-US" sz="1800" dirty="0"/>
            </a:br>
            <a:r>
              <a:rPr lang="en-US" sz="1800" dirty="0"/>
              <a:t>Therefore, </a:t>
            </a:r>
            <a:r>
              <a:rPr lang="en-US" sz="1800" b="1" dirty="0"/>
              <a:t>No. of 1 rupee coins</a:t>
            </a:r>
            <a:r>
              <a:rPr lang="en-US" sz="1800" dirty="0"/>
              <a:t> = 9x = 9 * 100 = </a:t>
            </a:r>
            <a:r>
              <a:rPr lang="en-US" sz="1800" b="1" dirty="0"/>
              <a:t>900</a:t>
            </a:r>
            <a:endParaRPr lang="en-US" sz="1800" dirty="0"/>
          </a:p>
        </p:txBody>
      </p:sp>
    </p:spTree>
    <p:extLst>
      <p:ext uri="{BB962C8B-B14F-4D97-AF65-F5344CB8AC3E}">
        <p14:creationId xmlns:p14="http://schemas.microsoft.com/office/powerpoint/2010/main" val="249848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8"/>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101" name="Google Shape;101;p18"/>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02" name="Google Shape;102;p18"/>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txBox="1"/>
          <p:nvPr/>
        </p:nvSpPr>
        <p:spPr>
          <a:xfrm>
            <a:off x="418288" y="233550"/>
            <a:ext cx="2737111"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dirty="0" smtClean="0">
                <a:solidFill>
                  <a:schemeClr val="lt1"/>
                </a:solidFill>
                <a:latin typeface="Roboto"/>
                <a:ea typeface="Roboto"/>
                <a:cs typeface="Roboto"/>
                <a:sym typeface="Roboto"/>
              </a:rPr>
              <a:t>Question: 15</a:t>
            </a:r>
            <a:endParaRPr sz="2000" dirty="0">
              <a:solidFill>
                <a:schemeClr val="lt1"/>
              </a:solidFill>
              <a:latin typeface="Roboto"/>
              <a:ea typeface="Roboto"/>
              <a:cs typeface="Roboto"/>
              <a:sym typeface="Roboto"/>
            </a:endParaRPr>
          </a:p>
        </p:txBody>
      </p:sp>
      <p:sp>
        <p:nvSpPr>
          <p:cNvPr id="3" name="Rectangle 2"/>
          <p:cNvSpPr/>
          <p:nvPr/>
        </p:nvSpPr>
        <p:spPr>
          <a:xfrm>
            <a:off x="595901" y="1283966"/>
            <a:ext cx="7017250" cy="584775"/>
          </a:xfrm>
          <a:prstGeom prst="rect">
            <a:avLst/>
          </a:prstGeom>
        </p:spPr>
        <p:txBody>
          <a:bodyPr wrap="square">
            <a:spAutoFit/>
          </a:bodyPr>
          <a:lstStyle/>
          <a:p>
            <a:endParaRPr lang="en-US" sz="1800" dirty="0" smtClean="0"/>
          </a:p>
          <a:p>
            <a:endParaRPr lang="en-US" dirty="0"/>
          </a:p>
        </p:txBody>
      </p:sp>
      <p:sp>
        <p:nvSpPr>
          <p:cNvPr id="6" name="Rectangle 5"/>
          <p:cNvSpPr/>
          <p:nvPr/>
        </p:nvSpPr>
        <p:spPr>
          <a:xfrm>
            <a:off x="327600" y="1190571"/>
            <a:ext cx="8154919" cy="369332"/>
          </a:xfrm>
          <a:prstGeom prst="rect">
            <a:avLst/>
          </a:prstGeom>
        </p:spPr>
        <p:txBody>
          <a:bodyPr wrap="square">
            <a:spAutoFit/>
          </a:bodyPr>
          <a:lstStyle/>
          <a:p>
            <a:endParaRPr lang="en-US" sz="1800" dirty="0">
              <a:latin typeface="+mj-lt"/>
            </a:endParaRPr>
          </a:p>
        </p:txBody>
      </p:sp>
      <p:sp>
        <p:nvSpPr>
          <p:cNvPr id="7" name="TextBox 6"/>
          <p:cNvSpPr txBox="1"/>
          <p:nvPr/>
        </p:nvSpPr>
        <p:spPr>
          <a:xfrm>
            <a:off x="327600" y="1000349"/>
            <a:ext cx="8487464" cy="2585323"/>
          </a:xfrm>
          <a:prstGeom prst="rect">
            <a:avLst/>
          </a:prstGeom>
          <a:noFill/>
        </p:spPr>
        <p:txBody>
          <a:bodyPr wrap="square" rtlCol="0">
            <a:spAutoFit/>
          </a:bodyPr>
          <a:lstStyle/>
          <a:p>
            <a:r>
              <a:rPr lang="en-US" sz="1800" dirty="0"/>
              <a:t>The sum of three numbers is 67. If the ratio of the first number to the second number is 3 : 5 and that of the second number to the third number is 4 : 7, then what is the second number</a:t>
            </a:r>
            <a:r>
              <a:rPr lang="en-US" sz="1800" dirty="0" smtClean="0"/>
              <a:t>?</a:t>
            </a:r>
          </a:p>
          <a:p>
            <a:endParaRPr lang="en-US" sz="1800" dirty="0"/>
          </a:p>
          <a:p>
            <a:pPr marL="342900" indent="-342900">
              <a:buFont typeface="+mj-lt"/>
              <a:buAutoNum type="alphaUcPeriod"/>
            </a:pPr>
            <a:r>
              <a:rPr lang="en-US" sz="1800" dirty="0" smtClean="0"/>
              <a:t>20</a:t>
            </a:r>
          </a:p>
          <a:p>
            <a:pPr marL="342900" indent="-342900">
              <a:buFont typeface="+mj-lt"/>
              <a:buAutoNum type="alphaUcPeriod"/>
            </a:pPr>
            <a:r>
              <a:rPr lang="en-US" sz="1800" dirty="0" smtClean="0"/>
              <a:t>18</a:t>
            </a:r>
          </a:p>
          <a:p>
            <a:pPr marL="342900" indent="-342900">
              <a:buFont typeface="+mj-lt"/>
              <a:buAutoNum type="alphaUcPeriod"/>
            </a:pPr>
            <a:r>
              <a:rPr lang="en-US" sz="1800" dirty="0" smtClean="0"/>
              <a:t>14</a:t>
            </a:r>
          </a:p>
          <a:p>
            <a:pPr marL="342900" indent="-342900">
              <a:buFont typeface="+mj-lt"/>
              <a:buAutoNum type="alphaUcPeriod"/>
            </a:pPr>
            <a:r>
              <a:rPr lang="en-US" sz="1800" dirty="0" smtClean="0"/>
              <a:t>30</a:t>
            </a:r>
            <a:r>
              <a:rPr lang="en-US" sz="1800" dirty="0"/>
              <a:t/>
            </a:r>
            <a:br>
              <a:rPr lang="en-US" sz="1800" dirty="0"/>
            </a:br>
            <a:endParaRPr lang="en-US" sz="1800" dirty="0"/>
          </a:p>
        </p:txBody>
      </p:sp>
      <p:sp>
        <p:nvSpPr>
          <p:cNvPr id="8" name="TextBox 7"/>
          <p:cNvSpPr txBox="1"/>
          <p:nvPr/>
        </p:nvSpPr>
        <p:spPr>
          <a:xfrm>
            <a:off x="6945549" y="4075175"/>
            <a:ext cx="1663430" cy="369332"/>
          </a:xfrm>
          <a:prstGeom prst="rect">
            <a:avLst/>
          </a:prstGeom>
          <a:noFill/>
        </p:spPr>
        <p:txBody>
          <a:bodyPr wrap="square" rtlCol="0">
            <a:spAutoFit/>
          </a:bodyPr>
          <a:lstStyle/>
          <a:p>
            <a:r>
              <a:rPr lang="en-US" sz="1800" dirty="0" smtClean="0"/>
              <a:t>Answer: A</a:t>
            </a:r>
            <a:endParaRPr lang="en-US" sz="1800" dirty="0"/>
          </a:p>
        </p:txBody>
      </p:sp>
    </p:spTree>
    <p:extLst>
      <p:ext uri="{BB962C8B-B14F-4D97-AF65-F5344CB8AC3E}">
        <p14:creationId xmlns:p14="http://schemas.microsoft.com/office/powerpoint/2010/main" val="146361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fade">
                                      <p:cBhvr>
                                        <p:cTn id="13" dur="500"/>
                                        <p:tgtEl>
                                          <p:spTgt spid="7">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fade">
                                      <p:cBhvr>
                                        <p:cTn id="16" dur="500"/>
                                        <p:tgtEl>
                                          <p:spTgt spid="7">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fade">
                                      <p:cBhvr>
                                        <p:cTn id="19" dur="500"/>
                                        <p:tgtEl>
                                          <p:spTgt spid="7">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Effect transition="in" filter="fade">
                                      <p:cBhvr>
                                        <p:cTn id="24"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Shape 131"/>
        <p:cNvGrpSpPr/>
        <p:nvPr/>
      </p:nvGrpSpPr>
      <p:grpSpPr>
        <a:xfrm>
          <a:off x="0" y="0"/>
          <a:ext cx="0" cy="0"/>
          <a:chOff x="0" y="0"/>
          <a:chExt cx="0" cy="0"/>
        </a:xfrm>
      </p:grpSpPr>
      <p:pic>
        <p:nvPicPr>
          <p:cNvPr id="132" name="Google Shape;132;p19"/>
          <p:cNvPicPr preferRelativeResize="0"/>
          <p:nvPr/>
        </p:nvPicPr>
        <p:blipFill rotWithShape="1">
          <a:blip r:embed="rId3">
            <a:alphaModFix/>
          </a:blip>
          <a:srcRect l="41241" t="9528" r="-23988" b="51129"/>
          <a:stretch/>
        </p:blipFill>
        <p:spPr>
          <a:xfrm>
            <a:off x="0" y="4199227"/>
            <a:ext cx="4457700" cy="1065625"/>
          </a:xfrm>
          <a:prstGeom prst="rect">
            <a:avLst/>
          </a:prstGeom>
          <a:noFill/>
          <a:ln>
            <a:noFill/>
          </a:ln>
        </p:spPr>
      </p:pic>
      <p:pic>
        <p:nvPicPr>
          <p:cNvPr id="133" name="Google Shape;133;p19"/>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34" name="Google Shape;134;p19"/>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smtClean="0">
                <a:solidFill>
                  <a:schemeClr val="lt1"/>
                </a:solidFill>
                <a:latin typeface="Roboto"/>
                <a:ea typeface="Roboto"/>
                <a:cs typeface="Roboto"/>
                <a:sym typeface="Roboto"/>
              </a:rPr>
              <a:t>  SOLUTION</a:t>
            </a:r>
            <a:r>
              <a:rPr lang="en-US" sz="2000" dirty="0" smtClean="0">
                <a:solidFill>
                  <a:schemeClr val="lt1"/>
                </a:solidFill>
                <a:latin typeface="Roboto"/>
                <a:ea typeface="Roboto"/>
                <a:cs typeface="Roboto"/>
                <a:sym typeface="Roboto"/>
              </a:rPr>
              <a:t>:</a:t>
            </a:r>
            <a:endParaRPr sz="2000" dirty="0">
              <a:solidFill>
                <a:schemeClr val="lt1"/>
              </a:solidFill>
              <a:latin typeface="Roboto"/>
              <a:ea typeface="Roboto"/>
              <a:cs typeface="Roboto"/>
              <a:sym typeface="Roboto"/>
            </a:endParaRPr>
          </a:p>
        </p:txBody>
      </p:sp>
      <p:sp>
        <p:nvSpPr>
          <p:cNvPr id="7" name="Rectangle 2"/>
          <p:cNvSpPr>
            <a:spLocks noChangeArrowheads="1"/>
          </p:cNvSpPr>
          <p:nvPr/>
        </p:nvSpPr>
        <p:spPr bwMode="auto">
          <a:xfrm>
            <a:off x="-409491" y="3043327"/>
            <a:ext cx="68014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3C3C3C"/>
                </a:solidFill>
                <a:effectLst/>
                <a:latin typeface="Roboto" panose="020B0604020202020204" charset="0"/>
              </a:rPr>
              <a:t>   </a:t>
            </a:r>
            <a:endParaRPr kumimoji="0" lang="en-US" altLang="en-US" sz="1800" b="0" i="0" u="none" strike="noStrike" cap="none" normalizeH="0" baseline="0" dirty="0" smtClean="0">
              <a:ln>
                <a:noFill/>
              </a:ln>
              <a:effectLst/>
            </a:endParaRPr>
          </a:p>
        </p:txBody>
      </p:sp>
      <p:sp>
        <p:nvSpPr>
          <p:cNvPr id="3" name="Rectangle 5"/>
          <p:cNvSpPr>
            <a:spLocks noChangeArrowheads="1"/>
          </p:cNvSpPr>
          <p:nvPr/>
        </p:nvSpPr>
        <p:spPr bwMode="auto">
          <a:xfrm>
            <a:off x="116732" y="1851868"/>
            <a:ext cx="21352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6"/>
          <p:cNvSpPr>
            <a:spLocks noChangeArrowheads="1"/>
          </p:cNvSpPr>
          <p:nvPr/>
        </p:nvSpPr>
        <p:spPr bwMode="auto">
          <a:xfrm>
            <a:off x="116732" y="1937594"/>
            <a:ext cx="21993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7"/>
          <p:cNvSpPr>
            <a:spLocks noChangeArrowheads="1"/>
          </p:cNvSpPr>
          <p:nvPr/>
        </p:nvSpPr>
        <p:spPr bwMode="auto">
          <a:xfrm>
            <a:off x="116732" y="2042368"/>
            <a:ext cx="21993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TextBox 1"/>
          <p:cNvSpPr txBox="1"/>
          <p:nvPr/>
        </p:nvSpPr>
        <p:spPr>
          <a:xfrm>
            <a:off x="408562" y="708750"/>
            <a:ext cx="7794293" cy="3785652"/>
          </a:xfrm>
          <a:prstGeom prst="rect">
            <a:avLst/>
          </a:prstGeom>
          <a:noFill/>
        </p:spPr>
        <p:txBody>
          <a:bodyPr wrap="square" rtlCol="0">
            <a:spAutoFit/>
          </a:bodyPr>
          <a:lstStyle/>
          <a:p>
            <a:r>
              <a:rPr lang="en-US" sz="1600" dirty="0"/>
              <a:t>Given, 1st number : 2nd number = 3 : 5</a:t>
            </a:r>
            <a:br>
              <a:rPr lang="en-US" sz="1600" dirty="0"/>
            </a:br>
            <a:r>
              <a:rPr lang="en-US" sz="1600" dirty="0"/>
              <a:t>2nd number : 3rd number = 4 : </a:t>
            </a:r>
            <a:r>
              <a:rPr lang="en-US" sz="1600" dirty="0" smtClean="0"/>
              <a:t>7</a:t>
            </a:r>
            <a:r>
              <a:rPr lang="en-US" sz="1600" dirty="0"/>
              <a:t/>
            </a:r>
            <a:br>
              <a:rPr lang="en-US" sz="1600" dirty="0"/>
            </a:br>
            <a:r>
              <a:rPr lang="en-US" sz="1600" dirty="0"/>
              <a:t>Now, ratio between three numbers = 1st number : 2nd number : 3rd number = (3 * 4) : (5 * 4) : (7 * 5)</a:t>
            </a:r>
            <a:br>
              <a:rPr lang="en-US" sz="1600" dirty="0"/>
            </a:br>
            <a:r>
              <a:rPr lang="en-US" sz="1600" dirty="0"/>
              <a:t>= 12 : 20 : 35</a:t>
            </a:r>
            <a:br>
              <a:rPr lang="en-US" sz="1600" dirty="0"/>
            </a:br>
            <a:r>
              <a:rPr lang="en-US" sz="1600" dirty="0"/>
              <a:t>Thus, 1st number = 12x</a:t>
            </a:r>
            <a:br>
              <a:rPr lang="en-US" sz="1600" dirty="0"/>
            </a:br>
            <a:r>
              <a:rPr lang="en-US" sz="1600" dirty="0"/>
              <a:t>2nd number = 20x</a:t>
            </a:r>
            <a:br>
              <a:rPr lang="en-US" sz="1600" dirty="0"/>
            </a:br>
            <a:r>
              <a:rPr lang="en-US" sz="1600" dirty="0"/>
              <a:t>3rd number = </a:t>
            </a:r>
            <a:r>
              <a:rPr lang="en-US" sz="1600" dirty="0" smtClean="0"/>
              <a:t>35x</a:t>
            </a:r>
            <a:r>
              <a:rPr lang="en-US" sz="1600" dirty="0"/>
              <a:t/>
            </a:r>
            <a:br>
              <a:rPr lang="en-US" sz="1600" dirty="0"/>
            </a:br>
            <a:r>
              <a:rPr lang="en-US" sz="1600" dirty="0"/>
              <a:t>Given that, Sum of 3 numbers = 67</a:t>
            </a:r>
            <a:br>
              <a:rPr lang="en-US" sz="1600" dirty="0"/>
            </a:br>
            <a:r>
              <a:rPr lang="en-US" sz="1600" dirty="0"/>
              <a:t>---&gt; 12x + 20x + 35x = 67</a:t>
            </a:r>
            <a:br>
              <a:rPr lang="en-US" sz="1600" dirty="0"/>
            </a:br>
            <a:r>
              <a:rPr lang="en-US" sz="1600" dirty="0"/>
              <a:t>---&gt; 12x + 20x + 35x = 67</a:t>
            </a:r>
            <a:br>
              <a:rPr lang="en-US" sz="1600" dirty="0"/>
            </a:br>
            <a:r>
              <a:rPr lang="en-US" sz="1600" dirty="0"/>
              <a:t>---&gt; 67x = 67</a:t>
            </a:r>
            <a:br>
              <a:rPr lang="en-US" sz="1600" dirty="0"/>
            </a:br>
            <a:r>
              <a:rPr lang="en-US" sz="1600" dirty="0"/>
              <a:t>---&gt; x = 67/67</a:t>
            </a:r>
            <a:br>
              <a:rPr lang="en-US" sz="1600" dirty="0"/>
            </a:br>
            <a:r>
              <a:rPr lang="en-US" sz="1600" dirty="0"/>
              <a:t>---&gt; </a:t>
            </a:r>
            <a:r>
              <a:rPr lang="en-US" sz="1600" b="1" dirty="0"/>
              <a:t>x = </a:t>
            </a:r>
            <a:r>
              <a:rPr lang="en-US" sz="1600" b="1" dirty="0" smtClean="0"/>
              <a:t>1</a:t>
            </a:r>
            <a:r>
              <a:rPr lang="en-US" sz="1600" dirty="0"/>
              <a:t/>
            </a:r>
            <a:br>
              <a:rPr lang="en-US" sz="1600" dirty="0"/>
            </a:br>
            <a:r>
              <a:rPr lang="en-US" sz="1600" dirty="0"/>
              <a:t>Hence, </a:t>
            </a:r>
            <a:r>
              <a:rPr lang="en-US" sz="1600" b="1" dirty="0"/>
              <a:t>2nd number</a:t>
            </a:r>
            <a:r>
              <a:rPr lang="en-US" sz="1600" dirty="0"/>
              <a:t> = 20x = 20 * 1 = </a:t>
            </a:r>
            <a:r>
              <a:rPr lang="en-US" sz="1600" b="1" dirty="0"/>
              <a:t>20</a:t>
            </a:r>
            <a:endParaRPr lang="en-US" sz="1600" dirty="0"/>
          </a:p>
        </p:txBody>
      </p:sp>
    </p:spTree>
    <p:extLst>
      <p:ext uri="{BB962C8B-B14F-4D97-AF65-F5344CB8AC3E}">
        <p14:creationId xmlns:p14="http://schemas.microsoft.com/office/powerpoint/2010/main" val="360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6"/>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79" name="Google Shape;79;p16"/>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80" name="Google Shape;80;p16"/>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dirty="0" smtClean="0">
                <a:solidFill>
                  <a:schemeClr val="lt1"/>
                </a:solidFill>
                <a:latin typeface="Roboto"/>
                <a:ea typeface="Roboto"/>
                <a:cs typeface="Roboto"/>
                <a:sym typeface="Roboto"/>
              </a:rPr>
              <a:t>DIRECT VARIATIONS:</a:t>
            </a:r>
            <a:endParaRPr sz="2000" dirty="0">
              <a:solidFill>
                <a:schemeClr val="lt1"/>
              </a:solidFill>
              <a:latin typeface="Roboto"/>
              <a:ea typeface="Roboto"/>
              <a:cs typeface="Roboto"/>
              <a:sym typeface="Roboto"/>
            </a:endParaRPr>
          </a:p>
        </p:txBody>
      </p:sp>
      <p:sp>
        <p:nvSpPr>
          <p:cNvPr id="82" name="Google Shape;82;p16"/>
          <p:cNvSpPr txBox="1"/>
          <p:nvPr/>
        </p:nvSpPr>
        <p:spPr>
          <a:xfrm>
            <a:off x="0" y="708750"/>
            <a:ext cx="10631400" cy="1987200"/>
          </a:xfrm>
          <a:prstGeom prst="rect">
            <a:avLst/>
          </a:prstGeom>
          <a:noFill/>
          <a:ln>
            <a:noFill/>
          </a:ln>
        </p:spPr>
        <p:txBody>
          <a:bodyPr spcFirstLastPara="1" wrap="square" lIns="0" tIns="475200" rIns="0" bIns="0" anchor="t" anchorCtr="0">
            <a:noAutofit/>
          </a:bodyPr>
          <a:lstStyle/>
          <a:p>
            <a:pPr marL="475199" lvl="0" indent="0" algn="l" rtl="0">
              <a:spcBef>
                <a:spcPts val="0"/>
              </a:spcBef>
              <a:spcAft>
                <a:spcPts val="0"/>
              </a:spcAft>
              <a:buNone/>
            </a:pPr>
            <a:endParaRPr sz="2000" dirty="0">
              <a:latin typeface="Roboto Light"/>
              <a:ea typeface="Roboto Light"/>
              <a:cs typeface="Roboto Light"/>
              <a:sym typeface="Roboto Light"/>
            </a:endParaRPr>
          </a:p>
        </p:txBody>
      </p:sp>
      <p:sp>
        <p:nvSpPr>
          <p:cNvPr id="83" name="Google Shape;83;p16"/>
          <p:cNvSpPr txBox="1"/>
          <p:nvPr/>
        </p:nvSpPr>
        <p:spPr>
          <a:xfrm>
            <a:off x="0" y="3629350"/>
            <a:ext cx="5616000" cy="679200"/>
          </a:xfrm>
          <a:prstGeom prst="rect">
            <a:avLst/>
          </a:prstGeom>
          <a:noFill/>
          <a:ln>
            <a:noFill/>
          </a:ln>
        </p:spPr>
        <p:txBody>
          <a:bodyPr spcFirstLastPara="1" wrap="square" lIns="0" tIns="0" rIns="0" bIns="0" anchor="t" anchorCtr="0">
            <a:noAutofit/>
          </a:bodyPr>
          <a:lstStyle/>
          <a:p>
            <a:pPr marL="475199" lvl="0" indent="0" algn="l" rtl="0">
              <a:spcBef>
                <a:spcPts val="0"/>
              </a:spcBef>
              <a:spcAft>
                <a:spcPts val="0"/>
              </a:spcAft>
              <a:buNone/>
            </a:pPr>
            <a:endParaRPr sz="1300" dirty="0">
              <a:solidFill>
                <a:schemeClr val="dk1"/>
              </a:solidFill>
              <a:latin typeface="Roboto Light"/>
              <a:ea typeface="Roboto Light"/>
              <a:cs typeface="Roboto Light"/>
              <a:sym typeface="Roboto Light"/>
            </a:endParaRPr>
          </a:p>
        </p:txBody>
      </p:sp>
      <p:sp>
        <p:nvSpPr>
          <p:cNvPr id="2" name="TextBox 1"/>
          <p:cNvSpPr txBox="1"/>
          <p:nvPr/>
        </p:nvSpPr>
        <p:spPr>
          <a:xfrm>
            <a:off x="247045" y="863665"/>
            <a:ext cx="8421310" cy="2600712"/>
          </a:xfrm>
          <a:prstGeom prst="rect">
            <a:avLst/>
          </a:prstGeom>
          <a:noFill/>
        </p:spPr>
        <p:txBody>
          <a:bodyPr wrap="square" rtlCol="0">
            <a:spAutoFit/>
          </a:bodyPr>
          <a:lstStyle/>
          <a:p>
            <a:pPr algn="just">
              <a:lnSpc>
                <a:spcPct val="150000"/>
              </a:lnSpc>
            </a:pPr>
            <a:r>
              <a:rPr lang="en-US" sz="1800" dirty="0"/>
              <a:t>If Quantity 1 varies directly with Quantity 2; i.e. Quantity 2 increases if Quantity 1 increases and Quantity 2 decreases if Quantity 1 decreases;</a:t>
            </a:r>
          </a:p>
          <a:p>
            <a:pPr algn="just">
              <a:lnSpc>
                <a:spcPct val="150000"/>
              </a:lnSpc>
            </a:pPr>
            <a:r>
              <a:rPr lang="en-US" sz="1800" dirty="0"/>
              <a:t>then they are said to be in direct variation. For example, if Time is constant, the Speed will be directly proportional to the distance. That is, if the Speed is more, then the distance covered will also be more, and vice-versa Speed α Distance</a:t>
            </a:r>
          </a:p>
          <a:p>
            <a:r>
              <a:rPr lang="en-US" dirty="0" smtClean="0"/>
              <a:t>.</a:t>
            </a:r>
            <a:endParaRPr lang="en-US" dirty="0"/>
          </a:p>
          <a:p>
            <a:endParaRPr lang="en-US" dirty="0"/>
          </a:p>
        </p:txBody>
      </p:sp>
      <p:pic>
        <p:nvPicPr>
          <p:cNvPr id="9" name="Picture 8"/>
          <p:cNvPicPr>
            <a:picLocks noChangeAspect="1"/>
          </p:cNvPicPr>
          <p:nvPr/>
        </p:nvPicPr>
        <p:blipFill>
          <a:blip r:embed="rId5"/>
          <a:stretch>
            <a:fillRect/>
          </a:stretch>
        </p:blipFill>
        <p:spPr>
          <a:xfrm>
            <a:off x="6305550" y="3025897"/>
            <a:ext cx="2838450" cy="2085653"/>
          </a:xfrm>
          <a:prstGeom prst="rect">
            <a:avLst/>
          </a:prstGeom>
        </p:spPr>
      </p:pic>
    </p:spTree>
    <p:extLst>
      <p:ext uri="{BB962C8B-B14F-4D97-AF65-F5344CB8AC3E}">
        <p14:creationId xmlns:p14="http://schemas.microsoft.com/office/powerpoint/2010/main" val="3163165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6"/>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79" name="Google Shape;79;p16"/>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80" name="Google Shape;80;p16"/>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GB" sz="2000" dirty="0" smtClean="0">
                <a:solidFill>
                  <a:schemeClr val="lt1"/>
                </a:solidFill>
                <a:latin typeface="Roboto"/>
                <a:ea typeface="Roboto"/>
                <a:cs typeface="Roboto"/>
                <a:sym typeface="Roboto"/>
              </a:rPr>
              <a:t>INDIRECT VARIATIONS:</a:t>
            </a:r>
            <a:endParaRPr sz="2000" dirty="0">
              <a:solidFill>
                <a:schemeClr val="lt1"/>
              </a:solidFill>
              <a:latin typeface="Roboto"/>
              <a:ea typeface="Roboto"/>
              <a:cs typeface="Roboto"/>
              <a:sym typeface="Roboto"/>
            </a:endParaRPr>
          </a:p>
        </p:txBody>
      </p:sp>
      <p:sp>
        <p:nvSpPr>
          <p:cNvPr id="82" name="Google Shape;82;p16"/>
          <p:cNvSpPr txBox="1"/>
          <p:nvPr/>
        </p:nvSpPr>
        <p:spPr>
          <a:xfrm>
            <a:off x="290407" y="550230"/>
            <a:ext cx="7756989" cy="2250040"/>
          </a:xfrm>
          <a:prstGeom prst="rect">
            <a:avLst/>
          </a:prstGeom>
          <a:noFill/>
          <a:ln>
            <a:noFill/>
          </a:ln>
        </p:spPr>
        <p:txBody>
          <a:bodyPr spcFirstLastPara="1" wrap="square" lIns="0" tIns="475200" rIns="0" bIns="0" anchor="t" anchorCtr="0">
            <a:noAutofit/>
          </a:bodyPr>
          <a:lstStyle/>
          <a:p>
            <a:pPr algn="just">
              <a:lnSpc>
                <a:spcPct val="150000"/>
              </a:lnSpc>
            </a:pPr>
            <a:r>
              <a:rPr lang="en-US" sz="1800" dirty="0"/>
              <a:t>If Quantity 1 varies inversely with Quantity 2, then they are said to be in inverse variation. For example, Speed varies inversely with time; that is if the Speed is more, then the time taken to cover a constant distance will be less. This means that when speed is minimum, then time is maximum; and when speed is maximum, then time is minimum.</a:t>
            </a:r>
          </a:p>
          <a:p>
            <a:endParaRPr lang="en-US" sz="2000" dirty="0"/>
          </a:p>
        </p:txBody>
      </p:sp>
      <p:sp>
        <p:nvSpPr>
          <p:cNvPr id="83" name="Google Shape;83;p16"/>
          <p:cNvSpPr txBox="1"/>
          <p:nvPr/>
        </p:nvSpPr>
        <p:spPr>
          <a:xfrm>
            <a:off x="0" y="3629350"/>
            <a:ext cx="5616000" cy="679200"/>
          </a:xfrm>
          <a:prstGeom prst="rect">
            <a:avLst/>
          </a:prstGeom>
          <a:noFill/>
          <a:ln>
            <a:noFill/>
          </a:ln>
        </p:spPr>
        <p:txBody>
          <a:bodyPr spcFirstLastPara="1" wrap="square" lIns="0" tIns="0" rIns="0" bIns="0" anchor="t" anchorCtr="0">
            <a:noAutofit/>
          </a:bodyPr>
          <a:lstStyle/>
          <a:p>
            <a:pPr marL="475199" lvl="0" indent="0" algn="l" rtl="0">
              <a:spcBef>
                <a:spcPts val="0"/>
              </a:spcBef>
              <a:spcAft>
                <a:spcPts val="0"/>
              </a:spcAft>
              <a:buNone/>
            </a:pPr>
            <a:endParaRPr sz="1300" dirty="0">
              <a:solidFill>
                <a:schemeClr val="dk1"/>
              </a:solidFill>
              <a:latin typeface="Roboto Light"/>
              <a:ea typeface="Roboto Light"/>
              <a:cs typeface="Roboto Light"/>
              <a:sym typeface="Roboto Light"/>
            </a:endParaRPr>
          </a:p>
        </p:txBody>
      </p:sp>
      <p:sp>
        <p:nvSpPr>
          <p:cNvPr id="2" name="TextBox 1"/>
          <p:cNvSpPr txBox="1"/>
          <p:nvPr/>
        </p:nvSpPr>
        <p:spPr>
          <a:xfrm>
            <a:off x="290407" y="1079989"/>
            <a:ext cx="7623424" cy="523220"/>
          </a:xfrm>
          <a:prstGeom prst="rect">
            <a:avLst/>
          </a:prstGeom>
          <a:noFill/>
        </p:spPr>
        <p:txBody>
          <a:bodyPr wrap="square" rtlCol="0">
            <a:spAutoFit/>
          </a:bodyPr>
          <a:lstStyle/>
          <a:p>
            <a:r>
              <a:rPr lang="en-US" dirty="0" smtClean="0"/>
              <a:t>.</a:t>
            </a:r>
            <a:endParaRPr lang="en-US" dirty="0"/>
          </a:p>
          <a:p>
            <a:endParaRPr lang="en-US" dirty="0"/>
          </a:p>
        </p:txBody>
      </p:sp>
      <p:pic>
        <p:nvPicPr>
          <p:cNvPr id="10" name="Picture 9"/>
          <p:cNvPicPr>
            <a:picLocks noChangeAspect="1"/>
          </p:cNvPicPr>
          <p:nvPr/>
        </p:nvPicPr>
        <p:blipFill>
          <a:blip r:embed="rId5"/>
          <a:stretch>
            <a:fillRect/>
          </a:stretch>
        </p:blipFill>
        <p:spPr>
          <a:xfrm>
            <a:off x="5967089" y="2800270"/>
            <a:ext cx="2847975" cy="2208944"/>
          </a:xfrm>
          <a:prstGeom prst="rect">
            <a:avLst/>
          </a:prstGeom>
        </p:spPr>
      </p:pic>
    </p:spTree>
    <p:extLst>
      <p:ext uri="{BB962C8B-B14F-4D97-AF65-F5344CB8AC3E}">
        <p14:creationId xmlns:p14="http://schemas.microsoft.com/office/powerpoint/2010/main" val="884660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animEffect transition="in" filter="fade">
                                      <p:cBhvr>
                                        <p:cTn id="7" dur="500"/>
                                        <p:tgtEl>
                                          <p:spTgt spid="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7"/>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92" name="Google Shape;92;p17"/>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93" name="Google Shape;93;p17"/>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dirty="0" smtClean="0">
                <a:solidFill>
                  <a:schemeClr val="lt1"/>
                </a:solidFill>
                <a:latin typeface="Roboto"/>
                <a:ea typeface="Roboto"/>
                <a:cs typeface="Roboto"/>
                <a:sym typeface="Roboto"/>
              </a:rPr>
              <a:t>FORMULA:</a:t>
            </a:r>
            <a:endParaRPr sz="2000" dirty="0">
              <a:solidFill>
                <a:schemeClr val="lt1"/>
              </a:solidFill>
              <a:latin typeface="Roboto"/>
              <a:ea typeface="Roboto"/>
              <a:cs typeface="Roboto"/>
              <a:sym typeface="Roboto"/>
            </a:endParaRPr>
          </a:p>
        </p:txBody>
      </p:sp>
      <p:sp>
        <p:nvSpPr>
          <p:cNvPr id="95" name="Google Shape;95;p17"/>
          <p:cNvSpPr txBox="1"/>
          <p:nvPr/>
        </p:nvSpPr>
        <p:spPr>
          <a:xfrm>
            <a:off x="327600" y="852755"/>
            <a:ext cx="8487600" cy="3298005"/>
          </a:xfrm>
          <a:prstGeom prst="rect">
            <a:avLst/>
          </a:prstGeom>
          <a:noFill/>
          <a:ln>
            <a:noFill/>
          </a:ln>
        </p:spPr>
        <p:txBody>
          <a:bodyPr spcFirstLastPara="1" wrap="square" lIns="0" tIns="0" rIns="0" bIns="0" anchor="t" anchorCtr="0">
            <a:noAutofit/>
          </a:bodyPr>
          <a:lstStyle/>
          <a:p>
            <a:r>
              <a:rPr lang="es-ES" sz="2000" dirty="0" err="1">
                <a:latin typeface="Arial" panose="020B0604020202020204" pitchFamily="34" charset="0"/>
                <a:cs typeface="Arial" panose="020B0604020202020204" pitchFamily="34" charset="0"/>
              </a:rPr>
              <a:t>If</a:t>
            </a:r>
            <a:r>
              <a:rPr lang="es-ES" sz="2000" dirty="0">
                <a:latin typeface="Arial" panose="020B0604020202020204" pitchFamily="34" charset="0"/>
                <a:cs typeface="Arial" panose="020B0604020202020204" pitchFamily="34" charset="0"/>
              </a:rPr>
              <a:t> u/v = x/y, </a:t>
            </a:r>
            <a:r>
              <a:rPr lang="es-ES" sz="2000" dirty="0" err="1">
                <a:latin typeface="Arial" panose="020B0604020202020204" pitchFamily="34" charset="0"/>
                <a:cs typeface="Arial" panose="020B0604020202020204" pitchFamily="34" charset="0"/>
              </a:rPr>
              <a:t>then</a:t>
            </a:r>
            <a:r>
              <a:rPr lang="es-ES" sz="2000" dirty="0">
                <a:latin typeface="Arial" panose="020B0604020202020204" pitchFamily="34" charset="0"/>
                <a:cs typeface="Arial" panose="020B0604020202020204" pitchFamily="34" charset="0"/>
              </a:rPr>
              <a:t> uy = </a:t>
            </a:r>
            <a:r>
              <a:rPr lang="es-ES" sz="2000" dirty="0" err="1">
                <a:latin typeface="Arial" panose="020B0604020202020204" pitchFamily="34" charset="0"/>
                <a:cs typeface="Arial" panose="020B0604020202020204" pitchFamily="34" charset="0"/>
              </a:rPr>
              <a:t>vx</a:t>
            </a:r>
            <a:endParaRPr lang="es-ES" sz="2000" dirty="0">
              <a:latin typeface="Arial" panose="020B0604020202020204" pitchFamily="34" charset="0"/>
              <a:cs typeface="Arial" panose="020B0604020202020204" pitchFamily="34" charset="0"/>
            </a:endParaRPr>
          </a:p>
          <a:p>
            <a:r>
              <a:rPr lang="es-ES" sz="2000" dirty="0" err="1">
                <a:latin typeface="Arial" panose="020B0604020202020204" pitchFamily="34" charset="0"/>
                <a:cs typeface="Arial" panose="020B0604020202020204" pitchFamily="34" charset="0"/>
              </a:rPr>
              <a:t>If</a:t>
            </a:r>
            <a:r>
              <a:rPr lang="es-ES" sz="2000" dirty="0">
                <a:latin typeface="Arial" panose="020B0604020202020204" pitchFamily="34" charset="0"/>
                <a:cs typeface="Arial" panose="020B0604020202020204" pitchFamily="34" charset="0"/>
              </a:rPr>
              <a:t> u/v = x/y, </a:t>
            </a:r>
            <a:r>
              <a:rPr lang="es-ES" sz="2000" dirty="0" err="1">
                <a:latin typeface="Arial" panose="020B0604020202020204" pitchFamily="34" charset="0"/>
                <a:cs typeface="Arial" panose="020B0604020202020204" pitchFamily="34" charset="0"/>
              </a:rPr>
              <a:t>then</a:t>
            </a:r>
            <a:r>
              <a:rPr lang="es-ES" sz="2000" dirty="0">
                <a:latin typeface="Arial" panose="020B0604020202020204" pitchFamily="34" charset="0"/>
                <a:cs typeface="Arial" panose="020B0604020202020204" pitchFamily="34" charset="0"/>
              </a:rPr>
              <a:t> u/x = v/y</a:t>
            </a:r>
          </a:p>
          <a:p>
            <a:r>
              <a:rPr lang="es-ES" sz="2000" dirty="0" err="1">
                <a:latin typeface="Arial" panose="020B0604020202020204" pitchFamily="34" charset="0"/>
                <a:cs typeface="Arial" panose="020B0604020202020204" pitchFamily="34" charset="0"/>
              </a:rPr>
              <a:t>If</a:t>
            </a:r>
            <a:r>
              <a:rPr lang="es-ES" sz="2000" dirty="0">
                <a:latin typeface="Arial" panose="020B0604020202020204" pitchFamily="34" charset="0"/>
                <a:cs typeface="Arial" panose="020B0604020202020204" pitchFamily="34" charset="0"/>
              </a:rPr>
              <a:t> u/v = x/y, </a:t>
            </a:r>
            <a:r>
              <a:rPr lang="es-ES" sz="2000" dirty="0" err="1">
                <a:latin typeface="Arial" panose="020B0604020202020204" pitchFamily="34" charset="0"/>
                <a:cs typeface="Arial" panose="020B0604020202020204" pitchFamily="34" charset="0"/>
              </a:rPr>
              <a:t>then</a:t>
            </a:r>
            <a:r>
              <a:rPr lang="es-ES" sz="2000" dirty="0">
                <a:latin typeface="Arial" panose="020B0604020202020204" pitchFamily="34" charset="0"/>
                <a:cs typeface="Arial" panose="020B0604020202020204" pitchFamily="34" charset="0"/>
              </a:rPr>
              <a:t> v/u = y/x</a:t>
            </a:r>
          </a:p>
          <a:p>
            <a:r>
              <a:rPr lang="es-ES" sz="2000" dirty="0" err="1">
                <a:latin typeface="Arial" panose="020B0604020202020204" pitchFamily="34" charset="0"/>
                <a:cs typeface="Arial" panose="020B0604020202020204" pitchFamily="34" charset="0"/>
              </a:rPr>
              <a:t>If</a:t>
            </a:r>
            <a:r>
              <a:rPr lang="es-ES" sz="2000" dirty="0">
                <a:latin typeface="Arial" panose="020B0604020202020204" pitchFamily="34" charset="0"/>
                <a:cs typeface="Arial" panose="020B0604020202020204" pitchFamily="34" charset="0"/>
              </a:rPr>
              <a:t> u/v = x/y, </a:t>
            </a:r>
            <a:r>
              <a:rPr lang="es-ES" sz="2000" dirty="0" err="1">
                <a:latin typeface="Arial" panose="020B0604020202020204" pitchFamily="34" charset="0"/>
                <a:cs typeface="Arial" panose="020B0604020202020204" pitchFamily="34" charset="0"/>
              </a:rPr>
              <a:t>then</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u+v</a:t>
            </a:r>
            <a:r>
              <a:rPr lang="es-ES" sz="2000" dirty="0">
                <a:latin typeface="Arial" panose="020B0604020202020204" pitchFamily="34" charset="0"/>
                <a:cs typeface="Arial" panose="020B0604020202020204" pitchFamily="34" charset="0"/>
              </a:rPr>
              <a:t>)/v = (</a:t>
            </a:r>
            <a:r>
              <a:rPr lang="es-ES" sz="2000" dirty="0" err="1">
                <a:latin typeface="Arial" panose="020B0604020202020204" pitchFamily="34" charset="0"/>
                <a:cs typeface="Arial" panose="020B0604020202020204" pitchFamily="34" charset="0"/>
              </a:rPr>
              <a:t>x+y</a:t>
            </a:r>
            <a:r>
              <a:rPr lang="es-ES" sz="2000" dirty="0">
                <a:latin typeface="Arial" panose="020B0604020202020204" pitchFamily="34" charset="0"/>
                <a:cs typeface="Arial" panose="020B0604020202020204" pitchFamily="34" charset="0"/>
              </a:rPr>
              <a:t>)/y</a:t>
            </a:r>
          </a:p>
          <a:p>
            <a:r>
              <a:rPr lang="es-ES" sz="2000" dirty="0" err="1">
                <a:latin typeface="Arial" panose="020B0604020202020204" pitchFamily="34" charset="0"/>
                <a:cs typeface="Arial" panose="020B0604020202020204" pitchFamily="34" charset="0"/>
              </a:rPr>
              <a:t>If</a:t>
            </a:r>
            <a:r>
              <a:rPr lang="es-ES" sz="2000" dirty="0">
                <a:latin typeface="Arial" panose="020B0604020202020204" pitchFamily="34" charset="0"/>
                <a:cs typeface="Arial" panose="020B0604020202020204" pitchFamily="34" charset="0"/>
              </a:rPr>
              <a:t> u/v = x/y, </a:t>
            </a:r>
            <a:r>
              <a:rPr lang="es-ES" sz="2000" dirty="0" err="1">
                <a:latin typeface="Arial" panose="020B0604020202020204" pitchFamily="34" charset="0"/>
                <a:cs typeface="Arial" panose="020B0604020202020204" pitchFamily="34" charset="0"/>
              </a:rPr>
              <a:t>then</a:t>
            </a:r>
            <a:r>
              <a:rPr lang="es-ES" sz="2000" dirty="0">
                <a:latin typeface="Arial" panose="020B0604020202020204" pitchFamily="34" charset="0"/>
                <a:cs typeface="Arial" panose="020B0604020202020204" pitchFamily="34" charset="0"/>
              </a:rPr>
              <a:t> (u-v)/v = (x-y)/y</a:t>
            </a:r>
          </a:p>
          <a:p>
            <a:r>
              <a:rPr lang="es-ES" sz="2000" dirty="0" err="1">
                <a:latin typeface="Arial" panose="020B0604020202020204" pitchFamily="34" charset="0"/>
                <a:cs typeface="Arial" panose="020B0604020202020204" pitchFamily="34" charset="0"/>
              </a:rPr>
              <a:t>If</a:t>
            </a:r>
            <a:r>
              <a:rPr lang="es-ES" sz="2000" dirty="0">
                <a:latin typeface="Arial" panose="020B0604020202020204" pitchFamily="34" charset="0"/>
                <a:cs typeface="Arial" panose="020B0604020202020204" pitchFamily="34" charset="0"/>
              </a:rPr>
              <a:t> u/v = x/y, </a:t>
            </a:r>
            <a:r>
              <a:rPr lang="es-ES" sz="2000" dirty="0" err="1">
                <a:latin typeface="Arial" panose="020B0604020202020204" pitchFamily="34" charset="0"/>
                <a:cs typeface="Arial" panose="020B0604020202020204" pitchFamily="34" charset="0"/>
              </a:rPr>
              <a:t>then</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u+v</a:t>
            </a:r>
            <a:r>
              <a:rPr lang="es-ES" sz="2000" dirty="0">
                <a:latin typeface="Arial" panose="020B0604020202020204" pitchFamily="34" charset="0"/>
                <a:cs typeface="Arial" panose="020B0604020202020204" pitchFamily="34" charset="0"/>
              </a:rPr>
              <a:t>)/ (u-v) = (</a:t>
            </a:r>
            <a:r>
              <a:rPr lang="es-ES" sz="2000" dirty="0" err="1">
                <a:latin typeface="Arial" panose="020B0604020202020204" pitchFamily="34" charset="0"/>
                <a:cs typeface="Arial" panose="020B0604020202020204" pitchFamily="34" charset="0"/>
              </a:rPr>
              <a:t>x+y</a:t>
            </a:r>
            <a:r>
              <a:rPr lang="es-ES" sz="2000" dirty="0">
                <a:latin typeface="Arial" panose="020B0604020202020204" pitchFamily="34" charset="0"/>
                <a:cs typeface="Arial" panose="020B0604020202020204" pitchFamily="34" charset="0"/>
              </a:rPr>
              <a:t>)/(x-y), </a:t>
            </a:r>
            <a:r>
              <a:rPr lang="es-ES" sz="2000" dirty="0" err="1">
                <a:latin typeface="Arial" panose="020B0604020202020204" pitchFamily="34" charset="0"/>
                <a:cs typeface="Arial" panose="020B0604020202020204" pitchFamily="34" charset="0"/>
              </a:rPr>
              <a:t>which</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is</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known</a:t>
            </a:r>
            <a:r>
              <a:rPr lang="es-ES" sz="2000" dirty="0">
                <a:latin typeface="Arial" panose="020B0604020202020204" pitchFamily="34" charset="0"/>
                <a:cs typeface="Arial" panose="020B0604020202020204" pitchFamily="34" charset="0"/>
              </a:rPr>
              <a:t> as </a:t>
            </a:r>
            <a:r>
              <a:rPr lang="es-ES" sz="2000" dirty="0" err="1">
                <a:latin typeface="Arial" panose="020B0604020202020204" pitchFamily="34" charset="0"/>
                <a:cs typeface="Arial" panose="020B0604020202020204" pitchFamily="34" charset="0"/>
              </a:rPr>
              <a:t>componendo</a:t>
            </a:r>
            <a:r>
              <a:rPr lang="es-ES" sz="2000" dirty="0">
                <a:latin typeface="Arial" panose="020B0604020202020204" pitchFamily="34" charset="0"/>
                <a:cs typeface="Arial" panose="020B0604020202020204" pitchFamily="34" charset="0"/>
              </a:rPr>
              <a:t> -Dividendo Rule</a:t>
            </a:r>
          </a:p>
          <a:p>
            <a:r>
              <a:rPr lang="es-ES" sz="2000" dirty="0" err="1">
                <a:latin typeface="Arial" panose="020B0604020202020204" pitchFamily="34" charset="0"/>
                <a:cs typeface="Arial" panose="020B0604020202020204" pitchFamily="34" charset="0"/>
              </a:rPr>
              <a:t>If</a:t>
            </a:r>
            <a:r>
              <a:rPr lang="es-ES" sz="2000" dirty="0">
                <a:latin typeface="Arial" panose="020B0604020202020204" pitchFamily="34" charset="0"/>
                <a:cs typeface="Arial" panose="020B0604020202020204" pitchFamily="34" charset="0"/>
              </a:rPr>
              <a:t> u/v = v/x, </a:t>
            </a:r>
            <a:r>
              <a:rPr lang="es-ES" sz="2000" dirty="0" err="1">
                <a:latin typeface="Arial" panose="020B0604020202020204" pitchFamily="34" charset="0"/>
                <a:cs typeface="Arial" panose="020B0604020202020204" pitchFamily="34" charset="0"/>
              </a:rPr>
              <a:t>then</a:t>
            </a:r>
            <a:r>
              <a:rPr lang="es-ES" sz="2000" dirty="0">
                <a:latin typeface="Arial" panose="020B0604020202020204" pitchFamily="34" charset="0"/>
                <a:cs typeface="Arial" panose="020B0604020202020204" pitchFamily="34" charset="0"/>
              </a:rPr>
              <a:t> u/x = u</a:t>
            </a:r>
            <a:r>
              <a:rPr lang="es-ES" sz="2000" baseline="30000" dirty="0">
                <a:latin typeface="Arial" panose="020B0604020202020204" pitchFamily="34" charset="0"/>
                <a:cs typeface="Arial" panose="020B0604020202020204" pitchFamily="34" charset="0"/>
              </a:rPr>
              <a:t>2</a:t>
            </a:r>
            <a:r>
              <a:rPr lang="es-ES" sz="2000" dirty="0">
                <a:latin typeface="Arial" panose="020B0604020202020204" pitchFamily="34" charset="0"/>
                <a:cs typeface="Arial" panose="020B0604020202020204" pitchFamily="34" charset="0"/>
              </a:rPr>
              <a:t>/v</a:t>
            </a:r>
            <a:r>
              <a:rPr lang="es-ES" sz="2000" baseline="30000" dirty="0">
                <a:latin typeface="Arial" panose="020B0604020202020204" pitchFamily="34" charset="0"/>
                <a:cs typeface="Arial" panose="020B0604020202020204" pitchFamily="34" charset="0"/>
              </a:rPr>
              <a:t>2</a:t>
            </a:r>
            <a:endParaRPr lang="es-ES" sz="2000" dirty="0">
              <a:latin typeface="Arial" panose="020B0604020202020204" pitchFamily="34" charset="0"/>
              <a:cs typeface="Arial" panose="020B0604020202020204" pitchFamily="34" charset="0"/>
            </a:endParaRPr>
          </a:p>
          <a:p>
            <a:r>
              <a:rPr lang="es-ES" sz="2000" dirty="0" err="1">
                <a:latin typeface="Arial" panose="020B0604020202020204" pitchFamily="34" charset="0"/>
                <a:cs typeface="Arial" panose="020B0604020202020204" pitchFamily="34" charset="0"/>
              </a:rPr>
              <a:t>If</a:t>
            </a:r>
            <a:r>
              <a:rPr lang="es-ES" sz="2000" dirty="0">
                <a:latin typeface="Arial" panose="020B0604020202020204" pitchFamily="34" charset="0"/>
                <a:cs typeface="Arial" panose="020B0604020202020204" pitchFamily="34" charset="0"/>
              </a:rPr>
              <a:t> u/v = x/y, </a:t>
            </a:r>
            <a:r>
              <a:rPr lang="es-ES" sz="2000" dirty="0" err="1">
                <a:latin typeface="Arial" panose="020B0604020202020204" pitchFamily="34" charset="0"/>
                <a:cs typeface="Arial" panose="020B0604020202020204" pitchFamily="34" charset="0"/>
              </a:rPr>
              <a:t>then</a:t>
            </a:r>
            <a:r>
              <a:rPr lang="es-ES" sz="2000" dirty="0">
                <a:latin typeface="Arial" panose="020B0604020202020204" pitchFamily="34" charset="0"/>
                <a:cs typeface="Arial" panose="020B0604020202020204" pitchFamily="34" charset="0"/>
              </a:rPr>
              <a:t> u = x and v =y</a:t>
            </a:r>
          </a:p>
          <a:p>
            <a:r>
              <a:rPr lang="es-ES" sz="2000" dirty="0" err="1">
                <a:latin typeface="Arial" panose="020B0604020202020204" pitchFamily="34" charset="0"/>
                <a:cs typeface="Arial" panose="020B0604020202020204" pitchFamily="34" charset="0"/>
              </a:rPr>
              <a:t>If</a:t>
            </a:r>
            <a:r>
              <a:rPr lang="es-ES" sz="2000" dirty="0">
                <a:latin typeface="Arial" panose="020B0604020202020204" pitchFamily="34" charset="0"/>
                <a:cs typeface="Arial" panose="020B0604020202020204" pitchFamily="34" charset="0"/>
              </a:rPr>
              <a:t> a/(</a:t>
            </a:r>
            <a:r>
              <a:rPr lang="es-ES" sz="2000" dirty="0" err="1">
                <a:latin typeface="Arial" panose="020B0604020202020204" pitchFamily="34" charset="0"/>
                <a:cs typeface="Arial" panose="020B0604020202020204" pitchFamily="34" charset="0"/>
              </a:rPr>
              <a:t>b+c</a:t>
            </a:r>
            <a:r>
              <a:rPr lang="es-ES" sz="2000" dirty="0">
                <a:latin typeface="Arial" panose="020B0604020202020204" pitchFamily="34" charset="0"/>
                <a:cs typeface="Arial" panose="020B0604020202020204" pitchFamily="34" charset="0"/>
              </a:rPr>
              <a:t>) = b/(</a:t>
            </a:r>
            <a:r>
              <a:rPr lang="es-ES" sz="2000" dirty="0" err="1">
                <a:latin typeface="Arial" panose="020B0604020202020204" pitchFamily="34" charset="0"/>
                <a:cs typeface="Arial" panose="020B0604020202020204" pitchFamily="34" charset="0"/>
              </a:rPr>
              <a:t>c+a</a:t>
            </a:r>
            <a:r>
              <a:rPr lang="es-ES" sz="2000" dirty="0">
                <a:latin typeface="Arial" panose="020B0604020202020204" pitchFamily="34" charset="0"/>
                <a:cs typeface="Arial" panose="020B0604020202020204" pitchFamily="34" charset="0"/>
              </a:rPr>
              <a:t>) = c/(</a:t>
            </a:r>
            <a:r>
              <a:rPr lang="es-ES" sz="2000" dirty="0" err="1">
                <a:latin typeface="Arial" panose="020B0604020202020204" pitchFamily="34" charset="0"/>
                <a:cs typeface="Arial" panose="020B0604020202020204" pitchFamily="34" charset="0"/>
              </a:rPr>
              <a:t>a+b</a:t>
            </a:r>
            <a:r>
              <a:rPr lang="es-ES" sz="2000" dirty="0">
                <a:latin typeface="Arial" panose="020B0604020202020204" pitchFamily="34" charset="0"/>
                <a:cs typeface="Arial" panose="020B0604020202020204" pitchFamily="34" charset="0"/>
              </a:rPr>
              <a:t>) and </a:t>
            </a:r>
            <a:r>
              <a:rPr lang="es-ES" sz="2000" dirty="0" err="1">
                <a:latin typeface="Arial" panose="020B0604020202020204" pitchFamily="34" charset="0"/>
                <a:cs typeface="Arial" panose="020B0604020202020204" pitchFamily="34" charset="0"/>
              </a:rPr>
              <a:t>a+b</a:t>
            </a:r>
            <a:r>
              <a:rPr lang="es-ES" sz="2000" dirty="0">
                <a:latin typeface="Arial" panose="020B0604020202020204" pitchFamily="34" charset="0"/>
                <a:cs typeface="Arial" panose="020B0604020202020204" pitchFamily="34" charset="0"/>
              </a:rPr>
              <a:t>+ c ≠0, </a:t>
            </a:r>
            <a:r>
              <a:rPr lang="es-ES" sz="2000" dirty="0" err="1">
                <a:latin typeface="Arial" panose="020B0604020202020204" pitchFamily="34" charset="0"/>
                <a:cs typeface="Arial" panose="020B0604020202020204" pitchFamily="34" charset="0"/>
              </a:rPr>
              <a:t>then</a:t>
            </a:r>
            <a:r>
              <a:rPr lang="es-ES" sz="2000" dirty="0">
                <a:latin typeface="Arial" panose="020B0604020202020204" pitchFamily="34" charset="0"/>
                <a:cs typeface="Arial" panose="020B0604020202020204" pitchFamily="34" charset="0"/>
              </a:rPr>
              <a:t> a =b =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animEffect transition="in" filter="fade">
                                      <p:cBhvr>
                                        <p:cTn id="7" dur="500"/>
                                        <p:tgtEl>
                                          <p:spTgt spid="9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5">
                                            <p:txEl>
                                              <p:pRg st="1" end="1"/>
                                            </p:txEl>
                                          </p:spTgt>
                                        </p:tgtEl>
                                        <p:attrNameLst>
                                          <p:attrName>style.visibility</p:attrName>
                                        </p:attrNameLst>
                                      </p:cBhvr>
                                      <p:to>
                                        <p:strVal val="visible"/>
                                      </p:to>
                                    </p:set>
                                    <p:animEffect transition="in" filter="fade">
                                      <p:cBhvr>
                                        <p:cTn id="10" dur="500"/>
                                        <p:tgtEl>
                                          <p:spTgt spid="9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5">
                                            <p:txEl>
                                              <p:pRg st="2" end="2"/>
                                            </p:txEl>
                                          </p:spTgt>
                                        </p:tgtEl>
                                        <p:attrNameLst>
                                          <p:attrName>style.visibility</p:attrName>
                                        </p:attrNameLst>
                                      </p:cBhvr>
                                      <p:to>
                                        <p:strVal val="visible"/>
                                      </p:to>
                                    </p:set>
                                    <p:animEffect transition="in" filter="fade">
                                      <p:cBhvr>
                                        <p:cTn id="13" dur="500"/>
                                        <p:tgtEl>
                                          <p:spTgt spid="9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5">
                                            <p:txEl>
                                              <p:pRg st="3" end="3"/>
                                            </p:txEl>
                                          </p:spTgt>
                                        </p:tgtEl>
                                        <p:attrNameLst>
                                          <p:attrName>style.visibility</p:attrName>
                                        </p:attrNameLst>
                                      </p:cBhvr>
                                      <p:to>
                                        <p:strVal val="visible"/>
                                      </p:to>
                                    </p:set>
                                    <p:animEffect transition="in" filter="fade">
                                      <p:cBhvr>
                                        <p:cTn id="16" dur="500"/>
                                        <p:tgtEl>
                                          <p:spTgt spid="9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5">
                                            <p:txEl>
                                              <p:pRg st="4" end="4"/>
                                            </p:txEl>
                                          </p:spTgt>
                                        </p:tgtEl>
                                        <p:attrNameLst>
                                          <p:attrName>style.visibility</p:attrName>
                                        </p:attrNameLst>
                                      </p:cBhvr>
                                      <p:to>
                                        <p:strVal val="visible"/>
                                      </p:to>
                                    </p:set>
                                    <p:animEffect transition="in" filter="fade">
                                      <p:cBhvr>
                                        <p:cTn id="19" dur="500"/>
                                        <p:tgtEl>
                                          <p:spTgt spid="9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95">
                                            <p:txEl>
                                              <p:pRg st="5" end="5"/>
                                            </p:txEl>
                                          </p:spTgt>
                                        </p:tgtEl>
                                        <p:attrNameLst>
                                          <p:attrName>style.visibility</p:attrName>
                                        </p:attrNameLst>
                                      </p:cBhvr>
                                      <p:to>
                                        <p:strVal val="visible"/>
                                      </p:to>
                                    </p:set>
                                    <p:animEffect transition="in" filter="fade">
                                      <p:cBhvr>
                                        <p:cTn id="22" dur="500"/>
                                        <p:tgtEl>
                                          <p:spTgt spid="95">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95">
                                            <p:txEl>
                                              <p:pRg st="6" end="6"/>
                                            </p:txEl>
                                          </p:spTgt>
                                        </p:tgtEl>
                                        <p:attrNameLst>
                                          <p:attrName>style.visibility</p:attrName>
                                        </p:attrNameLst>
                                      </p:cBhvr>
                                      <p:to>
                                        <p:strVal val="visible"/>
                                      </p:to>
                                    </p:set>
                                    <p:animEffect transition="in" filter="fade">
                                      <p:cBhvr>
                                        <p:cTn id="25" dur="500"/>
                                        <p:tgtEl>
                                          <p:spTgt spid="95">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95">
                                            <p:txEl>
                                              <p:pRg st="7" end="7"/>
                                            </p:txEl>
                                          </p:spTgt>
                                        </p:tgtEl>
                                        <p:attrNameLst>
                                          <p:attrName>style.visibility</p:attrName>
                                        </p:attrNameLst>
                                      </p:cBhvr>
                                      <p:to>
                                        <p:strVal val="visible"/>
                                      </p:to>
                                    </p:set>
                                    <p:animEffect transition="in" filter="fade">
                                      <p:cBhvr>
                                        <p:cTn id="28" dur="500"/>
                                        <p:tgtEl>
                                          <p:spTgt spid="95">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95">
                                            <p:txEl>
                                              <p:pRg st="8" end="8"/>
                                            </p:txEl>
                                          </p:spTgt>
                                        </p:tgtEl>
                                        <p:attrNameLst>
                                          <p:attrName>style.visibility</p:attrName>
                                        </p:attrNameLst>
                                      </p:cBhvr>
                                      <p:to>
                                        <p:strVal val="visible"/>
                                      </p:to>
                                    </p:set>
                                    <p:animEffect transition="in" filter="fade">
                                      <p:cBhvr>
                                        <p:cTn id="31" dur="500"/>
                                        <p:tgtEl>
                                          <p:spTgt spid="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8"/>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101" name="Google Shape;101;p18"/>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02" name="Google Shape;102;p18"/>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txBox="1"/>
          <p:nvPr/>
        </p:nvSpPr>
        <p:spPr>
          <a:xfrm>
            <a:off x="420053" y="233550"/>
            <a:ext cx="2559499"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dirty="0" smtClean="0">
                <a:solidFill>
                  <a:schemeClr val="lt1"/>
                </a:solidFill>
                <a:latin typeface="Roboto"/>
                <a:ea typeface="Roboto"/>
                <a:cs typeface="Roboto"/>
                <a:sym typeface="Roboto"/>
              </a:rPr>
              <a:t>Question: 01</a:t>
            </a:r>
            <a:endParaRPr sz="2000" dirty="0">
              <a:solidFill>
                <a:schemeClr val="lt1"/>
              </a:solidFill>
              <a:latin typeface="Roboto"/>
              <a:ea typeface="Roboto"/>
              <a:cs typeface="Roboto"/>
              <a:sym typeface="Roboto"/>
            </a:endParaRPr>
          </a:p>
        </p:txBody>
      </p:sp>
      <p:sp>
        <p:nvSpPr>
          <p:cNvPr id="3" name="Rectangle 2"/>
          <p:cNvSpPr/>
          <p:nvPr/>
        </p:nvSpPr>
        <p:spPr>
          <a:xfrm>
            <a:off x="327600" y="1283966"/>
            <a:ext cx="7285551" cy="584775"/>
          </a:xfrm>
          <a:prstGeom prst="rect">
            <a:avLst/>
          </a:prstGeom>
        </p:spPr>
        <p:txBody>
          <a:bodyPr wrap="square">
            <a:spAutoFit/>
          </a:bodyPr>
          <a:lstStyle/>
          <a:p>
            <a:endParaRPr lang="en-US" sz="1800" dirty="0" smtClean="0"/>
          </a:p>
          <a:p>
            <a:endParaRPr lang="en-US" dirty="0"/>
          </a:p>
        </p:txBody>
      </p:sp>
      <p:sp>
        <p:nvSpPr>
          <p:cNvPr id="4" name="TextBox 3"/>
          <p:cNvSpPr txBox="1"/>
          <p:nvPr/>
        </p:nvSpPr>
        <p:spPr>
          <a:xfrm>
            <a:off x="6493267" y="3893906"/>
            <a:ext cx="1520576" cy="369332"/>
          </a:xfrm>
          <a:prstGeom prst="rect">
            <a:avLst/>
          </a:prstGeom>
          <a:noFill/>
        </p:spPr>
        <p:txBody>
          <a:bodyPr wrap="square" rtlCol="0">
            <a:spAutoFit/>
          </a:bodyPr>
          <a:lstStyle/>
          <a:p>
            <a:r>
              <a:rPr lang="en-US" sz="1800" dirty="0" smtClean="0"/>
              <a:t>Answer: D</a:t>
            </a:r>
            <a:endParaRPr lang="en-US" sz="1800" dirty="0"/>
          </a:p>
        </p:txBody>
      </p:sp>
      <p:sp>
        <p:nvSpPr>
          <p:cNvPr id="6" name="Rectangle 5"/>
          <p:cNvSpPr/>
          <p:nvPr/>
        </p:nvSpPr>
        <p:spPr>
          <a:xfrm>
            <a:off x="327600" y="1190571"/>
            <a:ext cx="8367991" cy="2585323"/>
          </a:xfrm>
          <a:prstGeom prst="rect">
            <a:avLst/>
          </a:prstGeom>
        </p:spPr>
        <p:txBody>
          <a:bodyPr wrap="square">
            <a:spAutoFit/>
          </a:bodyPr>
          <a:lstStyle/>
          <a:p>
            <a:r>
              <a:rPr lang="en-US" sz="1800" dirty="0">
                <a:solidFill>
                  <a:schemeClr val="tx1"/>
                </a:solidFill>
                <a:latin typeface="+mj-lt"/>
              </a:rPr>
              <a:t>A policeman starts to chase a thief and moves 8 steps when the thief takes 10 steps, but 7 steps of the thief equals 5 steps of the policeman. The ratio of the speeds of the policeman and the thief is</a:t>
            </a:r>
            <a:r>
              <a:rPr lang="en-US" sz="1800" dirty="0" smtClean="0">
                <a:solidFill>
                  <a:schemeClr val="tx1"/>
                </a:solidFill>
                <a:latin typeface="+mj-lt"/>
              </a:rPr>
              <a:t>,</a:t>
            </a:r>
          </a:p>
          <a:p>
            <a:endParaRPr lang="en-US" sz="1800" dirty="0">
              <a:solidFill>
                <a:schemeClr val="tx1"/>
              </a:solidFill>
              <a:latin typeface="+mj-lt"/>
            </a:endParaRPr>
          </a:p>
          <a:p>
            <a:pPr marL="342900" indent="-342900">
              <a:buFont typeface="+mj-lt"/>
              <a:buAutoNum type="alphaUcPeriod"/>
            </a:pPr>
            <a:r>
              <a:rPr lang="en-US" sz="1800" dirty="0"/>
              <a:t>25 : 28</a:t>
            </a:r>
          </a:p>
          <a:p>
            <a:pPr marL="342900" indent="-342900">
              <a:buFont typeface="+mj-lt"/>
              <a:buAutoNum type="alphaUcPeriod"/>
            </a:pPr>
            <a:r>
              <a:rPr lang="en-US" sz="1800" dirty="0"/>
              <a:t>26 : 25</a:t>
            </a:r>
          </a:p>
          <a:p>
            <a:pPr marL="342900" indent="-342900">
              <a:buFont typeface="+mj-lt"/>
              <a:buAutoNum type="alphaUcPeriod"/>
            </a:pPr>
            <a:r>
              <a:rPr lang="en-US" sz="1800" dirty="0"/>
              <a:t>25 : 26</a:t>
            </a:r>
          </a:p>
          <a:p>
            <a:pPr marL="342900" indent="-342900">
              <a:buFont typeface="+mj-lt"/>
              <a:buAutoNum type="alphaUcPeriod"/>
            </a:pPr>
            <a:r>
              <a:rPr lang="en-US" sz="1800" dirty="0"/>
              <a:t>28 : 25</a:t>
            </a:r>
          </a:p>
          <a:p>
            <a:endParaRPr lang="en-US" sz="18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fade">
                                      <p:cBhvr>
                                        <p:cTn id="13" dur="500"/>
                                        <p:tgtEl>
                                          <p:spTgt spid="6">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fade">
                                      <p:cBhvr>
                                        <p:cTn id="16" dur="500"/>
                                        <p:tgtEl>
                                          <p:spTgt spid="6">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Effect transition="in" filter="fade">
                                      <p:cBhvr>
                                        <p:cTn id="19" dur="500"/>
                                        <p:tgtEl>
                                          <p:spTgt spid="6">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131"/>
        <p:cNvGrpSpPr/>
        <p:nvPr/>
      </p:nvGrpSpPr>
      <p:grpSpPr>
        <a:xfrm>
          <a:off x="0" y="0"/>
          <a:ext cx="0" cy="0"/>
          <a:chOff x="0" y="0"/>
          <a:chExt cx="0" cy="0"/>
        </a:xfrm>
      </p:grpSpPr>
      <p:pic>
        <p:nvPicPr>
          <p:cNvPr id="132" name="Google Shape;132;p19"/>
          <p:cNvPicPr preferRelativeResize="0"/>
          <p:nvPr/>
        </p:nvPicPr>
        <p:blipFill rotWithShape="1">
          <a:blip r:embed="rId3">
            <a:alphaModFix/>
          </a:blip>
          <a:srcRect l="41241" t="9528" r="-23988" b="51129"/>
          <a:stretch/>
        </p:blipFill>
        <p:spPr>
          <a:xfrm>
            <a:off x="0" y="4199227"/>
            <a:ext cx="4457700" cy="1065625"/>
          </a:xfrm>
          <a:prstGeom prst="rect">
            <a:avLst/>
          </a:prstGeom>
          <a:noFill/>
          <a:ln>
            <a:noFill/>
          </a:ln>
        </p:spPr>
      </p:pic>
      <p:pic>
        <p:nvPicPr>
          <p:cNvPr id="133" name="Google Shape;133;p19"/>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34" name="Google Shape;134;p19"/>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txBox="1"/>
          <p:nvPr/>
        </p:nvSpPr>
        <p:spPr>
          <a:xfrm>
            <a:off x="585626" y="233550"/>
            <a:ext cx="2569773"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dirty="0" smtClean="0">
                <a:solidFill>
                  <a:schemeClr val="lt1"/>
                </a:solidFill>
                <a:latin typeface="Roboto"/>
                <a:ea typeface="Roboto"/>
                <a:cs typeface="Roboto"/>
                <a:sym typeface="Roboto"/>
              </a:rPr>
              <a:t>SOLUTION:</a:t>
            </a:r>
            <a:endParaRPr sz="2000" dirty="0">
              <a:solidFill>
                <a:schemeClr val="lt1"/>
              </a:solidFill>
              <a:latin typeface="Roboto"/>
              <a:ea typeface="Roboto"/>
              <a:cs typeface="Roboto"/>
              <a:sym typeface="Roboto"/>
            </a:endParaRPr>
          </a:p>
        </p:txBody>
      </p:sp>
      <p:sp>
        <p:nvSpPr>
          <p:cNvPr id="7" name="Rectangle 2"/>
          <p:cNvSpPr>
            <a:spLocks noChangeArrowheads="1"/>
          </p:cNvSpPr>
          <p:nvPr/>
        </p:nvSpPr>
        <p:spPr bwMode="auto">
          <a:xfrm>
            <a:off x="0" y="3106591"/>
            <a:ext cx="68014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3C3C3C"/>
                </a:solidFill>
                <a:effectLst/>
                <a:latin typeface="Roboto" panose="020B0604020202020204" charset="0"/>
              </a:rPr>
              <a:t>   </a:t>
            </a:r>
            <a:endParaRPr kumimoji="0" lang="en-US" altLang="en-US" sz="1800" b="0" i="0" u="none" strike="noStrike" cap="none" normalizeH="0" baseline="0" dirty="0" smtClean="0">
              <a:ln>
                <a:noFill/>
              </a:ln>
              <a:effectLst/>
            </a:endParaRPr>
          </a:p>
        </p:txBody>
      </p:sp>
      <p:sp>
        <p:nvSpPr>
          <p:cNvPr id="9" name="TextBox 8"/>
          <p:cNvSpPr txBox="1"/>
          <p:nvPr/>
        </p:nvSpPr>
        <p:spPr>
          <a:xfrm>
            <a:off x="585626" y="1000349"/>
            <a:ext cx="6914509" cy="923330"/>
          </a:xfrm>
          <a:prstGeom prst="rect">
            <a:avLst/>
          </a:prstGeom>
          <a:noFill/>
        </p:spPr>
        <p:txBody>
          <a:bodyPr wrap="square" rtlCol="0">
            <a:spAutoFit/>
          </a:bodyPr>
          <a:lstStyle/>
          <a:p>
            <a:r>
              <a:rPr lang="en-US" sz="1800" dirty="0"/>
              <a:t>By first statement in same length of time ratio of the distance covered by the two, which is the ratio of speeds of the two is</a:t>
            </a:r>
            <a:r>
              <a:rPr lang="en-US" sz="1800" dirty="0" smtClean="0"/>
              <a:t>,</a:t>
            </a:r>
          </a:p>
          <a:p>
            <a:endParaRPr lang="en-US" sz="1800" dirty="0" smtClean="0"/>
          </a:p>
        </p:txBody>
      </p:sp>
      <p:sp>
        <p:nvSpPr>
          <p:cNvPr id="11" name="Rectangle 3"/>
          <p:cNvSpPr>
            <a:spLocks noChangeArrowheads="1"/>
          </p:cNvSpPr>
          <p:nvPr/>
        </p:nvSpPr>
        <p:spPr bwMode="auto">
          <a:xfrm>
            <a:off x="585627" y="1584505"/>
            <a:ext cx="82912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effectLst/>
                <a:latin typeface="+mn-lt"/>
              </a:rPr>
              <a:t>8P/10T=4P/5Twhere P is the step length of the policeman and T is the step length of the thief. </a:t>
            </a:r>
          </a:p>
        </p:txBody>
      </p:sp>
      <p:sp>
        <p:nvSpPr>
          <p:cNvPr id="12" name="Rectangle 11"/>
          <p:cNvSpPr/>
          <p:nvPr/>
        </p:nvSpPr>
        <p:spPr>
          <a:xfrm>
            <a:off x="585627" y="2250328"/>
            <a:ext cx="6853158" cy="1692771"/>
          </a:xfrm>
          <a:prstGeom prst="rect">
            <a:avLst/>
          </a:prstGeom>
        </p:spPr>
        <p:txBody>
          <a:bodyPr wrap="none">
            <a:spAutoFit/>
          </a:bodyPr>
          <a:lstStyle/>
          <a:p>
            <a:r>
              <a:rPr lang="en-US" sz="1800" dirty="0">
                <a:solidFill>
                  <a:schemeClr val="tx1"/>
                </a:solidFill>
                <a:latin typeface="+mn-lt"/>
              </a:rPr>
              <a:t>Again by the second statement</a:t>
            </a:r>
            <a:r>
              <a:rPr lang="en-US" sz="1800" dirty="0" smtClean="0">
                <a:solidFill>
                  <a:schemeClr val="tx1"/>
                </a:solidFill>
                <a:latin typeface="+mn-lt"/>
              </a:rPr>
              <a:t>,</a:t>
            </a:r>
          </a:p>
          <a:p>
            <a:r>
              <a:rPr lang="en-US" sz="1800" dirty="0" smtClean="0">
                <a:solidFill>
                  <a:schemeClr val="tx1"/>
                </a:solidFill>
                <a:latin typeface="+mn-lt"/>
              </a:rPr>
              <a:t>7T=5P</a:t>
            </a:r>
          </a:p>
          <a:p>
            <a:r>
              <a:rPr lang="en-US" sz="1800" dirty="0" smtClean="0">
                <a:solidFill>
                  <a:schemeClr val="tx1"/>
                </a:solidFill>
                <a:latin typeface="+mn-lt"/>
              </a:rPr>
              <a:t>P/T=7/5</a:t>
            </a:r>
          </a:p>
          <a:p>
            <a:r>
              <a:rPr lang="en-US" sz="1800" dirty="0">
                <a:solidFill>
                  <a:schemeClr val="tx1"/>
                </a:solidFill>
                <a:latin typeface="+mn-lt"/>
              </a:rPr>
              <a:t>Putting this in speed ratio relation we have the ratio of speeds as</a:t>
            </a:r>
            <a:r>
              <a:rPr lang="en-US" sz="1800" dirty="0" smtClean="0">
                <a:solidFill>
                  <a:schemeClr val="tx1"/>
                </a:solidFill>
                <a:latin typeface="+mn-lt"/>
              </a:rPr>
              <a:t>,</a:t>
            </a:r>
          </a:p>
          <a:p>
            <a:r>
              <a:rPr lang="en-US" sz="1800" dirty="0" smtClean="0">
                <a:solidFill>
                  <a:schemeClr val="tx1"/>
                </a:solidFill>
                <a:latin typeface="+mn-lt"/>
              </a:rPr>
              <a:t>4P/5T=28/25</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18"/>
          <p:cNvPicPr preferRelativeResize="0"/>
          <p:nvPr/>
        </p:nvPicPr>
        <p:blipFill rotWithShape="1">
          <a:blip r:embed="rId3">
            <a:alphaModFix/>
          </a:blip>
          <a:srcRect l="41241" t="9528" r="-23988" b="51129"/>
          <a:stretch/>
        </p:blipFill>
        <p:spPr>
          <a:xfrm>
            <a:off x="0" y="4075175"/>
            <a:ext cx="4457700" cy="1065625"/>
          </a:xfrm>
          <a:prstGeom prst="rect">
            <a:avLst/>
          </a:prstGeom>
          <a:noFill/>
          <a:ln>
            <a:noFill/>
          </a:ln>
        </p:spPr>
      </p:pic>
      <p:pic>
        <p:nvPicPr>
          <p:cNvPr id="101" name="Google Shape;101;p18"/>
          <p:cNvPicPr preferRelativeResize="0"/>
          <p:nvPr/>
        </p:nvPicPr>
        <p:blipFill>
          <a:blip r:embed="rId4">
            <a:alphaModFix/>
          </a:blip>
          <a:stretch>
            <a:fillRect/>
          </a:stretch>
        </p:blipFill>
        <p:spPr>
          <a:xfrm>
            <a:off x="7120800" y="233550"/>
            <a:ext cx="1694264" cy="766799"/>
          </a:xfrm>
          <a:prstGeom prst="rect">
            <a:avLst/>
          </a:prstGeom>
          <a:noFill/>
          <a:ln>
            <a:noFill/>
          </a:ln>
        </p:spPr>
      </p:pic>
      <p:sp>
        <p:nvSpPr>
          <p:cNvPr id="102" name="Google Shape;102;p18"/>
          <p:cNvSpPr/>
          <p:nvPr/>
        </p:nvSpPr>
        <p:spPr>
          <a:xfrm>
            <a:off x="0" y="23355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000" dirty="0" smtClean="0">
                <a:solidFill>
                  <a:schemeClr val="lt1"/>
                </a:solidFill>
                <a:latin typeface="Roboto"/>
                <a:ea typeface="Roboto"/>
                <a:cs typeface="Roboto"/>
                <a:sym typeface="Roboto"/>
              </a:rPr>
              <a:t>Question: 02</a:t>
            </a:r>
            <a:endParaRPr sz="2000" dirty="0">
              <a:solidFill>
                <a:schemeClr val="lt1"/>
              </a:solidFill>
              <a:latin typeface="Roboto"/>
              <a:ea typeface="Roboto"/>
              <a:cs typeface="Roboto"/>
              <a:sym typeface="Roboto"/>
            </a:endParaRPr>
          </a:p>
        </p:txBody>
      </p:sp>
      <p:sp>
        <p:nvSpPr>
          <p:cNvPr id="3" name="Rectangle 2"/>
          <p:cNvSpPr/>
          <p:nvPr/>
        </p:nvSpPr>
        <p:spPr>
          <a:xfrm>
            <a:off x="595901" y="1283966"/>
            <a:ext cx="7017250" cy="584775"/>
          </a:xfrm>
          <a:prstGeom prst="rect">
            <a:avLst/>
          </a:prstGeom>
        </p:spPr>
        <p:txBody>
          <a:bodyPr wrap="square">
            <a:spAutoFit/>
          </a:bodyPr>
          <a:lstStyle/>
          <a:p>
            <a:endParaRPr lang="en-US" sz="1800" dirty="0" smtClean="0"/>
          </a:p>
          <a:p>
            <a:endParaRPr lang="en-US" dirty="0"/>
          </a:p>
        </p:txBody>
      </p:sp>
      <p:sp>
        <p:nvSpPr>
          <p:cNvPr id="4" name="TextBox 3"/>
          <p:cNvSpPr txBox="1"/>
          <p:nvPr/>
        </p:nvSpPr>
        <p:spPr>
          <a:xfrm>
            <a:off x="6493267" y="3893906"/>
            <a:ext cx="1520576" cy="369332"/>
          </a:xfrm>
          <a:prstGeom prst="rect">
            <a:avLst/>
          </a:prstGeom>
          <a:noFill/>
        </p:spPr>
        <p:txBody>
          <a:bodyPr wrap="square" rtlCol="0">
            <a:spAutoFit/>
          </a:bodyPr>
          <a:lstStyle/>
          <a:p>
            <a:r>
              <a:rPr lang="en-US" sz="1800" dirty="0" smtClean="0"/>
              <a:t>Answer: C</a:t>
            </a:r>
            <a:endParaRPr lang="en-US" sz="1800" dirty="0"/>
          </a:p>
        </p:txBody>
      </p:sp>
      <p:sp>
        <p:nvSpPr>
          <p:cNvPr id="6" name="Rectangle 5"/>
          <p:cNvSpPr/>
          <p:nvPr/>
        </p:nvSpPr>
        <p:spPr>
          <a:xfrm>
            <a:off x="595901" y="1190571"/>
            <a:ext cx="6626832" cy="369332"/>
          </a:xfrm>
          <a:prstGeom prst="rect">
            <a:avLst/>
          </a:prstGeom>
        </p:spPr>
        <p:txBody>
          <a:bodyPr wrap="square">
            <a:spAutoFit/>
          </a:bodyPr>
          <a:lstStyle/>
          <a:p>
            <a:endParaRPr lang="en-US" sz="1800">
              <a:latin typeface="+mj-lt"/>
            </a:endParaRPr>
          </a:p>
        </p:txBody>
      </p:sp>
      <p:sp>
        <p:nvSpPr>
          <p:cNvPr id="2" name="Rectangle 1"/>
          <p:cNvSpPr/>
          <p:nvPr/>
        </p:nvSpPr>
        <p:spPr>
          <a:xfrm>
            <a:off x="327599" y="1063213"/>
            <a:ext cx="8288863" cy="2800767"/>
          </a:xfrm>
          <a:prstGeom prst="rect">
            <a:avLst/>
          </a:prstGeom>
        </p:spPr>
        <p:txBody>
          <a:bodyPr wrap="square">
            <a:spAutoFit/>
          </a:bodyPr>
          <a:lstStyle/>
          <a:p>
            <a:r>
              <a:rPr lang="en-US" sz="1800" dirty="0">
                <a:solidFill>
                  <a:schemeClr val="tx1"/>
                </a:solidFill>
                <a:latin typeface="+mn-lt"/>
              </a:rPr>
              <a:t>A trader sells 20 kg of sugar at </a:t>
            </a:r>
            <a:r>
              <a:rPr lang="en-US" sz="1800" dirty="0" err="1">
                <a:solidFill>
                  <a:schemeClr val="tx1"/>
                </a:solidFill>
                <a:latin typeface="+mn-lt"/>
              </a:rPr>
              <a:t>Rs</a:t>
            </a:r>
            <a:r>
              <a:rPr lang="en-US" sz="1800" dirty="0">
                <a:solidFill>
                  <a:schemeClr val="tx1"/>
                </a:solidFill>
                <a:latin typeface="+mn-lt"/>
              </a:rPr>
              <a:t>. 400 and agrees to the request of a customer to give him a discount of 20%. But being a dishonest trader he uses a spurious weight which is less by 4% per kg of weight. The effective discount that the customer then gets</a:t>
            </a:r>
            <a:r>
              <a:rPr lang="en-US" sz="1800" dirty="0" smtClean="0">
                <a:solidFill>
                  <a:schemeClr val="tx1"/>
                </a:solidFill>
                <a:latin typeface="+mn-lt"/>
              </a:rPr>
              <a:t>,</a:t>
            </a:r>
          </a:p>
          <a:p>
            <a:endParaRPr lang="en-US" sz="1800" dirty="0">
              <a:solidFill>
                <a:schemeClr val="tx1"/>
              </a:solidFill>
              <a:latin typeface="+mn-lt"/>
            </a:endParaRPr>
          </a:p>
          <a:p>
            <a:pPr marL="342900" indent="-342900">
              <a:buFont typeface="+mj-lt"/>
              <a:buAutoNum type="alphaUcPeriod"/>
            </a:pPr>
            <a:r>
              <a:rPr lang="en-US" sz="1800" dirty="0">
                <a:latin typeface="+mn-lt"/>
              </a:rPr>
              <a:t>15.5%</a:t>
            </a:r>
          </a:p>
          <a:p>
            <a:pPr marL="342900" indent="-342900">
              <a:buFont typeface="+mj-lt"/>
              <a:buAutoNum type="alphaUcPeriod"/>
            </a:pPr>
            <a:r>
              <a:rPr lang="en-US" sz="1800" dirty="0">
                <a:latin typeface="+mn-lt"/>
              </a:rPr>
              <a:t>16%</a:t>
            </a:r>
          </a:p>
          <a:p>
            <a:pPr marL="342900" indent="-342900">
              <a:buFont typeface="+mj-lt"/>
              <a:buAutoNum type="alphaUcPeriod"/>
            </a:pPr>
            <a:r>
              <a:rPr lang="en-US" sz="1800" dirty="0">
                <a:latin typeface="+mn-lt"/>
              </a:rPr>
              <a:t>16.66%</a:t>
            </a:r>
          </a:p>
          <a:p>
            <a:pPr marL="342900" indent="-342900">
              <a:buFont typeface="+mj-lt"/>
              <a:buAutoNum type="alphaUcPeriod"/>
            </a:pPr>
            <a:r>
              <a:rPr lang="en-US" sz="1800" dirty="0">
                <a:latin typeface="+mn-lt"/>
              </a:rPr>
              <a:t>19.6%</a:t>
            </a:r>
          </a:p>
          <a:p>
            <a:endParaRPr lang="en-US" dirty="0"/>
          </a:p>
        </p:txBody>
      </p:sp>
    </p:spTree>
    <p:extLst>
      <p:ext uri="{BB962C8B-B14F-4D97-AF65-F5344CB8AC3E}">
        <p14:creationId xmlns:p14="http://schemas.microsoft.com/office/powerpoint/2010/main" val="194596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500"/>
                                        <p:tgtEl>
                                          <p:spTgt spid="2">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fade">
                                      <p:cBhvr>
                                        <p:cTn id="16" dur="500"/>
                                        <p:tgtEl>
                                          <p:spTgt spid="2">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fade">
                                      <p:cBhvr>
                                        <p:cTn id="19" dur="500"/>
                                        <p:tgtEl>
                                          <p:spTgt spid="2">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26417</TotalTime>
  <Words>2012</Words>
  <Application>Microsoft Office PowerPoint</Application>
  <PresentationFormat>On-screen Show (16:9)</PresentationFormat>
  <Paragraphs>299</Paragraphs>
  <Slides>36</Slides>
  <Notes>36</Notes>
  <HiddenSlides>15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Verdana</vt:lpstr>
      <vt:lpstr>Times New Roman</vt:lpstr>
      <vt:lpstr>Calibri</vt:lpstr>
      <vt:lpstr>Roboto Light</vt:lpstr>
      <vt:lpstr>Cambria Math</vt:lpstr>
      <vt:lpstr>Roboto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siva thevan</dc:creator>
  <cp:lastModifiedBy>User</cp:lastModifiedBy>
  <cp:revision>55</cp:revision>
  <dcterms:modified xsi:type="dcterms:W3CDTF">2019-12-15T03:03:47Z</dcterms:modified>
</cp:coreProperties>
</file>