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Roboto"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1" d="100"/>
          <a:sy n="111" d="100"/>
        </p:scale>
        <p:origin x="-634" y="-82"/>
      </p:cViewPr>
      <p:guideLst>
        <p:guide orient="horz" pos="2755"/>
        <p:guide orient="horz" pos="776"/>
        <p:guide orient="horz" pos="914"/>
        <p:guide orient="horz" pos="2451"/>
        <p:guide orient="horz" pos="2193"/>
        <p:guide pos="2222"/>
        <p:guide pos="206"/>
        <p:guide pos="5553"/>
        <p:guide pos="871"/>
        <p:guide pos="2880"/>
        <p:guide pos="490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1cc398c44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1cc398c44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1cc398c44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1cc398c44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1cc398c44_1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1cc398c44_1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1cc398c44_1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1cc398c44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1cc398c44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1cc398c44_1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1cc398c44_1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1cc398c44_1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1cc398c44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1cc398c4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1cc398c44_1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1cc398c44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1cc398c44_1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1cc398c44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1cc398c44_1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1cc398c44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81cc398c44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81cc398c4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800"/>
              </a:spcAft>
              <a:buClr>
                <a:schemeClr val="dk1"/>
              </a:buClr>
              <a:buSzPts val="11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1cc398c44_1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1cc398c44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1cc398c44_1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1cc398c44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1cc398c44_1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1cc398c44_1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81cc398c44_1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81cc398c44_1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1cc398c44_1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1cc398c44_1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1cc398c44_1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1cc398c44_1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1cc398c44_1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1cc398c44_1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1cc398c44_1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1cc398c44_1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1cc398c44_1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1cc398c44_1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1cc398c44_1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81cc398c44_1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56fbcb5ab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1cc398c44_1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1cc398c44_1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81cc398c44_1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81cc398c44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1cc398c44_1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1cc398c44_1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826ad4b75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826ad4b7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1cc398c44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1cc398c4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cc398c44_1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cc398c44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1cc398c44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1cc398c44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1cc398c44_1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1cc398c44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1cc398c44_1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1cc398c44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cc398c44_1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cc398c44_1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pic>
        <p:nvPicPr>
          <p:cNvPr id="138" name="Google Shape;138;p2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39" name="Google Shape;139;p22"/>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40" name="Google Shape;140;p2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2" name="Google Shape;142;p22"/>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3" name="Google Shape;143;p22"/>
          <p:cNvSpPr txBox="1"/>
          <p:nvPr/>
        </p:nvSpPr>
        <p:spPr>
          <a:xfrm>
            <a:off x="728850" y="1071750"/>
            <a:ext cx="7274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Let the three consecutive odd integers be x, x + 2 and x + 4 respectively.</a:t>
            </a:r>
            <a:endParaRPr/>
          </a:p>
          <a:p>
            <a:pPr marL="0" lvl="0" indent="0" algn="l" rtl="0">
              <a:lnSpc>
                <a:spcPct val="115000"/>
              </a:lnSpc>
              <a:spcBef>
                <a:spcPts val="0"/>
              </a:spcBef>
              <a:spcAft>
                <a:spcPts val="0"/>
              </a:spcAft>
              <a:buNone/>
            </a:pPr>
            <a:r>
              <a:rPr lang="en-GB"/>
              <a:t>x + 4 + x + 2 = x + 13 =&gt; x = 7</a:t>
            </a:r>
            <a:endParaRPr/>
          </a:p>
          <a:p>
            <a:pPr marL="0" lvl="0" indent="0" algn="l" rtl="0">
              <a:lnSpc>
                <a:spcPct val="115000"/>
              </a:lnSpc>
              <a:spcBef>
                <a:spcPts val="0"/>
              </a:spcBef>
              <a:spcAft>
                <a:spcPts val="0"/>
              </a:spcAft>
              <a:buNone/>
            </a:pPr>
            <a:r>
              <a:rPr lang="en-GB"/>
              <a:t>Hence three consecutive odd integers are 7, 9 and 11.</a:t>
            </a:r>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49" name="Google Shape;149;p23"/>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50" name="Google Shape;150;p23"/>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52" name="Google Shape;152;p23"/>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153" name="Google Shape;153;p23"/>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B</a:t>
            </a:r>
            <a:endParaRPr b="1"/>
          </a:p>
        </p:txBody>
      </p:sp>
      <p:sp>
        <p:nvSpPr>
          <p:cNvPr id="154" name="Google Shape;154;p23"/>
          <p:cNvSpPr txBox="1"/>
          <p:nvPr/>
        </p:nvSpPr>
        <p:spPr>
          <a:xfrm>
            <a:off x="528000" y="1071750"/>
            <a:ext cx="71838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Ajay and Vijay have some marbles with them. Ajay told Vijay "if you give me 'x' marbles, both of us will have equal number of marbles". Vijay then told Ajay "if you give me twice as many marbles, I will have 30 more marbles than you would". Find 'x’?</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4</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6</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8</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60" name="Google Shape;160;p24"/>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61" name="Google Shape;161;p2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3" name="Google Shape;163;p24"/>
          <p:cNvSpPr txBox="1"/>
          <p:nvPr/>
        </p:nvSpPr>
        <p:spPr>
          <a:xfrm>
            <a:off x="728850" y="1000350"/>
            <a:ext cx="70638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●If Vijay gives 'x' marbles to Ajay then Vijay and Ajay would have V - x and A + x marbles.</a:t>
            </a:r>
            <a:endParaRPr/>
          </a:p>
          <a:p>
            <a:pPr marL="0" lvl="0" indent="0" algn="l" rtl="0">
              <a:lnSpc>
                <a:spcPct val="115000"/>
              </a:lnSpc>
              <a:spcBef>
                <a:spcPts val="0"/>
              </a:spcBef>
              <a:spcAft>
                <a:spcPts val="0"/>
              </a:spcAft>
              <a:buNone/>
            </a:pPr>
            <a:r>
              <a:rPr lang="en-GB"/>
              <a:t>V - x = A + x --- (1)</a:t>
            </a:r>
            <a:endParaRPr/>
          </a:p>
          <a:p>
            <a:pPr marL="0" lvl="0" indent="0" algn="l" rtl="0">
              <a:lnSpc>
                <a:spcPct val="115000"/>
              </a:lnSpc>
              <a:spcBef>
                <a:spcPts val="0"/>
              </a:spcBef>
              <a:spcAft>
                <a:spcPts val="0"/>
              </a:spcAft>
              <a:buNone/>
            </a:pPr>
            <a:r>
              <a:rPr lang="en-GB"/>
              <a:t>If Ajay gives 2x marbles to Vijay then Ajay and Vijay would have A - 2x and V + 2x marbles.</a:t>
            </a:r>
            <a:endParaRPr/>
          </a:p>
          <a:p>
            <a:pPr marL="0" lvl="0" indent="0" algn="l" rtl="0">
              <a:lnSpc>
                <a:spcPct val="115000"/>
              </a:lnSpc>
              <a:spcBef>
                <a:spcPts val="0"/>
              </a:spcBef>
              <a:spcAft>
                <a:spcPts val="0"/>
              </a:spcAft>
              <a:buNone/>
            </a:pPr>
            <a:r>
              <a:rPr lang="en-GB"/>
              <a:t>V + 2x - (A - 2x) = 30 =&gt; V - A + 4x = 30 --- (2)</a:t>
            </a:r>
            <a:endParaRPr/>
          </a:p>
          <a:p>
            <a:pPr marL="0" lvl="0" indent="0" algn="l" rtl="0">
              <a:lnSpc>
                <a:spcPct val="115000"/>
              </a:lnSpc>
              <a:spcBef>
                <a:spcPts val="0"/>
              </a:spcBef>
              <a:spcAft>
                <a:spcPts val="0"/>
              </a:spcAft>
              <a:buNone/>
            </a:pPr>
            <a:r>
              <a:rPr lang="en-GB"/>
              <a:t>From (1) we have V - A = 2x</a:t>
            </a:r>
            <a:endParaRPr/>
          </a:p>
          <a:p>
            <a:pPr marL="0" lvl="0" indent="0" algn="l" rtl="0">
              <a:lnSpc>
                <a:spcPct val="115000"/>
              </a:lnSpc>
              <a:spcBef>
                <a:spcPts val="0"/>
              </a:spcBef>
              <a:spcAft>
                <a:spcPts val="0"/>
              </a:spcAft>
              <a:buNone/>
            </a:pPr>
            <a:r>
              <a:rPr lang="en-GB"/>
              <a:t>Substituting V - A = 2x in (2)</a:t>
            </a:r>
            <a:endParaRPr/>
          </a:p>
          <a:p>
            <a:pPr marL="0" lvl="0" indent="0" algn="l" rtl="0">
              <a:lnSpc>
                <a:spcPct val="115000"/>
              </a:lnSpc>
              <a:spcBef>
                <a:spcPts val="0"/>
              </a:spcBef>
              <a:spcAft>
                <a:spcPts val="0"/>
              </a:spcAft>
              <a:buNone/>
            </a:pPr>
            <a:r>
              <a:rPr lang="en-GB"/>
              <a:t>6x = 30 =&gt; x = 5.</a:t>
            </a:r>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69" name="Google Shape;169;p25"/>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70" name="Google Shape;170;p2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72" name="Google Shape;172;p25"/>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sz="1800"/>
          </a:p>
        </p:txBody>
      </p:sp>
      <p:sp>
        <p:nvSpPr>
          <p:cNvPr id="173" name="Google Shape;173;p25"/>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C</a:t>
            </a:r>
            <a:endParaRPr b="1"/>
          </a:p>
        </p:txBody>
      </p:sp>
      <p:sp>
        <p:nvSpPr>
          <p:cNvPr id="174" name="Google Shape;174;p25"/>
          <p:cNvSpPr txBox="1"/>
          <p:nvPr/>
        </p:nvSpPr>
        <p:spPr>
          <a:xfrm>
            <a:off x="528000" y="1071750"/>
            <a:ext cx="7491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dk1"/>
                </a:solidFill>
              </a:rPr>
              <a:t>A student was asked to find 2/5th of a number and he instead multiplied it by 5/2. As a result he got an answer which was more than the correct answer by 5208. What was the number ?</a:t>
            </a: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A.2485</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B.2456</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C.2480</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D.2455</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8"/>
        <p:cNvGrpSpPr/>
        <p:nvPr/>
      </p:nvGrpSpPr>
      <p:grpSpPr>
        <a:xfrm>
          <a:off x="0" y="0"/>
          <a:ext cx="0" cy="0"/>
          <a:chOff x="0" y="0"/>
          <a:chExt cx="0" cy="0"/>
        </a:xfrm>
      </p:grpSpPr>
      <p:pic>
        <p:nvPicPr>
          <p:cNvPr id="179" name="Google Shape;179;p2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80" name="Google Shape;180;p26"/>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81" name="Google Shape;181;p2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3" name="Google Shape;183;p26"/>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4" name="Google Shape;184;p26"/>
          <p:cNvSpPr txBox="1"/>
          <p:nvPr/>
        </p:nvSpPr>
        <p:spPr>
          <a:xfrm>
            <a:off x="728850" y="891975"/>
            <a:ext cx="6797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Let the number be x. Then,</a:t>
            </a:r>
            <a:endParaRPr/>
          </a:p>
          <a:p>
            <a:pPr marL="0" lvl="0" indent="0" algn="l" rtl="0">
              <a:lnSpc>
                <a:spcPct val="115000"/>
              </a:lnSpc>
              <a:spcBef>
                <a:spcPts val="0"/>
              </a:spcBef>
              <a:spcAft>
                <a:spcPts val="0"/>
              </a:spcAft>
              <a:buNone/>
            </a:pPr>
            <a:r>
              <a:rPr lang="en-GB"/>
              <a:t>5x/2 - 2x/5 = 5208</a:t>
            </a:r>
            <a:endParaRPr/>
          </a:p>
          <a:p>
            <a:pPr marL="0" lvl="0" indent="0" algn="l" rtl="0">
              <a:lnSpc>
                <a:spcPct val="115000"/>
              </a:lnSpc>
              <a:spcBef>
                <a:spcPts val="0"/>
              </a:spcBef>
              <a:spcAft>
                <a:spcPts val="0"/>
              </a:spcAft>
              <a:buNone/>
            </a:pPr>
            <a:r>
              <a:rPr lang="en-GB"/>
              <a:t>⇒ (25x - 4x)/10 = 5208</a:t>
            </a:r>
            <a:endParaRPr/>
          </a:p>
          <a:p>
            <a:pPr marL="0" lvl="0" indent="0" algn="l" rtl="0">
              <a:lnSpc>
                <a:spcPct val="115000"/>
              </a:lnSpc>
              <a:spcBef>
                <a:spcPts val="0"/>
              </a:spcBef>
              <a:spcAft>
                <a:spcPts val="0"/>
              </a:spcAft>
              <a:buNone/>
            </a:pPr>
            <a:r>
              <a:rPr lang="en-GB"/>
              <a:t>⇒ 21x/10 = 5208</a:t>
            </a:r>
            <a:endParaRPr/>
          </a:p>
          <a:p>
            <a:pPr marL="0" lvl="0" indent="0" algn="l" rtl="0">
              <a:lnSpc>
                <a:spcPct val="115000"/>
              </a:lnSpc>
              <a:spcBef>
                <a:spcPts val="0"/>
              </a:spcBef>
              <a:spcAft>
                <a:spcPts val="0"/>
              </a:spcAft>
              <a:buNone/>
            </a:pPr>
            <a:r>
              <a:rPr lang="en-GB"/>
              <a:t>⇒ 21x = 5208 x 10</a:t>
            </a:r>
            <a:endParaRPr/>
          </a:p>
          <a:p>
            <a:pPr marL="0" lvl="0" indent="0" algn="l" rtl="0">
              <a:lnSpc>
                <a:spcPct val="115000"/>
              </a:lnSpc>
              <a:spcBef>
                <a:spcPts val="0"/>
              </a:spcBef>
              <a:spcAft>
                <a:spcPts val="0"/>
              </a:spcAft>
              <a:buNone/>
            </a:pPr>
            <a:r>
              <a:rPr lang="en-GB"/>
              <a:t>⇒ x = (5208 x 10)/21</a:t>
            </a:r>
            <a:endParaRPr/>
          </a:p>
          <a:p>
            <a:pPr marL="0" lvl="0" indent="0" algn="l" rtl="0">
              <a:lnSpc>
                <a:spcPct val="115000"/>
              </a:lnSpc>
              <a:spcBef>
                <a:spcPts val="0"/>
              </a:spcBef>
              <a:spcAft>
                <a:spcPts val="0"/>
              </a:spcAft>
              <a:buNone/>
            </a:pPr>
            <a:r>
              <a:rPr lang="en-GB"/>
              <a:t>⇒ x = 2480</a:t>
            </a:r>
            <a:endParaRPr/>
          </a:p>
          <a:p>
            <a:pPr marL="0" lvl="0" indent="0" algn="l" rtl="0">
              <a:lnSpc>
                <a:spcPct val="115000"/>
              </a:lnSpc>
              <a:spcBef>
                <a:spcPts val="0"/>
              </a:spcBef>
              <a:spcAft>
                <a:spcPts val="0"/>
              </a:spcAft>
              <a:buNone/>
            </a:pPr>
            <a:r>
              <a:rPr lang="en-GB"/>
              <a:t>So, the original numbers was 2480.</a:t>
            </a:r>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90" name="Google Shape;190;p27"/>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91" name="Google Shape;191;p2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93" name="Google Shape;193;p27"/>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4" name="Google Shape;194;p27"/>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A</a:t>
            </a:r>
            <a:endParaRPr b="1"/>
          </a:p>
        </p:txBody>
      </p:sp>
      <p:sp>
        <p:nvSpPr>
          <p:cNvPr id="195" name="Google Shape;195;p27"/>
          <p:cNvSpPr txBox="1"/>
          <p:nvPr/>
        </p:nvSpPr>
        <p:spPr>
          <a:xfrm>
            <a:off x="528000" y="1071750"/>
            <a:ext cx="73842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dk1"/>
                </a:solidFill>
              </a:rPr>
              <a:t>A man covers a distance of 18 km in 5 h party by walking and partly by running. if he walks at 2 km/h and runs at 6km/h, then find the distance he covers by running ?</a:t>
            </a: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A.12 km</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B.15 km</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C.10 km</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D.9 km</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01" name="Google Shape;201;p28"/>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02" name="Google Shape;202;p2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04" name="Google Shape;204;p28"/>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5" name="Google Shape;205;p28"/>
          <p:cNvSpPr txBox="1"/>
          <p:nvPr/>
        </p:nvSpPr>
        <p:spPr>
          <a:xfrm>
            <a:off x="624450" y="891975"/>
            <a:ext cx="72801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Let the distance covered by walking be x km.</a:t>
            </a:r>
            <a:endParaRPr/>
          </a:p>
          <a:p>
            <a:pPr marL="0" lvl="0" indent="0" algn="l" rtl="0">
              <a:lnSpc>
                <a:spcPct val="115000"/>
              </a:lnSpc>
              <a:spcBef>
                <a:spcPts val="0"/>
              </a:spcBef>
              <a:spcAft>
                <a:spcPts val="0"/>
              </a:spcAft>
              <a:buNone/>
            </a:pPr>
            <a:r>
              <a:rPr lang="en-GB"/>
              <a:t>Speed while walking = 2 km/h</a:t>
            </a:r>
            <a:endParaRPr/>
          </a:p>
          <a:p>
            <a:pPr marL="0" lvl="0" indent="0" algn="l" rtl="0">
              <a:lnSpc>
                <a:spcPct val="115000"/>
              </a:lnSpc>
              <a:spcBef>
                <a:spcPts val="0"/>
              </a:spcBef>
              <a:spcAft>
                <a:spcPts val="0"/>
              </a:spcAft>
              <a:buNone/>
            </a:pPr>
            <a:r>
              <a:rPr lang="en-GB"/>
              <a:t>Time spent on walking = x/2 h</a:t>
            </a:r>
            <a:endParaRPr/>
          </a:p>
          <a:p>
            <a:pPr marL="0" lvl="0" indent="0" algn="l" rtl="0">
              <a:lnSpc>
                <a:spcPct val="115000"/>
              </a:lnSpc>
              <a:spcBef>
                <a:spcPts val="0"/>
              </a:spcBef>
              <a:spcAft>
                <a:spcPts val="0"/>
              </a:spcAft>
              <a:buNone/>
            </a:pPr>
            <a:r>
              <a:rPr lang="en-GB"/>
              <a:t>Now, distance covered by runnig = (18 - x) km</a:t>
            </a:r>
            <a:endParaRPr/>
          </a:p>
          <a:p>
            <a:pPr marL="0" lvl="0" indent="0" algn="l" rtl="0">
              <a:lnSpc>
                <a:spcPct val="115000"/>
              </a:lnSpc>
              <a:spcBef>
                <a:spcPts val="0"/>
              </a:spcBef>
              <a:spcAft>
                <a:spcPts val="0"/>
              </a:spcAft>
              <a:buNone/>
            </a:pPr>
            <a:r>
              <a:rPr lang="en-GB"/>
              <a:t>Speed while running = 6 km/h</a:t>
            </a:r>
            <a:endParaRPr/>
          </a:p>
          <a:p>
            <a:pPr marL="0" lvl="0" indent="0" algn="l" rtl="0">
              <a:lnSpc>
                <a:spcPct val="115000"/>
              </a:lnSpc>
              <a:spcBef>
                <a:spcPts val="0"/>
              </a:spcBef>
              <a:spcAft>
                <a:spcPts val="0"/>
              </a:spcAft>
              <a:buNone/>
            </a:pPr>
            <a:r>
              <a:rPr lang="en-GB"/>
              <a:t>Time spent on running = (18 - x)/6 h</a:t>
            </a:r>
            <a:endParaRPr/>
          </a:p>
          <a:p>
            <a:pPr marL="0" lvl="0" indent="0" algn="l" rtl="0">
              <a:lnSpc>
                <a:spcPct val="115000"/>
              </a:lnSpc>
              <a:spcBef>
                <a:spcPts val="0"/>
              </a:spcBef>
              <a:spcAft>
                <a:spcPts val="0"/>
              </a:spcAft>
              <a:buNone/>
            </a:pPr>
            <a:r>
              <a:rPr lang="en-GB"/>
              <a:t>∴x/2 + (18 -x)/6 = 5</a:t>
            </a:r>
            <a:endParaRPr/>
          </a:p>
          <a:p>
            <a:pPr marL="0" lvl="0" indent="0" algn="l" rtl="0">
              <a:lnSpc>
                <a:spcPct val="115000"/>
              </a:lnSpc>
              <a:spcBef>
                <a:spcPts val="0"/>
              </a:spcBef>
              <a:spcAft>
                <a:spcPts val="0"/>
              </a:spcAft>
              <a:buNone/>
            </a:pPr>
            <a:r>
              <a:rPr lang="en-GB"/>
              <a:t>⇒ (3x + 18x - x)/6 = 5</a:t>
            </a:r>
            <a:endParaRPr/>
          </a:p>
          <a:p>
            <a:pPr marL="0" lvl="0" indent="0" algn="l" rtl="0">
              <a:lnSpc>
                <a:spcPct val="115000"/>
              </a:lnSpc>
              <a:spcBef>
                <a:spcPts val="0"/>
              </a:spcBef>
              <a:spcAft>
                <a:spcPts val="0"/>
              </a:spcAft>
              <a:buNone/>
            </a:pPr>
            <a:r>
              <a:rPr lang="en-GB"/>
              <a:t>⇒ 2x + 18 = 30</a:t>
            </a:r>
            <a:endParaRPr/>
          </a:p>
          <a:p>
            <a:pPr marL="0" lvl="0" indent="0" algn="l" rtl="0">
              <a:lnSpc>
                <a:spcPct val="115000"/>
              </a:lnSpc>
              <a:spcBef>
                <a:spcPts val="0"/>
              </a:spcBef>
              <a:spcAft>
                <a:spcPts val="0"/>
              </a:spcAft>
              <a:buNone/>
            </a:pPr>
            <a:r>
              <a:rPr lang="en-GB"/>
              <a:t>⇒ 2x = 12</a:t>
            </a:r>
            <a:endParaRPr/>
          </a:p>
          <a:p>
            <a:pPr marL="0" lvl="0" indent="0" algn="l" rtl="0">
              <a:lnSpc>
                <a:spcPct val="115000"/>
              </a:lnSpc>
              <a:spcBef>
                <a:spcPts val="0"/>
              </a:spcBef>
              <a:spcAft>
                <a:spcPts val="0"/>
              </a:spcAft>
              <a:buNone/>
            </a:pPr>
            <a:r>
              <a:rPr lang="en-GB"/>
              <a:t>⇒ x = 6</a:t>
            </a:r>
            <a:endParaRPr/>
          </a:p>
          <a:p>
            <a:pPr marL="0" lvl="0" indent="0" algn="l" rtl="0">
              <a:lnSpc>
                <a:spcPct val="115000"/>
              </a:lnSpc>
              <a:spcBef>
                <a:spcPts val="0"/>
              </a:spcBef>
              <a:spcAft>
                <a:spcPts val="0"/>
              </a:spcAft>
              <a:buNone/>
            </a:pPr>
            <a:r>
              <a:rPr lang="en-GB"/>
              <a:t>∴ The distance covered by running = 18 - 6 = 12 km</a:t>
            </a:r>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11" name="Google Shape;211;p29"/>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12" name="Google Shape;212;p2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14" name="Google Shape;214;p29"/>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b="1">
              <a:solidFill>
                <a:srgbClr val="393A68"/>
              </a:solidFill>
              <a:highlight>
                <a:srgbClr val="FFFFFF"/>
              </a:highlight>
            </a:endParaRPr>
          </a:p>
        </p:txBody>
      </p:sp>
      <p:sp>
        <p:nvSpPr>
          <p:cNvPr id="215" name="Google Shape;215;p29"/>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D</a:t>
            </a:r>
            <a:endParaRPr b="1"/>
          </a:p>
        </p:txBody>
      </p:sp>
      <p:sp>
        <p:nvSpPr>
          <p:cNvPr id="216" name="Google Shape;216;p29"/>
          <p:cNvSpPr txBox="1"/>
          <p:nvPr/>
        </p:nvSpPr>
        <p:spPr>
          <a:xfrm>
            <a:off x="728850" y="1002875"/>
            <a:ext cx="7914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dk1"/>
                </a:solidFill>
              </a:rPr>
              <a:t>The sum of the squares of two numbers is 234 and the square of their difference is 144. Find the product of the two numbers ?</a:t>
            </a: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A.28</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B.52</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C.36</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D.45</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pic>
        <p:nvPicPr>
          <p:cNvPr id="221" name="Google Shape;221;p3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22" name="Google Shape;222;p30"/>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23" name="Google Shape;223;p3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25" name="Google Shape;225;p30"/>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p30"/>
          <p:cNvSpPr txBox="1"/>
          <p:nvPr/>
        </p:nvSpPr>
        <p:spPr>
          <a:xfrm>
            <a:off x="394400" y="1071750"/>
            <a:ext cx="76251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solidFill>
                  <a:schemeClr val="dk1"/>
                </a:solidFill>
              </a:rPr>
              <a:t>Let the two numbers be x and y.</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Then, x</a:t>
            </a:r>
            <a:r>
              <a:rPr lang="en-GB" baseline="30000">
                <a:solidFill>
                  <a:schemeClr val="dk1"/>
                </a:solidFill>
              </a:rPr>
              <a:t>2</a:t>
            </a:r>
            <a:r>
              <a:rPr lang="en-GB">
                <a:solidFill>
                  <a:schemeClr val="dk1"/>
                </a:solidFill>
              </a:rPr>
              <a:t> + y</a:t>
            </a:r>
            <a:r>
              <a:rPr lang="en-GB" baseline="30000">
                <a:solidFill>
                  <a:schemeClr val="dk1"/>
                </a:solidFill>
              </a:rPr>
              <a:t>2</a:t>
            </a:r>
            <a:r>
              <a:rPr lang="en-GB">
                <a:solidFill>
                  <a:schemeClr val="dk1"/>
                </a:solidFill>
              </a:rPr>
              <a:t> = 234 ...(i)</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and (x - y)</a:t>
            </a:r>
            <a:r>
              <a:rPr lang="en-GB" baseline="30000">
                <a:solidFill>
                  <a:schemeClr val="dk1"/>
                </a:solidFill>
              </a:rPr>
              <a:t>2</a:t>
            </a:r>
            <a:r>
              <a:rPr lang="en-GB">
                <a:solidFill>
                  <a:schemeClr val="dk1"/>
                </a:solidFill>
              </a:rPr>
              <a:t> = 144 ...(ii)</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Now, (x - y)</a:t>
            </a:r>
            <a:r>
              <a:rPr lang="en-GB" baseline="30000">
                <a:solidFill>
                  <a:schemeClr val="dk1"/>
                </a:solidFill>
              </a:rPr>
              <a:t>2</a:t>
            </a:r>
            <a:r>
              <a:rPr lang="en-GB">
                <a:solidFill>
                  <a:schemeClr val="dk1"/>
                </a:solidFill>
              </a:rPr>
              <a:t> = 144</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 x</a:t>
            </a:r>
            <a:r>
              <a:rPr lang="en-GB" baseline="30000">
                <a:solidFill>
                  <a:schemeClr val="dk1"/>
                </a:solidFill>
              </a:rPr>
              <a:t>2</a:t>
            </a:r>
            <a:r>
              <a:rPr lang="en-GB">
                <a:solidFill>
                  <a:schemeClr val="dk1"/>
                </a:solidFill>
              </a:rPr>
              <a:t> + y</a:t>
            </a:r>
            <a:r>
              <a:rPr lang="en-GB" baseline="30000">
                <a:solidFill>
                  <a:schemeClr val="dk1"/>
                </a:solidFill>
              </a:rPr>
              <a:t>2</a:t>
            </a:r>
            <a:r>
              <a:rPr lang="en-GB">
                <a:solidFill>
                  <a:schemeClr val="dk1"/>
                </a:solidFill>
              </a:rPr>
              <a:t> - 2xy = 144</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 234 - 2xy = 144 [using Eq.(i)]</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On substituting the value of x</a:t>
            </a:r>
            <a:r>
              <a:rPr lang="en-GB" baseline="30000">
                <a:solidFill>
                  <a:schemeClr val="dk1"/>
                </a:solidFill>
              </a:rPr>
              <a:t>2</a:t>
            </a:r>
            <a:r>
              <a:rPr lang="en-GB">
                <a:solidFill>
                  <a:schemeClr val="dk1"/>
                </a:solidFill>
              </a:rPr>
              <a:t> + y</a:t>
            </a:r>
            <a:r>
              <a:rPr lang="en-GB" baseline="30000">
                <a:solidFill>
                  <a:schemeClr val="dk1"/>
                </a:solidFill>
              </a:rPr>
              <a:t>2</a:t>
            </a:r>
            <a:r>
              <a:rPr lang="en-GB">
                <a:solidFill>
                  <a:schemeClr val="dk1"/>
                </a:solidFill>
              </a:rPr>
              <a:t> from Eq.(i) in Eq.(ii),</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we get</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2xy = 90</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 xy = 45</a:t>
            </a:r>
            <a:endParaRPr>
              <a:solidFill>
                <a:schemeClr val="dk1"/>
              </a:solidFill>
            </a:endParaRPr>
          </a:p>
          <a:p>
            <a:pPr marL="152400" lvl="0" indent="0" algn="l" rtl="0">
              <a:lnSpc>
                <a:spcPct val="115000"/>
              </a:lnSpc>
              <a:spcBef>
                <a:spcPts val="0"/>
              </a:spcBef>
              <a:spcAft>
                <a:spcPts val="0"/>
              </a:spcAft>
              <a:buNone/>
            </a:pPr>
            <a:r>
              <a:rPr lang="en-GB">
                <a:solidFill>
                  <a:schemeClr val="dk1"/>
                </a:solidFill>
              </a:rPr>
              <a:t>So, the product of the two numbers is 45.</a:t>
            </a:r>
            <a:endParaRPr>
              <a:solidFill>
                <a:schemeClr val="dk1"/>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1"/>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32" name="Google Shape;232;p31"/>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33" name="Google Shape;233;p3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35" name="Google Shape;235;p31"/>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236" name="Google Shape;236;p31"/>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C</a:t>
            </a:r>
            <a:endParaRPr b="1"/>
          </a:p>
        </p:txBody>
      </p:sp>
      <p:sp>
        <p:nvSpPr>
          <p:cNvPr id="237" name="Google Shape;237;p31"/>
          <p:cNvSpPr txBox="1"/>
          <p:nvPr/>
        </p:nvSpPr>
        <p:spPr>
          <a:xfrm>
            <a:off x="528000" y="891975"/>
            <a:ext cx="7524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solidFill>
                  <a:schemeClr val="dk1"/>
                </a:solidFill>
              </a:rPr>
              <a:t>If the cost of 2 apples, 3 oranges and a pear is Rs.62 and the cost of 5 apples, 6 oranges and 4 pears is Rs. 120, then find the cost of 3 apples, 3 oranges and 3 pears ?</a:t>
            </a: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A.Rs. 39</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B.Rs. 46</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C.Rs. 58</a:t>
            </a:r>
            <a:endParaRPr sz="1600">
              <a:solidFill>
                <a:schemeClr val="dk1"/>
              </a:solidFill>
            </a:endParaRPr>
          </a:p>
          <a:p>
            <a:pPr marL="0" lvl="0" indent="0" algn="l" rtl="0">
              <a:lnSpc>
                <a:spcPct val="115000"/>
              </a:lnSpc>
              <a:spcBef>
                <a:spcPts val="0"/>
              </a:spcBef>
              <a:spcAft>
                <a:spcPts val="0"/>
              </a:spcAft>
              <a:buNone/>
            </a:pPr>
            <a:r>
              <a:rPr lang="en-GB" sz="1600">
                <a:solidFill>
                  <a:schemeClr val="dk1"/>
                </a:solidFill>
              </a:rPr>
              <a:t>D.Rs. 24</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457200" lvl="0" indent="-457200" algn="l" rtl="0">
              <a:spcBef>
                <a:spcPts val="0"/>
              </a:spcBef>
              <a:spcAft>
                <a:spcPts val="0"/>
              </a:spcAft>
              <a:buNone/>
            </a:pPr>
            <a:r>
              <a:rPr lang="en-GB"/>
              <a:t> </a:t>
            </a:r>
            <a:endParaRPr/>
          </a:p>
          <a:p>
            <a:pPr marL="457200" lvl="0" indent="-457200" algn="l" rtl="0">
              <a:spcBef>
                <a:spcPts val="800"/>
              </a:spcBef>
              <a:spcAft>
                <a:spcPts val="0"/>
              </a:spcAft>
              <a:buNone/>
            </a:pPr>
            <a:endParaRPr/>
          </a:p>
          <a:p>
            <a:pPr marL="457200" lvl="0" indent="-457200" algn="l" rtl="0">
              <a:spcBef>
                <a:spcPts val="800"/>
              </a:spcBef>
              <a:spcAft>
                <a:spcPts val="0"/>
              </a:spcAft>
              <a:buNone/>
            </a:pPr>
            <a:endParaRPr/>
          </a:p>
          <a:p>
            <a:pPr marL="457200" lvl="0" indent="-457200" algn="l" rtl="0">
              <a:spcBef>
                <a:spcPts val="800"/>
              </a:spcBef>
              <a:spcAft>
                <a:spcPts val="0"/>
              </a:spcAft>
              <a:buNone/>
            </a:pPr>
            <a:endParaRPr/>
          </a:p>
          <a:p>
            <a:pPr marL="457200" lvl="0" indent="-457200" algn="l" rtl="0">
              <a:spcBef>
                <a:spcPts val="800"/>
              </a:spcBef>
              <a:spcAft>
                <a:spcPts val="800"/>
              </a:spcAft>
              <a:buNone/>
            </a:pPr>
            <a:r>
              <a:rPr lang="en-GB"/>
              <a:t>					 </a:t>
            </a:r>
            <a:r>
              <a:rPr lang="en-GB" sz="2400" b="1">
                <a:latin typeface="Roboto"/>
                <a:ea typeface="Roboto"/>
                <a:cs typeface="Roboto"/>
                <a:sym typeface="Roboto"/>
              </a:rPr>
              <a:t>Simple Equations</a:t>
            </a:r>
            <a:endParaRPr sz="2400" b="1">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p:tgtEl>
                                          <p:spTgt spid="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41"/>
        <p:cNvGrpSpPr/>
        <p:nvPr/>
      </p:nvGrpSpPr>
      <p:grpSpPr>
        <a:xfrm>
          <a:off x="0" y="0"/>
          <a:ext cx="0" cy="0"/>
          <a:chOff x="0" y="0"/>
          <a:chExt cx="0" cy="0"/>
        </a:xfrm>
      </p:grpSpPr>
      <p:pic>
        <p:nvPicPr>
          <p:cNvPr id="242" name="Google Shape;242;p3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43" name="Google Shape;243;p32"/>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44" name="Google Shape;244;p3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46" name="Google Shape;246;p32"/>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7" name="Google Shape;247;p32"/>
          <p:cNvSpPr txBox="1"/>
          <p:nvPr/>
        </p:nvSpPr>
        <p:spPr>
          <a:xfrm>
            <a:off x="657325" y="891975"/>
            <a:ext cx="70545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t>Let the cost of each apple, orange and pear be Rs.x,y and z, respectively. Then,</a:t>
            </a:r>
            <a:endParaRPr/>
          </a:p>
          <a:p>
            <a:pPr marL="152400" lvl="0" indent="0" algn="l" rtl="0">
              <a:lnSpc>
                <a:spcPct val="115000"/>
              </a:lnSpc>
              <a:spcBef>
                <a:spcPts val="0"/>
              </a:spcBef>
              <a:spcAft>
                <a:spcPts val="0"/>
              </a:spcAft>
              <a:buNone/>
            </a:pPr>
            <a:r>
              <a:rPr lang="en-GB"/>
              <a:t>2x + 3y + z = 62 ...(i)</a:t>
            </a:r>
            <a:endParaRPr/>
          </a:p>
          <a:p>
            <a:pPr marL="152400" lvl="0" indent="0" algn="l" rtl="0">
              <a:lnSpc>
                <a:spcPct val="115000"/>
              </a:lnSpc>
              <a:spcBef>
                <a:spcPts val="0"/>
              </a:spcBef>
              <a:spcAft>
                <a:spcPts val="0"/>
              </a:spcAft>
              <a:buNone/>
            </a:pPr>
            <a:r>
              <a:rPr lang="en-GB"/>
              <a:t>5x + 6y + 4z = 20 ...(ii)</a:t>
            </a:r>
            <a:endParaRPr/>
          </a:p>
          <a:p>
            <a:pPr marL="152400" lvl="0" indent="0" algn="l" rtl="0">
              <a:lnSpc>
                <a:spcPct val="115000"/>
              </a:lnSpc>
              <a:spcBef>
                <a:spcPts val="0"/>
              </a:spcBef>
              <a:spcAft>
                <a:spcPts val="0"/>
              </a:spcAft>
              <a:buNone/>
            </a:pPr>
            <a:r>
              <a:rPr lang="en-GB"/>
              <a:t>On subtracting Eq.(i)from Eq.(ii), we get</a:t>
            </a:r>
            <a:endParaRPr/>
          </a:p>
          <a:p>
            <a:pPr marL="152400" lvl="0" indent="0" algn="l" rtl="0">
              <a:lnSpc>
                <a:spcPct val="115000"/>
              </a:lnSpc>
              <a:spcBef>
                <a:spcPts val="0"/>
              </a:spcBef>
              <a:spcAft>
                <a:spcPts val="0"/>
              </a:spcAft>
              <a:buNone/>
            </a:pPr>
            <a:r>
              <a:rPr lang="en-GB"/>
              <a:t>3x + 3y + 3z = 58</a:t>
            </a:r>
            <a:endParaRPr/>
          </a:p>
          <a:p>
            <a:pPr marL="152400" lvl="0" indent="0" algn="l" rtl="0">
              <a:lnSpc>
                <a:spcPct val="115000"/>
              </a:lnSpc>
              <a:spcBef>
                <a:spcPts val="0"/>
              </a:spcBef>
              <a:spcAft>
                <a:spcPts val="0"/>
              </a:spcAft>
              <a:buNone/>
            </a:pPr>
            <a:r>
              <a:rPr lang="en-GB"/>
              <a:t>So, the cost of 3 apple,3 oranges and 3 pears is Rs. 58.</a:t>
            </a:r>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3"/>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53" name="Google Shape;253;p33"/>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54" name="Google Shape;254;p33"/>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56" name="Google Shape;256;p33"/>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257" name="Google Shape;257;p33"/>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C</a:t>
            </a:r>
            <a:endParaRPr b="1"/>
          </a:p>
        </p:txBody>
      </p:sp>
      <p:sp>
        <p:nvSpPr>
          <p:cNvPr id="258" name="Google Shape;258;p33"/>
          <p:cNvSpPr txBox="1"/>
          <p:nvPr/>
        </p:nvSpPr>
        <p:spPr>
          <a:xfrm>
            <a:off x="528000" y="1002875"/>
            <a:ext cx="74586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When 2 is added to half of one-third of one-fifth of a number, the result is one-fifteenth of the number. Find the number?</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40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50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60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70</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64" name="Google Shape;264;p34"/>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65" name="Google Shape;265;p3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67" name="Google Shape;267;p34"/>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8" name="Google Shape;268;p34"/>
          <p:cNvSpPr txBox="1"/>
          <p:nvPr/>
        </p:nvSpPr>
        <p:spPr>
          <a:xfrm>
            <a:off x="985975" y="1002875"/>
            <a:ext cx="6918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Let the number be</a:t>
            </a:r>
            <a:endParaRPr/>
          </a:p>
          <a:p>
            <a:pPr marL="0" lvl="0" indent="0" algn="l" rtl="0">
              <a:lnSpc>
                <a:spcPct val="115000"/>
              </a:lnSpc>
              <a:spcBef>
                <a:spcPts val="0"/>
              </a:spcBef>
              <a:spcAft>
                <a:spcPts val="0"/>
              </a:spcAft>
              <a:buNone/>
            </a:pPr>
            <a:r>
              <a:rPr lang="en-GB"/>
              <a:t>2 + 1/2[1/3(a/5)] = a/15</a:t>
            </a:r>
            <a:endParaRPr/>
          </a:p>
          <a:p>
            <a:pPr marL="0" lvl="0" indent="0" algn="l" rtl="0">
              <a:lnSpc>
                <a:spcPct val="115000"/>
              </a:lnSpc>
              <a:spcBef>
                <a:spcPts val="0"/>
              </a:spcBef>
              <a:spcAft>
                <a:spcPts val="0"/>
              </a:spcAft>
              <a:buNone/>
            </a:pPr>
            <a:r>
              <a:rPr lang="en-GB"/>
              <a:t>=&gt; 2 = a/30 =&gt; a = 60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74" name="Google Shape;274;p35"/>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75" name="Google Shape;275;p3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77" name="Google Shape;277;p35"/>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278" name="Google Shape;278;p35"/>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A</a:t>
            </a:r>
            <a:endParaRPr b="1"/>
          </a:p>
        </p:txBody>
      </p:sp>
      <p:sp>
        <p:nvSpPr>
          <p:cNvPr id="279" name="Google Shape;279;p35"/>
          <p:cNvSpPr txBox="1"/>
          <p:nvPr/>
        </p:nvSpPr>
        <p:spPr>
          <a:xfrm>
            <a:off x="394400" y="1002875"/>
            <a:ext cx="76251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The sum of the squares of two consecutive positive integers exceeds their product by 91. Find the integers?</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9, 10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10, 11</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11, 12</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12, 13</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85" name="Google Shape;285;p36"/>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86" name="Google Shape;286;p3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88" name="Google Shape;288;p36"/>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9" name="Google Shape;289;p36"/>
          <p:cNvSpPr txBox="1"/>
          <p:nvPr/>
        </p:nvSpPr>
        <p:spPr>
          <a:xfrm>
            <a:off x="443700" y="1002875"/>
            <a:ext cx="6507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solidFill>
                  <a:schemeClr val="dk1"/>
                </a:solidFill>
              </a:rPr>
              <a:t>●Let the two consecutive positive integers be x and x + 1</a:t>
            </a:r>
            <a:endParaRPr>
              <a:solidFill>
                <a:schemeClr val="dk1"/>
              </a:solidFill>
            </a:endParaRPr>
          </a:p>
          <a:p>
            <a:pPr marL="0" lvl="0" indent="0" algn="l" rtl="0">
              <a:lnSpc>
                <a:spcPct val="115000"/>
              </a:lnSpc>
              <a:spcBef>
                <a:spcPts val="0"/>
              </a:spcBef>
              <a:spcAft>
                <a:spcPts val="0"/>
              </a:spcAft>
              <a:buNone/>
            </a:pPr>
            <a:r>
              <a:rPr lang="en-GB">
                <a:solidFill>
                  <a:schemeClr val="dk1"/>
                </a:solidFill>
              </a:rPr>
              <a:t>x</a:t>
            </a:r>
            <a:r>
              <a:rPr lang="en-GB" baseline="30000">
                <a:solidFill>
                  <a:schemeClr val="dk1"/>
                </a:solidFill>
              </a:rPr>
              <a:t>2</a:t>
            </a:r>
            <a:r>
              <a:rPr lang="en-GB">
                <a:solidFill>
                  <a:schemeClr val="dk1"/>
                </a:solidFill>
              </a:rPr>
              <a:t> + (x + 1)</a:t>
            </a:r>
            <a:r>
              <a:rPr lang="en-GB" baseline="30000">
                <a:solidFill>
                  <a:schemeClr val="dk1"/>
                </a:solidFill>
              </a:rPr>
              <a:t>2</a:t>
            </a:r>
            <a:r>
              <a:rPr lang="en-GB">
                <a:solidFill>
                  <a:schemeClr val="dk1"/>
                </a:solidFill>
              </a:rPr>
              <a:t> - x(x + 1) = 91</a:t>
            </a:r>
            <a:endParaRPr>
              <a:solidFill>
                <a:schemeClr val="dk1"/>
              </a:solidFill>
            </a:endParaRPr>
          </a:p>
          <a:p>
            <a:pPr marL="0" lvl="0" indent="0" algn="l" rtl="0">
              <a:lnSpc>
                <a:spcPct val="115000"/>
              </a:lnSpc>
              <a:spcBef>
                <a:spcPts val="0"/>
              </a:spcBef>
              <a:spcAft>
                <a:spcPts val="0"/>
              </a:spcAft>
              <a:buNone/>
            </a:pPr>
            <a:r>
              <a:rPr lang="en-GB">
                <a:solidFill>
                  <a:schemeClr val="dk1"/>
                </a:solidFill>
              </a:rPr>
              <a:t>x</a:t>
            </a:r>
            <a:r>
              <a:rPr lang="en-GB" baseline="30000">
                <a:solidFill>
                  <a:schemeClr val="dk1"/>
                </a:solidFill>
              </a:rPr>
              <a:t>2</a:t>
            </a:r>
            <a:r>
              <a:rPr lang="en-GB">
                <a:solidFill>
                  <a:schemeClr val="dk1"/>
                </a:solidFill>
              </a:rPr>
              <a:t> + x - 90 = 0</a:t>
            </a:r>
            <a:endParaRPr>
              <a:solidFill>
                <a:schemeClr val="dk1"/>
              </a:solidFill>
            </a:endParaRPr>
          </a:p>
          <a:p>
            <a:pPr marL="0" lvl="0" indent="0" algn="l" rtl="0">
              <a:lnSpc>
                <a:spcPct val="115000"/>
              </a:lnSpc>
              <a:spcBef>
                <a:spcPts val="0"/>
              </a:spcBef>
              <a:spcAft>
                <a:spcPts val="0"/>
              </a:spcAft>
              <a:buNone/>
            </a:pPr>
            <a:r>
              <a:rPr lang="en-GB">
                <a:solidFill>
                  <a:schemeClr val="dk1"/>
                </a:solidFill>
              </a:rPr>
              <a:t>(x + 10)(x - 9) = 0 =&gt; x = -10 or 9.</a:t>
            </a:r>
            <a:endParaRPr>
              <a:solidFill>
                <a:schemeClr val="dk1"/>
              </a:solidFill>
            </a:endParaRPr>
          </a:p>
          <a:p>
            <a:pPr marL="0" lvl="0" indent="0" algn="l" rtl="0">
              <a:lnSpc>
                <a:spcPct val="115000"/>
              </a:lnSpc>
              <a:spcBef>
                <a:spcPts val="0"/>
              </a:spcBef>
              <a:spcAft>
                <a:spcPts val="0"/>
              </a:spcAft>
              <a:buNone/>
            </a:pPr>
            <a:r>
              <a:rPr lang="en-GB">
                <a:solidFill>
                  <a:schemeClr val="dk1"/>
                </a:solidFill>
              </a:rPr>
              <a:t>As x is positive x = 9</a:t>
            </a:r>
            <a:endParaRPr>
              <a:solidFill>
                <a:schemeClr val="dk1"/>
              </a:solidFill>
            </a:endParaRPr>
          </a:p>
          <a:p>
            <a:pPr marL="0" lvl="0" indent="0" algn="l" rtl="0">
              <a:lnSpc>
                <a:spcPct val="115000"/>
              </a:lnSpc>
              <a:spcBef>
                <a:spcPts val="0"/>
              </a:spcBef>
              <a:spcAft>
                <a:spcPts val="0"/>
              </a:spcAft>
              <a:buNone/>
            </a:pPr>
            <a:r>
              <a:rPr lang="en-GB">
                <a:solidFill>
                  <a:schemeClr val="dk1"/>
                </a:solidFill>
              </a:rPr>
              <a:t>Hence the two consecutive positive integers are 9 and 10.</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295" name="Google Shape;295;p37"/>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296" name="Google Shape;296;p3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98" name="Google Shape;298;p37"/>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299" name="Google Shape;299;p37"/>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A</a:t>
            </a:r>
            <a:endParaRPr b="1"/>
          </a:p>
        </p:txBody>
      </p:sp>
      <p:sp>
        <p:nvSpPr>
          <p:cNvPr id="300" name="Google Shape;300;p37"/>
          <p:cNvSpPr txBox="1"/>
          <p:nvPr/>
        </p:nvSpPr>
        <p:spPr>
          <a:xfrm>
            <a:off x="442450" y="1002875"/>
            <a:ext cx="83727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4/15 of 5/7 of a number is greater than 4/9 of 2/5 of the same number by 8. What is half of that number?</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630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63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315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105</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06" name="Google Shape;306;p38"/>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07" name="Google Shape;307;p3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09" name="Google Shape;309;p38"/>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0" name="Google Shape;310;p38"/>
          <p:cNvSpPr txBox="1"/>
          <p:nvPr/>
        </p:nvSpPr>
        <p:spPr>
          <a:xfrm>
            <a:off x="528000" y="1071750"/>
            <a:ext cx="69348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t>Let the number be x. Then,</a:t>
            </a:r>
            <a:endParaRPr/>
          </a:p>
          <a:p>
            <a:pPr marL="152400" lvl="0" indent="0" algn="l" rtl="0">
              <a:lnSpc>
                <a:spcPct val="115000"/>
              </a:lnSpc>
              <a:spcBef>
                <a:spcPts val="0"/>
              </a:spcBef>
              <a:spcAft>
                <a:spcPts val="0"/>
              </a:spcAft>
              <a:buNone/>
            </a:pPr>
            <a:r>
              <a:rPr lang="en-GB"/>
              <a:t>4/15 of 5x/7 = 4/9 of 2x/5 + 8</a:t>
            </a:r>
            <a:endParaRPr/>
          </a:p>
          <a:p>
            <a:pPr marL="152400" lvl="0" indent="0" algn="l" rtl="0">
              <a:lnSpc>
                <a:spcPct val="115000"/>
              </a:lnSpc>
              <a:spcBef>
                <a:spcPts val="0"/>
              </a:spcBef>
              <a:spcAft>
                <a:spcPts val="0"/>
              </a:spcAft>
              <a:buNone/>
            </a:pPr>
            <a:r>
              <a:rPr lang="en-GB"/>
              <a:t>4/15 * 5x/7 = 4/9 * 2x/5 + 8</a:t>
            </a:r>
            <a:endParaRPr/>
          </a:p>
          <a:p>
            <a:pPr marL="152400" lvl="0" indent="0" algn="l" rtl="0">
              <a:lnSpc>
                <a:spcPct val="115000"/>
              </a:lnSpc>
              <a:spcBef>
                <a:spcPts val="0"/>
              </a:spcBef>
              <a:spcAft>
                <a:spcPts val="0"/>
              </a:spcAft>
              <a:buNone/>
            </a:pPr>
            <a:r>
              <a:rPr lang="en-GB"/>
              <a:t>4x/21 = 8x/45 + 8</a:t>
            </a:r>
            <a:endParaRPr/>
          </a:p>
          <a:p>
            <a:pPr marL="152400" lvl="0" indent="0" algn="l" rtl="0">
              <a:lnSpc>
                <a:spcPct val="115000"/>
              </a:lnSpc>
              <a:spcBef>
                <a:spcPts val="0"/>
              </a:spcBef>
              <a:spcAft>
                <a:spcPts val="0"/>
              </a:spcAft>
              <a:buNone/>
            </a:pPr>
            <a:r>
              <a:rPr lang="en-GB"/>
              <a:t>x/21 = 2x/45 + 2</a:t>
            </a:r>
            <a:endParaRPr/>
          </a:p>
          <a:p>
            <a:pPr marL="152400" lvl="0" indent="0" algn="l" rtl="0">
              <a:lnSpc>
                <a:spcPct val="115000"/>
              </a:lnSpc>
              <a:spcBef>
                <a:spcPts val="0"/>
              </a:spcBef>
              <a:spcAft>
                <a:spcPts val="0"/>
              </a:spcAft>
              <a:buNone/>
            </a:pPr>
            <a:r>
              <a:rPr lang="en-GB"/>
              <a:t>x/21 = (2x + 90)/45</a:t>
            </a:r>
            <a:endParaRPr/>
          </a:p>
          <a:p>
            <a:pPr marL="152400" lvl="0" indent="0" algn="l" rtl="0">
              <a:lnSpc>
                <a:spcPct val="115000"/>
              </a:lnSpc>
              <a:spcBef>
                <a:spcPts val="0"/>
              </a:spcBef>
              <a:spcAft>
                <a:spcPts val="0"/>
              </a:spcAft>
              <a:buNone/>
            </a:pPr>
            <a:r>
              <a:rPr lang="en-GB"/>
              <a:t>45x = 21(2x + 90)</a:t>
            </a:r>
            <a:endParaRPr/>
          </a:p>
          <a:p>
            <a:pPr marL="152400" lvl="0" indent="0" algn="l" rtl="0">
              <a:lnSpc>
                <a:spcPct val="115000"/>
              </a:lnSpc>
              <a:spcBef>
                <a:spcPts val="0"/>
              </a:spcBef>
              <a:spcAft>
                <a:spcPts val="0"/>
              </a:spcAft>
              <a:buNone/>
            </a:pPr>
            <a:r>
              <a:rPr lang="en-GB"/>
              <a:t>45x = 42x + 90*21</a:t>
            </a:r>
            <a:endParaRPr/>
          </a:p>
          <a:p>
            <a:pPr marL="152400" lvl="0" indent="0" algn="l" rtl="0">
              <a:lnSpc>
                <a:spcPct val="115000"/>
              </a:lnSpc>
              <a:spcBef>
                <a:spcPts val="0"/>
              </a:spcBef>
              <a:spcAft>
                <a:spcPts val="0"/>
              </a:spcAft>
              <a:buNone/>
            </a:pPr>
            <a:r>
              <a:rPr lang="en-GB"/>
              <a:t>3x = 90*21</a:t>
            </a:r>
            <a:endParaRPr/>
          </a:p>
          <a:p>
            <a:pPr marL="152400" lvl="0" indent="0" algn="l" rtl="0">
              <a:lnSpc>
                <a:spcPct val="115000"/>
              </a:lnSpc>
              <a:spcBef>
                <a:spcPts val="0"/>
              </a:spcBef>
              <a:spcAft>
                <a:spcPts val="0"/>
              </a:spcAft>
              <a:buNone/>
            </a:pPr>
            <a:r>
              <a:rPr lang="en-GB"/>
              <a:t>x = 30*21 = 630.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9"/>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16" name="Google Shape;316;p39"/>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17" name="Google Shape;317;p3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19" name="Google Shape;319;p39"/>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sz="1800"/>
          </a:p>
        </p:txBody>
      </p:sp>
      <p:sp>
        <p:nvSpPr>
          <p:cNvPr id="320" name="Google Shape;320;p39"/>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B</a:t>
            </a:r>
            <a:endParaRPr b="1"/>
          </a:p>
        </p:txBody>
      </p:sp>
      <p:sp>
        <p:nvSpPr>
          <p:cNvPr id="321" name="Google Shape;321;p39"/>
          <p:cNvSpPr txBox="1"/>
          <p:nvPr/>
        </p:nvSpPr>
        <p:spPr>
          <a:xfrm>
            <a:off x="663675" y="1071750"/>
            <a:ext cx="64452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If 2x/(1 + 1/(1 + x/(1 – x))) = 1, then find the value of x.</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1/3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2/3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1/2</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3/2</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4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27" name="Google Shape;327;p40"/>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28" name="Google Shape;328;p4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0" name="Google Shape;330;p40"/>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1" name="Google Shape;331;p40"/>
          <p:cNvSpPr txBox="1"/>
          <p:nvPr/>
        </p:nvSpPr>
        <p:spPr>
          <a:xfrm>
            <a:off x="884900" y="1071750"/>
            <a:ext cx="70353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t>We have</a:t>
            </a:r>
            <a:endParaRPr/>
          </a:p>
          <a:p>
            <a:pPr marL="152400" lvl="0" indent="0" algn="l" rtl="0">
              <a:lnSpc>
                <a:spcPct val="115000"/>
              </a:lnSpc>
              <a:spcBef>
                <a:spcPts val="0"/>
              </a:spcBef>
              <a:spcAft>
                <a:spcPts val="0"/>
              </a:spcAft>
              <a:buNone/>
            </a:pPr>
            <a:r>
              <a:rPr lang="en-GB"/>
              <a:t>2x/(1 + 1/(1 + x/(1-x))) = 1</a:t>
            </a:r>
            <a:endParaRPr/>
          </a:p>
          <a:p>
            <a:pPr marL="152400" lvl="0" indent="0" algn="l" rtl="0">
              <a:lnSpc>
                <a:spcPct val="115000"/>
              </a:lnSpc>
              <a:spcBef>
                <a:spcPts val="0"/>
              </a:spcBef>
              <a:spcAft>
                <a:spcPts val="0"/>
              </a:spcAft>
              <a:buNone/>
            </a:pPr>
            <a:r>
              <a:rPr lang="en-GB"/>
              <a:t>2x/(1 + 1/((1-x+x)/(1-x))) = 1</a:t>
            </a:r>
            <a:endParaRPr/>
          </a:p>
          <a:p>
            <a:pPr marL="152400" lvl="0" indent="0" algn="l" rtl="0">
              <a:lnSpc>
                <a:spcPct val="115000"/>
              </a:lnSpc>
              <a:spcBef>
                <a:spcPts val="0"/>
              </a:spcBef>
              <a:spcAft>
                <a:spcPts val="0"/>
              </a:spcAft>
              <a:buNone/>
            </a:pPr>
            <a:r>
              <a:rPr lang="en-GB"/>
              <a:t>2x/(1 + 1/(1/(1-x))) = 1</a:t>
            </a:r>
            <a:endParaRPr/>
          </a:p>
          <a:p>
            <a:pPr marL="152400" lvl="0" indent="0" algn="l" rtl="0">
              <a:lnSpc>
                <a:spcPct val="115000"/>
              </a:lnSpc>
              <a:spcBef>
                <a:spcPts val="0"/>
              </a:spcBef>
              <a:spcAft>
                <a:spcPts val="0"/>
              </a:spcAft>
              <a:buNone/>
            </a:pPr>
            <a:r>
              <a:rPr lang="en-GB"/>
              <a:t>2x/(1 + 1-x) = 1</a:t>
            </a:r>
            <a:endParaRPr/>
          </a:p>
          <a:p>
            <a:pPr marL="152400" lvl="0" indent="0" algn="l" rtl="0">
              <a:lnSpc>
                <a:spcPct val="115000"/>
              </a:lnSpc>
              <a:spcBef>
                <a:spcPts val="0"/>
              </a:spcBef>
              <a:spcAft>
                <a:spcPts val="0"/>
              </a:spcAft>
              <a:buNone/>
            </a:pPr>
            <a:r>
              <a:rPr lang="en-GB"/>
              <a:t>2x/(2-x) = 1</a:t>
            </a:r>
            <a:endParaRPr/>
          </a:p>
          <a:p>
            <a:pPr marL="152400" lvl="0" indent="0" algn="l" rtl="0">
              <a:lnSpc>
                <a:spcPct val="115000"/>
              </a:lnSpc>
              <a:spcBef>
                <a:spcPts val="0"/>
              </a:spcBef>
              <a:spcAft>
                <a:spcPts val="0"/>
              </a:spcAft>
              <a:buNone/>
            </a:pPr>
            <a:r>
              <a:rPr lang="en-GB"/>
              <a:t>2x = 2-x</a:t>
            </a:r>
            <a:endParaRPr/>
          </a:p>
          <a:p>
            <a:pPr marL="152400" lvl="0" indent="0" algn="l" rtl="0">
              <a:lnSpc>
                <a:spcPct val="115000"/>
              </a:lnSpc>
              <a:spcBef>
                <a:spcPts val="0"/>
              </a:spcBef>
              <a:spcAft>
                <a:spcPts val="0"/>
              </a:spcAft>
              <a:buNone/>
            </a:pPr>
            <a:r>
              <a:rPr lang="en-GB"/>
              <a:t>3x = 2</a:t>
            </a:r>
            <a:endParaRPr/>
          </a:p>
          <a:p>
            <a:pPr marL="152400" lvl="0" indent="0" algn="l" rtl="0">
              <a:lnSpc>
                <a:spcPct val="115000"/>
              </a:lnSpc>
              <a:spcBef>
                <a:spcPts val="0"/>
              </a:spcBef>
              <a:spcAft>
                <a:spcPts val="0"/>
              </a:spcAft>
              <a:buNone/>
            </a:pPr>
            <a:r>
              <a:rPr lang="en-GB"/>
              <a:t>x = 2/3.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41"/>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37" name="Google Shape;337;p41"/>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38" name="Google Shape;338;p4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40" name="Google Shape;340;p41"/>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41" name="Google Shape;341;p41"/>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C</a:t>
            </a:r>
            <a:endParaRPr b="1"/>
          </a:p>
        </p:txBody>
      </p:sp>
      <p:sp>
        <p:nvSpPr>
          <p:cNvPr id="342" name="Google Shape;342;p41"/>
          <p:cNvSpPr txBox="1"/>
          <p:nvPr/>
        </p:nvSpPr>
        <p:spPr>
          <a:xfrm>
            <a:off x="442450" y="891975"/>
            <a:ext cx="68079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A zoo has some peacocks and some horses. If the number of heads be 48 and the number of feet be 140, then the number of peacocks will be:</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23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25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26</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27</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68" name="Google Shape;68;p15"/>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69" name="Google Shape;69;p15"/>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A</a:t>
            </a:r>
            <a:endParaRPr b="1"/>
          </a:p>
        </p:txBody>
      </p:sp>
      <p:sp>
        <p:nvSpPr>
          <p:cNvPr id="70" name="Google Shape;70;p15"/>
          <p:cNvSpPr txBox="1"/>
          <p:nvPr/>
        </p:nvSpPr>
        <p:spPr>
          <a:xfrm>
            <a:off x="199350" y="940050"/>
            <a:ext cx="78366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Solve the equation for x : 19(x + y) + 17 = 19(-x + y) – 21</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-1</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-2</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-4</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42"/>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48" name="Google Shape;348;p42"/>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49" name="Google Shape;349;p42"/>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1" name="Google Shape;351;p42"/>
          <p:cNvSpPr txBox="1"/>
          <p:nvPr/>
        </p:nvSpPr>
        <p:spPr>
          <a:xfrm>
            <a:off x="327600" y="999450"/>
            <a:ext cx="83940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2" name="Google Shape;352;p42"/>
          <p:cNvSpPr txBox="1"/>
          <p:nvPr/>
        </p:nvSpPr>
        <p:spPr>
          <a:xfrm>
            <a:off x="728850" y="891975"/>
            <a:ext cx="68226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t>Let there be x peacocks and y horses. Then,</a:t>
            </a:r>
            <a:endParaRPr/>
          </a:p>
          <a:p>
            <a:pPr marL="152400" lvl="0" indent="0" algn="l" rtl="0">
              <a:lnSpc>
                <a:spcPct val="115000"/>
              </a:lnSpc>
              <a:spcBef>
                <a:spcPts val="0"/>
              </a:spcBef>
              <a:spcAft>
                <a:spcPts val="0"/>
              </a:spcAft>
              <a:buNone/>
            </a:pPr>
            <a:r>
              <a:rPr lang="en-GB"/>
              <a:t>x + y = 48 (equation 1)</a:t>
            </a:r>
            <a:endParaRPr/>
          </a:p>
          <a:p>
            <a:pPr marL="152400" lvl="0" indent="0" algn="l" rtl="0">
              <a:lnSpc>
                <a:spcPct val="115000"/>
              </a:lnSpc>
              <a:spcBef>
                <a:spcPts val="0"/>
              </a:spcBef>
              <a:spcAft>
                <a:spcPts val="0"/>
              </a:spcAft>
              <a:buNone/>
            </a:pPr>
            <a:r>
              <a:rPr lang="en-GB"/>
              <a:t>and 2x + 4y = 140</a:t>
            </a:r>
            <a:endParaRPr/>
          </a:p>
          <a:p>
            <a:pPr marL="152400" lvl="0" indent="0" algn="l" rtl="0">
              <a:lnSpc>
                <a:spcPct val="115000"/>
              </a:lnSpc>
              <a:spcBef>
                <a:spcPts val="0"/>
              </a:spcBef>
              <a:spcAft>
                <a:spcPts val="0"/>
              </a:spcAft>
              <a:buNone/>
            </a:pPr>
            <a:r>
              <a:rPr lang="en-GB"/>
              <a:t>x + 2y = 70</a:t>
            </a:r>
            <a:endParaRPr/>
          </a:p>
          <a:p>
            <a:pPr marL="152400" lvl="0" indent="0" algn="l" rtl="0">
              <a:lnSpc>
                <a:spcPct val="115000"/>
              </a:lnSpc>
              <a:spcBef>
                <a:spcPts val="0"/>
              </a:spcBef>
              <a:spcAft>
                <a:spcPts val="0"/>
              </a:spcAft>
              <a:buNone/>
            </a:pPr>
            <a:r>
              <a:rPr lang="en-GB"/>
              <a:t>Substituting the value of x from equation 1, we get</a:t>
            </a:r>
            <a:endParaRPr/>
          </a:p>
          <a:p>
            <a:pPr marL="152400" lvl="0" indent="0" algn="l" rtl="0">
              <a:lnSpc>
                <a:spcPct val="115000"/>
              </a:lnSpc>
              <a:spcBef>
                <a:spcPts val="0"/>
              </a:spcBef>
              <a:spcAft>
                <a:spcPts val="0"/>
              </a:spcAft>
              <a:buNone/>
            </a:pPr>
            <a:r>
              <a:rPr lang="en-GB"/>
              <a:t>48 -y + 2y = 70</a:t>
            </a:r>
            <a:endParaRPr/>
          </a:p>
          <a:p>
            <a:pPr marL="152400" lvl="0" indent="0" algn="l" rtl="0">
              <a:lnSpc>
                <a:spcPct val="115000"/>
              </a:lnSpc>
              <a:spcBef>
                <a:spcPts val="0"/>
              </a:spcBef>
              <a:spcAft>
                <a:spcPts val="0"/>
              </a:spcAft>
              <a:buNone/>
            </a:pPr>
            <a:r>
              <a:rPr lang="en-GB"/>
              <a:t>y = 22</a:t>
            </a:r>
            <a:endParaRPr/>
          </a:p>
          <a:p>
            <a:pPr marL="152400" lvl="0" indent="0" algn="l" rtl="0">
              <a:lnSpc>
                <a:spcPct val="115000"/>
              </a:lnSpc>
              <a:spcBef>
                <a:spcPts val="0"/>
              </a:spcBef>
              <a:spcAft>
                <a:spcPts val="0"/>
              </a:spcAft>
              <a:buNone/>
            </a:pPr>
            <a:r>
              <a:rPr lang="en-GB"/>
              <a:t>Then, x = 48 – 22 = 26.</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3"/>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58" name="Google Shape;358;p43"/>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59" name="Google Shape;359;p43"/>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3"/>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61" name="Google Shape;361;p43"/>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362" name="Google Shape;362;p43"/>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D</a:t>
            </a:r>
            <a:endParaRPr b="1"/>
          </a:p>
        </p:txBody>
      </p:sp>
      <p:sp>
        <p:nvSpPr>
          <p:cNvPr id="363" name="Google Shape;363;p43"/>
          <p:cNvSpPr txBox="1"/>
          <p:nvPr/>
        </p:nvSpPr>
        <p:spPr>
          <a:xfrm>
            <a:off x="528000" y="1002875"/>
            <a:ext cx="72645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A total of 324 coins of 20 paisa and 25 paisa make a sum of Rs 71. The number of 25-paise coins is:</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104</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120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128</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124</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4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69" name="Google Shape;369;p44"/>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70" name="Google Shape;370;p44"/>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72" name="Google Shape;372;p44"/>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3" name="Google Shape;373;p44"/>
          <p:cNvSpPr txBox="1"/>
          <p:nvPr/>
        </p:nvSpPr>
        <p:spPr>
          <a:xfrm>
            <a:off x="528000" y="891975"/>
            <a:ext cx="6890700" cy="3000000"/>
          </a:xfrm>
          <a:prstGeom prst="rect">
            <a:avLst/>
          </a:prstGeom>
          <a:noFill/>
          <a:ln>
            <a:noFill/>
          </a:ln>
        </p:spPr>
        <p:txBody>
          <a:bodyPr spcFirstLastPara="1" wrap="square" lIns="91425" tIns="91425" rIns="91425" bIns="91425" anchor="t" anchorCtr="0">
            <a:noAutofit/>
          </a:bodyPr>
          <a:lstStyle/>
          <a:p>
            <a:pPr marL="152400" lvl="0" indent="0" algn="l" rtl="0">
              <a:lnSpc>
                <a:spcPct val="115000"/>
              </a:lnSpc>
              <a:spcBef>
                <a:spcPts val="0"/>
              </a:spcBef>
              <a:spcAft>
                <a:spcPts val="0"/>
              </a:spcAft>
              <a:buNone/>
            </a:pPr>
            <a:r>
              <a:rPr lang="en-GB"/>
              <a:t>Let the number of 20-paise coins be x and the number of 25-paise coins be y. Then,</a:t>
            </a:r>
            <a:endParaRPr/>
          </a:p>
          <a:p>
            <a:pPr marL="152400" lvl="0" indent="0" algn="l" rtl="0">
              <a:lnSpc>
                <a:spcPct val="115000"/>
              </a:lnSpc>
              <a:spcBef>
                <a:spcPts val="0"/>
              </a:spcBef>
              <a:spcAft>
                <a:spcPts val="0"/>
              </a:spcAft>
              <a:buNone/>
            </a:pPr>
            <a:r>
              <a:rPr lang="en-GB"/>
              <a:t>x + y = 324 (equation 1)</a:t>
            </a:r>
            <a:endParaRPr/>
          </a:p>
          <a:p>
            <a:pPr marL="152400" lvl="0" indent="0" algn="l" rtl="0">
              <a:lnSpc>
                <a:spcPct val="115000"/>
              </a:lnSpc>
              <a:spcBef>
                <a:spcPts val="0"/>
              </a:spcBef>
              <a:spcAft>
                <a:spcPts val="0"/>
              </a:spcAft>
              <a:buNone/>
            </a:pPr>
            <a:r>
              <a:rPr lang="en-GB"/>
              <a:t>And,</a:t>
            </a:r>
            <a:endParaRPr/>
          </a:p>
          <a:p>
            <a:pPr marL="152400" lvl="0" indent="0" algn="l" rtl="0">
              <a:lnSpc>
                <a:spcPct val="115000"/>
              </a:lnSpc>
              <a:spcBef>
                <a:spcPts val="0"/>
              </a:spcBef>
              <a:spcAft>
                <a:spcPts val="0"/>
              </a:spcAft>
              <a:buNone/>
            </a:pPr>
            <a:r>
              <a:rPr lang="en-GB"/>
              <a:t>x/5 + y/4 = 71</a:t>
            </a:r>
            <a:endParaRPr/>
          </a:p>
          <a:p>
            <a:pPr marL="152400" lvl="0" indent="0" algn="l" rtl="0">
              <a:lnSpc>
                <a:spcPct val="115000"/>
              </a:lnSpc>
              <a:spcBef>
                <a:spcPts val="0"/>
              </a:spcBef>
              <a:spcAft>
                <a:spcPts val="0"/>
              </a:spcAft>
              <a:buNone/>
            </a:pPr>
            <a:r>
              <a:rPr lang="en-GB"/>
              <a:t>4x + 5y = 71*20 (Multiplying by 20 on both sides)</a:t>
            </a:r>
            <a:endParaRPr/>
          </a:p>
          <a:p>
            <a:pPr marL="152400" lvl="0" indent="0" algn="l" rtl="0">
              <a:lnSpc>
                <a:spcPct val="115000"/>
              </a:lnSpc>
              <a:spcBef>
                <a:spcPts val="0"/>
              </a:spcBef>
              <a:spcAft>
                <a:spcPts val="0"/>
              </a:spcAft>
              <a:buNone/>
            </a:pPr>
            <a:r>
              <a:rPr lang="en-GB"/>
              <a:t>Substituting the value of x from equation 1, we get</a:t>
            </a:r>
            <a:endParaRPr/>
          </a:p>
          <a:p>
            <a:pPr marL="152400" lvl="0" indent="0" algn="l" rtl="0">
              <a:lnSpc>
                <a:spcPct val="115000"/>
              </a:lnSpc>
              <a:spcBef>
                <a:spcPts val="0"/>
              </a:spcBef>
              <a:spcAft>
                <a:spcPts val="0"/>
              </a:spcAft>
              <a:buNone/>
            </a:pPr>
            <a:r>
              <a:rPr lang="en-GB"/>
              <a:t>4(324-y) + 5y = 71*20</a:t>
            </a:r>
            <a:endParaRPr/>
          </a:p>
          <a:p>
            <a:pPr marL="152400" lvl="0" indent="0" algn="l" rtl="0">
              <a:lnSpc>
                <a:spcPct val="115000"/>
              </a:lnSpc>
              <a:spcBef>
                <a:spcPts val="0"/>
              </a:spcBef>
              <a:spcAft>
                <a:spcPts val="0"/>
              </a:spcAft>
              <a:buNone/>
            </a:pPr>
            <a:r>
              <a:rPr lang="en-GB"/>
              <a:t>1296 – 4y + 5y = 1420</a:t>
            </a:r>
            <a:endParaRPr/>
          </a:p>
          <a:p>
            <a:pPr marL="152400" lvl="0" indent="0" algn="l" rtl="0">
              <a:lnSpc>
                <a:spcPct val="115000"/>
              </a:lnSpc>
              <a:spcBef>
                <a:spcPts val="0"/>
              </a:spcBef>
              <a:spcAft>
                <a:spcPts val="0"/>
              </a:spcAft>
              <a:buNone/>
            </a:pPr>
            <a:r>
              <a:rPr lang="en-GB"/>
              <a:t>y = 124.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Google Shape;378;p45"/>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379" name="Google Shape;379;p45"/>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380" name="Google Shape;380;p45"/>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sz="2800" i="1"/>
          </a:p>
          <a:p>
            <a:pPr marL="0" lvl="0" indent="0" algn="l" rtl="0">
              <a:spcBef>
                <a:spcPts val="0"/>
              </a:spcBef>
              <a:spcAft>
                <a:spcPts val="0"/>
              </a:spcAft>
              <a:buClr>
                <a:schemeClr val="dk1"/>
              </a:buClr>
              <a:buSzPts val="1100"/>
              <a:buFont typeface="Arial"/>
              <a:buNone/>
            </a:pPr>
            <a:endParaRPr sz="2800" i="1"/>
          </a:p>
          <a:p>
            <a:pPr marL="0" lvl="0" indent="0" algn="l" rtl="0">
              <a:spcBef>
                <a:spcPts val="0"/>
              </a:spcBef>
              <a:spcAft>
                <a:spcPts val="0"/>
              </a:spcAft>
              <a:buClr>
                <a:schemeClr val="dk1"/>
              </a:buClr>
              <a:buSzPts val="1100"/>
              <a:buFont typeface="Arial"/>
              <a:buNone/>
            </a:pPr>
            <a:endParaRPr sz="2800" i="1"/>
          </a:p>
          <a:p>
            <a:pPr marL="2743200" lvl="0" indent="457200" algn="l" rtl="0">
              <a:spcBef>
                <a:spcPts val="0"/>
              </a:spcBef>
              <a:spcAft>
                <a:spcPts val="0"/>
              </a:spcAft>
              <a:buClr>
                <a:schemeClr val="dk1"/>
              </a:buClr>
              <a:buSzPts val="1100"/>
              <a:buFont typeface="Arial"/>
              <a:buNone/>
            </a:pPr>
            <a:r>
              <a:rPr lang="en-GB" sz="2800" i="1"/>
              <a:t>THANK YOU</a:t>
            </a:r>
            <a:endParaRPr sz="2800" i="1"/>
          </a:p>
          <a:p>
            <a:pPr marL="0" lvl="0" indent="0" algn="l" rtl="0">
              <a:spcBef>
                <a:spcPts val="0"/>
              </a:spcBef>
              <a:spcAft>
                <a:spcPts val="0"/>
              </a:spcAft>
              <a:buNone/>
            </a:pPr>
            <a:endParaRPr sz="28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6" name="Google Shape;76;p16"/>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77" name="Google Shape;77;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79" name="Google Shape;79;p16"/>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0" name="Google Shape;80;p16"/>
          <p:cNvSpPr txBox="1"/>
          <p:nvPr/>
        </p:nvSpPr>
        <p:spPr>
          <a:xfrm>
            <a:off x="1018850" y="891975"/>
            <a:ext cx="6773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19x + 19y + 17 = -19x + 19y - 21</a:t>
            </a:r>
            <a:endParaRPr/>
          </a:p>
          <a:p>
            <a:pPr marL="0" lvl="0" indent="0" algn="l" rtl="0">
              <a:lnSpc>
                <a:spcPct val="115000"/>
              </a:lnSpc>
              <a:spcBef>
                <a:spcPts val="0"/>
              </a:spcBef>
              <a:spcAft>
                <a:spcPts val="0"/>
              </a:spcAft>
              <a:buNone/>
            </a:pPr>
            <a:r>
              <a:rPr lang="en-GB"/>
              <a:t>38x = -38 =&gt; x = -1</a:t>
            </a:r>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86" name="Google Shape;86;p17"/>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87" name="Google Shape;87;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89" name="Google Shape;89;p17"/>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sz="1800">
              <a:solidFill>
                <a:schemeClr val="dk1"/>
              </a:solidFill>
              <a:highlight>
                <a:srgbClr val="FFFFFF"/>
              </a:highlight>
            </a:endParaRPr>
          </a:p>
        </p:txBody>
      </p:sp>
      <p:sp>
        <p:nvSpPr>
          <p:cNvPr id="90" name="Google Shape;90;p17"/>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E</a:t>
            </a:r>
            <a:endParaRPr b="1"/>
          </a:p>
        </p:txBody>
      </p:sp>
      <p:sp>
        <p:nvSpPr>
          <p:cNvPr id="91" name="Google Shape;91;p17"/>
          <p:cNvSpPr txBox="1"/>
          <p:nvPr/>
        </p:nvSpPr>
        <p:spPr>
          <a:xfrm>
            <a:off x="264000" y="1071750"/>
            <a:ext cx="79257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The cost of 2 chairs and 3 tables is Rs.1300. The cost of 3 chairs and 2 tables is Rs.1200. The cost of each table is more than that of each chair by?</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Rs.70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Rs.75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Rs.50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Rs.60</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E. None of these</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7" name="Google Shape;97;p18"/>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98" name="Google Shape;98;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00" name="Google Shape;100;p18"/>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101" name="Google Shape;101;p18"/>
          <p:cNvSpPr txBox="1"/>
          <p:nvPr/>
        </p:nvSpPr>
        <p:spPr>
          <a:xfrm>
            <a:off x="728850" y="891975"/>
            <a:ext cx="6879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●2C + 3T = 1300 --- (1)</a:t>
            </a:r>
            <a:endParaRPr/>
          </a:p>
          <a:p>
            <a:pPr marL="0" lvl="0" indent="0" algn="l" rtl="0">
              <a:lnSpc>
                <a:spcPct val="115000"/>
              </a:lnSpc>
              <a:spcBef>
                <a:spcPts val="0"/>
              </a:spcBef>
              <a:spcAft>
                <a:spcPts val="0"/>
              </a:spcAft>
              <a:buNone/>
            </a:pPr>
            <a:r>
              <a:rPr lang="en-GB"/>
              <a:t>3C + 3T = 1200 --- (2)</a:t>
            </a:r>
            <a:endParaRPr/>
          </a:p>
          <a:p>
            <a:pPr marL="0" lvl="0" indent="0" algn="l" rtl="0">
              <a:lnSpc>
                <a:spcPct val="115000"/>
              </a:lnSpc>
              <a:spcBef>
                <a:spcPts val="0"/>
              </a:spcBef>
              <a:spcAft>
                <a:spcPts val="0"/>
              </a:spcAft>
              <a:buNone/>
            </a:pPr>
            <a:r>
              <a:rPr lang="en-GB"/>
              <a:t>Subtracting 2nd from 1st, we get</a:t>
            </a:r>
            <a:endParaRPr/>
          </a:p>
          <a:p>
            <a:pPr marL="0" lvl="0" indent="0" algn="l" rtl="0">
              <a:lnSpc>
                <a:spcPct val="115000"/>
              </a:lnSpc>
              <a:spcBef>
                <a:spcPts val="0"/>
              </a:spcBef>
              <a:spcAft>
                <a:spcPts val="0"/>
              </a:spcAft>
              <a:buNone/>
            </a:pPr>
            <a:r>
              <a:rPr lang="en-GB"/>
              <a:t>-C + T = 100 =&gt; T - C = 100</a:t>
            </a:r>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7" name="Google Shape;107;p19"/>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08" name="Google Shape;108;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10" name="Google Shape;110;p19"/>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sz="1800">
              <a:solidFill>
                <a:schemeClr val="dk1"/>
              </a:solidFill>
              <a:highlight>
                <a:srgbClr val="FFFFFF"/>
              </a:highlight>
            </a:endParaRPr>
          </a:p>
        </p:txBody>
      </p:sp>
      <p:sp>
        <p:nvSpPr>
          <p:cNvPr id="111" name="Google Shape;111;p19"/>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B</a:t>
            </a:r>
            <a:endParaRPr b="1"/>
          </a:p>
        </p:txBody>
      </p:sp>
      <p:sp>
        <p:nvSpPr>
          <p:cNvPr id="112" name="Google Shape;112;p19"/>
          <p:cNvSpPr txBox="1"/>
          <p:nvPr/>
        </p:nvSpPr>
        <p:spPr>
          <a:xfrm>
            <a:off x="608025" y="891975"/>
            <a:ext cx="73842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In a three digit number, the hundred digit is 2 more than the tens digit and the units digit is 2 less than the tens digit. If the sum of the digits is 18, find the number?</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975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864</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642</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684</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18" name="Google Shape;118;p20"/>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19" name="Google Shape;119;p20"/>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1" name="Google Shape;121;p20"/>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2" name="Google Shape;122;p20"/>
          <p:cNvSpPr txBox="1"/>
          <p:nvPr/>
        </p:nvSpPr>
        <p:spPr>
          <a:xfrm>
            <a:off x="443700" y="1071750"/>
            <a:ext cx="71649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●Let the three digit numbers be 100a + 10b + c</a:t>
            </a:r>
            <a:endParaRPr/>
          </a:p>
          <a:p>
            <a:pPr marL="0" lvl="0" indent="0" algn="l" rtl="0">
              <a:lnSpc>
                <a:spcPct val="115000"/>
              </a:lnSpc>
              <a:spcBef>
                <a:spcPts val="0"/>
              </a:spcBef>
              <a:spcAft>
                <a:spcPts val="0"/>
              </a:spcAft>
              <a:buNone/>
            </a:pPr>
            <a:r>
              <a:rPr lang="en-GB"/>
              <a:t>a = b + 2</a:t>
            </a:r>
            <a:endParaRPr/>
          </a:p>
          <a:p>
            <a:pPr marL="0" lvl="0" indent="0" algn="l" rtl="0">
              <a:lnSpc>
                <a:spcPct val="115000"/>
              </a:lnSpc>
              <a:spcBef>
                <a:spcPts val="0"/>
              </a:spcBef>
              <a:spcAft>
                <a:spcPts val="0"/>
              </a:spcAft>
              <a:buNone/>
            </a:pPr>
            <a:r>
              <a:rPr lang="en-GB"/>
              <a:t>c = b - 2</a:t>
            </a:r>
            <a:endParaRPr/>
          </a:p>
          <a:p>
            <a:pPr marL="0" lvl="0" indent="0" algn="l" rtl="0">
              <a:lnSpc>
                <a:spcPct val="115000"/>
              </a:lnSpc>
              <a:spcBef>
                <a:spcPts val="0"/>
              </a:spcBef>
              <a:spcAft>
                <a:spcPts val="0"/>
              </a:spcAft>
              <a:buNone/>
            </a:pPr>
            <a:r>
              <a:rPr lang="en-GB"/>
              <a:t>a + b + c = 3b = 18 =&gt; b = 6</a:t>
            </a:r>
            <a:endParaRPr/>
          </a:p>
          <a:p>
            <a:pPr marL="0" lvl="0" indent="0" algn="l" rtl="0">
              <a:lnSpc>
                <a:spcPct val="115000"/>
              </a:lnSpc>
              <a:spcBef>
                <a:spcPts val="0"/>
              </a:spcBef>
              <a:spcAft>
                <a:spcPts val="0"/>
              </a:spcAft>
              <a:buNone/>
            </a:pPr>
            <a:r>
              <a:rPr lang="en-GB"/>
              <a:t>So a = 8 and b = 4</a:t>
            </a:r>
            <a:endParaRPr/>
          </a:p>
          <a:p>
            <a:pPr marL="0" lvl="0" indent="0" algn="l" rtl="0">
              <a:lnSpc>
                <a:spcPct val="115000"/>
              </a:lnSpc>
              <a:spcBef>
                <a:spcPts val="0"/>
              </a:spcBef>
              <a:spcAft>
                <a:spcPts val="0"/>
              </a:spcAft>
              <a:buNone/>
            </a:pPr>
            <a:r>
              <a:rPr lang="en-GB"/>
              <a:t>Hence the three digit number is: 864</a:t>
            </a:r>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1"/>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28" name="Google Shape;128;p21"/>
          <p:cNvPicPr preferRelativeResize="0"/>
          <p:nvPr/>
        </p:nvPicPr>
        <p:blipFill rotWithShape="1">
          <a:blip r:embed="rId4">
            <a:alphaModFix/>
          </a:blip>
          <a:srcRect r="57233"/>
          <a:stretch/>
        </p:blipFill>
        <p:spPr>
          <a:xfrm>
            <a:off x="8189675" y="233550"/>
            <a:ext cx="724574" cy="766799"/>
          </a:xfrm>
          <a:prstGeom prst="rect">
            <a:avLst/>
          </a:prstGeom>
          <a:noFill/>
          <a:ln>
            <a:noFill/>
          </a:ln>
        </p:spPr>
      </p:pic>
      <p:sp>
        <p:nvSpPr>
          <p:cNvPr id="129" name="Google Shape;129;p21"/>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31" name="Google Shape;131;p21"/>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132" name="Google Shape;132;p21"/>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a:t>Answer:  D</a:t>
            </a:r>
            <a:endParaRPr b="1"/>
          </a:p>
        </p:txBody>
      </p:sp>
      <p:sp>
        <p:nvSpPr>
          <p:cNvPr id="133" name="Google Shape;133;p21"/>
          <p:cNvSpPr txBox="1"/>
          <p:nvPr/>
        </p:nvSpPr>
        <p:spPr>
          <a:xfrm>
            <a:off x="460125" y="891975"/>
            <a:ext cx="7460700" cy="3000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GB" sz="1600">
                <a:solidFill>
                  <a:schemeClr val="dk1"/>
                </a:solidFill>
              </a:rPr>
              <a:t>Three consecutive odd integers are in increasing order such that the sum of the last two integers is 13 more than the first integer. Find the three integers?</a:t>
            </a:r>
            <a:endParaRPr sz="1600">
              <a:solidFill>
                <a:schemeClr val="dk1"/>
              </a:solidFill>
            </a:endParaRPr>
          </a:p>
          <a:p>
            <a:pPr marL="114300" lvl="0" indent="0" algn="l" rtl="0">
              <a:lnSpc>
                <a:spcPct val="115000"/>
              </a:lnSpc>
              <a:spcBef>
                <a:spcPts val="0"/>
              </a:spcBef>
              <a:spcAft>
                <a:spcPts val="0"/>
              </a:spcAft>
              <a:buNone/>
            </a:pP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A. 9, 11, 13</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B. 11, 13, 15</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C. 13, 15, 17</a:t>
            </a:r>
            <a:endParaRPr sz="1600">
              <a:solidFill>
                <a:schemeClr val="dk1"/>
              </a:solidFill>
            </a:endParaRPr>
          </a:p>
          <a:p>
            <a:pPr marL="114300" lvl="0" indent="0" algn="l" rtl="0">
              <a:lnSpc>
                <a:spcPct val="115000"/>
              </a:lnSpc>
              <a:spcBef>
                <a:spcPts val="0"/>
              </a:spcBef>
              <a:spcAft>
                <a:spcPts val="0"/>
              </a:spcAft>
              <a:buNone/>
            </a:pPr>
            <a:r>
              <a:rPr lang="en-GB" sz="1600">
                <a:solidFill>
                  <a:schemeClr val="dk1"/>
                </a:solidFill>
              </a:rPr>
              <a:t>D. 7, 9, 11</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1772</Words>
  <PresentationFormat>On-screen Show (16:9)</PresentationFormat>
  <Paragraphs>251</Paragraphs>
  <Slides>33</Slides>
  <Notes>33</Notes>
  <HiddenSlides>9</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Roboto</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new</cp:lastModifiedBy>
  <cp:revision>1</cp:revision>
  <dcterms:modified xsi:type="dcterms:W3CDTF">2021-03-04T05:19:51Z</dcterms:modified>
</cp:coreProperties>
</file>