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98" r:id="rId3"/>
    <p:sldId id="266" r:id="rId4"/>
    <p:sldId id="333" r:id="rId5"/>
    <p:sldId id="332" r:id="rId6"/>
    <p:sldId id="268" r:id="rId7"/>
    <p:sldId id="269" r:id="rId8"/>
    <p:sldId id="285" r:id="rId9"/>
    <p:sldId id="286" r:id="rId10"/>
    <p:sldId id="287" r:id="rId11"/>
    <p:sldId id="288" r:id="rId12"/>
    <p:sldId id="291" r:id="rId13"/>
    <p:sldId id="292" r:id="rId14"/>
    <p:sldId id="293" r:id="rId15"/>
    <p:sldId id="294" r:id="rId16"/>
    <p:sldId id="295" r:id="rId17"/>
    <p:sldId id="297" r:id="rId18"/>
    <p:sldId id="299" r:id="rId19"/>
    <p:sldId id="304" r:id="rId20"/>
    <p:sldId id="305" r:id="rId21"/>
    <p:sldId id="306" r:id="rId22"/>
    <p:sldId id="307" r:id="rId23"/>
    <p:sldId id="309" r:id="rId24"/>
    <p:sldId id="311" r:id="rId25"/>
    <p:sldId id="317" r:id="rId26"/>
    <p:sldId id="318" r:id="rId27"/>
    <p:sldId id="323" r:id="rId28"/>
    <p:sldId id="322" r:id="rId29"/>
    <p:sldId id="321" r:id="rId30"/>
    <p:sldId id="320" r:id="rId31"/>
    <p:sldId id="319" r:id="rId32"/>
    <p:sldId id="324" r:id="rId33"/>
    <p:sldId id="325" r:id="rId34"/>
    <p:sldId id="326" r:id="rId35"/>
    <p:sldId id="316" r:id="rId3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9642" autoAdjust="0"/>
  </p:normalViewPr>
  <p:slideViewPr>
    <p:cSldViewPr snapToGrid="0">
      <p:cViewPr>
        <p:scale>
          <a:sx n="108" d="100"/>
          <a:sy n="108" d="100"/>
        </p:scale>
        <p:origin x="-270" y="-72"/>
      </p:cViewPr>
      <p:guideLst>
        <p:guide orient="horz" pos="2808"/>
        <p:guide orient="horz" pos="828"/>
        <p:guide orient="horz" pos="1140"/>
        <p:guide orient="horz" pos="2451"/>
        <p:guide orient="horz" pos="2196"/>
        <p:guide pos="2174"/>
        <p:guide pos="216"/>
        <p:guide pos="5552"/>
        <p:guide pos="888"/>
        <p:guide pos="2859"/>
        <p:guide pos="49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08117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sz="1100" b="0" i="0" u="none" strike="noStrike" cap="none" dirty="0">
              <a:solidFill>
                <a:srgbClr val="000000"/>
              </a:solidFill>
              <a:effectLst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sz="1100" b="0" i="0" u="none" strike="noStrike" cap="none" dirty="0">
              <a:solidFill>
                <a:srgbClr val="000000"/>
              </a:solidFill>
              <a:effectLst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sz="1100" b="0" i="0" u="none" strike="noStrike" cap="none" dirty="0">
              <a:solidFill>
                <a:srgbClr val="000000"/>
              </a:solidFill>
              <a:effectLst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IN" sz="1100" b="0" i="0" u="none" strike="noStrike" cap="none" dirty="0">
              <a:solidFill>
                <a:srgbClr val="000000"/>
              </a:solidFill>
              <a:effectLst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5875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sz="1100" b="0" i="0" u="none" strike="noStrike" cap="none" dirty="0">
              <a:solidFill>
                <a:srgbClr val="000000"/>
              </a:solidFill>
              <a:effectLst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sz="1100" b="0" i="0" u="none" strike="noStrike" cap="none" dirty="0">
              <a:solidFill>
                <a:srgbClr val="000000"/>
              </a:solidFill>
              <a:effectLst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IN" sz="1100" b="0" i="0" u="none" strike="noStrike" cap="none" dirty="0">
              <a:solidFill>
                <a:srgbClr val="000000"/>
              </a:solidFill>
              <a:effectLst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5875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sz="1100" b="0" i="0" u="none" strike="noStrike" cap="none" dirty="0">
              <a:solidFill>
                <a:srgbClr val="000000"/>
              </a:solidFill>
              <a:effectLst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sz="1100" b="0" i="0" u="none" strike="noStrike" cap="none" dirty="0">
              <a:solidFill>
                <a:srgbClr val="000000"/>
              </a:solidFill>
              <a:effectLst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sz="1100" b="0" i="0" u="none" strike="noStrike" cap="none" dirty="0">
              <a:solidFill>
                <a:srgbClr val="000000"/>
              </a:solidFill>
              <a:effectLst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IN" sz="1100" b="0" i="0" u="none" strike="noStrike" cap="none" dirty="0">
              <a:solidFill>
                <a:srgbClr val="000000"/>
              </a:solidFill>
              <a:effectLst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5875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endParaRPr lang="en-IN" sz="1100" b="0" i="0" u="none" strike="noStrike" cap="none" dirty="0">
              <a:solidFill>
                <a:srgbClr val="000000"/>
              </a:solidFill>
              <a:effectLst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IN" sz="1100" b="0" i="0" u="none" strike="noStrike" cap="none" dirty="0">
              <a:solidFill>
                <a:srgbClr val="000000"/>
              </a:solidFill>
              <a:effectLst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generated with high confidenc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800" y="183600"/>
            <a:ext cx="1022401" cy="766801"/>
          </a:xfrm>
          <a:prstGeom prst="rect">
            <a:avLst/>
          </a:prstGeom>
        </p:spPr>
      </p:pic>
      <p:pic>
        <p:nvPicPr>
          <p:cNvPr id="18" name="Picture 17" descr="A picture containing colorful, colored&#10;&#10;Description generated with very high confidence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03" b="37531"/>
          <a:stretch>
            <a:fillRect/>
          </a:stretch>
        </p:blipFill>
        <p:spPr>
          <a:xfrm>
            <a:off x="0" y="4849200"/>
            <a:ext cx="9144000" cy="294300"/>
          </a:xfrm>
          <a:prstGeom prst="rect">
            <a:avLst/>
          </a:prstGeom>
        </p:spPr>
      </p:pic>
      <p:sp>
        <p:nvSpPr>
          <p:cNvPr id="13" name="Oval 12"/>
          <p:cNvSpPr/>
          <p:nvPr userDrawn="1"/>
        </p:nvSpPr>
        <p:spPr>
          <a:xfrm>
            <a:off x="8946830" y="4943496"/>
            <a:ext cx="576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 dirty="0"/>
          </a:p>
        </p:txBody>
      </p:sp>
      <p:sp>
        <p:nvSpPr>
          <p:cNvPr id="25" name="Oval 24"/>
          <p:cNvSpPr/>
          <p:nvPr userDrawn="1"/>
        </p:nvSpPr>
        <p:spPr>
          <a:xfrm>
            <a:off x="8870400" y="4943496"/>
            <a:ext cx="576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 dirty="0"/>
          </a:p>
        </p:txBody>
      </p:sp>
      <p:sp>
        <p:nvSpPr>
          <p:cNvPr id="26" name="Oval 25"/>
          <p:cNvSpPr/>
          <p:nvPr userDrawn="1"/>
        </p:nvSpPr>
        <p:spPr>
          <a:xfrm>
            <a:off x="8793970" y="4943496"/>
            <a:ext cx="576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 dirty="0"/>
          </a:p>
        </p:txBody>
      </p:sp>
      <p:sp>
        <p:nvSpPr>
          <p:cNvPr id="27" name="Oval 26"/>
          <p:cNvSpPr/>
          <p:nvPr userDrawn="1"/>
        </p:nvSpPr>
        <p:spPr>
          <a:xfrm>
            <a:off x="8717540" y="4943496"/>
            <a:ext cx="576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808000" y="431425"/>
            <a:ext cx="3527998" cy="4280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21972" y="965915"/>
            <a:ext cx="8493092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/>
              <a:t>The correct order is :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1"/>
                </a:solidFill>
              </a:rPr>
              <a:t>We can arrange it both in ascending or descending order of their area. Only option C is correct. Because it represents the sequence in ascending order.</a:t>
            </a:r>
            <a:endParaRPr lang="en-IN" sz="18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sz="1800" dirty="0" smtClean="0"/>
          </a:p>
          <a:p>
            <a:pPr>
              <a:lnSpc>
                <a:spcPct val="150000"/>
              </a:lnSpc>
            </a:pPr>
            <a:endParaRPr lang="en-IN" sz="1800" dirty="0">
              <a:solidFill>
                <a:schemeClr val="tx1"/>
              </a:solidFill>
            </a:endParaRPr>
          </a:p>
          <a:p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10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Explanation: 03</a:t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Google Shape;69;p1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943" y="842789"/>
            <a:ext cx="8773514" cy="3992450"/>
          </a:xfrm>
        </p:spPr>
        <p:txBody>
          <a:bodyPr/>
          <a:lstStyle/>
          <a:p>
            <a:pPr>
              <a:lnSpc>
                <a:spcPct val="150000"/>
              </a:lnSpc>
              <a:buClrTx/>
              <a:buNone/>
            </a:pPr>
            <a:r>
              <a:rPr lang="en-US" dirty="0" smtClean="0">
                <a:solidFill>
                  <a:schemeClr val="tx1"/>
                </a:solidFill>
              </a:rPr>
              <a:t>If the first and second digits are interchanged in each number from the following</a:t>
            </a:r>
          </a:p>
          <a:p>
            <a:pPr>
              <a:lnSpc>
                <a:spcPct val="150000"/>
              </a:lnSpc>
              <a:buClrTx/>
              <a:buNone/>
            </a:pPr>
            <a:r>
              <a:rPr lang="en-US" dirty="0" smtClean="0">
                <a:solidFill>
                  <a:schemeClr val="tx1"/>
                </a:solidFill>
              </a:rPr>
              <a:t>set of numbers, and then the numbers are arranged in descending order, which</a:t>
            </a:r>
          </a:p>
          <a:p>
            <a:pPr>
              <a:lnSpc>
                <a:spcPct val="150000"/>
              </a:lnSpc>
              <a:buClrTx/>
              <a:buNone/>
            </a:pPr>
            <a:r>
              <a:rPr lang="en-US" dirty="0" smtClean="0">
                <a:solidFill>
                  <a:schemeClr val="tx1"/>
                </a:solidFill>
              </a:rPr>
              <a:t>number will be second ?</a:t>
            </a:r>
          </a:p>
          <a:p>
            <a:pPr>
              <a:lnSpc>
                <a:spcPct val="150000"/>
              </a:lnSpc>
              <a:buClrTx/>
              <a:buNone/>
            </a:pPr>
            <a:r>
              <a:rPr lang="en-US" dirty="0" smtClean="0">
                <a:solidFill>
                  <a:schemeClr val="tx1"/>
                </a:solidFill>
              </a:rPr>
              <a:t>376  438  476  389  567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376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567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389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476                                                                                                  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</a:t>
            </a:r>
            <a:r>
              <a:rPr lang="en-US" dirty="0" smtClean="0">
                <a:solidFill>
                  <a:schemeClr val="tx1"/>
                </a:solidFill>
              </a:rPr>
              <a:t>Answer: </a:t>
            </a:r>
            <a:r>
              <a:rPr lang="en-US" b="1" i="1" dirty="0" smtClean="0">
                <a:solidFill>
                  <a:schemeClr val="tx1"/>
                </a:solidFill>
              </a:rPr>
              <a:t>D</a:t>
            </a:r>
            <a:r>
              <a:rPr lang="en-US" i="1" dirty="0" smtClean="0">
                <a:solidFill>
                  <a:schemeClr val="tx1"/>
                </a:solidFill>
              </a:rPr>
              <a:t>   </a:t>
            </a:r>
            <a:r>
              <a:rPr lang="en-US" dirty="0" smtClean="0">
                <a:solidFill>
                  <a:schemeClr val="tx1"/>
                </a:solidFill>
              </a:rPr>
              <a:t>                                                         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Tx/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Tx/>
              <a:buNone/>
            </a:pPr>
            <a:r>
              <a:rPr lang="en-IN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   </a:t>
            </a:r>
          </a:p>
          <a:p>
            <a:pPr marL="114300" indent="0">
              <a:buNone/>
            </a:pPr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Question: 04</a:t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062" y="1030310"/>
            <a:ext cx="8626238" cy="3049321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Given 376  438  476  389  567  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After interchanging 1st and 2nd digits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736  348  746  839  657   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Now, arranging in descending order 839  746  736  657  348 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Here in second place 746 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Therefore, 476 is the answer.</a:t>
            </a:r>
          </a:p>
          <a:p>
            <a:pPr>
              <a:lnSpc>
                <a:spcPct val="150000"/>
              </a:lnSpc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Explanation</a:t>
            </a:r>
            <a:r>
              <a:rPr lang="en-IN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: 04</a:t>
            </a: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168" y="1000349"/>
            <a:ext cx="8815064" cy="3062200"/>
          </a:xfrm>
        </p:spPr>
        <p:txBody>
          <a:bodyPr/>
          <a:lstStyle/>
          <a:p>
            <a:pPr>
              <a:lnSpc>
                <a:spcPct val="150000"/>
              </a:lnSpc>
              <a:buClrTx/>
              <a:buNone/>
            </a:pPr>
            <a:r>
              <a:rPr lang="en-US" dirty="0" smtClean="0">
                <a:solidFill>
                  <a:schemeClr val="tx1"/>
                </a:solidFill>
              </a:rPr>
              <a:t>1. Never   2. Sometimes   3. Generally   4. Seldom   5. Always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 5, 2, 1, 3, 4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 5, 2, 4, 3, 1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 5, 3, 2, 1, 4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 5, 3, 2, 4, 1</a:t>
            </a:r>
          </a:p>
          <a:p>
            <a:pPr marL="114300" indent="0">
              <a:lnSpc>
                <a:spcPct val="150000"/>
              </a:lnSpc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IN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    </a:t>
            </a:r>
            <a:r>
              <a:rPr lang="en-IN" i="1" dirty="0" smtClean="0">
                <a:solidFill>
                  <a:schemeClr val="tx1"/>
                </a:solidFill>
              </a:rPr>
              <a:t> </a:t>
            </a:r>
            <a:r>
              <a:rPr lang="en-IN" i="1" dirty="0" smtClean="0">
                <a:solidFill>
                  <a:schemeClr val="tx1"/>
                </a:solidFill>
              </a:rPr>
              <a:t>Answer: </a:t>
            </a:r>
            <a:r>
              <a:rPr lang="en-IN" b="1" i="1" dirty="0" smtClean="0">
                <a:solidFill>
                  <a:schemeClr val="tx1"/>
                </a:solidFill>
              </a:rPr>
              <a:t>D</a:t>
            </a:r>
            <a:endParaRPr lang="en-IN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Question: 05</a:t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820" y="1043189"/>
            <a:ext cx="8600480" cy="3016345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The correct order is :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Always    Generally     Sometimes     Seldom    Never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     5             3                    2                    4           1</a:t>
            </a:r>
          </a:p>
          <a:p>
            <a:pPr marL="114300" indent="0">
              <a:lnSpc>
                <a:spcPct val="150000"/>
              </a:lnSpc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Explanation</a:t>
            </a:r>
            <a:r>
              <a:rPr lang="en-IN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: 05</a:t>
            </a: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168" y="1000349"/>
            <a:ext cx="8815064" cy="3604677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1. Defender   2. Midfielder   3. Striker   4. Goal keeper   5. Football team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2, 1, 3, 4, 5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5, 1, 2, 3, 4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4, 1, 2, 3, 5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1, 3, 2, 4, 5</a:t>
            </a:r>
          </a:p>
          <a:p>
            <a:pPr>
              <a:lnSpc>
                <a:spcPct val="150000"/>
              </a:lnSpc>
              <a:buClrTx/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IN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  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IN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     </a:t>
            </a:r>
            <a:r>
              <a:rPr lang="en-IN" dirty="0" smtClean="0">
                <a:solidFill>
                  <a:schemeClr val="tx1"/>
                </a:solidFill>
              </a:rPr>
              <a:t>Answer: </a:t>
            </a:r>
            <a:r>
              <a:rPr lang="en-IN" b="1" i="1" dirty="0" smtClean="0">
                <a:solidFill>
                  <a:schemeClr val="tx1"/>
                </a:solidFill>
              </a:rPr>
              <a:t>C</a:t>
            </a:r>
            <a:endParaRPr lang="en-IN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IN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Question: 06</a:t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941" y="978794"/>
            <a:ext cx="8613359" cy="3578919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The correct order is :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There should be first a goal keeper then defender then midfielder after that striker and all of these constitutes a football team.</a:t>
            </a:r>
            <a:endParaRPr lang="en-IN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Explanation</a:t>
            </a:r>
            <a:r>
              <a:rPr lang="en-IN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: 06</a:t>
            </a: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821" y="1000349"/>
            <a:ext cx="8737243" cy="3540282"/>
          </a:xfrm>
        </p:spPr>
        <p:txBody>
          <a:bodyPr/>
          <a:lstStyle/>
          <a:p>
            <a:pPr>
              <a:lnSpc>
                <a:spcPct val="150000"/>
              </a:lnSpc>
              <a:buClrTx/>
              <a:buNone/>
            </a:pPr>
            <a:r>
              <a:rPr lang="en-US" dirty="0" smtClean="0">
                <a:solidFill>
                  <a:schemeClr val="tx1"/>
                </a:solidFill>
              </a:rPr>
              <a:t>1. Birds   2. Winter   3. Migration   4. India   5. Siberia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4, 1, 2, 3, 5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3, 1, 2, 4, 5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5, 2, 1, 3, 4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4, 1, 2, 5, 3</a:t>
            </a:r>
          </a:p>
          <a:p>
            <a:pPr marL="114300" indent="0">
              <a:lnSpc>
                <a:spcPct val="150000"/>
              </a:lnSpc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IN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    </a:t>
            </a:r>
            <a:r>
              <a:rPr lang="en-IN" i="1" dirty="0" smtClean="0">
                <a:solidFill>
                  <a:schemeClr val="tx1"/>
                </a:solidFill>
              </a:rPr>
              <a:t>Answer: </a:t>
            </a:r>
            <a:r>
              <a:rPr lang="en-IN" b="1" i="1" dirty="0" smtClean="0">
                <a:solidFill>
                  <a:schemeClr val="tx1"/>
                </a:solidFill>
              </a:rPr>
              <a:t>C</a:t>
            </a:r>
            <a:endParaRPr lang="en-IN" b="1" i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Question: 07</a:t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941" y="1004552"/>
            <a:ext cx="8613359" cy="3553161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IN" dirty="0" smtClean="0">
                <a:solidFill>
                  <a:schemeClr val="tx1"/>
                </a:solidFill>
              </a:rPr>
              <a:t>Order is:</a:t>
            </a:r>
          </a:p>
          <a:p>
            <a:pPr marL="114300" indent="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</a:rPr>
              <a:t>  From Siberia in winter season birds migrate to India. Hence, option C is correct.</a:t>
            </a:r>
            <a:endParaRPr lang="en-IN" sz="1600" dirty="0" smtClean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IN" sz="1600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IN" sz="1600" dirty="0">
              <a:solidFill>
                <a:schemeClr val="tx1"/>
              </a:solidFill>
            </a:endParaRPr>
          </a:p>
          <a:p>
            <a:endParaRPr lang="en-IN" sz="1600" dirty="0">
              <a:solidFill>
                <a:schemeClr val="tx1"/>
              </a:solidFill>
            </a:endParaRPr>
          </a:p>
          <a:p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Explanation</a:t>
            </a:r>
            <a:r>
              <a:rPr lang="en-IN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: 07</a:t>
            </a: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11" y="904580"/>
            <a:ext cx="8776153" cy="3553161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dirty="0" smtClean="0">
                <a:solidFill>
                  <a:schemeClr val="tx1"/>
                </a:solidFill>
              </a:rPr>
              <a:t>1.  Iron   2. Copper   3. Gold   4. Silver   5. </a:t>
            </a:r>
            <a:r>
              <a:rPr lang="en-US" dirty="0" err="1" smtClean="0">
                <a:solidFill>
                  <a:schemeClr val="tx1"/>
                </a:solidFill>
              </a:rPr>
              <a:t>Aluminium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2, 1, 4, 3, 5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2, 1, 3, 4, 5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1, 2, 5, 4, 3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1, 5, 2, 4, 3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IN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    </a:t>
            </a:r>
            <a:r>
              <a:rPr lang="en-IN" i="1" dirty="0" smtClean="0">
                <a:solidFill>
                  <a:schemeClr val="tx1"/>
                </a:solidFill>
              </a:rPr>
              <a:t>Answer: </a:t>
            </a:r>
            <a:r>
              <a:rPr lang="en-IN" b="1" i="1" dirty="0" smtClean="0">
                <a:solidFill>
                  <a:schemeClr val="tx1"/>
                </a:solidFill>
              </a:rPr>
              <a:t>D</a:t>
            </a:r>
            <a:endParaRPr lang="en-IN" i="1" dirty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i="1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Question: 08</a:t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7735" y="1683657"/>
            <a:ext cx="6451294" cy="1802494"/>
          </a:xfrm>
        </p:spPr>
        <p:txBody>
          <a:bodyPr/>
          <a:lstStyle/>
          <a:p>
            <a:pPr marL="114300" indent="0">
              <a:buNone/>
            </a:pPr>
            <a:r>
              <a:rPr lang="en-US" sz="4800" b="1" dirty="0" smtClean="0">
                <a:solidFill>
                  <a:schemeClr val="tx1"/>
                </a:solidFill>
              </a:rPr>
              <a:t>     WORD GROUP </a:t>
            </a:r>
          </a:p>
          <a:p>
            <a:pPr marL="114300" indent="0" algn="ctr">
              <a:buNone/>
            </a:pPr>
            <a:r>
              <a:rPr lang="en-US" sz="4800" b="1" dirty="0" smtClean="0">
                <a:solidFill>
                  <a:schemeClr val="tx1"/>
                </a:solidFill>
              </a:rPr>
              <a:t>CATEGORISATION</a:t>
            </a:r>
            <a:endParaRPr lang="en-IN" sz="4800" b="1" dirty="0">
              <a:solidFill>
                <a:schemeClr val="tx1"/>
              </a:solidFill>
            </a:endParaRPr>
          </a:p>
        </p:txBody>
      </p:sp>
      <p:pic>
        <p:nvPicPr>
          <p:cNvPr id="5" name="Google Shape;69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093" y="862885"/>
            <a:ext cx="8523207" cy="3694828"/>
          </a:xfrm>
        </p:spPr>
        <p:txBody>
          <a:bodyPr/>
          <a:lstStyle/>
          <a:p>
            <a:pPr marL="114300" indent="0">
              <a:lnSpc>
                <a:spcPct val="150000"/>
              </a:lnSpc>
              <a:buClrTx/>
              <a:buNone/>
            </a:pPr>
            <a:r>
              <a:rPr lang="en-IN" dirty="0" smtClean="0">
                <a:solidFill>
                  <a:schemeClr val="tx1"/>
                </a:solidFill>
              </a:rPr>
              <a:t>Order is:</a:t>
            </a:r>
          </a:p>
          <a:p>
            <a:pPr marL="114300" indent="0">
              <a:lnSpc>
                <a:spcPct val="150000"/>
              </a:lnSpc>
              <a:buClrTx/>
              <a:buNone/>
            </a:pPr>
            <a:r>
              <a:rPr lang="en-US" dirty="0" smtClean="0">
                <a:solidFill>
                  <a:schemeClr val="tx1"/>
                </a:solidFill>
              </a:rPr>
              <a:t>Iron is cheaper than </a:t>
            </a:r>
            <a:r>
              <a:rPr lang="en-US" dirty="0" err="1" smtClean="0">
                <a:solidFill>
                  <a:schemeClr val="tx1"/>
                </a:solidFill>
              </a:rPr>
              <a:t>aluminium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dirty="0" err="1" smtClean="0">
                <a:solidFill>
                  <a:schemeClr val="tx1"/>
                </a:solidFill>
              </a:rPr>
              <a:t>aluminium</a:t>
            </a:r>
            <a:r>
              <a:rPr lang="en-US" dirty="0" smtClean="0">
                <a:solidFill>
                  <a:schemeClr val="tx1"/>
                </a:solidFill>
              </a:rPr>
              <a:t> is cheaper than copper. Copper is cheaper than silver and silver is cheaper than gold.</a:t>
            </a:r>
            <a:endParaRPr lang="en-IN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chemeClr val="tx1"/>
                </a:solidFill>
              </a:rPr>
              <a:t>Iron</a:t>
            </a: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chemeClr val="tx1"/>
                </a:solidFill>
              </a:rPr>
              <a:t>Aluminium</a:t>
            </a: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chemeClr val="tx1"/>
                </a:solidFill>
              </a:rPr>
              <a:t>Copper</a:t>
            </a: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chemeClr val="tx1"/>
                </a:solidFill>
              </a:rPr>
              <a:t>Silver</a:t>
            </a: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chemeClr val="tx1"/>
                </a:solidFill>
              </a:rPr>
              <a:t>Gold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solidFill>
                <a:schemeClr val="tx1"/>
              </a:solidFill>
            </a:endParaRPr>
          </a:p>
          <a:p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Explanation</a:t>
            </a:r>
            <a:r>
              <a:rPr lang="en-IN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: 08</a:t>
            </a: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822" y="1000349"/>
            <a:ext cx="8737242" cy="3540282"/>
          </a:xfrm>
        </p:spPr>
        <p:txBody>
          <a:bodyPr/>
          <a:lstStyle/>
          <a:p>
            <a:pPr>
              <a:lnSpc>
                <a:spcPct val="150000"/>
              </a:lnSpc>
              <a:buClrTx/>
              <a:buNone/>
            </a:pPr>
            <a:r>
              <a:rPr lang="en-US" dirty="0" smtClean="0">
                <a:solidFill>
                  <a:schemeClr val="tx1"/>
                </a:solidFill>
              </a:rPr>
              <a:t>1. Treatment    2. Patient    3. Diagnosis    4. Doctor    5. Bill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2, 4, 3, 5, 1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2, 4, 1, 3, 5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2, 4, 3, 1, 5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5, 4, 1, 3, 2</a:t>
            </a:r>
          </a:p>
          <a:p>
            <a:pPr marL="114300" indent="0">
              <a:lnSpc>
                <a:spcPct val="150000"/>
              </a:lnSpc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IN" dirty="0" smtClean="0">
                <a:solidFill>
                  <a:schemeClr val="tx1"/>
                </a:solidFill>
              </a:rPr>
              <a:t>                                                                                                          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IN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    </a:t>
            </a:r>
            <a:r>
              <a:rPr lang="en-IN" i="1" dirty="0" smtClean="0">
                <a:solidFill>
                  <a:schemeClr val="tx1"/>
                </a:solidFill>
              </a:rPr>
              <a:t>Answer: </a:t>
            </a:r>
            <a:r>
              <a:rPr lang="en-IN" b="1" i="1" dirty="0" smtClean="0">
                <a:solidFill>
                  <a:schemeClr val="tx1"/>
                </a:solidFill>
              </a:rPr>
              <a:t>C</a:t>
            </a:r>
            <a:endParaRPr lang="en-IN" b="1" i="1" dirty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b="1" i="1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Question: 09</a:t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335" y="1017431"/>
            <a:ext cx="8548965" cy="3540282"/>
          </a:xfrm>
        </p:spPr>
        <p:txBody>
          <a:bodyPr/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A person falls ill and becomes a patient; visits a doctor; diagnosis is done, treatment starts and finally the bill is generated.</a:t>
            </a:r>
          </a:p>
          <a:p>
            <a:pPr>
              <a:buClrTx/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Explanation</a:t>
            </a:r>
            <a:r>
              <a:rPr lang="en-IN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: 09</a:t>
            </a: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83" y="1000349"/>
            <a:ext cx="8785881" cy="3553161"/>
          </a:xfrm>
        </p:spPr>
        <p:txBody>
          <a:bodyPr/>
          <a:lstStyle/>
          <a:p>
            <a:pPr>
              <a:lnSpc>
                <a:spcPct val="150000"/>
              </a:lnSpc>
              <a:buClrTx/>
              <a:buNone/>
            </a:pPr>
            <a:r>
              <a:rPr lang="en-US" dirty="0" smtClean="0">
                <a:solidFill>
                  <a:schemeClr val="tx1"/>
                </a:solidFill>
              </a:rPr>
              <a:t>1. Journalist    2. Incident    3. Newspaper    4. Article    5. Public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2, 1, 4, 3, 5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2, 1, 3, 4, 5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5, 3, 4, 2, 1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1, 3, 2, 4, 5</a:t>
            </a:r>
          </a:p>
          <a:p>
            <a:pPr marL="114300" indent="0">
              <a:lnSpc>
                <a:spcPct val="150000"/>
              </a:lnSpc>
              <a:buClrTx/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IN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     </a:t>
            </a:r>
            <a:r>
              <a:rPr lang="en-IN" dirty="0" smtClean="0">
                <a:solidFill>
                  <a:schemeClr val="tx1"/>
                </a:solidFill>
              </a:rPr>
              <a:t>Answer: </a:t>
            </a:r>
            <a:r>
              <a:rPr lang="en-IN" b="1" i="1" dirty="0" smtClean="0">
                <a:solidFill>
                  <a:schemeClr val="tx1"/>
                </a:solidFill>
              </a:rPr>
              <a:t>A</a:t>
            </a:r>
            <a:endParaRPr lang="en-IN" b="1" dirty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Question: 10</a:t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335" y="1017431"/>
            <a:ext cx="8548965" cy="3540282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First an incident will occur then a journalist will write it in an article which will be published in a newspaper and public can get it.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Explanation</a:t>
            </a:r>
            <a:r>
              <a:rPr lang="en-IN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: 10</a:t>
            </a: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82" y="1000349"/>
            <a:ext cx="8726282" cy="3540282"/>
          </a:xfrm>
        </p:spPr>
        <p:txBody>
          <a:bodyPr/>
          <a:lstStyle/>
          <a:p>
            <a:pPr>
              <a:lnSpc>
                <a:spcPct val="150000"/>
              </a:lnSpc>
              <a:buClrTx/>
              <a:buNone/>
            </a:pPr>
            <a:r>
              <a:rPr lang="da-DK" dirty="0" smtClean="0">
                <a:solidFill>
                  <a:schemeClr val="tx1"/>
                </a:solidFill>
              </a:rPr>
              <a:t>1. Op-amp   2. FET   3. BJT   4. Transistor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+mj-lt"/>
              <a:buAutoNum type="alphaUcPeriod"/>
            </a:pPr>
            <a:r>
              <a:rPr lang="da-DK" dirty="0" smtClean="0">
                <a:solidFill>
                  <a:schemeClr val="tx1"/>
                </a:solidFill>
              </a:rPr>
              <a:t>1, 3, 2, 4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+mj-lt"/>
              <a:buAutoNum type="alphaUcPeriod"/>
            </a:pPr>
            <a:r>
              <a:rPr lang="da-DK" dirty="0" smtClean="0">
                <a:solidFill>
                  <a:schemeClr val="tx1"/>
                </a:solidFill>
              </a:rPr>
              <a:t>3, 2, 1, 4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+mj-lt"/>
              <a:buAutoNum type="alphaUcPeriod"/>
            </a:pPr>
            <a:r>
              <a:rPr lang="da-DK" dirty="0" smtClean="0">
                <a:solidFill>
                  <a:schemeClr val="tx1"/>
                </a:solidFill>
              </a:rPr>
              <a:t>4, 3, 2, 1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+mj-lt"/>
              <a:buAutoNum type="alphaUcPeriod"/>
            </a:pPr>
            <a:r>
              <a:rPr lang="da-DK" dirty="0" smtClean="0">
                <a:solidFill>
                  <a:schemeClr val="tx1"/>
                </a:solidFill>
              </a:rPr>
              <a:t>1, 4, 3, 2</a:t>
            </a:r>
          </a:p>
          <a:p>
            <a:pPr marL="114300" indent="0">
              <a:lnSpc>
                <a:spcPct val="150000"/>
              </a:lnSpc>
              <a:buClrTx/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IN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    </a:t>
            </a:r>
            <a:r>
              <a:rPr lang="en-IN" dirty="0" smtClean="0">
                <a:solidFill>
                  <a:schemeClr val="tx1"/>
                </a:solidFill>
              </a:rPr>
              <a:t>Answer: </a:t>
            </a:r>
            <a:r>
              <a:rPr lang="en-US" b="1" i="1" dirty="0" smtClean="0">
                <a:solidFill>
                  <a:schemeClr val="tx1"/>
                </a:solidFill>
              </a:rPr>
              <a:t>C</a:t>
            </a:r>
            <a:endParaRPr lang="en-IN" b="1" i="1" dirty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b="1" i="1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Question: 11</a:t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821" y="927279"/>
            <a:ext cx="8600480" cy="3630434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The correct order is :</a:t>
            </a:r>
          </a:p>
          <a:p>
            <a:pPr marL="114300" indent="0">
              <a:lnSpc>
                <a:spcPct val="150000"/>
              </a:lnSpc>
              <a:buClrTx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 First transistor is invented then BJT then FET and after that op-amp. Hence, option C is correct.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Explanation</a:t>
            </a:r>
            <a:r>
              <a:rPr lang="en-IN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: 11</a:t>
            </a: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94" y="1000349"/>
            <a:ext cx="8746970" cy="3540282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1. Soil   2. River   3. Decay   4. Mountain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4, 2, 3, 1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1, 2, 4, 3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3, 2, 1, 4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4, 3, 2, 1</a:t>
            </a:r>
          </a:p>
          <a:p>
            <a:pPr marL="114300" indent="0">
              <a:lnSpc>
                <a:spcPct val="150000"/>
              </a:lnSpc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IN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    </a:t>
            </a:r>
            <a:r>
              <a:rPr lang="en-IN" dirty="0" smtClean="0">
                <a:solidFill>
                  <a:schemeClr val="tx1"/>
                </a:solidFill>
              </a:rPr>
              <a:t>Answer: </a:t>
            </a:r>
            <a:r>
              <a:rPr lang="en-IN" b="1" i="1" dirty="0" smtClean="0">
                <a:solidFill>
                  <a:schemeClr val="tx1"/>
                </a:solidFill>
              </a:rPr>
              <a:t>A</a:t>
            </a:r>
            <a:endParaRPr lang="en-IN" b="1" i="1" dirty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b="1" i="1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Question: 12</a:t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335" y="1017431"/>
            <a:ext cx="8548965" cy="3540282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The correct sequence is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Mountain- river- decay- soil</a:t>
            </a:r>
          </a:p>
          <a:p>
            <a:pPr marL="114300" indent="0">
              <a:lnSpc>
                <a:spcPct val="150000"/>
              </a:lnSpc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Explanation</a:t>
            </a:r>
            <a:r>
              <a:rPr lang="en-IN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: 12</a:t>
            </a: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94" y="1000349"/>
            <a:ext cx="8746970" cy="3540282"/>
          </a:xfrm>
        </p:spPr>
        <p:txBody>
          <a:bodyPr/>
          <a:lstStyle/>
          <a:p>
            <a:pPr fontAlgn="b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1. Rain   2. Vaporization   3. Water   4. Condensation   5. Clouds</a:t>
            </a:r>
          </a:p>
          <a:p>
            <a:pPr fontAlgn="b">
              <a:lnSpc>
                <a:spcPct val="150000"/>
              </a:lnSpc>
              <a:buClr>
                <a:schemeClr val="tx1"/>
              </a:buClr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1, 3, 2, 4, 5</a:t>
            </a:r>
          </a:p>
          <a:p>
            <a:pPr fontAlgn="b">
              <a:lnSpc>
                <a:spcPct val="150000"/>
              </a:lnSpc>
              <a:buClr>
                <a:schemeClr val="tx1"/>
              </a:buClr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3, 2, 4, 5, 1</a:t>
            </a:r>
          </a:p>
          <a:p>
            <a:pPr fontAlgn="b">
              <a:lnSpc>
                <a:spcPct val="150000"/>
              </a:lnSpc>
              <a:buClr>
                <a:schemeClr val="tx1"/>
              </a:buClr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3, 2, 5, 4, 1</a:t>
            </a:r>
          </a:p>
          <a:p>
            <a:pPr fontAlgn="b">
              <a:lnSpc>
                <a:spcPct val="150000"/>
              </a:lnSpc>
              <a:buClr>
                <a:schemeClr val="tx1"/>
              </a:buClr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2, 3, 5, 4, 1</a:t>
            </a:r>
          </a:p>
          <a:p>
            <a:pPr marL="114300" indent="0">
              <a:lnSpc>
                <a:spcPct val="150000"/>
              </a:lnSpc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IN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    </a:t>
            </a:r>
            <a:r>
              <a:rPr lang="en-IN" dirty="0" smtClean="0">
                <a:solidFill>
                  <a:schemeClr val="tx1"/>
                </a:solidFill>
              </a:rPr>
              <a:t>Answer: </a:t>
            </a:r>
            <a:r>
              <a:rPr lang="en-IN" b="1" i="1" dirty="0" smtClean="0">
                <a:solidFill>
                  <a:schemeClr val="tx1"/>
                </a:solidFill>
              </a:rPr>
              <a:t>C</a:t>
            </a:r>
            <a:endParaRPr lang="en-IN" b="1" dirty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Question: 13</a:t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337" y="1000349"/>
            <a:ext cx="8707549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1"/>
                </a:solidFill>
                <a:sym typeface="+mn-ea"/>
              </a:rPr>
              <a:t>Arrangment of group of words  in a meaningful and logical order.  </a:t>
            </a:r>
            <a:r>
              <a:rPr lang="en-IN" sz="1800" dirty="0" smtClean="0">
                <a:solidFill>
                  <a:schemeClr val="tx1"/>
                </a:solidFill>
                <a:sym typeface="+mn-ea"/>
              </a:rPr>
              <a:t>                                                                                                                   </a:t>
            </a:r>
            <a:endParaRPr lang="en-IN" sz="18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en-IN" sz="1800" dirty="0" smtClean="0">
                <a:solidFill>
                  <a:schemeClr val="tx1"/>
                </a:solidFill>
                <a:sym typeface="+mn-ea"/>
              </a:rPr>
              <a:t>Example : 1. Bihar    2. Universe    3. Patna    4. World    5. India</a:t>
            </a:r>
            <a:endParaRPr lang="en-US" altLang="en-IN" sz="18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en-IN" sz="1800" dirty="0" smtClean="0">
                <a:solidFill>
                  <a:schemeClr val="tx1"/>
                </a:solidFill>
                <a:sym typeface="+mn-ea"/>
              </a:rPr>
              <a:t>Arrangement : Patna</a:t>
            </a:r>
          </a:p>
          <a:p>
            <a:pPr>
              <a:lnSpc>
                <a:spcPct val="150000"/>
              </a:lnSpc>
            </a:pPr>
            <a:r>
              <a:rPr lang="en-US" altLang="en-IN" sz="1800" dirty="0" smtClean="0">
                <a:solidFill>
                  <a:schemeClr val="tx1"/>
                </a:solidFill>
                <a:sym typeface="+mn-ea"/>
              </a:rPr>
              <a:t>                        Bihar </a:t>
            </a:r>
          </a:p>
          <a:p>
            <a:pPr>
              <a:lnSpc>
                <a:spcPct val="150000"/>
              </a:lnSpc>
            </a:pPr>
            <a:r>
              <a:rPr lang="en-US" altLang="en-IN" sz="1800" dirty="0" smtClean="0">
                <a:solidFill>
                  <a:schemeClr val="tx1"/>
                </a:solidFill>
                <a:sym typeface="+mn-ea"/>
              </a:rPr>
              <a:t>                        India </a:t>
            </a:r>
          </a:p>
          <a:p>
            <a:pPr>
              <a:lnSpc>
                <a:spcPct val="150000"/>
              </a:lnSpc>
            </a:pPr>
            <a:r>
              <a:rPr lang="en-US" altLang="en-IN" sz="1800" dirty="0" smtClean="0">
                <a:solidFill>
                  <a:schemeClr val="tx1"/>
                </a:solidFill>
                <a:sym typeface="+mn-ea"/>
              </a:rPr>
              <a:t>                        World  </a:t>
            </a:r>
            <a:endParaRPr lang="en-US" altLang="en-IN" sz="18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en-IN" sz="1800" dirty="0" smtClean="0">
                <a:solidFill>
                  <a:schemeClr val="tx1"/>
                </a:solidFill>
                <a:sym typeface="+mn-ea"/>
              </a:rPr>
              <a:t>                        Universe </a:t>
            </a:r>
            <a:r>
              <a:rPr lang="en-IN" sz="1800" dirty="0" smtClean="0">
                <a:solidFill>
                  <a:schemeClr val="tx1"/>
                </a:solidFill>
                <a:sym typeface="+mn-ea"/>
              </a:rPr>
              <a:t>                                                                                                                  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7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sym typeface="+mn-ea"/>
              </a:rPr>
              <a:t>  WORD GROUP CATEGORISATION</a:t>
            </a:r>
          </a:p>
        </p:txBody>
      </p:sp>
      <p:pic>
        <p:nvPicPr>
          <p:cNvPr id="8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335" y="1017431"/>
            <a:ext cx="8548965" cy="3540282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The correct sequence is ,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Water -&gt; Vaporization -&gt; Clouds -&gt; Condensation  -&gt; Rain </a:t>
            </a:r>
          </a:p>
          <a:p>
            <a:pPr>
              <a:lnSpc>
                <a:spcPct val="150000"/>
              </a:lnSpc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Explanation</a:t>
            </a:r>
            <a:r>
              <a:rPr lang="en-IN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: 13</a:t>
            </a: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028" y="839637"/>
            <a:ext cx="8732036" cy="3540282"/>
          </a:xfrm>
        </p:spPr>
        <p:txBody>
          <a:bodyPr/>
          <a:lstStyle/>
          <a:p>
            <a:pPr fontAlgn="b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1. </a:t>
            </a:r>
            <a:r>
              <a:rPr lang="en-US" dirty="0" err="1" smtClean="0">
                <a:solidFill>
                  <a:schemeClr val="tx1"/>
                </a:solidFill>
              </a:rPr>
              <a:t>Epitaxy</a:t>
            </a:r>
            <a:r>
              <a:rPr lang="en-US" dirty="0" smtClean="0">
                <a:solidFill>
                  <a:schemeClr val="tx1"/>
                </a:solidFill>
              </a:rPr>
              <a:t>   2. Episode   3. </a:t>
            </a:r>
            <a:r>
              <a:rPr lang="en-US" dirty="0" err="1" smtClean="0">
                <a:solidFill>
                  <a:schemeClr val="tx1"/>
                </a:solidFill>
              </a:rPr>
              <a:t>Epigene</a:t>
            </a:r>
            <a:r>
              <a:rPr lang="en-US" dirty="0" smtClean="0">
                <a:solidFill>
                  <a:schemeClr val="tx1"/>
                </a:solidFill>
              </a:rPr>
              <a:t>   4. Epitome   5. Epilogue </a:t>
            </a:r>
          </a:p>
          <a:p>
            <a:pPr fontAlgn="b"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2, 1, 4, 3, 5</a:t>
            </a:r>
          </a:p>
          <a:p>
            <a:pPr fontAlgn="b"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3, 5, 2, 1, 4</a:t>
            </a:r>
          </a:p>
          <a:p>
            <a:pPr fontAlgn="b"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2, 3, 5, 4, 1</a:t>
            </a:r>
          </a:p>
          <a:p>
            <a:pPr fontAlgn="b"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5, 3, 1, 4, 2</a:t>
            </a:r>
          </a:p>
          <a:p>
            <a:pPr fontAlgn="b">
              <a:lnSpc>
                <a:spcPct val="150000"/>
              </a:lnSpc>
              <a:buClrTx/>
              <a:buFont typeface="+mj-lt"/>
              <a:buAutoNum type="alphaUcPeriod"/>
            </a:pPr>
            <a:endParaRPr lang="en-US" dirty="0" smtClean="0">
              <a:solidFill>
                <a:schemeClr val="tx1"/>
              </a:solidFill>
            </a:endParaRPr>
          </a:p>
          <a:p>
            <a:pPr marL="114300" indent="0" fontAlgn="b">
              <a:lnSpc>
                <a:spcPct val="150000"/>
              </a:lnSpc>
              <a:buClrTx/>
              <a:buFont typeface="+mj-lt"/>
              <a:buNone/>
            </a:pPr>
            <a:r>
              <a:rPr lang="en-US" dirty="0" smtClean="0">
                <a:solidFill>
                  <a:schemeClr val="tx1"/>
                </a:solidFill>
              </a:rPr>
              <a:t>                                                                                                         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en-IN" i="1" dirty="0" smtClean="0">
                <a:solidFill>
                  <a:schemeClr val="tx1"/>
                </a:solidFill>
              </a:rPr>
              <a:t>   </a:t>
            </a:r>
            <a:r>
              <a:rPr lang="en-IN" i="1" dirty="0" smtClean="0">
                <a:solidFill>
                  <a:schemeClr val="tx1"/>
                </a:solidFill>
              </a:rPr>
              <a:t>Answer: </a:t>
            </a:r>
            <a:r>
              <a:rPr lang="en-IN" b="1" i="1" dirty="0" smtClean="0">
                <a:solidFill>
                  <a:schemeClr val="tx1"/>
                </a:solidFill>
              </a:rPr>
              <a:t>B</a:t>
            </a:r>
            <a:endParaRPr lang="en-IN" b="1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Question: 14</a:t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941" y="978795"/>
            <a:ext cx="8548965" cy="3540282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The correct sequence is ,</a:t>
            </a:r>
          </a:p>
          <a:p>
            <a:pPr marL="114300" inden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Epigene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marL="114300" inden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  Epilogue </a:t>
            </a:r>
          </a:p>
          <a:p>
            <a:pPr marL="114300" inden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  Episode</a:t>
            </a:r>
          </a:p>
          <a:p>
            <a:pPr marL="114300" inden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Epitaxy</a:t>
            </a:r>
            <a:endParaRPr lang="en-US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  Epitome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Explanation</a:t>
            </a:r>
            <a:r>
              <a:rPr lang="en-IN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: 14</a:t>
            </a: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94" y="1000349"/>
            <a:ext cx="8746970" cy="3540282"/>
          </a:xfrm>
        </p:spPr>
        <p:txBody>
          <a:bodyPr/>
          <a:lstStyle/>
          <a:p>
            <a:pPr fontAlgn="b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1. Major   2. Caption   3. Colonel   4. Brigadier   5. Lieutenant General </a:t>
            </a:r>
          </a:p>
          <a:p>
            <a:pPr fontAlgn="b"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5, 4, 3, 1, 2</a:t>
            </a:r>
          </a:p>
          <a:p>
            <a:pPr fontAlgn="b"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5, 1, 4, 2, 3</a:t>
            </a:r>
          </a:p>
          <a:p>
            <a:pPr fontAlgn="b"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4, 5, 1, 3, 2</a:t>
            </a:r>
          </a:p>
          <a:p>
            <a:pPr fontAlgn="b"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3, 4, 2, 5, 1</a:t>
            </a:r>
          </a:p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IN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    </a:t>
            </a:r>
            <a:r>
              <a:rPr lang="en-IN" dirty="0" smtClean="0">
                <a:solidFill>
                  <a:schemeClr val="tx1"/>
                </a:solidFill>
              </a:rPr>
              <a:t>Answer: </a:t>
            </a:r>
            <a:r>
              <a:rPr lang="en-IN" b="1" i="1" dirty="0" smtClean="0">
                <a:solidFill>
                  <a:schemeClr val="tx1"/>
                </a:solidFill>
              </a:rPr>
              <a:t>A</a:t>
            </a:r>
            <a:endParaRPr lang="en-IN" b="1" i="1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b="1" i="1" dirty="0" smtClean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Question: 15</a:t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335" y="1017431"/>
            <a:ext cx="8548965" cy="3540282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The Correct Sequence is: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Lieutenant General</a:t>
            </a:r>
            <a:r>
              <a:rPr lang="en-US" sz="1600" dirty="0" smtClean="0">
                <a:solidFill>
                  <a:schemeClr val="tx1"/>
                </a:solidFill>
              </a:rPr>
              <a:t>  -&gt; a high rank of officer in the army, above major general and below general.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Brigadier</a:t>
            </a:r>
            <a:r>
              <a:rPr lang="en-US" sz="1600" dirty="0" smtClean="0">
                <a:solidFill>
                  <a:schemeClr val="tx1"/>
                </a:solidFill>
              </a:rPr>
              <a:t>  -&gt; a rank of officer in the British army, above colonel and below major g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Colonel </a:t>
            </a:r>
            <a:r>
              <a:rPr lang="en-US" sz="1600" dirty="0" smtClean="0">
                <a:solidFill>
                  <a:schemeClr val="tx1"/>
                </a:solidFill>
              </a:rPr>
              <a:t>-&gt; below a brigadier or brigadier general.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Major</a:t>
            </a:r>
            <a:r>
              <a:rPr lang="en-US" sz="1600" dirty="0" smtClean="0">
                <a:solidFill>
                  <a:schemeClr val="tx1"/>
                </a:solidFill>
              </a:rPr>
              <a:t>  -&gt; above captain and below lieutenant </a:t>
            </a:r>
            <a:r>
              <a:rPr lang="en-US" sz="1600" dirty="0" err="1" smtClean="0">
                <a:solidFill>
                  <a:schemeClr val="tx1"/>
                </a:solidFill>
              </a:rPr>
              <a:t>colonel.An</a:t>
            </a:r>
            <a:r>
              <a:rPr lang="en-US" sz="1600" dirty="0" smtClean="0">
                <a:solidFill>
                  <a:schemeClr val="tx1"/>
                </a:solidFill>
              </a:rPr>
              <a:t> officer in charge of a section of band instruments.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Caption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                    </a:t>
            </a:r>
          </a:p>
          <a:p>
            <a:r>
              <a:rPr lang="en-US" dirty="0" smtClean="0"/>
              <a:t>"a trumpet major"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114300" indent="0">
              <a:lnSpc>
                <a:spcPct val="150000"/>
              </a:lnSpc>
              <a:buNone/>
            </a:pPr>
            <a:endParaRPr lang="en-US" dirty="0" smtClean="0"/>
          </a:p>
          <a:p>
            <a:pPr marL="114300" indent="0">
              <a:lnSpc>
                <a:spcPct val="150000"/>
              </a:lnSpc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Explanation</a:t>
            </a:r>
            <a:r>
              <a:rPr lang="en-IN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: 15</a:t>
            </a: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                 </a:t>
            </a:r>
          </a:p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3200" dirty="0" smtClean="0">
                <a:solidFill>
                  <a:schemeClr val="tx1"/>
                </a:solidFill>
              </a:rPr>
              <a:t>                       THANK YOU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4" name="Google Shape;68;p15"/>
          <p:cNvPicPr preferRelativeResize="0"/>
          <p:nvPr/>
        </p:nvPicPr>
        <p:blipFill rotWithShape="1">
          <a:blip r:embed="rId2"/>
          <a:srcRect l="41241" t="9528" r="-23988" b="51129"/>
          <a:stretch>
            <a:fillRect/>
          </a:stretch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8357" y="2222089"/>
            <a:ext cx="8707549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1"/>
                </a:solidFill>
                <a:sym typeface="+mn-ea"/>
              </a:rPr>
              <a:t>             Arrangment of group of words  in a meaningful and logical order.  </a:t>
            </a:r>
            <a:r>
              <a:rPr lang="en-IN" sz="1800" dirty="0" smtClean="0">
                <a:solidFill>
                  <a:schemeClr val="tx1"/>
                </a:solidFill>
                <a:sym typeface="+mn-ea"/>
              </a:rPr>
              <a:t>                                                                                                                   </a:t>
            </a:r>
            <a:endParaRPr lang="en-IN" sz="18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en-IN" sz="18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IN" sz="1800" dirty="0" smtClean="0">
                <a:solidFill>
                  <a:schemeClr val="tx1"/>
                </a:solidFill>
                <a:sym typeface="+mn-ea"/>
              </a:rPr>
              <a:t>                                                                                                        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7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DIRECTION:</a:t>
            </a:r>
          </a:p>
        </p:txBody>
      </p:sp>
      <p:pic>
        <p:nvPicPr>
          <p:cNvPr id="8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337" y="1000349"/>
            <a:ext cx="8707549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/>
              <a:t>1. Yarn    2. Plant    3. </a:t>
            </a:r>
            <a:r>
              <a:rPr lang="en-US" sz="1800" dirty="0" err="1" smtClean="0"/>
              <a:t>Saree</a:t>
            </a:r>
            <a:r>
              <a:rPr lang="en-US" sz="1800" dirty="0" smtClean="0"/>
              <a:t>    4. Cotton    5. Cloth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2, 4, 1, 5, 3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2, 4, 3, 5, 1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2, 4, 5, 1, 3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2, 4, 5, 3, 1</a:t>
            </a:r>
          </a:p>
          <a:p>
            <a:pPr>
              <a:lnSpc>
                <a:spcPct val="150000"/>
              </a:lnSpc>
            </a:pPr>
            <a:endParaRPr lang="en-IN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1800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IN" sz="1800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     </a:t>
            </a:r>
            <a:r>
              <a:rPr lang="en-IN" sz="1800" dirty="0" smtClean="0">
                <a:solidFill>
                  <a:schemeClr val="tx1"/>
                </a:solidFill>
              </a:rPr>
              <a:t>Answer: </a:t>
            </a:r>
            <a:r>
              <a:rPr lang="en-IN" sz="1800" b="1" i="1" dirty="0" smtClean="0">
                <a:solidFill>
                  <a:schemeClr val="tx1"/>
                </a:solidFill>
              </a:rPr>
              <a:t>A</a:t>
            </a:r>
            <a:endParaRPr lang="en-IN" sz="1800" b="1" i="1" dirty="0" smtClean="0">
              <a:solidFill>
                <a:schemeClr val="tx1"/>
              </a:solidFill>
            </a:endParaRPr>
          </a:p>
        </p:txBody>
      </p:sp>
      <p:sp>
        <p:nvSpPr>
          <p:cNvPr id="7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Question: 01</a:t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8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093" y="1068946"/>
            <a:ext cx="850629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 </a:t>
            </a:r>
            <a:r>
              <a:rPr lang="en-US" sz="1800" dirty="0" smtClean="0"/>
              <a:t>The correct order is :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Plant    Cotton    Yarn       Cloth           </a:t>
            </a:r>
            <a:r>
              <a:rPr lang="en-US" sz="1800" dirty="0" err="1" smtClean="0"/>
              <a:t>Saree</a:t>
            </a:r>
            <a:endParaRPr lang="en-US" sz="1800" dirty="0" smtClean="0"/>
          </a:p>
          <a:p>
            <a:pPr>
              <a:lnSpc>
                <a:spcPct val="150000"/>
              </a:lnSpc>
            </a:pPr>
            <a:r>
              <a:rPr lang="en-US" sz="1800" dirty="0" smtClean="0"/>
              <a:t>    2         4          1              5                3</a:t>
            </a:r>
          </a:p>
          <a:p>
            <a:pPr>
              <a:lnSpc>
                <a:spcPct val="150000"/>
              </a:lnSpc>
            </a:pPr>
            <a:endParaRPr lang="en-US" sz="18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800" dirty="0" smtClean="0"/>
          </a:p>
          <a:p>
            <a:pPr>
              <a:lnSpc>
                <a:spcPct val="150000"/>
              </a:lnSpc>
            </a:pPr>
            <a:r>
              <a:rPr lang="en-US" sz="1800" dirty="0" smtClean="0"/>
              <a:t/>
            </a:r>
            <a:br>
              <a:rPr lang="en-US" sz="1800" dirty="0" smtClean="0"/>
            </a:br>
            <a:endParaRPr lang="en-IN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6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Explanation: 01</a:t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674" y="942350"/>
            <a:ext cx="8543764" cy="3784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/>
              <a:t>1. Puberty    2. Adulthood    3. Childhood   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4. Infancy    5. Senescence 6. Adolescence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2, 4, 6, 3, 1, 5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4, 3, 1, 6, 2, 5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4, 3, 6, 2, 1, 5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5, 6, 2, 3, 4, 1</a:t>
            </a:r>
          </a:p>
          <a:p>
            <a:pPr lvl="1">
              <a:lnSpc>
                <a:spcPct val="150000"/>
              </a:lnSpc>
            </a:pPr>
            <a:r>
              <a:rPr lang="en-IN" sz="1800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 </a:t>
            </a:r>
          </a:p>
          <a:p>
            <a:pPr lvl="1">
              <a:lnSpc>
                <a:spcPct val="150000"/>
              </a:lnSpc>
            </a:pPr>
            <a:r>
              <a:rPr lang="en-IN" sz="1800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   </a:t>
            </a:r>
            <a:r>
              <a:rPr lang="en-IN" sz="1800" dirty="0" smtClean="0">
                <a:solidFill>
                  <a:schemeClr val="tx1"/>
                </a:solidFill>
              </a:rPr>
              <a:t>Answer: </a:t>
            </a:r>
            <a:r>
              <a:rPr lang="en-IN" sz="1800" b="1" i="1" dirty="0" smtClean="0">
                <a:solidFill>
                  <a:schemeClr val="tx1"/>
                </a:solidFill>
              </a:rPr>
              <a:t>B</a:t>
            </a:r>
            <a:endParaRPr lang="en-IN" sz="1800" i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IN" sz="1600" i="1" dirty="0">
              <a:solidFill>
                <a:schemeClr val="tx1"/>
              </a:solidFill>
            </a:endParaRPr>
          </a:p>
        </p:txBody>
      </p:sp>
      <p:sp>
        <p:nvSpPr>
          <p:cNvPr id="7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Question: 02</a:t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8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1972" y="965915"/>
            <a:ext cx="8493416" cy="537070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800" dirty="0" smtClean="0"/>
              <a:t>The correct order is :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/>
              <a:t>Infancy</a:t>
            </a:r>
            <a:r>
              <a:rPr lang="en-US" sz="1600" dirty="0" smtClean="0"/>
              <a:t>  - the state or period of babyhood  or early childhood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/>
              <a:t>Childhood </a:t>
            </a:r>
            <a:r>
              <a:rPr lang="en-US" sz="1600" dirty="0" smtClean="0"/>
              <a:t>  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/>
              <a:t>Puberty</a:t>
            </a:r>
            <a:r>
              <a:rPr lang="en-US" sz="1600" dirty="0" smtClean="0"/>
              <a:t> - the period during which adolescents reach sexual maturity and become capable of reproduction.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/>
              <a:t>Adolescence</a:t>
            </a:r>
            <a:r>
              <a:rPr lang="en-US" sz="1600" dirty="0" smtClean="0"/>
              <a:t> - the period following the onset of puberty during which a young person develops from a child into an adult.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/>
              <a:t>Adulthood</a:t>
            </a:r>
            <a:r>
              <a:rPr lang="en-US" sz="1600" dirty="0" smtClean="0"/>
              <a:t> - the state or condition of being fully grown or mature.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/>
              <a:t>Senescence </a:t>
            </a:r>
            <a:r>
              <a:rPr lang="en-US" sz="1600" dirty="0" smtClean="0"/>
              <a:t>- the condition or process of deterioration with age.</a:t>
            </a:r>
          </a:p>
          <a:p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pPr>
              <a:lnSpc>
                <a:spcPct val="150000"/>
              </a:lnSpc>
            </a:pPr>
            <a:endParaRPr lang="en-IN" sz="1800" dirty="0">
              <a:solidFill>
                <a:schemeClr val="tx1"/>
              </a:solidFill>
            </a:endParaRPr>
          </a:p>
          <a:p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6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Explanation: 02</a:t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8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/>
          <p:cNvSpPr txBox="1"/>
          <p:nvPr/>
        </p:nvSpPr>
        <p:spPr>
          <a:xfrm>
            <a:off x="133332" y="1000349"/>
            <a:ext cx="8681731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/>
              <a:t>1. Russia   2. Brazil   3. Germany   4. Maldives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2, 1, 3, 4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3, 2, 1, 4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4, 3, 2, 1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1, 3, 2, 4</a:t>
            </a:r>
          </a:p>
          <a:p>
            <a:pPr>
              <a:lnSpc>
                <a:spcPct val="150000"/>
              </a:lnSpc>
            </a:pPr>
            <a:endParaRPr lang="en-IN" sz="18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IN" sz="18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1800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     </a:t>
            </a:r>
            <a:r>
              <a:rPr lang="en-IN" sz="1800" dirty="0" smtClean="0">
                <a:solidFill>
                  <a:schemeClr val="tx1"/>
                </a:solidFill>
              </a:rPr>
              <a:t>Answer: </a:t>
            </a:r>
            <a:r>
              <a:rPr lang="en-IN" sz="1800" b="1" i="1" dirty="0" smtClean="0">
                <a:solidFill>
                  <a:schemeClr val="tx1"/>
                </a:solidFill>
              </a:rPr>
              <a:t>C</a:t>
            </a:r>
            <a:endParaRPr lang="en-IN" sz="1800" b="1" i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IN" sz="1800" b="1" i="1" dirty="0" smtClean="0">
              <a:solidFill>
                <a:schemeClr val="tx1"/>
              </a:solidFill>
            </a:endParaRPr>
          </a:p>
        </p:txBody>
      </p:sp>
      <p:sp>
        <p:nvSpPr>
          <p:cNvPr id="6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Question: 03</a:t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Google Shape;69;p1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934</Words>
  <Application>Microsoft Office PowerPoint</Application>
  <PresentationFormat>On-screen Show (16:9)</PresentationFormat>
  <Paragraphs>242</Paragraphs>
  <Slides>35</Slides>
  <Notes>33</Notes>
  <HiddenSlides>15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Arial</vt:lpstr>
      <vt:lpstr>Wingdings</vt:lpstr>
      <vt:lpstr>Simple Light</vt:lpstr>
      <vt:lpstr>PowerPoint Presentation</vt:lpstr>
      <vt:lpstr>PowerPoint Presentation</vt:lpstr>
      <vt:lpstr>  WORD GROUP CATEGORISATION</vt:lpstr>
      <vt:lpstr>  DIRECTION:</vt:lpstr>
      <vt:lpstr>   Question: 01 </vt:lpstr>
      <vt:lpstr>  Explanation: 01 </vt:lpstr>
      <vt:lpstr>   Question: 02 </vt:lpstr>
      <vt:lpstr>  Explanation: 02 </vt:lpstr>
      <vt:lpstr>   Question: 03 </vt:lpstr>
      <vt:lpstr>  Explanation: 03 </vt:lpstr>
      <vt:lpstr>   Question: 04 </vt:lpstr>
      <vt:lpstr>  Explanation: 04 </vt:lpstr>
      <vt:lpstr>   Question: 05 </vt:lpstr>
      <vt:lpstr>  Explanation: 05 </vt:lpstr>
      <vt:lpstr>   Question: 06 </vt:lpstr>
      <vt:lpstr>  Explanation: 06 </vt:lpstr>
      <vt:lpstr>   Question: 07 </vt:lpstr>
      <vt:lpstr>  Explanation: 07 </vt:lpstr>
      <vt:lpstr>   Question: 08 </vt:lpstr>
      <vt:lpstr>  Explanation: 08 </vt:lpstr>
      <vt:lpstr>   Question: 09 </vt:lpstr>
      <vt:lpstr>  Explanation: 09 </vt:lpstr>
      <vt:lpstr>   Question: 10 </vt:lpstr>
      <vt:lpstr>  Explanation: 10 </vt:lpstr>
      <vt:lpstr>   Question: 11 </vt:lpstr>
      <vt:lpstr>  Explanation: 11 </vt:lpstr>
      <vt:lpstr>   Question: 12 </vt:lpstr>
      <vt:lpstr>  Explanation: 12 </vt:lpstr>
      <vt:lpstr>   Question: 13 </vt:lpstr>
      <vt:lpstr>  Explanation: 13 </vt:lpstr>
      <vt:lpstr>   Question: 14 </vt:lpstr>
      <vt:lpstr>  Explanation: 14 </vt:lpstr>
      <vt:lpstr>   Question: 15 </vt:lpstr>
      <vt:lpstr>  Explanation: 15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sushmitha</dc:creator>
  <cp:lastModifiedBy>User</cp:lastModifiedBy>
  <cp:revision>583</cp:revision>
  <dcterms:created xsi:type="dcterms:W3CDTF">2019-12-02T05:50:22Z</dcterms:created>
  <dcterms:modified xsi:type="dcterms:W3CDTF">2019-12-03T05:05:24Z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1033-11.2.0.9070</vt:lpwstr>
  </property>
</Properties>
</file>