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8" r:id="rId5"/>
    <p:sldId id="304" r:id="rId6"/>
    <p:sldId id="318" r:id="rId7"/>
    <p:sldId id="317" r:id="rId8"/>
    <p:sldId id="342" r:id="rId9"/>
    <p:sldId id="266" r:id="rId10"/>
    <p:sldId id="329" r:id="rId11"/>
    <p:sldId id="268" r:id="rId12"/>
    <p:sldId id="330" r:id="rId13"/>
    <p:sldId id="269" r:id="rId14"/>
    <p:sldId id="331" r:id="rId15"/>
    <p:sldId id="285" r:id="rId16"/>
    <p:sldId id="332" r:id="rId17"/>
    <p:sldId id="286" r:id="rId18"/>
    <p:sldId id="333" r:id="rId19"/>
    <p:sldId id="287" r:id="rId20"/>
    <p:sldId id="334" r:id="rId21"/>
    <p:sldId id="344" r:id="rId22"/>
    <p:sldId id="288" r:id="rId23"/>
    <p:sldId id="291" r:id="rId24"/>
    <p:sldId id="335" r:id="rId25"/>
    <p:sldId id="336" r:id="rId26"/>
    <p:sldId id="292" r:id="rId27"/>
    <p:sldId id="337" r:id="rId28"/>
    <p:sldId id="293" r:id="rId29"/>
    <p:sldId id="338" r:id="rId30"/>
    <p:sldId id="294" r:id="rId31"/>
    <p:sldId id="340" r:id="rId32"/>
    <p:sldId id="295" r:id="rId33"/>
    <p:sldId id="339" r:id="rId34"/>
    <p:sldId id="296" r:id="rId35"/>
    <p:sldId id="341" r:id="rId36"/>
    <p:sldId id="297" r:id="rId37"/>
    <p:sldId id="31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25" autoAdjust="0"/>
  </p:normalViewPr>
  <p:slideViewPr>
    <p:cSldViewPr snapToGrid="0">
      <p:cViewPr>
        <p:scale>
          <a:sx n="75" d="100"/>
          <a:sy n="75" d="100"/>
        </p:scale>
        <p:origin x="-1248" y="-222"/>
      </p:cViewPr>
      <p:guideLst>
        <p:guide orient="horz" pos="2772"/>
        <p:guide orient="horz" pos="828"/>
        <p:guide orient="horz" pos="1140"/>
        <p:guide orient="horz" pos="2482"/>
        <p:guide orient="horz" pos="2172"/>
        <p:guide pos="2208"/>
        <p:guide pos="207"/>
        <p:guide pos="5552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b="0" dirty="0">
              <a:effectLst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b="0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62" y="838200"/>
            <a:ext cx="8801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</a:pPr>
            <a:endParaRPr lang="en-US" sz="1800" dirty="0" smtClean="0"/>
          </a:p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92100" y="876300"/>
            <a:ext cx="885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800" dirty="0" smtClean="0">
                <a:solidFill>
                  <a:schemeClr val="tx1"/>
                </a:solidFill>
              </a:rPr>
              <a:t>S C O O B Y=1 9 4 4 2 3 +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D O O O	      =7 4 4 4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-------------------------------------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B U S T E D  =2 0 1 8 6 7</a:t>
            </a:r>
            <a:endParaRPr lang="pt-BR" sz="1800" dirty="0" smtClean="0">
              <a:solidFill>
                <a:schemeClr val="tx1"/>
              </a:solidFill>
            </a:endParaRPr>
          </a:p>
          <a:p>
            <a:pPr lvl="1"/>
            <a:r>
              <a:rPr lang="pt-BR" sz="1800" dirty="0" smtClean="0">
                <a:solidFill>
                  <a:schemeClr val="tx1"/>
                </a:solidFill>
              </a:rPr>
              <a:t>-------------------------------------</a:t>
            </a:r>
            <a:br>
              <a:rPr lang="pt-BR" sz="1800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So B + U + S + T + E + D = 24</a:t>
            </a:r>
            <a:br>
              <a:rPr lang="pt-BR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9125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00" y="1016635"/>
            <a:ext cx="8561388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DAYS + TOO = SHORT, then find S + H + O + R + </a:t>
            </a:r>
            <a:r>
              <a:rPr lang="en-US" sz="1800" b="1" dirty="0" smtClean="0"/>
              <a:t>T?</a:t>
            </a: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12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13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14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Answer: D</a:t>
            </a: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9125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36" y="660400"/>
            <a:ext cx="848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42900" y="673101"/>
            <a:ext cx="8801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/>
              <a:t>    D A Y S +</a:t>
            </a:r>
            <a:br>
              <a:rPr lang="pt-BR" sz="1800" dirty="0" smtClean="0"/>
            </a:br>
            <a:r>
              <a:rPr lang="pt-BR" sz="1800" dirty="0" smtClean="0"/>
              <a:t>        T O O</a:t>
            </a:r>
            <a:endParaRPr lang="pt-BR" sz="1800" dirty="0" smtClean="0"/>
          </a:p>
          <a:p>
            <a:r>
              <a:rPr lang="pt-BR" sz="1800" dirty="0" smtClean="0"/>
              <a:t>-----------------    </a:t>
            </a:r>
            <a:br>
              <a:rPr lang="pt-BR" sz="1800" dirty="0" smtClean="0"/>
            </a:br>
            <a:r>
              <a:rPr lang="pt-BR" sz="1800" dirty="0" smtClean="0"/>
              <a:t>S H O R T</a:t>
            </a:r>
            <a:endParaRPr lang="pt-BR" sz="1800" dirty="0" smtClean="0"/>
          </a:p>
          <a:p>
            <a:r>
              <a:rPr lang="pt-BR" sz="1800" dirty="0" smtClean="0"/>
              <a:t>-----------------</a:t>
            </a:r>
            <a:br>
              <a:rPr lang="pt-BR" sz="1800" dirty="0" smtClean="0"/>
            </a:br>
            <a:endParaRPr lang="pt-BR" sz="1800" dirty="0" smtClean="0"/>
          </a:p>
          <a:p>
            <a:r>
              <a:rPr lang="pt-BR" sz="1800" dirty="0" smtClean="0"/>
              <a:t>9 7 4 3 +</a:t>
            </a:r>
            <a:br>
              <a:rPr lang="pt-BR" sz="1800" dirty="0" smtClean="0"/>
            </a:br>
            <a:r>
              <a:rPr lang="pt-BR" sz="1800" dirty="0" smtClean="0"/>
              <a:t>   5 2 2</a:t>
            </a:r>
            <a:br>
              <a:rPr lang="pt-BR" sz="1800" dirty="0" smtClean="0"/>
            </a:br>
            <a:r>
              <a:rPr lang="pt-BR" sz="1800" dirty="0" smtClean="0"/>
              <a:t>————–</a:t>
            </a:r>
            <a:br>
              <a:rPr lang="pt-BR" sz="1800" dirty="0" smtClean="0"/>
            </a:br>
            <a:r>
              <a:rPr lang="pt-BR" sz="1800" dirty="0" smtClean="0"/>
              <a:t>1 0 2 6 5</a:t>
            </a:r>
            <a:endParaRPr lang="pt-BR" sz="1800" dirty="0" smtClean="0"/>
          </a:p>
          <a:p>
            <a:r>
              <a:rPr lang="pt-BR" sz="1800" dirty="0" smtClean="0"/>
              <a:t>--------------</a:t>
            </a:r>
            <a:br>
              <a:rPr lang="pt-BR" sz="1800" dirty="0" smtClean="0"/>
            </a:br>
            <a:r>
              <a:rPr lang="pt-BR" sz="1800" dirty="0" smtClean="0"/>
              <a:t>that means: S = 1, H = 0, O = 2, R = 6, T = 5 </a:t>
            </a:r>
            <a:br>
              <a:rPr lang="pt-BR" sz="1800" dirty="0" smtClean="0"/>
            </a:br>
            <a:r>
              <a:rPr lang="pt-BR" sz="1800" dirty="0" smtClean="0"/>
              <a:t>		</a:t>
            </a:r>
            <a:br>
              <a:rPr lang="pt-BR" sz="1800" dirty="0" smtClean="0"/>
            </a:br>
            <a:r>
              <a:rPr lang="pt-BR" sz="1800" dirty="0" smtClean="0"/>
              <a:t>			So, S + H + O + R + T = 1 + 0 + 2 + 6 + 5 = 14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22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05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039495"/>
            <a:ext cx="8561388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HERE = COMES – SHE, (Assume S = 8). Find the value of R + H + </a:t>
            </a:r>
            <a:r>
              <a:rPr lang="en-US" sz="1800" b="1" dirty="0" smtClean="0"/>
              <a:t>O?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12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13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14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15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dirty="0" smtClean="0"/>
              <a:t>								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Answer: C </a:t>
            </a:r>
            <a:endParaRPr lang="en-US" sz="18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22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   Explanation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889000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E + E = 8</a:t>
            </a:r>
            <a:br>
              <a:rPr lang="en-US" sz="1800" dirty="0" smtClean="0"/>
            </a:br>
            <a:r>
              <a:rPr lang="en-US" sz="1800" dirty="0" err="1" smtClean="0"/>
              <a:t>then,E</a:t>
            </a:r>
            <a:r>
              <a:rPr lang="en-US" sz="1800" dirty="0" smtClean="0"/>
              <a:t> = 4 S = 8,  </a:t>
            </a:r>
            <a:br>
              <a:rPr lang="en-US" sz="1800" dirty="0" smtClean="0"/>
            </a:br>
            <a:r>
              <a:rPr lang="en-US" sz="1800" dirty="0" smtClean="0"/>
              <a:t>E + S = M </a:t>
            </a:r>
            <a:br>
              <a:rPr lang="en-US" sz="1800" dirty="0" smtClean="0"/>
            </a:br>
            <a:r>
              <a:rPr lang="en-US" sz="1800" dirty="0" smtClean="0"/>
              <a:t>4 + 8 = 12 </a:t>
            </a:r>
            <a:br>
              <a:rPr lang="en-US" sz="1800" dirty="0" smtClean="0"/>
            </a:br>
            <a:r>
              <a:rPr lang="en-US" sz="1800" dirty="0" smtClean="0"/>
              <a:t>M = 2</a:t>
            </a:r>
            <a:br>
              <a:rPr lang="en-US" sz="1800" dirty="0" smtClean="0"/>
            </a:br>
            <a:r>
              <a:rPr lang="en-US" sz="1800" dirty="0" smtClean="0"/>
              <a:t>H + 1 = 10 so, O = 0 C = 1,</a:t>
            </a:r>
            <a:br>
              <a:rPr lang="en-US" sz="1800" dirty="0" smtClean="0"/>
            </a:br>
            <a:r>
              <a:rPr lang="en-US" sz="1800" dirty="0" smtClean="0"/>
              <a:t>now R + H = E = 4 </a:t>
            </a:r>
            <a:br>
              <a:rPr lang="en-US" sz="1800" dirty="0" smtClean="0"/>
            </a:br>
            <a:r>
              <a:rPr lang="en-US" sz="1800" dirty="0" smtClean="0"/>
              <a:t>H = 9</a:t>
            </a:r>
            <a:br>
              <a:rPr lang="en-US" sz="1800" dirty="0" smtClean="0"/>
            </a:br>
            <a:r>
              <a:rPr lang="en-US" sz="1800" dirty="0" smtClean="0"/>
              <a:t>so R has to be 5 as 5 + 9 = 14 which leaves carry 1..</a:t>
            </a:r>
            <a:br>
              <a:rPr lang="en-US" sz="1800" dirty="0" smtClean="0"/>
            </a:br>
            <a:r>
              <a:rPr lang="en-US" sz="1800" dirty="0" smtClean="0"/>
              <a:t>so M = 3</a:t>
            </a:r>
            <a:br>
              <a:rPr lang="en-US" sz="1800" dirty="0" smtClean="0"/>
            </a:br>
            <a:r>
              <a:rPr lang="en-US" sz="1800" dirty="0" smtClean="0"/>
              <a:t>so R + H + O = 5 + 9 + 0 = 14</a:t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06: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500" y="779780"/>
            <a:ext cx="8497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From the multiplication below, What is the value of </a:t>
            </a:r>
            <a:endParaRPr lang="en-US" sz="1800" b="1" dirty="0" smtClean="0"/>
          </a:p>
          <a:p>
            <a:r>
              <a:rPr lang="en-US" sz="1800" b="1" dirty="0" smtClean="0"/>
              <a:t>N + A + M + E?</a:t>
            </a:r>
            <a:endParaRPr lang="en-US" sz="1800" b="1" dirty="0" smtClean="0"/>
          </a:p>
          <a:p>
            <a:br>
              <a:rPr lang="en-US" sz="1800" dirty="0" smtClean="0"/>
            </a:b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342900" indent="-342900">
              <a:buFont typeface="+mj-lt"/>
              <a:buAutoNum type="alphaU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17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18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15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1800" dirty="0" smtClean="0">
                <a:solidFill>
                  <a:schemeClr val="tx1"/>
                </a:solidFill>
              </a:rPr>
              <a:t>							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sz="1800" b="1" dirty="0" smtClean="0">
                <a:solidFill>
                  <a:schemeClr val="tx1"/>
                </a:solidFill>
              </a:rPr>
              <a:t>								Answer: B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31900"/>
            <a:ext cx="233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00" y="1066333"/>
            <a:ext cx="8599164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the first row of multiplication, H =1 is clear, As HE x H = HE. </a:t>
            </a:r>
            <a:endParaRPr lang="en-US" sz="1600" dirty="0" smtClean="0"/>
          </a:p>
          <a:p>
            <a:r>
              <a:rPr lang="en-US" sz="1600" dirty="0" smtClean="0"/>
              <a:t>Substitute H = 1 in all places. Now from the tenth's place, think about, the value of A. 1 + A = M. If M is a single digit number, then N = 1, which is impossible (Already we have given H = 1). So A = 9, Then M = 0, and N = 2. Now 1E x E = 119. So by trial and error E = 7.</a:t>
            </a:r>
            <a:endParaRPr lang="en-US" sz="1600" dirty="0" smtClean="0"/>
          </a:p>
          <a:p>
            <a:br>
              <a:rPr lang="en-US" sz="1600" dirty="0" smtClean="0"/>
            </a:b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Therefore, NAME = 2907</a:t>
            </a:r>
            <a:endParaRPr lang="en-US" sz="1600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4915" y="2164080"/>
            <a:ext cx="4051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07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42900" y="89618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value of A + S + K in the following multiplication</a:t>
            </a:r>
            <a:endParaRPr lang="en-US" sz="1800" b="1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b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r>
              <a:rPr lang="en-US" sz="1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lang="en-US" sz="1800" dirty="0" smtClean="0"/>
              <a:t> </a:t>
            </a:r>
            <a:r>
              <a:rPr lang="en-US" sz="1800" b="1" dirty="0" smtClean="0"/>
              <a:t>Answer: A</a:t>
            </a:r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UcPeriod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rypt arithmetic multiplication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44600"/>
            <a:ext cx="2730500" cy="1676400"/>
          </a:xfrm>
          <a:prstGeom prst="rect">
            <a:avLst/>
          </a:prstGeom>
          <a:noFill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711201"/>
            <a:ext cx="8667200" cy="353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Step 1: K + A = A. So K = 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Step 2: From the hundreds column, 2B + A = 10 or 20. As 2B, 10, 20 are even, A should be even. Remember this logic.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Possibilities are, for A and B are (2, 4), (4, 3), (6, 2), (8, 1) and (2, 9), (4, 8), (6, 7), (8, 6)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 the second row of multiplication, we have PAS x B = ASAA.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P2S x 4 = 2S22 ⇒S = 3, 8 But both are not satisfying.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P4S x 3 = 4S44 ⇒S = 8. But P48 x 3 = 4844 is not possible. Ruled out.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P6S x 2 = 6S66 ⇒S = 3, 8. But both are not satisfying. Ruled out.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P2S x 9 = 2S22 ⇒S = 8 But P28 x 9 = 2822 is not possible. Ruled out.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P4S x 8 = 4S44 ⇒S = 3. 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This is possible as P43 x 8 = 4344 then P = 5.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711201"/>
            <a:ext cx="8667200" cy="3505199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P6S x 7 = 6S66 ⇒S = 8 But P68 x 7 = 6866 is not possible. Ruled out.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P8S x 6 = 8S88 ⇒S = 3, 8 But both are not satisfying. Ruled out.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Therefore, S = 3, P = 5, A = 4, B = 8.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From the above diagram, R = 6 and E = 2. and A = 7 and W = 1.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A + S + K = 4 + 3 + 0 = 7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654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2" y="1683657"/>
            <a:ext cx="8699500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6000" b="1" dirty="0" smtClean="0">
                <a:solidFill>
                  <a:schemeClr val="tx1"/>
                </a:solidFill>
              </a:rPr>
              <a:t>CRYPTARITHMETIC</a:t>
            </a:r>
            <a:endParaRPr lang="en-US" sz="6000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74700"/>
            <a:ext cx="8578300" cy="3708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Find the sum of the values of A, B and C if   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where ABC is a three digit </a:t>
            </a:r>
            <a:r>
              <a:rPr lang="en-US" b="1" dirty="0" smtClean="0">
                <a:solidFill>
                  <a:schemeClr val="tx1"/>
                </a:solidFill>
              </a:rPr>
              <a:t>number?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7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8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9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10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Answer: D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08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8900" y="916958"/>
            <a:ext cx="1689100" cy="37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774700"/>
            <a:ext cx="8881918" cy="3304931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By symmetry, we take A is the maximum number of the three 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alphabets.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Let us say A can take a maximum value of 6.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Then 6! = 720 but as have we taken maximum value is 6 720 is not possible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 A should take 5. Then 5! = 120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Now from the above we know that one the B and C should take 1 as their value as 120 consists of 1.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5! + 1! = 121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If we take 4 as one of the number then 5!+ 1! + 4! = 145 or 1! + 4! + 5! = 145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Sum = 1 + 4 + 5 = 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50900"/>
            <a:ext cx="8818418" cy="322873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How many numbers satisfy the condition   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where ABC is a three digit number?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A. 1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2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3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4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Answer: 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 09: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0" y="1003300"/>
            <a:ext cx="1765299" cy="23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63600"/>
            <a:ext cx="8735318" cy="3216031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900" y="1346200"/>
            <a:ext cx="8928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 Let us say maximum value of A, B, C is equal to 4 then we don’t   get any satisfactory values for ABC</a:t>
            </a:r>
            <a:endParaRPr lang="en-US" sz="1800" dirty="0" smtClean="0"/>
          </a:p>
          <a:p>
            <a:r>
              <a:rPr lang="en-US" sz="1800" dirty="0" smtClean="0"/>
              <a:t>If we take maximum value is 5 then A^3=5^3=125 as this is a three digit number one of the number is equal to 1.</a:t>
            </a:r>
            <a:endParaRPr lang="en-US" sz="1800" dirty="0" smtClean="0"/>
          </a:p>
          <a:p>
            <a:r>
              <a:rPr lang="en-US" sz="1800" dirty="0" smtClean="0"/>
              <a:t>=&gt;5^3+1^3=126.Now for 3^3 we get 153=1^3+5^3+3^3</a:t>
            </a:r>
            <a:endParaRPr lang="en-US" sz="1800" dirty="0" smtClean="0"/>
          </a:p>
          <a:p>
            <a:r>
              <a:rPr lang="en-US" sz="1800" dirty="0" smtClean="0"/>
              <a:t>From the above reasoning the other numbers satisfy the above relation are 370, 371 and 407. So total 4 numbers.</a:t>
            </a:r>
            <a:endParaRPr lang="en-US" sz="1800" dirty="0"/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876300"/>
            <a:ext cx="8616400" cy="320333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USA + USSR = PEACE, then Find P + E + A + C + </a:t>
            </a:r>
            <a:r>
              <a:rPr lang="en-US" b="1" dirty="0" smtClean="0">
                <a:solidFill>
                  <a:schemeClr val="tx1"/>
                </a:solidFill>
              </a:rPr>
              <a:t>E?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8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9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10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11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C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10: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774700"/>
            <a:ext cx="8679900" cy="3581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USA + USSR = PEACE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Here P is carry , P = 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when P = 1, E = 0 with carry 1 AND U = 9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 + R = E = 0 with carry 1.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so, A = 2 and R = 8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U + S = A = 2 with carry 1, S = 3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 + S + 1 = C, 3 + 3 + 1 = c = 7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932 + 9338 = 10270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so,P</a:t>
            </a:r>
            <a:r>
              <a:rPr lang="en-US" dirty="0" smtClean="0">
                <a:solidFill>
                  <a:schemeClr val="tx1"/>
                </a:solidFill>
              </a:rPr>
              <a:t> + E + A + C + E = 1 + 0 + 2 + 7 + 0 = 10</a:t>
            </a:r>
            <a:br>
              <a:rPr lang="en-US" dirty="0" smtClean="0"/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943610"/>
            <a:ext cx="8629100" cy="38481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EVER + SINCE = DARWIN, then D + A + R + W + I + N </a:t>
            </a:r>
            <a:r>
              <a:rPr lang="en-US" b="1" dirty="0" smtClean="0">
                <a:solidFill>
                  <a:schemeClr val="tx1"/>
                </a:solidFill>
              </a:rPr>
              <a:t>is __________.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24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23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22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21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B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11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1167130"/>
            <a:ext cx="8641800" cy="38481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EVER       =  5653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SINCE      =  97825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——————–--------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DARWIN  = 103478 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----------------------------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 + 0 + 3 + 4 + 7 + 8 = 23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1" y="1017905"/>
            <a:ext cx="9089736" cy="377031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WAIT + ALL = GIFTS, then what is the value of G + I + F + T if A = 6 and S = 5?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11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12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13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14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  <a:r>
              <a:rPr lang="en-US" b="1" dirty="0" smtClean="0">
                <a:solidFill>
                  <a:schemeClr val="tx1"/>
                </a:solidFill>
              </a:rPr>
              <a:t>Answer: A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55" y="787400"/>
            <a:ext cx="9088581" cy="3770313"/>
          </a:xfrm>
        </p:spPr>
        <p:txBody>
          <a:bodyPr/>
          <a:lstStyle/>
          <a:p>
            <a:pPr marL="114300" indent="0">
              <a:buNone/>
            </a:pPr>
            <a:r>
              <a:rPr lang="pl-PL" dirty="0" smtClean="0">
                <a:solidFill>
                  <a:schemeClr val="tx1"/>
                </a:solidFill>
              </a:rPr>
              <a:t>W A I T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pl-PL" dirty="0" smtClean="0">
                <a:solidFill>
                  <a:schemeClr val="tx1"/>
                </a:solidFill>
              </a:rPr>
              <a:t>A L L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—————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G I F T S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----------------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9 6 0 8</a:t>
            </a:r>
            <a:r>
              <a:rPr lang="en-US" dirty="0" smtClean="0">
                <a:solidFill>
                  <a:schemeClr val="tx1"/>
                </a:solidFill>
              </a:rPr>
              <a:t> +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pl-PL" dirty="0" smtClean="0">
                <a:solidFill>
                  <a:schemeClr val="tx1"/>
                </a:solidFill>
              </a:rPr>
              <a:t>6 7 7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———–</a:t>
            </a:r>
            <a:r>
              <a:rPr lang="en-US" dirty="0" smtClean="0">
                <a:solidFill>
                  <a:schemeClr val="tx1"/>
                </a:solidFill>
              </a:rPr>
              <a:t>--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dirty="0" smtClean="0">
                <a:solidFill>
                  <a:schemeClr val="tx1"/>
                </a:solidFill>
              </a:rPr>
              <a:t>1 0 2 8 5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-------------</a:t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		</a:t>
            </a:r>
            <a:r>
              <a:rPr lang="pl-PL" dirty="0" smtClean="0">
                <a:solidFill>
                  <a:schemeClr val="tx1"/>
                </a:solidFill>
              </a:rPr>
              <a:t>Hence G + I + F + T = 11</a:t>
            </a:r>
            <a:br>
              <a:rPr lang="pl-PL" dirty="0" smtClean="0">
                <a:solidFill>
                  <a:schemeClr val="tx1"/>
                </a:solidFill>
              </a:rPr>
            </a:br>
            <a:br>
              <a:rPr lang="pl-PL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Concepts: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98526"/>
            <a:ext cx="8839200" cy="601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dirty="0" err="1" smtClean="0"/>
              <a:t>Cryptarithmetic</a:t>
            </a:r>
            <a:r>
              <a:rPr lang="en-US" sz="1800" dirty="0" smtClean="0"/>
              <a:t> problems are where numbers are replaced with alphabets.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By using standard arithmetic rules we need to decipher the alphabet.</a:t>
            </a:r>
            <a:endParaRPr lang="en-US" sz="1800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</a:t>
            </a:r>
            <a:r>
              <a:rPr lang="en-US" sz="1800" b="1" dirty="0" smtClean="0"/>
              <a:t>General Rules:</a:t>
            </a:r>
            <a:endParaRPr lang="en-US" sz="1800" b="1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    1. Each alphabet takes only one number from 0 to 9 uniquely.</a:t>
            </a:r>
            <a:endParaRPr lang="en-US" sz="1800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    2. Two single digit numbers sum can be maximum 19 with carryover. So carry over</a:t>
            </a:r>
            <a:endParaRPr lang="en-US" sz="1800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        in problems of two number addition is always 1.</a:t>
            </a:r>
            <a:endParaRPr lang="en-US" sz="1800" dirty="0" smtClean="0"/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    3. Try to solve left most digit in the given problem.</a:t>
            </a:r>
            <a:br>
              <a:rPr lang="en-US" sz="1800" dirty="0" smtClean="0"/>
            </a:br>
            <a:endParaRPr lang="en-US" sz="1800" dirty="0" smtClean="0"/>
          </a:p>
          <a:p>
            <a:br>
              <a:rPr lang="en-US" sz="1800" dirty="0" smtClean="0"/>
            </a:br>
            <a:br>
              <a:rPr lang="en-US" sz="1800" dirty="0" smtClean="0"/>
            </a:br>
            <a:endParaRPr lang="de-DE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 </a:t>
            </a:r>
            <a:endParaRPr lang="en-US" sz="1800" dirty="0" smtClean="0"/>
          </a:p>
          <a:p>
            <a:endParaRPr lang="en-US" sz="1800" b="1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0" y="919480"/>
            <a:ext cx="8780463" cy="360838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chemeClr val="tx1"/>
                </a:solidFill>
              </a:rPr>
              <a:t>BANANA + GUAVA = ORANGE. O + R + A + N + G + E = </a:t>
            </a:r>
            <a:r>
              <a:rPr lang="pt-BR" b="1" dirty="0" smtClean="0">
                <a:solidFill>
                  <a:schemeClr val="tx1"/>
                </a:solidFill>
              </a:rPr>
              <a:t>________.</a:t>
            </a:r>
            <a:endParaRPr lang="pt-B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A. 31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B. 30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C. 29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pt-BR" dirty="0" smtClean="0">
                <a:solidFill>
                  <a:schemeClr val="tx1"/>
                </a:solidFill>
              </a:rPr>
              <a:t>D. 28</a:t>
            </a:r>
            <a:endParaRPr lang="pt-BR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chemeClr val="tx1"/>
                </a:solidFill>
              </a:rPr>
              <a:t>								Answer: A</a:t>
            </a:r>
            <a:endParaRPr lang="pt-BR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863600"/>
            <a:ext cx="8646563" cy="3608385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2 4 9 4 9 4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   6 5 4 7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—————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3 1 4 9 6 8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---------------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 = 3, R = 1, A = 4, N = 9, G = 6, E = 8.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 the answer is 31.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6305"/>
            <a:ext cx="8603700" cy="37322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If HOW + MUCH = </a:t>
            </a:r>
            <a:r>
              <a:rPr lang="en-US" b="1" dirty="0" smtClean="0">
                <a:solidFill>
                  <a:schemeClr val="tx1"/>
                </a:solidFill>
              </a:rPr>
              <a:t>POWER, then </a:t>
            </a:r>
            <a:r>
              <a:rPr lang="en-US" b="1" dirty="0" smtClean="0">
                <a:solidFill>
                  <a:schemeClr val="tx1"/>
                </a:solidFill>
              </a:rPr>
              <a:t>what is the value of P + O + W + E + R?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10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11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12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13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C 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1600" b="1" dirty="0" smtClean="0"/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14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4115"/>
            <a:ext cx="8520600" cy="3795713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     705 +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  9837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----------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10542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-----------</a:t>
            </a:r>
            <a:endParaRPr lang="pt-BR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so P + O + W + E + R = 1 + 0 + 5 + 4 + 2 = 12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002030"/>
            <a:ext cx="8616400" cy="36814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TWO + DAYS = MORE, then M + O + R + E </a:t>
            </a:r>
            <a:r>
              <a:rPr lang="en-US" b="1" dirty="0" smtClean="0">
                <a:solidFill>
                  <a:schemeClr val="tx1"/>
                </a:solidFill>
              </a:rPr>
              <a:t>=______.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A. 15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B. 16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C. 17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D. 18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 15</a:t>
            </a: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38200"/>
            <a:ext cx="8520600" cy="3719513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      T W O</a:t>
            </a:r>
            <a:endParaRPr lang="pt-BR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+ D A Y 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  -------------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  M O R 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  -------------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+ 8 9 3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6 4 1 2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----------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7 3 0 5</a:t>
            </a:r>
            <a:endParaRPr lang="pt-BR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-----------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		M + O + R + E = 7 + 3 + 0 + 5 = 15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Explanation: 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Concepts: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34" y="1087756"/>
            <a:ext cx="8815066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4. If a × b = kb, then the following are the possibilities</a:t>
            </a:r>
            <a:br>
              <a:rPr lang="en-US" sz="1800" dirty="0" smtClean="0"/>
            </a:br>
            <a:r>
              <a:rPr lang="en-US" sz="1800" dirty="0" smtClean="0"/>
              <a:t>(3 × 5 = 15; 7 × 5 = 35; 9 × 5 = 45) or (2 × 6 = 12; 4 × 6 = 24; 8 × 6 = 48)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Alphabets can take up only one distinct value.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Decoded numbers can’t begin with 0, for example, 0813.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Problems are </a:t>
            </a:r>
            <a:r>
              <a:rPr lang="en-US" sz="1800" dirty="0" err="1" smtClean="0"/>
              <a:t>uni-solutional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19 is the max value with a carryover for two one-digit number in the same column.</a:t>
            </a: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Carry over can only be 1.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1778"/>
            <a:ext cx="3505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01</a:t>
            </a: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00" y="787400"/>
            <a:ext cx="9144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If SEND + MORE = MONEY, then find M + O + N + E +</a:t>
            </a:r>
            <a:r>
              <a:rPr lang="en-US" sz="1800" b="1" dirty="0" smtClean="0"/>
              <a:t>Y?</a:t>
            </a: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11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13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14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18 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</a:t>
            </a:r>
            <a:endParaRPr lang="en-US" sz="18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Answer: C </a:t>
            </a:r>
            <a:r>
              <a:rPr lang="en-US" sz="1800" dirty="0" smtClean="0"/>
              <a:t>								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839200" cy="418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Addition of two numbers with 'n' digits, results in a n+1 digits, </a:t>
            </a:r>
            <a:endParaRPr lang="en-US" dirty="0" smtClean="0"/>
          </a:p>
          <a:p>
            <a:pPr lvl="1"/>
            <a:r>
              <a:rPr lang="en-US" dirty="0" smtClean="0"/>
              <a:t>then the left most place always = 1.</a:t>
            </a:r>
            <a:br>
              <a:rPr lang="en-US" dirty="0" smtClean="0"/>
            </a:br>
            <a:r>
              <a:rPr lang="en-US" dirty="0" smtClean="0"/>
              <a:t>So M = 1. Substitute this value.</a:t>
            </a:r>
            <a:br>
              <a:rPr lang="en-US" dirty="0" smtClean="0"/>
            </a:br>
            <a:r>
              <a:rPr lang="en-US" dirty="0" smtClean="0"/>
              <a:t>Now 'o' cannot be 1 as M already 1. It may not be 2 either as S+1 = 12 or 1 + S + 1 = 12 in the both cases S is a two digit number. So 'o' is nothing but zero. Put o = 0.</a:t>
            </a:r>
            <a:br>
              <a:rPr lang="en-US" dirty="0" smtClean="0"/>
            </a:br>
            <a:r>
              <a:rPr lang="en-US" dirty="0" smtClean="0"/>
              <a:t>Now S can be either 8 or 9. If S = 8, then there must be a carry over.</a:t>
            </a:r>
            <a:br>
              <a:rPr lang="en-US" dirty="0" smtClean="0"/>
            </a:br>
            <a:r>
              <a:rPr lang="en-US" dirty="0" smtClean="0"/>
              <a:t>E + 0 = 10 + N or 1 + E + 0 = 10 + N</a:t>
            </a:r>
            <a:br>
              <a:rPr lang="en-US" dirty="0" smtClean="0"/>
            </a:br>
            <a:r>
              <a:rPr lang="en-US" dirty="0" smtClean="0"/>
              <a:t>In the above two cases, E - N = 10 is not possible and E - N = 9 not possible as </a:t>
            </a:r>
            <a:r>
              <a:rPr lang="en-US" dirty="0" err="1" smtClean="0"/>
              <a:t>as</a:t>
            </a:r>
            <a:r>
              <a:rPr lang="en-US" dirty="0" smtClean="0"/>
              <a:t> N cannot be zero.</a:t>
            </a:r>
            <a:br>
              <a:rPr lang="en-US" dirty="0" smtClean="0"/>
            </a:br>
            <a:r>
              <a:rPr lang="en-US" dirty="0" smtClean="0"/>
              <a:t>So E = 9.</a:t>
            </a:r>
            <a:br>
              <a:rPr lang="en-US" dirty="0" smtClean="0"/>
            </a:br>
            <a:r>
              <a:rPr lang="en-US" dirty="0" smtClean="0"/>
              <a:t>Now E + 0 = N is not possible as E = N. So 1 + E = N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sym typeface="+mn-ea"/>
              </a:rPr>
              <a:t>The possible cases are, N + R = 10 + E - - - (1) or 1 + N + R = 10 + E - - - (2)</a:t>
            </a:r>
            <a:br>
              <a:rPr lang="en-US" dirty="0" smtClean="0">
                <a:solidFill>
                  <a:schemeClr val="tx1"/>
                </a:solidFill>
                <a:sym typeface="+mn-ea"/>
              </a:rPr>
            </a:br>
            <a:r>
              <a:rPr lang="en-US" dirty="0" smtClean="0">
                <a:solidFill>
                  <a:schemeClr val="tx1"/>
                </a:solidFill>
                <a:sym typeface="+mn-ea"/>
              </a:rPr>
              <a:t>Substituting E = N -1 in the first equation, N + R = 10 + N - 1, we get R = 9 which is not possible.</a:t>
            </a:r>
            <a:br>
              <a:rPr lang="en-US" dirty="0" smtClean="0">
                <a:solidFill>
                  <a:schemeClr val="tx1"/>
                </a:solidFill>
                <a:sym typeface="+mn-ea"/>
              </a:rPr>
            </a:br>
            <a:r>
              <a:rPr lang="en-US" dirty="0" smtClean="0">
                <a:solidFill>
                  <a:schemeClr val="tx1"/>
                </a:solidFill>
                <a:sym typeface="+mn-ea"/>
              </a:rPr>
              <a:t>Substituting E = N - 1 in the second equation, 1 + N + R = 10 + N - 1, we get R = 8.</a:t>
            </a:r>
            <a:br>
              <a:rPr lang="en-US" dirty="0" smtClean="0">
                <a:solidFill>
                  <a:schemeClr val="tx1"/>
                </a:solidFill>
                <a:sym typeface="+mn-ea"/>
              </a:rPr>
            </a:br>
            <a:r>
              <a:rPr lang="en-US" dirty="0" smtClean="0">
                <a:solidFill>
                  <a:schemeClr val="tx1"/>
                </a:solidFill>
                <a:sym typeface="+mn-ea"/>
              </a:rPr>
              <a:t>We know that N and E are consecutive and N is larger. Take (N, E) = (7, 6) check and substitute, you wont get any unique value for D.</a:t>
            </a:r>
            <a:br>
              <a:rPr lang="en-US" dirty="0" smtClean="0">
                <a:solidFill>
                  <a:schemeClr val="tx1"/>
                </a:solidFill>
                <a:sym typeface="+mn-ea"/>
              </a:rPr>
            </a:br>
            <a:r>
              <a:rPr lang="en-US" dirty="0" smtClean="0">
                <a:solidFill>
                  <a:schemeClr val="tx1"/>
                </a:solidFill>
                <a:sym typeface="+mn-ea"/>
              </a:rPr>
              <a:t>Take (N, E) = (6, 5), Now you get D = 7, Y = 2.    M + O + N + E + Y = 14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pPr lvl="1"/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02</a:t>
            </a:r>
            <a:r>
              <a:rPr lang="en-US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00" y="965200"/>
            <a:ext cx="9080500" cy="5215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b="1" dirty="0" smtClean="0"/>
              <a:t>If KANSAS + OHIO = OREGON, then find the value of  G + R + O + S + </a:t>
            </a:r>
            <a:r>
              <a:rPr lang="en-US" sz="1800" b="1" dirty="0" smtClean="0"/>
              <a:t>S?</a:t>
            </a:r>
            <a:endParaRPr lang="en-US" sz="1800" b="1" dirty="0" smtClean="0"/>
          </a:p>
          <a:p>
            <a:pPr lvl="1">
              <a:lnSpc>
                <a:spcPct val="150000"/>
              </a:lnSpc>
            </a:pPr>
            <a:endParaRPr lang="en-US" sz="1800" b="1" dirty="0" smtClean="0"/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8</a:t>
            </a:r>
            <a:endParaRPr lang="en-US" sz="1800" dirty="0" smtClean="0"/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9</a:t>
            </a:r>
            <a:endParaRPr lang="en-US" sz="1800" dirty="0" smtClean="0"/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7</a:t>
            </a:r>
            <a:endParaRPr lang="en-US" sz="1800" dirty="0" smtClean="0"/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10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</a:t>
            </a:r>
            <a:endParaRPr lang="en-US" sz="1800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     Answer: D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endParaRPr lang="en-US" sz="1800" dirty="0" smtClean="0"/>
          </a:p>
          <a:p>
            <a:pPr marL="342900" indent="-342900"/>
            <a:endParaRPr lang="en-US" sz="1800" dirty="0" smtClean="0"/>
          </a:p>
          <a:p>
            <a:pPr marL="342900" indent="-342900"/>
            <a:endParaRPr lang="en-US" sz="1800" dirty="0" smtClean="0"/>
          </a:p>
          <a:p>
            <a:pPr marL="342900" indent="-342900"/>
            <a:endParaRPr lang="en-US" sz="1800" dirty="0" smtClean="0"/>
          </a:p>
          <a:p>
            <a:pPr marL="342900" indent="-342900"/>
            <a:r>
              <a:rPr lang="en-US" sz="1800" dirty="0" smtClean="0"/>
              <a:t>					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8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Explanation: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899" y="1151255"/>
            <a:ext cx="8676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KANSAS + OHIO = OREGON given the value of O = 5</a:t>
            </a:r>
            <a:br>
              <a:rPr lang="en-US" sz="1800" dirty="0" smtClean="0"/>
            </a:br>
            <a:r>
              <a:rPr lang="en-US" sz="1800" dirty="0" smtClean="0"/>
              <a:t>KANSAS    = 497292</a:t>
            </a:r>
            <a:br>
              <a:rPr lang="en-US" sz="1800" dirty="0" smtClean="0"/>
            </a:br>
            <a:r>
              <a:rPr lang="en-US" sz="1800" dirty="0" smtClean="0"/>
              <a:t>OHIO 	    = 5865</a:t>
            </a:r>
            <a:endParaRPr lang="en-US" sz="1800" dirty="0" smtClean="0"/>
          </a:p>
          <a:p>
            <a:r>
              <a:rPr lang="en-US" sz="1800" dirty="0" smtClean="0"/>
              <a:t>----------------------------</a:t>
            </a:r>
            <a:br>
              <a:rPr lang="en-US" sz="1800" dirty="0" smtClean="0"/>
            </a:br>
            <a:r>
              <a:rPr lang="en-US" sz="1800" dirty="0" smtClean="0"/>
              <a:t>OREGON  = 503157</a:t>
            </a:r>
            <a:endParaRPr lang="en-US" sz="1800" dirty="0" smtClean="0"/>
          </a:p>
          <a:p>
            <a:r>
              <a:rPr lang="en-US" sz="1800" dirty="0" smtClean="0"/>
              <a:t>----------------------------</a:t>
            </a:r>
            <a:br>
              <a:rPr lang="en-US" sz="1800" dirty="0" smtClean="0"/>
            </a:br>
            <a:r>
              <a:rPr lang="en-US" sz="1800" dirty="0" smtClean="0"/>
              <a:t>G + R + O + S + S = 1 + 0 + 5 + 2 + 2 = 10</a:t>
            </a:r>
            <a:br>
              <a:rPr lang="en-US" sz="1800" dirty="0" smtClean="0"/>
            </a:br>
            <a:endParaRPr lang="en-US" sz="1800" b="1" dirty="0"/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1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61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 03 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62" y="673100"/>
            <a:ext cx="8801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</a:pPr>
            <a:endParaRPr lang="en-US" sz="1800" dirty="0" smtClean="0"/>
          </a:p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7500" y="991870"/>
            <a:ext cx="88265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SCOOBY + DOOO = BUSTED. Find the value of  B + U + S + T + E + </a:t>
            </a:r>
            <a:r>
              <a:rPr lang="en-US" sz="1800" b="1" dirty="0" smtClean="0"/>
              <a:t>D?</a:t>
            </a:r>
            <a:br>
              <a:rPr lang="en-US" sz="1800" b="1" dirty="0" smtClean="0"/>
            </a:b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23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24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25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26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dirty="0" smtClean="0"/>
              <a:t>							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</a:pPr>
            <a:r>
              <a:rPr lang="en-US" sz="1800" b="1" dirty="0" smtClean="0"/>
              <a:t>								Answer: B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WPS Presentation</Application>
  <PresentationFormat>On-screen Show (16:9)</PresentationFormat>
  <Paragraphs>357</Paragraphs>
  <Slides>35</Slides>
  <Notes>36</Notes>
  <HiddenSlides>17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Question 07:</vt:lpstr>
      <vt:lpstr>   Explanation:</vt:lpstr>
      <vt:lpstr>   Explanation:</vt:lpstr>
      <vt:lpstr>   Question 08:</vt:lpstr>
      <vt:lpstr>   Explanation:</vt:lpstr>
      <vt:lpstr>   Question 09:</vt:lpstr>
      <vt:lpstr>   Explanation:</vt:lpstr>
      <vt:lpstr>   Question 10:</vt:lpstr>
      <vt:lpstr>   Explanation: </vt:lpstr>
      <vt:lpstr>   Question 11:</vt:lpstr>
      <vt:lpstr>   Explanation: </vt:lpstr>
      <vt:lpstr>  Question 12:</vt:lpstr>
      <vt:lpstr>   Explanation: </vt:lpstr>
      <vt:lpstr>  Question 13:</vt:lpstr>
      <vt:lpstr>   Explanation: </vt:lpstr>
      <vt:lpstr>   Question 14:</vt:lpstr>
      <vt:lpstr>   Explanation: </vt:lpstr>
      <vt:lpstr>   Question 15:</vt:lpstr>
      <vt:lpstr>   Explanation: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rohitgebise</cp:lastModifiedBy>
  <cp:revision>596</cp:revision>
  <dcterms:created xsi:type="dcterms:W3CDTF">2019-12-04T07:09:42Z</dcterms:created>
  <dcterms:modified xsi:type="dcterms:W3CDTF">2019-12-04T07:35:57Z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