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422" r:id="rId3"/>
    <p:sldId id="257" r:id="rId4"/>
    <p:sldId id="374" r:id="rId5"/>
    <p:sldId id="378" r:id="rId6"/>
    <p:sldId id="397" r:id="rId7"/>
    <p:sldId id="398" r:id="rId8"/>
    <p:sldId id="421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6" r:id="rId18"/>
    <p:sldId id="408" r:id="rId19"/>
    <p:sldId id="395" r:id="rId20"/>
    <p:sldId id="409" r:id="rId21"/>
    <p:sldId id="386" r:id="rId22"/>
    <p:sldId id="357" r:id="rId23"/>
    <p:sldId id="387" r:id="rId24"/>
    <p:sldId id="363" r:id="rId25"/>
    <p:sldId id="388" r:id="rId26"/>
    <p:sldId id="411" r:id="rId27"/>
    <p:sldId id="389" r:id="rId28"/>
    <p:sldId id="410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</p:sldIdLst>
  <p:sldSz cx="9144000" cy="5143500" type="screen16x9"/>
  <p:notesSz cx="6858000" cy="9144000"/>
  <p:embeddedFontLst>
    <p:embeddedFont>
      <p:font typeface="Roboto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4D1187-4330-4FC8-BAC8-B5D25AEEBD63}">
          <p14:sldIdLst>
            <p14:sldId id="256"/>
            <p14:sldId id="422"/>
            <p14:sldId id="257"/>
            <p14:sldId id="374"/>
            <p14:sldId id="378"/>
            <p14:sldId id="397"/>
            <p14:sldId id="398"/>
            <p14:sldId id="421"/>
            <p14:sldId id="399"/>
            <p14:sldId id="400"/>
            <p14:sldId id="401"/>
            <p14:sldId id="402"/>
            <p14:sldId id="403"/>
            <p14:sldId id="404"/>
            <p14:sldId id="405"/>
            <p14:sldId id="407"/>
            <p14:sldId id="406"/>
            <p14:sldId id="408"/>
            <p14:sldId id="395"/>
            <p14:sldId id="409"/>
            <p14:sldId id="386"/>
            <p14:sldId id="357"/>
            <p14:sldId id="387"/>
            <p14:sldId id="363"/>
            <p14:sldId id="388"/>
            <p14:sldId id="411"/>
            <p14:sldId id="389"/>
            <p14:sldId id="410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Untitled Section" id="{CCA4C139-4FFD-4556-8AFB-53666B724E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2819" autoAdjust="0"/>
  </p:normalViewPr>
  <p:slideViewPr>
    <p:cSldViewPr snapToGrid="0">
      <p:cViewPr>
        <p:scale>
          <a:sx n="108" d="100"/>
          <a:sy n="108" d="100"/>
        </p:scale>
        <p:origin x="-168" y="18"/>
      </p:cViewPr>
      <p:guideLst>
        <p:guide orient="horz" pos="2755"/>
        <p:guide orient="horz" pos="776"/>
        <p:guide orient="horz" pos="914"/>
        <p:guide orient="horz" pos="2484"/>
        <p:guide orient="horz" pos="2193"/>
        <p:guide pos="2243"/>
        <p:guide pos="206"/>
        <p:guide pos="5552"/>
        <p:guide pos="871"/>
        <p:guide pos="2880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057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55003"/>
            <a:ext cx="852060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55277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Explanation: 03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38" y="2429808"/>
            <a:ext cx="4931924" cy="466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5762"/>
            <a:ext cx="8520600" cy="3395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Who </a:t>
            </a:r>
            <a:r>
              <a:rPr lang="en-IN" sz="1600" dirty="0">
                <a:solidFill>
                  <a:schemeClr val="tx1"/>
                </a:solidFill>
              </a:rPr>
              <a:t>is in the middle of the photograph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Bindu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Rani</a:t>
            </a:r>
          </a:p>
          <a:p>
            <a:pPr>
              <a:buClr>
                <a:schemeClr val="tx1"/>
              </a:buClr>
              <a:buFont typeface="+mj-lt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Mary</a:t>
            </a:r>
          </a:p>
          <a:p>
            <a:pPr>
              <a:buClr>
                <a:schemeClr val="tx1"/>
              </a:buClr>
              <a:buFont typeface="+mj-lt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Seema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	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	Answer: </a:t>
            </a:r>
            <a:r>
              <a:rPr lang="en-IN" sz="1600" dirty="0">
                <a:solidFill>
                  <a:schemeClr val="tx1"/>
                </a:solidFill>
              </a:rPr>
              <a:t>B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4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" altLang="en-US" sz="1600" b="1" dirty="0" smtClean="0">
              <a:solidFill>
                <a:schemeClr val="bg1"/>
              </a:solidFill>
              <a:latin typeface="+mj-lt"/>
              <a:ea typeface="Roboto" panose="020B0604020202020204" charset="0"/>
              <a:sym typeface="+mn-ea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55003"/>
            <a:ext cx="852060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55277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Explanation: 0</a:t>
            </a:r>
            <a:r>
              <a:rPr lang="en-IN" sz="1800" b="1" dirty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5" y="2338355"/>
            <a:ext cx="4931924" cy="466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5762"/>
            <a:ext cx="8520600" cy="3395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Who is second from the right ?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ClrTx/>
              <a:buAutoNum type="alphaUcPeriod"/>
            </a:pPr>
            <a:r>
              <a:rPr lang="en-IN" sz="1600" dirty="0" err="1" smtClean="0">
                <a:solidFill>
                  <a:schemeClr val="tx1"/>
                </a:solidFill>
              </a:rPr>
              <a:t>Bindu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ClrTx/>
              <a:buAutoNum type="alphaUcPeriod"/>
            </a:pPr>
            <a:r>
              <a:rPr lang="en-IN" sz="1600" dirty="0" err="1" smtClean="0">
                <a:solidFill>
                  <a:schemeClr val="tx1"/>
                </a:solidFill>
              </a:rPr>
              <a:t>Reeta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ClrTx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Mary</a:t>
            </a:r>
          </a:p>
          <a:p>
            <a:pPr>
              <a:buClrTx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Seema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        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</a:t>
            </a:r>
            <a:r>
              <a:rPr lang="en-IN" sz="1600" dirty="0" smtClean="0">
                <a:solidFill>
                  <a:schemeClr val="tx1"/>
                </a:solidFill>
              </a:rPr>
              <a:t>Answer</a:t>
            </a:r>
            <a:r>
              <a:rPr lang="en-IN" sz="1600" dirty="0" smtClean="0">
                <a:solidFill>
                  <a:schemeClr val="tx1"/>
                </a:solidFill>
              </a:rPr>
              <a:t>: B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5</a:t>
            </a: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55003"/>
            <a:ext cx="852060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IN" sz="1600" dirty="0" smtClean="0"/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55277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Explanation: 05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5" y="2338355"/>
            <a:ext cx="4931924" cy="466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5762"/>
            <a:ext cx="8520600" cy="3395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Who is second from the left in photograph ?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ClrTx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Bindu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buClrTx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Reeta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buClrTx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Mary</a:t>
            </a:r>
          </a:p>
          <a:p>
            <a:pPr>
              <a:buClrTx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Seema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Answer: </a:t>
            </a:r>
            <a:r>
              <a:rPr lang="en-IN" sz="1600" dirty="0">
                <a:solidFill>
                  <a:schemeClr val="tx1"/>
                </a:solidFill>
              </a:rPr>
              <a:t>D</a:t>
            </a: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6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55003"/>
            <a:ext cx="852060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55277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Explanation: 0</a:t>
            </a:r>
            <a:r>
              <a:rPr lang="en-IN" sz="1800" b="1" dirty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5" y="2338355"/>
            <a:ext cx="4931924" cy="466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91" y="996832"/>
            <a:ext cx="852060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In an Exhibition seven cars of different companies - Cadillac, Ambassador, Fiat, </a:t>
            </a: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, Mercedes, Bedford and Fargo are standing facing to east in the following order </a:t>
            </a:r>
            <a:r>
              <a:rPr lang="en-IN" sz="1600" dirty="0" smtClean="0">
                <a:solidFill>
                  <a:schemeClr val="tx1"/>
                </a:solidFill>
              </a:rPr>
              <a:t>: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600" dirty="0" smtClean="0">
                <a:solidFill>
                  <a:schemeClr val="tx1"/>
                </a:solidFill>
              </a:rPr>
              <a:t>Cadillac </a:t>
            </a:r>
            <a:r>
              <a:rPr lang="en-IN" sz="1600" dirty="0">
                <a:solidFill>
                  <a:schemeClr val="tx1"/>
                </a:solidFill>
              </a:rPr>
              <a:t>is next to right of Fargo.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600" dirty="0">
                <a:solidFill>
                  <a:schemeClr val="tx1"/>
                </a:solidFill>
              </a:rPr>
              <a:t>Fargo is fourth to the right of Fiat.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 car is between Ambassador and Bedford.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600" dirty="0">
                <a:solidFill>
                  <a:schemeClr val="tx1"/>
                </a:solidFill>
              </a:rPr>
              <a:t>Fiat which is third to the left of Ambassador, is at one end.</a:t>
            </a: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221804"/>
            <a:ext cx="4457700" cy="9175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415" y="445024"/>
            <a:ext cx="7064285" cy="352644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Directions to the questions 7 - 11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5762"/>
            <a:ext cx="8520600" cy="3395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</a:rPr>
              <a:t>Which of the cars are on both the sides of </a:t>
            </a:r>
            <a:r>
              <a:rPr lang="en-IN" sz="1600" dirty="0" err="1">
                <a:solidFill>
                  <a:schemeClr val="tx1"/>
                </a:solidFill>
              </a:rPr>
              <a:t>cadillac</a:t>
            </a:r>
            <a:r>
              <a:rPr lang="en-IN" sz="1600" dirty="0">
                <a:solidFill>
                  <a:schemeClr val="tx1"/>
                </a:solidFill>
              </a:rPr>
              <a:t> car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Ambassador and </a:t>
            </a:r>
            <a:r>
              <a:rPr lang="en-IN" sz="1600" dirty="0" err="1">
                <a:solidFill>
                  <a:schemeClr val="tx1"/>
                </a:solidFill>
              </a:rPr>
              <a:t>Maruti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 and Fiat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Fargo and Mercedes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Ambassador and Fargo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       Answer: </a:t>
            </a:r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7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sz="1600" dirty="0"/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26550"/>
            <a:ext cx="7120800" cy="3711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</a:rPr>
              <a:t>Explanation: </a:t>
            </a:r>
            <a:r>
              <a:rPr lang="en-IN" sz="18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: 07</a:t>
            </a:r>
            <a:endParaRPr lang="en-IN" sz="1800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19" y="1538143"/>
            <a:ext cx="4714615" cy="2535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390503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  <a:cs typeface="Arial" panose="020B0604020202020204" pitchFamily="34" charset="0"/>
              </a:rPr>
              <a:t>https://qrgo.page.link/6rT9W</a:t>
            </a:r>
          </a:p>
        </p:txBody>
      </p:sp>
      <p:sp>
        <p:nvSpPr>
          <p:cNvPr id="5" name="Google Shape;61;p14"/>
          <p:cNvSpPr txBox="1"/>
          <p:nvPr/>
        </p:nvSpPr>
        <p:spPr>
          <a:xfrm>
            <a:off x="225476" y="422087"/>
            <a:ext cx="366936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 err="1" smtClean="0">
                <a:latin typeface="+mj-lt"/>
                <a:cs typeface="Arial" panose="020B0604020202020204" pitchFamily="34" charset="0"/>
              </a:rPr>
              <a:t>Cryptarithmetic</a:t>
            </a:r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 Quiz:</a:t>
            </a:r>
            <a:endParaRPr lang="en-US" sz="28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90" y="1310769"/>
            <a:ext cx="3047019" cy="30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65762"/>
            <a:ext cx="8520600" cy="3395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Which of the following statement is correct ?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 is next left of Ambassador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Bedford is next left of Fiat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Bedford is at one end.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D. </a:t>
            </a:r>
            <a:r>
              <a:rPr lang="en-IN" sz="1600" dirty="0">
                <a:solidFill>
                  <a:schemeClr val="tx1"/>
                </a:solidFill>
              </a:rPr>
              <a:t>Fiat is next second to the right of </a:t>
            </a: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  <a:r>
              <a:rPr lang="en-IN" sz="1600" dirty="0" smtClean="0">
                <a:solidFill>
                  <a:schemeClr val="tx1"/>
                </a:solidFill>
              </a:rPr>
              <a:t>			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	Answer: A							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8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723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dirty="0" smtClean="0">
                <a:solidFill>
                  <a:schemeClr val="tx1"/>
                </a:solidFill>
              </a:rPr>
              <a:t>		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26550"/>
            <a:ext cx="7120800" cy="332207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08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538143"/>
            <a:ext cx="6391073" cy="2535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4026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6984460" cy="32004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9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074654"/>
            <a:ext cx="8520600" cy="3416400"/>
          </a:xfrm>
        </p:spPr>
        <p:txBody>
          <a:bodyPr/>
          <a:lstStyle/>
          <a:p>
            <a:pPr marL="114300" indent="0">
              <a:buClrTx/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</a:rPr>
              <a:t>Which one of the following statements is correct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buClrTx/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ClrTx/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Fargo </a:t>
            </a:r>
            <a:r>
              <a:rPr lang="en-IN" sz="1600" dirty="0">
                <a:solidFill>
                  <a:schemeClr val="tx1"/>
                </a:solidFill>
              </a:rPr>
              <a:t>car is in between Ambassador and </a:t>
            </a:r>
            <a:r>
              <a:rPr lang="en-IN" sz="1600" dirty="0" smtClean="0">
                <a:solidFill>
                  <a:schemeClr val="tx1"/>
                </a:solidFill>
              </a:rPr>
              <a:t>Fiat.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Cadillac is next left to Mercedes car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Fargo is next right of Cadillac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ClrTx/>
              <a:buSzPct val="100000"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 is fourth right of Mercedes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</a:t>
            </a:r>
            <a:r>
              <a:rPr lang="en-IN" sz="16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              Answer: B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93754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7048072" cy="387182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latin typeface="+mj-lt"/>
                <a:sym typeface="+mn-ea"/>
              </a:rPr>
              <a:t>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: 0</a:t>
            </a:r>
            <a:r>
              <a:rPr lang="" alt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9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6760" y="1493484"/>
            <a:ext cx="61179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538143"/>
            <a:ext cx="6391073" cy="2535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28597"/>
            <a:ext cx="8520600" cy="345296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Which of the following groups of cars is to the right of Ambassador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Cadillac, Fargo and </a:t>
            </a:r>
            <a:r>
              <a:rPr lang="en-IN" sz="1600" dirty="0" err="1">
                <a:solidFill>
                  <a:schemeClr val="tx1"/>
                </a:solidFill>
              </a:rPr>
              <a:t>Maruti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Mercedes, Cadillac and Fargo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, Bedford and Fiat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Bedford, Cadillac and Fargo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Answer: </a:t>
            </a:r>
            <a:r>
              <a:rPr lang="en-IN" sz="1600" dirty="0">
                <a:solidFill>
                  <a:schemeClr val="tx1"/>
                </a:solidFill>
              </a:rPr>
              <a:t>B</a:t>
            </a:r>
            <a:endParaRPr lang="en-IN" dirty="0" smtClean="0">
              <a:solidFill>
                <a:schemeClr val="tx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4026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7120800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</a:t>
            </a:r>
            <a:r>
              <a:rPr lang="" altLang="en-US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10</a:t>
            </a:r>
            <a:r>
              <a:rPr lang="en-US" alt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en-IN" sz="2000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93753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393519"/>
            <a:ext cx="7120800" cy="35635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10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538143"/>
            <a:ext cx="6391073" cy="2535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28597"/>
            <a:ext cx="8520600" cy="345296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Which one of the following is the correct position of Mercedes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Next to the left of Cadillac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Next to the left of Bedford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Between Bedford and Fargo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Fourth to the right of </a:t>
            </a:r>
            <a:r>
              <a:rPr lang="en-IN" sz="1600" dirty="0" err="1">
                <a:solidFill>
                  <a:schemeClr val="tx1"/>
                </a:solidFill>
              </a:rPr>
              <a:t>Maruti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        Answer: </a:t>
            </a:r>
            <a:r>
              <a:rPr lang="en-IN" sz="1600" dirty="0">
                <a:solidFill>
                  <a:schemeClr val="tx1"/>
                </a:solidFill>
              </a:rPr>
              <a:t>D</a:t>
            </a:r>
            <a:endParaRPr lang="en-IN" dirty="0" smtClean="0">
              <a:solidFill>
                <a:schemeClr val="tx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4026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7120800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</a:t>
            </a:r>
            <a:r>
              <a:rPr lang="" altLang="en-US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11</a:t>
            </a:r>
            <a:r>
              <a:rPr lang="en-US" alt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en-IN" sz="2000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537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7120800" cy="40773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latin typeface="+mj-lt"/>
              </a:rPr>
              <a:t>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11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1538143"/>
            <a:ext cx="6391073" cy="25356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28" y="1776956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Six friends P, Q, R, S, T and U are sitting around the hexagonal table each at one corner and are facing the centre of the hexagonal. P is second to the left of U. Q is neighbour of R and S. T is second to the left of S.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10160" y="4077243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10143" y="436550"/>
            <a:ext cx="7110657" cy="40002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Directions to the questions 12-15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28597"/>
            <a:ext cx="8520600" cy="345296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Which one is sitting opposite to P ?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R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Q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T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           </a:t>
            </a:r>
            <a:r>
              <a:rPr lang="en-IN" sz="1600" dirty="0" smtClean="0">
                <a:solidFill>
                  <a:schemeClr val="tx1"/>
                </a:solidFill>
              </a:rPr>
              <a:t>		Answer</a:t>
            </a:r>
            <a:r>
              <a:rPr lang="en-IN" sz="1600" dirty="0" smtClean="0">
                <a:solidFill>
                  <a:schemeClr val="tx1"/>
                </a:solidFill>
              </a:rPr>
              <a:t>: </a:t>
            </a:r>
            <a:r>
              <a:rPr lang="en-IN" sz="1600" dirty="0">
                <a:solidFill>
                  <a:schemeClr val="tx1"/>
                </a:solidFill>
              </a:rPr>
              <a:t>D</a:t>
            </a:r>
            <a:endParaRPr lang="en-IN" dirty="0" smtClean="0">
              <a:solidFill>
                <a:schemeClr val="tx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4026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7120800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6960" y="1326549"/>
            <a:ext cx="8437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3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</a:p>
          <a:p>
            <a:pPr lvl="5"/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            </a:t>
            </a:r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</a:p>
          <a:p>
            <a:pPr lvl="5"/>
            <a:r>
              <a:rPr lang="en-IN" sz="3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DATA ARRANGEMENT</a:t>
            </a:r>
            <a:r>
              <a:rPr lang="en-IN" sz="2000" b="1" dirty="0" smtClean="0">
                <a:solidFill>
                  <a:schemeClr val="tx1"/>
                </a:solidFill>
                <a:latin typeface="+mj-lt"/>
                <a:ea typeface="Roboto" panose="020B0604020202020204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						</a:t>
            </a:r>
            <a:endParaRPr lang="en-IN" sz="32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6909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7120800" cy="40773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</a:rPr>
              <a:t> 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12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1466696"/>
            <a:ext cx="2965855" cy="22101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28597"/>
            <a:ext cx="8520600" cy="345296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Who is the fourth person to the left of Q ?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Tx/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R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P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T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S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	Answer: B</a:t>
            </a: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+mj-lt"/>
                <a:ea typeface="Roboto" panose="020B0604020202020204" charset="0"/>
              </a:rPr>
              <a:t>                                                                                                    </a:t>
            </a: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5771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7120800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560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7120800" cy="40773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</a:rPr>
              <a:t> 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13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1466696"/>
            <a:ext cx="2965855" cy="22101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28597"/>
            <a:ext cx="8520600" cy="345296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Which of the following are the neighbours of P ?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Tx/>
              <a:buSzPct val="100000"/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U and P</a:t>
            </a: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T and R</a:t>
            </a: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U and R</a:t>
            </a: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Data inadequate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	Answer: </a:t>
            </a:r>
            <a:r>
              <a:rPr lang="en-IN" sz="1600" dirty="0">
                <a:solidFill>
                  <a:schemeClr val="tx1"/>
                </a:solidFill>
              </a:rPr>
              <a:t>B</a:t>
            </a:r>
            <a:endParaRPr lang="en-IN" dirty="0" smtClean="0">
              <a:solidFill>
                <a:schemeClr val="tx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4026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7120800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7347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7120800" cy="40773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</a:rPr>
              <a:t> 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14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1466696"/>
            <a:ext cx="2965855" cy="22101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28597"/>
            <a:ext cx="8520600" cy="345296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Which one is sitting opposite to T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R</a:t>
            </a: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P</a:t>
            </a: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Q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S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Answer: B</a:t>
            </a: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  <a:latin typeface="+mj-lt"/>
                <a:ea typeface="Roboto" panose="020B0604020202020204" charset="0"/>
              </a:rPr>
              <a:t>                                                                                                    </a:t>
            </a: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84026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5"/>
          <p:cNvSpPr txBox="1">
            <a:spLocks noGrp="1"/>
          </p:cNvSpPr>
          <p:nvPr>
            <p:ph type="title"/>
          </p:nvPr>
        </p:nvSpPr>
        <p:spPr>
          <a:xfrm>
            <a:off x="1" y="445025"/>
            <a:ext cx="7120800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en-US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</a:t>
            </a:r>
            <a:r>
              <a:rPr lang="" altLang="en-US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7347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7120800" cy="40773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</a:rPr>
              <a:t> Explanation 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: 15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0" y="1466696"/>
            <a:ext cx="2965855" cy="22101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114300" indent="0">
              <a:buNone/>
            </a:pPr>
            <a:r>
              <a:rPr lang="en-IN" sz="2200" b="1" dirty="0" smtClean="0"/>
              <a:t>			</a:t>
            </a:r>
            <a:r>
              <a:rPr lang="en-IN" sz="2200" b="1" dirty="0" smtClean="0">
                <a:solidFill>
                  <a:schemeClr val="tx1"/>
                </a:solidFill>
              </a:rPr>
              <a:t>THANK YOU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7347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81468"/>
            <a:ext cx="8520600" cy="3395393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A, B, C, D and E are sitting on a bench. A is sitting next to B, C is sitting next to D, D is not sitting with E who is on the left end of the bench. C is on the second position from the right. A is to the right of B and E. A and C are sitting together. In which position A is sitting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0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Between B and </a:t>
            </a:r>
            <a:r>
              <a:rPr lang="en-IN" sz="1600" dirty="0" smtClean="0">
                <a:solidFill>
                  <a:schemeClr val="tx1"/>
                </a:solidFill>
              </a:rPr>
              <a:t>D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Between B and </a:t>
            </a:r>
            <a:r>
              <a:rPr lang="en-IN" sz="1600" dirty="0" smtClean="0">
                <a:solidFill>
                  <a:schemeClr val="tx1"/>
                </a:solidFill>
              </a:rPr>
              <a:t>C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Between E and </a:t>
            </a:r>
            <a:r>
              <a:rPr lang="en-IN" sz="1600" dirty="0" smtClean="0">
                <a:solidFill>
                  <a:schemeClr val="tx1"/>
                </a:solidFill>
              </a:rPr>
              <a:t>D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Between C and E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                                                   				Answer: B</a:t>
            </a:r>
          </a:p>
          <a:p>
            <a:pPr>
              <a:lnSpc>
                <a:spcPct val="150000"/>
              </a:lnSpc>
              <a:buAutoNum type="alphaUcPeriod"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36770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: 01</a:t>
            </a:r>
            <a:endParaRPr lang="en-IN" sz="1600" b="1" dirty="0" smtClean="0">
              <a:solidFill>
                <a:schemeClr val="bg1"/>
              </a:solidFill>
              <a:latin typeface="+mj-lt"/>
              <a:ea typeface="Roboto" panose="020B0604020202020204" charset="0"/>
              <a:cs typeface="+mj-lt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6764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9" y="2095500"/>
            <a:ext cx="3842831" cy="952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55003"/>
            <a:ext cx="852060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55277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Explanation: 01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41630"/>
            <a:ext cx="8520600" cy="3395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tx1"/>
                </a:solidFill>
              </a:rPr>
              <a:t>A, P, R, X, S and Z are sitting in a row. S and Z are in the centre. A and P are at the ends. R is sitting to the left of A. Who is to the right </a:t>
            </a:r>
            <a:r>
              <a:rPr lang="en-IN" sz="1600" dirty="0" smtClean="0">
                <a:solidFill>
                  <a:schemeClr val="tx1"/>
                </a:solidFill>
              </a:rPr>
              <a:t>of P?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A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X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S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100000"/>
              <a:buAutoNum type="alphaUcPeriod"/>
            </a:pPr>
            <a:r>
              <a:rPr lang="en-IN" sz="1600" dirty="0">
                <a:solidFill>
                  <a:schemeClr val="tx1"/>
                </a:solidFill>
              </a:rPr>
              <a:t>Z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                                                   			</a:t>
            </a:r>
            <a:r>
              <a:rPr lang="en-IN" sz="1600" dirty="0">
                <a:solidFill>
                  <a:schemeClr val="tx1"/>
                </a:solidFill>
              </a:rPr>
              <a:t>	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	Answer: </a:t>
            </a:r>
            <a:r>
              <a:rPr lang="en-IN" sz="1600" dirty="0">
                <a:solidFill>
                  <a:schemeClr val="tx1"/>
                </a:solidFill>
              </a:rPr>
              <a:t>B</a:t>
            </a: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						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Question: 02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55277" cy="37209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Explanation: 0</a:t>
            </a:r>
            <a:r>
              <a:rPr lang="en-IN" sz="1800" b="1" dirty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2300" y="1032729"/>
            <a:ext cx="369684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80604020202020204" pitchFamily="34" charset="0"/>
              </a:rPr>
              <a:t>The seating arrangement is as follows: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80604020202020204" pitchFamily="34" charset="0"/>
              </a:rPr>
              <a:t>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dirty="0">
              <a:solidFill>
                <a:srgbClr val="000000"/>
              </a:solidFill>
              <a:cs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80604020202020204" pitchFamily="34" charset="0"/>
              </a:rPr>
              <a:t>Therefore, right of P is X.</a:t>
            </a:r>
          </a:p>
        </p:txBody>
      </p:sp>
      <p:pic>
        <p:nvPicPr>
          <p:cNvPr id="2050" name="Picture 2" descr="https://www.indiabix.com/_files/images/verbal-reasoning/seating-arrangement/4-6-1-c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1782756"/>
            <a:ext cx="20478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8811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Five girls are sitting on a bench to be photographed. Seema is to the left of Rani and to the right of </a:t>
            </a:r>
            <a:r>
              <a:rPr lang="en-IN" sz="1600" dirty="0" err="1">
                <a:solidFill>
                  <a:schemeClr val="tx1"/>
                </a:solidFill>
              </a:rPr>
              <a:t>Bindu</a:t>
            </a:r>
            <a:r>
              <a:rPr lang="en-IN" sz="1600" dirty="0">
                <a:solidFill>
                  <a:schemeClr val="tx1"/>
                </a:solidFill>
              </a:rPr>
              <a:t>. Mary is to the right of Rani. </a:t>
            </a:r>
            <a:r>
              <a:rPr lang="en-IN" sz="1600" dirty="0" err="1">
                <a:solidFill>
                  <a:schemeClr val="tx1"/>
                </a:solidFill>
              </a:rPr>
              <a:t>Reeta</a:t>
            </a:r>
            <a:r>
              <a:rPr lang="en-IN" sz="1600" dirty="0">
                <a:solidFill>
                  <a:schemeClr val="tx1"/>
                </a:solidFill>
              </a:rPr>
              <a:t> is between Rani and Mary.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76124"/>
            <a:ext cx="7064700" cy="36045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Directions to the questions 3-6</a:t>
            </a:r>
            <a:r>
              <a:rPr lang="en-IN" sz="18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</a:rPr>
              <a:t> </a:t>
            </a:r>
            <a:endParaRPr lang="en-IN" sz="18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64700" y="347975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6906638" cy="352643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r>
              <a:rPr lang="" alt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Question: 03 </a:t>
            </a:r>
            <a:r>
              <a:rPr lang="en-IN" sz="1600" b="1" dirty="0" smtClean="0">
                <a:solidFill>
                  <a:schemeClr val="bg1"/>
                </a:solidFill>
                <a:latin typeface="+mj-lt"/>
                <a:ea typeface="Roboto" panose="020B0604020202020204" charset="0"/>
                <a:sym typeface="+mn-ea"/>
              </a:rPr>
              <a:t> </a:t>
            </a:r>
            <a:endParaRPr lang="en-IN" sz="1600" b="1" dirty="0">
              <a:solidFill>
                <a:schemeClr val="bg1"/>
              </a:solidFill>
              <a:latin typeface="+mj-lt"/>
              <a:ea typeface="Roboto" panose="020B0604020202020204" charset="0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6129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060461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Who is sitting immediate right to </a:t>
            </a:r>
            <a:r>
              <a:rPr lang="en-IN" sz="1600" dirty="0" err="1">
                <a:solidFill>
                  <a:schemeClr val="tx1"/>
                </a:solidFill>
              </a:rPr>
              <a:t>Reeta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?</a:t>
            </a:r>
            <a:endParaRPr lang="en-IN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AutoNum type="alphaUcPeriod"/>
            </a:pPr>
            <a:r>
              <a:rPr lang="en-IN" sz="1600" dirty="0" err="1" smtClean="0">
                <a:solidFill>
                  <a:schemeClr val="tx1"/>
                </a:solidFill>
              </a:rPr>
              <a:t>Bindu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Rani</a:t>
            </a:r>
          </a:p>
          <a:p>
            <a:pPr>
              <a:buClr>
                <a:schemeClr val="tx1"/>
              </a:buClr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Mary</a:t>
            </a:r>
          </a:p>
          <a:p>
            <a:pPr>
              <a:buClr>
                <a:schemeClr val="tx1"/>
              </a:buClr>
              <a:buAutoNum type="alphaUcPeriod"/>
            </a:pPr>
            <a:r>
              <a:rPr lang="en-IN" sz="1600" dirty="0" smtClean="0">
                <a:solidFill>
                  <a:schemeClr val="tx1"/>
                </a:solidFill>
              </a:rPr>
              <a:t>Seema</a:t>
            </a:r>
          </a:p>
          <a:p>
            <a:pPr>
              <a:buAutoNum type="alphaUcPeriod"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AutoNum type="alphaUcPeriod"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buAutoNum type="alphaUcPeriod"/>
            </a:pPr>
            <a:endParaRPr lang="en-IN" sz="1600" dirty="0">
              <a:solidFill>
                <a:schemeClr val="tx1"/>
              </a:solidFill>
            </a:endParaRPr>
          </a:p>
          <a:p>
            <a:pPr>
              <a:buAutoNum type="alphaUcPeriod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IN" sz="1600" dirty="0" smtClean="0">
                <a:solidFill>
                  <a:schemeClr val="tx1"/>
                </a:solidFill>
              </a:rPr>
              <a:t>						         Answer: C 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769</Words>
  <Application>Microsoft Office PowerPoint</Application>
  <PresentationFormat>On-screen Show (16:9)</PresentationFormat>
  <Paragraphs>217</Paragraphs>
  <Slides>37</Slides>
  <Notes>3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 Question: 01</vt:lpstr>
      <vt:lpstr> Explanation: 01</vt:lpstr>
      <vt:lpstr> Question: 02</vt:lpstr>
      <vt:lpstr> Explanation: 02</vt:lpstr>
      <vt:lpstr> Directions to the questions 3-6 </vt:lpstr>
      <vt:lpstr> Question: 03  </vt:lpstr>
      <vt:lpstr> Explanation: 03</vt:lpstr>
      <vt:lpstr> Question: 04 </vt:lpstr>
      <vt:lpstr> Explanation: 04</vt:lpstr>
      <vt:lpstr> Question: 05</vt:lpstr>
      <vt:lpstr> Explanation: 05</vt:lpstr>
      <vt:lpstr> Question: 06 </vt:lpstr>
      <vt:lpstr> Explanation: 06</vt:lpstr>
      <vt:lpstr>Directions to the questions 7 - 11</vt:lpstr>
      <vt:lpstr> Question: 07  </vt:lpstr>
      <vt:lpstr>Explanation: : 07</vt:lpstr>
      <vt:lpstr> Question: 08  </vt:lpstr>
      <vt:lpstr>Explanation : 08</vt:lpstr>
      <vt:lpstr> Question: 09</vt:lpstr>
      <vt:lpstr>Explanation : 09</vt:lpstr>
      <vt:lpstr> Question: 10  </vt:lpstr>
      <vt:lpstr>Explanation : 10</vt:lpstr>
      <vt:lpstr> Question: 11  </vt:lpstr>
      <vt:lpstr>Explanation : 11</vt:lpstr>
      <vt:lpstr> Directions to the questions 12-15</vt:lpstr>
      <vt:lpstr> Question: 12</vt:lpstr>
      <vt:lpstr> Explanation : 12</vt:lpstr>
      <vt:lpstr> Question: 13</vt:lpstr>
      <vt:lpstr> Explanation : 13</vt:lpstr>
      <vt:lpstr> Question: 14</vt:lpstr>
      <vt:lpstr> Explanation : 14</vt:lpstr>
      <vt:lpstr> Question: 15</vt:lpstr>
      <vt:lpstr> Explanation : 15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User</cp:lastModifiedBy>
  <cp:revision>438</cp:revision>
  <dcterms:created xsi:type="dcterms:W3CDTF">2019-12-13T07:55:06Z</dcterms:created>
  <dcterms:modified xsi:type="dcterms:W3CDTF">2019-12-15T03:46:00Z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