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embeddedFontLst>
    <p:embeddedFont>
      <p:font typeface="Roboto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20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914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876" y="-78"/>
      </p:cViewPr>
      <p:guideLst>
        <p:guide orient="horz" pos="2755"/>
        <p:guide orient="horz" pos="776"/>
        <p:guide orient="horz" pos="914"/>
        <p:guide orient="horz" pos="2451"/>
        <p:guide orient="horz" pos="2193"/>
        <p:guide pos="2222"/>
        <p:guide pos="206"/>
        <p:guide pos="5553"/>
        <p:guide pos="871"/>
        <p:guide pos="2880"/>
        <p:guide pos="49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18046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 Slide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1cc398c44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1cc398c44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1cc398c44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1cc398c44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cc398c44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1cc398c44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2ec6c1cf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2ec6c1cf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1cc398c44_1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1cc398c44_1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1cc398c44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1cc398c44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1cc398c44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1cc398c44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1cc398c44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1cc398c44_1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1cc398c44_1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1cc398c44_1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1cc398c44_1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1cc398c44_1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1cc398c4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1cc398c44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1cc398c44_1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1cc398c44_1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1cc398c44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1cc398c44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2ec6c1cf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2ec6c1cf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1cc398c44_1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1cc398c44_1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1cc398c44_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1cc398c44_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1cc398c44_1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1cc398c44_1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1cc398c44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1cc398c44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1cc398c44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1cc398c44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1cc398c44_1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1cc398c44_1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2ec6c1cf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2ec6c1cf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1cc54d2b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1cc54d2b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1cc398c44_1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1cc398c44_1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1cc398c44_1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1cc398c44_1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1cc398c44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1cc398c44_1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1cc398c44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1cc398c44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1cc398c44_1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1cc398c44_1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1cc398c44_1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1cc398c44_1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1cc398c44_1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1cc398c44_1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1cc398c44_1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1cc398c44_1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1cc398c44_1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1cc398c44_1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1cc398c44_1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1cc398c44_1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2ec6c1cf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2ec6c1cf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26ad4b75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26ad4b75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2ec6c1c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2ec6c1c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2ec6c1cf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2ec6c1cf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1cc398c4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1cc398c44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1cc398c44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1cc398c44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T is immediate right to the V.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0300" y="930575"/>
            <a:ext cx="2110225" cy="19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</a:rPr>
              <a:t>Which of the following is correct ?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 dirty="0">
                <a:highlight>
                  <a:srgbClr val="FFFFFF"/>
                </a:highlight>
              </a:rPr>
              <a:t>P is to the immediate right of Q</a:t>
            </a: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 dirty="0">
                <a:highlight>
                  <a:srgbClr val="FFFFFF"/>
                </a:highlight>
              </a:rPr>
              <a:t>R is between U and V</a:t>
            </a: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 dirty="0">
                <a:highlight>
                  <a:srgbClr val="FFFFFF"/>
                </a:highlight>
              </a:rPr>
              <a:t>Q is to the immediate left of W</a:t>
            </a:r>
            <a:endParaRPr b="1" dirty="0">
              <a:solidFill>
                <a:srgbClr val="0077CC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 dirty="0">
                <a:highlight>
                  <a:srgbClr val="FFFFFF"/>
                </a:highlight>
              </a:rPr>
              <a:t>U is between W and S</a:t>
            </a: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 C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 C is the correct answer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8275" y="1231200"/>
            <a:ext cx="2687675" cy="22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</a:rPr>
              <a:t> </a:t>
            </a:r>
            <a:r>
              <a:rPr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Directions to Solve</a:t>
            </a: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377575" y="999450"/>
            <a:ext cx="80769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666666"/>
                </a:solidFill>
                <a:highlight>
                  <a:srgbClr val="F8F8F8"/>
                </a:highlight>
              </a:rPr>
              <a:t> </a:t>
            </a:r>
            <a:r>
              <a:rPr lang="en-GB" dirty="0">
                <a:highlight>
                  <a:srgbClr val="FFFFFF"/>
                </a:highlight>
              </a:rPr>
              <a:t>Read the following information given below and answer the questions that follow.</a:t>
            </a: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</a:pPr>
            <a:r>
              <a:rPr lang="en-GB" dirty="0">
                <a:highlight>
                  <a:srgbClr val="FFFFFF"/>
                </a:highlight>
              </a:rPr>
              <a:t>P, Q, R, S, T, U and V are seven friends and are sitting in a circle facing the </a:t>
            </a:r>
            <a:r>
              <a:rPr lang="en-GB" dirty="0" err="1">
                <a:highlight>
                  <a:srgbClr val="FFFFFF"/>
                </a:highlight>
              </a:rPr>
              <a:t>center</a:t>
            </a:r>
            <a:r>
              <a:rPr lang="en-GB" dirty="0">
                <a:highlight>
                  <a:srgbClr val="FFFFFF"/>
                </a:highlight>
              </a:rPr>
              <a:t> of the circle.</a:t>
            </a: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</a:pPr>
            <a:r>
              <a:rPr lang="en-GB" dirty="0">
                <a:highlight>
                  <a:srgbClr val="FFFFFF"/>
                </a:highlight>
              </a:rPr>
              <a:t>V is second to the left of S and is the neighbour of T and U.</a:t>
            </a: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</a:pPr>
            <a:r>
              <a:rPr lang="en-GB" dirty="0">
                <a:highlight>
                  <a:srgbClr val="FFFFFF"/>
                </a:highlight>
              </a:rPr>
              <a:t>S is not a neighbour of R or T.</a:t>
            </a: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</a:pPr>
            <a:r>
              <a:rPr lang="en-GB" dirty="0">
                <a:highlight>
                  <a:srgbClr val="FFFFFF"/>
                </a:highlight>
              </a:rPr>
              <a:t>P is neighbour of Q and R.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800"/>
              </a:spcAft>
              <a:buNone/>
            </a:pPr>
            <a:endParaRPr dirty="0"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6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Which of the following is correct?</a:t>
            </a:r>
            <a:endParaRPr>
              <a:highlight>
                <a:srgbClr val="FFFFFF"/>
              </a:highlight>
            </a:endParaRPr>
          </a:p>
          <a:p>
            <a:pPr marL="457200" marR="139700" lvl="0" indent="-3175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Q is between P and S.</a:t>
            </a:r>
            <a:endParaRPr>
              <a:highlight>
                <a:srgbClr val="FFFFFF"/>
              </a:highlight>
            </a:endParaRPr>
          </a:p>
          <a:p>
            <a:pPr marL="457200" marR="1397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S is between U and P.</a:t>
            </a:r>
            <a:endParaRPr>
              <a:highlight>
                <a:srgbClr val="FFFFFF"/>
              </a:highlight>
            </a:endParaRPr>
          </a:p>
          <a:p>
            <a:pPr marL="457200" marR="1397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T is to the immediate right of V.</a:t>
            </a:r>
            <a:endParaRPr>
              <a:highlight>
                <a:srgbClr val="FFFFFF"/>
              </a:highlight>
            </a:endParaRPr>
          </a:p>
          <a:p>
            <a:pPr marL="457200" marR="1397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U is to the immediate left of V.</a:t>
            </a:r>
            <a:endParaRPr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>
              <a:solidFill>
                <a:srgbClr val="666666"/>
              </a:solidFill>
              <a:highlight>
                <a:srgbClr val="F8F8F8"/>
              </a:highlight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 A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The persons are sitting in the following way: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Hence Q is between P and S.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9475" y="1497200"/>
            <a:ext cx="23109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FFFFFF"/>
                </a:highlight>
              </a:rPr>
              <a:t>Which of the following has the pair with the second person sitting to the immediate right of the first person?</a:t>
            </a:r>
            <a:endParaRPr dirty="0">
              <a:highlight>
                <a:srgbClr val="FFFFFF"/>
              </a:highlight>
            </a:endParaRPr>
          </a:p>
          <a:p>
            <a:pPr marL="457200" marR="139700" lvl="0" indent="-3175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 dirty="0">
                <a:highlight>
                  <a:srgbClr val="FFFFFF"/>
                </a:highlight>
              </a:rPr>
              <a:t>QU</a:t>
            </a:r>
            <a:endParaRPr dirty="0">
              <a:highlight>
                <a:srgbClr val="FFFFFF"/>
              </a:highlight>
            </a:endParaRPr>
          </a:p>
          <a:p>
            <a:pPr marL="457200" marR="1397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 dirty="0">
                <a:highlight>
                  <a:srgbClr val="FFFFFF"/>
                </a:highlight>
              </a:rPr>
              <a:t>VU</a:t>
            </a:r>
            <a:endParaRPr dirty="0">
              <a:highlight>
                <a:srgbClr val="FFFFFF"/>
              </a:highlight>
            </a:endParaRPr>
          </a:p>
          <a:p>
            <a:pPr marL="457200" marR="1397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 dirty="0">
                <a:highlight>
                  <a:srgbClr val="FFFFFF"/>
                </a:highlight>
              </a:rPr>
              <a:t>TR</a:t>
            </a:r>
            <a:endParaRPr dirty="0">
              <a:highlight>
                <a:srgbClr val="FFFFFF"/>
              </a:highlight>
            </a:endParaRPr>
          </a:p>
          <a:p>
            <a:pPr marL="457200" marR="1397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 dirty="0">
                <a:highlight>
                  <a:srgbClr val="FFFFFF"/>
                </a:highlight>
              </a:rPr>
              <a:t>PT</a:t>
            </a: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 dirty="0">
              <a:solidFill>
                <a:srgbClr val="666666"/>
              </a:solidFill>
              <a:highlight>
                <a:srgbClr val="F8F8F8"/>
              </a:highlight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 B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9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The persons are sitting in the following way: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U is sitting to immediate right of V.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9475" y="1497200"/>
            <a:ext cx="23109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0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FFFFFF"/>
                </a:highlight>
              </a:rPr>
              <a:t>Which of the following will be S’s position after T and S interchange their places?</a:t>
            </a:r>
            <a:endParaRPr dirty="0">
              <a:highlight>
                <a:srgbClr val="FFFFFF"/>
              </a:highlight>
            </a:endParaRPr>
          </a:p>
          <a:p>
            <a:pPr marL="457200" marR="139700" lvl="0" indent="-3175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 dirty="0">
                <a:highlight>
                  <a:srgbClr val="FFFFFF"/>
                </a:highlight>
              </a:rPr>
              <a:t>Neighbour of V and R</a:t>
            </a:r>
            <a:endParaRPr dirty="0">
              <a:highlight>
                <a:srgbClr val="FFFFFF"/>
              </a:highlight>
            </a:endParaRPr>
          </a:p>
          <a:p>
            <a:pPr marL="457200" marR="1397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 dirty="0">
                <a:highlight>
                  <a:srgbClr val="FFFFFF"/>
                </a:highlight>
              </a:rPr>
              <a:t>To the immediate left of R</a:t>
            </a:r>
            <a:endParaRPr dirty="0">
              <a:highlight>
                <a:srgbClr val="FFFFFF"/>
              </a:highlight>
            </a:endParaRPr>
          </a:p>
          <a:p>
            <a:pPr marL="457200" marR="1397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 dirty="0">
                <a:highlight>
                  <a:srgbClr val="FFFFFF"/>
                </a:highlight>
              </a:rPr>
              <a:t>To the immediate right of U</a:t>
            </a:r>
            <a:endParaRPr dirty="0">
              <a:highlight>
                <a:srgbClr val="FFFFFF"/>
              </a:highlight>
            </a:endParaRPr>
          </a:p>
          <a:p>
            <a:pPr marL="457200" marR="1397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 dirty="0">
                <a:highlight>
                  <a:srgbClr val="FFFFFF"/>
                </a:highlight>
              </a:rPr>
              <a:t>Neighbour of R and P</a:t>
            </a: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 dirty="0">
              <a:solidFill>
                <a:srgbClr val="666666"/>
              </a:solidFill>
              <a:highlight>
                <a:srgbClr val="F8F8F8"/>
              </a:highlight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 A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1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The persons are sitting in the following way: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If S and T will interchange their positions then S will be the neighbour of V and R.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9475" y="1497200"/>
            <a:ext cx="23109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Name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930575"/>
            <a:ext cx="80976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  <a:p>
            <a:pPr marL="457200" lvl="0" indent="-45720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5720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5720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5720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GB" dirty="0"/>
              <a:t>			 </a:t>
            </a:r>
            <a:r>
              <a:rPr lang="en-GB" sz="2400" b="1" dirty="0"/>
              <a:t>DATA </a:t>
            </a:r>
            <a:r>
              <a:rPr lang="en-GB" sz="2400" b="1" dirty="0" smtClean="0"/>
              <a:t>ARRANGEMENT</a:t>
            </a:r>
          </a:p>
          <a:p>
            <a:pPr marL="457200" lvl="0" indent="-45720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2400" b="1" dirty="0"/>
              <a:t>	</a:t>
            </a:r>
            <a:r>
              <a:rPr lang="en-GB" sz="2400" b="1" dirty="0" smtClean="0"/>
              <a:t>		</a:t>
            </a:r>
            <a:r>
              <a:rPr lang="en-GB" sz="2400" b="1" dirty="0" smtClean="0"/>
              <a:t>(</a:t>
            </a:r>
            <a:r>
              <a:rPr lang="en-GB" sz="2400" b="1" dirty="0"/>
              <a:t>Circular Relationship)</a:t>
            </a:r>
            <a:endParaRPr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2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FFFFFF"/>
                </a:highlight>
              </a:rPr>
              <a:t>Which of the following has the second person sitting between the first and third persons?</a:t>
            </a:r>
            <a:endParaRPr dirty="0">
              <a:highlight>
                <a:srgbClr val="FFFFFF"/>
              </a:highlight>
            </a:endParaRPr>
          </a:p>
          <a:p>
            <a:pPr marL="457200" marR="1397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 dirty="0">
                <a:highlight>
                  <a:srgbClr val="FFFFFF"/>
                </a:highlight>
              </a:rPr>
              <a:t>SPQ</a:t>
            </a:r>
            <a:endParaRPr dirty="0">
              <a:highlight>
                <a:srgbClr val="FFFFFF"/>
              </a:highlight>
            </a:endParaRPr>
          </a:p>
          <a:p>
            <a:pPr marL="457200" marR="1397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 dirty="0">
                <a:highlight>
                  <a:srgbClr val="FFFFFF"/>
                </a:highlight>
              </a:rPr>
              <a:t>VRT</a:t>
            </a:r>
            <a:endParaRPr dirty="0">
              <a:highlight>
                <a:srgbClr val="FFFFFF"/>
              </a:highlight>
            </a:endParaRPr>
          </a:p>
          <a:p>
            <a:pPr marL="457200" marR="1397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 dirty="0">
                <a:highlight>
                  <a:srgbClr val="FFFFFF"/>
                </a:highlight>
              </a:rPr>
              <a:t>QRP</a:t>
            </a:r>
            <a:endParaRPr dirty="0">
              <a:highlight>
                <a:srgbClr val="FFFFFF"/>
              </a:highlight>
            </a:endParaRPr>
          </a:p>
          <a:p>
            <a:pPr marL="457200" marR="1397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 dirty="0">
                <a:highlight>
                  <a:srgbClr val="FFFFFF"/>
                </a:highlight>
              </a:rPr>
              <a:t>VUS</a:t>
            </a: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 dirty="0">
              <a:solidFill>
                <a:srgbClr val="666666"/>
              </a:solidFill>
              <a:highlight>
                <a:srgbClr val="F8F8F8"/>
              </a:highlight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D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3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07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The persons are sitting in the following way: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U is sitting between V and S.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245" name="Google Shape;24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9475" y="1497200"/>
            <a:ext cx="23109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4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4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</a:rPr>
              <a:t> </a:t>
            </a:r>
            <a:r>
              <a:rPr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Directions to Solve</a:t>
            </a: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4"/>
          <p:cNvSpPr txBox="1"/>
          <p:nvPr/>
        </p:nvSpPr>
        <p:spPr>
          <a:xfrm>
            <a:off x="377575" y="999450"/>
            <a:ext cx="80769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FFFFFF"/>
                </a:highlight>
              </a:rPr>
              <a:t>Study the information given below and answer the given questions. 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FFFFFF"/>
                </a:highlight>
              </a:rPr>
              <a:t>Eight friends A, B, C, D, E, F, G and H are sitting in a circle, but not necessarily in the same order. Four of them are facing outside and four of them are facing the </a:t>
            </a:r>
            <a:r>
              <a:rPr lang="en-GB" dirty="0" err="1">
                <a:highlight>
                  <a:srgbClr val="FFFFFF"/>
                </a:highlight>
              </a:rPr>
              <a:t>centre.JTS</a:t>
            </a:r>
            <a:r>
              <a:rPr lang="en-GB" dirty="0">
                <a:highlight>
                  <a:srgbClr val="FFFFFF"/>
                </a:highlight>
              </a:rPr>
              <a:t> Institute Bank PO Exams -Work Book 27 JTS Institute .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FFFFFF"/>
                </a:highlight>
              </a:rPr>
              <a:t>1. E faces outside, Both the immediate neighbours of E face the centre. H sits second to the right of     E. B sits third to the left of E. 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FFFFFF"/>
                </a:highlight>
              </a:rPr>
              <a:t>2. D faces the centre. Both the immediate neighbours of D face outside. 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FFFFFF"/>
                </a:highlight>
              </a:rPr>
              <a:t>3. G sits second to the left of A. B sits third to the right of H 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FFFFFF"/>
                </a:highlight>
              </a:rPr>
              <a:t>4. F is an immediate neighbour of D. C is an immediate neighbour of G. 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FFFFFF"/>
                </a:highlight>
              </a:rPr>
              <a:t>5. D is not an immediate neighbour of B.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20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dirty="0"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5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08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3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Who amongst the following sits exactly between F and C (and is also their neighbour)?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E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B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A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G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64" name="Google Shape;264;p3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 B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6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6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08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3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 B is the correct answer.</a:t>
            </a:r>
            <a:endParaRPr/>
          </a:p>
        </p:txBody>
      </p:sp>
      <p:pic>
        <p:nvPicPr>
          <p:cNvPr id="274" name="Google Shape;27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4500" y="1351250"/>
            <a:ext cx="18669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7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3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If all the people are made to sit in an alphabetical order, in clockwise direction, starting from A, the position of whom amongst the following remains the same (excluding A )?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E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G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C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F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84" name="Google Shape;284;p3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D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8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8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38"/>
          <p:cNvSpPr txBox="1"/>
          <p:nvPr/>
        </p:nvSpPr>
        <p:spPr>
          <a:xfrm>
            <a:off x="327600" y="930575"/>
            <a:ext cx="77655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 B is the correct answer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4" name="Google Shape;29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600" y="964475"/>
            <a:ext cx="2288425" cy="21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9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9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10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3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555555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Four of the following five are alike in a certain way, based on the information given above and so form a group. Which is the one that does not belong to that group?</a:t>
            </a:r>
            <a:endParaRPr dirty="0">
              <a:solidFill>
                <a:srgbClr val="555555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"/>
              <a:buAutoNum type="alphaUcPeriod"/>
            </a:pPr>
            <a:r>
              <a:rPr lang="en-GB" dirty="0">
                <a:solidFill>
                  <a:srgbClr val="555555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HA </a:t>
            </a:r>
            <a:endParaRPr dirty="0">
              <a:solidFill>
                <a:srgbClr val="555555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"/>
              <a:buAutoNum type="alphaUcPeriod"/>
            </a:pPr>
            <a:r>
              <a:rPr lang="en-GB" dirty="0">
                <a:solidFill>
                  <a:srgbClr val="555555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FH </a:t>
            </a:r>
            <a:endParaRPr dirty="0">
              <a:solidFill>
                <a:srgbClr val="555555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"/>
              <a:buAutoNum type="alphaUcPeriod"/>
            </a:pPr>
            <a:r>
              <a:rPr lang="en-GB" dirty="0">
                <a:solidFill>
                  <a:srgbClr val="555555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GC</a:t>
            </a:r>
            <a:endParaRPr dirty="0">
              <a:solidFill>
                <a:srgbClr val="555555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"/>
              <a:buAutoNum type="alphaUcPeriod"/>
            </a:pPr>
            <a:r>
              <a:rPr lang="en-GB" dirty="0">
                <a:solidFill>
                  <a:srgbClr val="555555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DA</a:t>
            </a:r>
            <a:endParaRPr dirty="0">
              <a:solidFill>
                <a:srgbClr val="555555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304" name="Google Shape;304;p3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 C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0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0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4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Option C is the correct answer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4" name="Google Shape;31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600" y="964475"/>
            <a:ext cx="2288425" cy="21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1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1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1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</a:rPr>
              <a:t> </a:t>
            </a:r>
            <a:r>
              <a:rPr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Directions to Solve</a:t>
            </a: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41"/>
          <p:cNvSpPr txBox="1"/>
          <p:nvPr/>
        </p:nvSpPr>
        <p:spPr>
          <a:xfrm>
            <a:off x="327600" y="1038875"/>
            <a:ext cx="8084100" cy="3272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55555"/>
                </a:solidFill>
                <a:highlight>
                  <a:srgbClr val="FEFEFE"/>
                </a:highlight>
              </a:rPr>
              <a:t>Study the following information carefully and answer the given questions. </a:t>
            </a:r>
            <a:endParaRPr>
              <a:solidFill>
                <a:srgbClr val="555555"/>
              </a:solidFill>
              <a:highlight>
                <a:srgbClr val="FEFEFE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55555"/>
                </a:solidFill>
                <a:highlight>
                  <a:srgbClr val="FEFEFE"/>
                </a:highlight>
              </a:rPr>
              <a:t>A, B,C, D, E, F, G and H are sitting around a circle facing the centre but not necessarily in the same order. </a:t>
            </a:r>
            <a:endParaRPr>
              <a:solidFill>
                <a:srgbClr val="555555"/>
              </a:solidFill>
              <a:highlight>
                <a:srgbClr val="FEFEFE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555555"/>
              </a:buClr>
              <a:buSzPts val="1400"/>
              <a:buChar char="➔"/>
            </a:pPr>
            <a:r>
              <a:rPr lang="en-GB">
                <a:solidFill>
                  <a:srgbClr val="555555"/>
                </a:solidFill>
                <a:highlight>
                  <a:srgbClr val="FEFEFE"/>
                </a:highlight>
              </a:rPr>
              <a:t>B sits second to the left of H’s husband. No female is an immediate neighbour of B. </a:t>
            </a:r>
            <a:endParaRPr>
              <a:solidFill>
                <a:srgbClr val="555555"/>
              </a:solidFill>
              <a:highlight>
                <a:srgbClr val="FEFEFE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Char char="➔"/>
            </a:pPr>
            <a:r>
              <a:rPr lang="en-GB">
                <a:solidFill>
                  <a:srgbClr val="555555"/>
                </a:solidFill>
                <a:highlight>
                  <a:srgbClr val="FEFEFE"/>
                </a:highlight>
              </a:rPr>
              <a:t>D’s daughter sits second to the right of F. F is the sister of G. F is not an immediate neighbour of H’s husband. </a:t>
            </a:r>
            <a:endParaRPr>
              <a:solidFill>
                <a:srgbClr val="555555"/>
              </a:solidFill>
              <a:highlight>
                <a:srgbClr val="FEFEFE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Char char="➔"/>
            </a:pPr>
            <a:r>
              <a:rPr lang="en-GB">
                <a:solidFill>
                  <a:srgbClr val="555555"/>
                </a:solidFill>
                <a:highlight>
                  <a:srgbClr val="FEFEFE"/>
                </a:highlight>
              </a:rPr>
              <a:t>Only one person sits between A and F. A is father of G.</a:t>
            </a:r>
            <a:endParaRPr>
              <a:solidFill>
                <a:srgbClr val="555555"/>
              </a:solidFill>
              <a:highlight>
                <a:srgbClr val="FEFEFE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Char char="➔"/>
            </a:pPr>
            <a:r>
              <a:rPr lang="en-GB">
                <a:solidFill>
                  <a:srgbClr val="555555"/>
                </a:solidFill>
                <a:highlight>
                  <a:srgbClr val="FEFEFE"/>
                </a:highlight>
              </a:rPr>
              <a:t> H’s brother D sits on the immediate left of H’s mother. </a:t>
            </a:r>
            <a:endParaRPr>
              <a:solidFill>
                <a:srgbClr val="555555"/>
              </a:solidFill>
              <a:highlight>
                <a:srgbClr val="FEFEFE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Char char="➔"/>
            </a:pPr>
            <a:r>
              <a:rPr lang="en-GB">
                <a:solidFill>
                  <a:srgbClr val="555555"/>
                </a:solidFill>
                <a:highlight>
                  <a:srgbClr val="FEFEFE"/>
                </a:highlight>
              </a:rPr>
              <a:t>Only one person sits between H’s mother and E. </a:t>
            </a:r>
            <a:endParaRPr>
              <a:solidFill>
                <a:srgbClr val="555555"/>
              </a:solidFill>
              <a:highlight>
                <a:srgbClr val="FEFEFE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Char char="➔"/>
            </a:pPr>
            <a:r>
              <a:rPr lang="en-GB">
                <a:solidFill>
                  <a:srgbClr val="555555"/>
                </a:solidFill>
                <a:highlight>
                  <a:srgbClr val="FEFEFE"/>
                </a:highlight>
              </a:rPr>
              <a:t>Only one person sits between H and G. G is the mother of C. G is not an immediate neighbour of E.</a:t>
            </a:r>
            <a:endParaRPr>
              <a:solidFill>
                <a:srgbClr val="555555"/>
              </a:solidFill>
              <a:highlight>
                <a:srgbClr val="FEFEFE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</a:rPr>
              <a:t> </a:t>
            </a:r>
            <a:r>
              <a:rPr lang="en-GB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Circular Arrangement</a:t>
            </a: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84825" y="999450"/>
            <a:ext cx="80769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        A Circular arrangement can be defined as an arrangement having a closed loop. Typical examples include situations wherein seating arrangements around a table have to be made. The table can be of any shape and need not necessarily be circular. This is illustrated by the following diagrams.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68750"/>
              </a:lnSpc>
              <a:spcBef>
                <a:spcPts val="0"/>
              </a:spcBef>
              <a:spcAft>
                <a:spcPts val="80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2775" y="2477110"/>
            <a:ext cx="5470700" cy="17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2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2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4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Which of the following is true with respect to the given seating arrangement?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C is cousin of E. 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Hand H’s husband are immediate neighbours of each other. 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No female is an immediate neighbour of C.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H sits third to the left of her daughter. 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B is mother of H.</a:t>
            </a:r>
            <a:endParaRPr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333" name="Google Shape;333;p4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E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3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3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11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4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 E is the correct answer.</a:t>
            </a:r>
            <a:endParaRPr/>
          </a:p>
        </p:txBody>
      </p:sp>
      <p:pic>
        <p:nvPicPr>
          <p:cNvPr id="343" name="Google Shape;34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4863" y="1000338"/>
            <a:ext cx="27146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4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4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Four of the following five are alike in a certain way based on the given information and so form a group. Which is the one that does not belong to that group?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F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C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E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H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353" name="Google Shape;353;p4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 B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5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Except C, all are females.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3" name="Google Shape;36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4863" y="1000338"/>
            <a:ext cx="27146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6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6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4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What is the position of A with respect to his grandchild?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Immediate right 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Third to the right 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Third to the left 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Second to the left</a:t>
            </a:r>
            <a:endParaRPr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373" name="Google Shape;373;p4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A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4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7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4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C is grandchild of A. Thus A's position with respect to his grand child is immediate right. 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3" name="Google Shape;38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4863" y="1000338"/>
            <a:ext cx="27146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48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8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4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Who amongst the following is D’s daughter?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B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C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E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G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3" name="Google Shape;393;p4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C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49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9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49"/>
          <p:cNvSpPr txBox="1"/>
          <p:nvPr/>
        </p:nvSpPr>
        <p:spPr>
          <a:xfrm>
            <a:off x="327600" y="999450"/>
            <a:ext cx="83940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 C is the correct answer</a:t>
            </a:r>
            <a:endParaRPr/>
          </a:p>
        </p:txBody>
      </p:sp>
      <p:pic>
        <p:nvPicPr>
          <p:cNvPr id="403" name="Google Shape;40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4863" y="1000338"/>
            <a:ext cx="27146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50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0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5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5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What is the position of A with respect to his mother-in-law?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Immediate left 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Third to the right 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Third to the left 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Second to the right</a:t>
            </a:r>
            <a:endParaRPr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20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413" name="Google Shape;413;p5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D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51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1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5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5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B is mother-in-law of A. Hence, A's position with respect to his mother-in-low is second to the right.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3" name="Google Shape;42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4863" y="1000338"/>
            <a:ext cx="27146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</a:rPr>
              <a:t> </a:t>
            </a:r>
            <a:r>
              <a:rPr lang="en-GB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Circular Arrangement</a:t>
            </a: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77575" y="999450"/>
            <a:ext cx="80769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Though the above diagrams look very different in terms of their structure, there would be minimal deviations in the interpretation of some common clues for all these diagrams.</a:t>
            </a:r>
            <a:endParaRPr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For example, </a:t>
            </a:r>
            <a:endParaRPr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highlight>
                  <a:srgbClr val="FFFFFF"/>
                </a:highlight>
              </a:rPr>
              <a:t>A is sitting opposite to D. </a:t>
            </a:r>
            <a:endParaRPr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highlight>
                  <a:srgbClr val="FFFFFF"/>
                </a:highlight>
              </a:rPr>
              <a:t>B is sitting to the immediate left of A. </a:t>
            </a:r>
            <a:endParaRPr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highlight>
                  <a:srgbClr val="FFFFFF"/>
                </a:highlight>
              </a:rPr>
              <a:t>B is sitting between A and C.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20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b="1"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52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52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/>
          </a:p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i="1"/>
              <a:t>THANK YOU</a:t>
            </a:r>
            <a:endParaRPr sz="2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</a:rPr>
              <a:t> Circular Arrangement</a:t>
            </a: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77575" y="999450"/>
            <a:ext cx="80769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highlight>
                  <a:srgbClr val="FFFFFF"/>
                </a:highlight>
              </a:rPr>
              <a:t>Movements around the circular arrangement:</a:t>
            </a:r>
            <a:endParaRPr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For the people facing the centre: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highlight>
                  <a:srgbClr val="FFFFFF"/>
                </a:highlight>
              </a:rPr>
              <a:t>Left movement is called clockwise rotation.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highlight>
                  <a:srgbClr val="FFFFFF"/>
                </a:highlight>
              </a:rPr>
              <a:t>Right movement is called anti-clockwise rotation.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For people facing outside, the opposite is true: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highlight>
                  <a:srgbClr val="FFFFFF"/>
                </a:highlight>
              </a:rPr>
              <a:t>Left movement is called anti-clockwise rotation.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highlight>
                  <a:srgbClr val="FFFFFF"/>
                </a:highlight>
              </a:rPr>
              <a:t>Right movement is called clockwise rotation.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</a:rPr>
              <a:t> Directions to Solve</a:t>
            </a: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77575" y="999450"/>
            <a:ext cx="80769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</a:rPr>
              <a:t>P, Q, R, S, T, U, V and W are sitting round the circle and are facing the centre: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0" lvl="0" indent="-3175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</a:rPr>
              <a:t>P is second to the right of T who is the neighbour of R and V.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</a:rPr>
              <a:t>S is not the neighbour of P.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</a:rPr>
              <a:t>V is the neighbour of U.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508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</a:rPr>
              <a:t>Q is not between S and W. W is not between U and S.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b="1" dirty="0"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</a:rPr>
              <a:t>Which two of the following are not neighbours ?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 dirty="0">
                <a:highlight>
                  <a:srgbClr val="FFFFFF"/>
                </a:highlight>
              </a:rPr>
              <a:t>RV</a:t>
            </a: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 dirty="0">
                <a:highlight>
                  <a:srgbClr val="FFFFFF"/>
                </a:highlight>
              </a:rPr>
              <a:t>UV</a:t>
            </a: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 dirty="0">
                <a:highlight>
                  <a:srgbClr val="FFFFFF"/>
                </a:highlight>
              </a:rPr>
              <a:t>RP</a:t>
            </a: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 dirty="0">
                <a:highlight>
                  <a:srgbClr val="FFFFFF"/>
                </a:highlight>
              </a:rPr>
              <a:t>QW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A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From the above diagram R and V are not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neighbours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8450" y="1160619"/>
            <a:ext cx="2104000" cy="212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</a:rPr>
              <a:t>Which one is immediate right to the V ?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 dirty="0">
                <a:highlight>
                  <a:srgbClr val="FFFFFF"/>
                </a:highlight>
              </a:rPr>
              <a:t>P</a:t>
            </a: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 dirty="0">
                <a:highlight>
                  <a:srgbClr val="FFFFFF"/>
                </a:highlight>
              </a:rPr>
              <a:t>U</a:t>
            </a: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 dirty="0">
                <a:highlight>
                  <a:srgbClr val="FFFFFF"/>
                </a:highlight>
              </a:rPr>
              <a:t>R</a:t>
            </a: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 dirty="0">
                <a:highlight>
                  <a:srgbClr val="FFFFFF"/>
                </a:highlight>
              </a:rPr>
              <a:t>T</a:t>
            </a: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D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1405</Words>
  <Application>Microsoft Office PowerPoint</Application>
  <PresentationFormat>On-screen Show (16:9)</PresentationFormat>
  <Paragraphs>378</Paragraphs>
  <Slides>40</Slides>
  <Notes>40</Notes>
  <HiddenSlides>15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</dc:creator>
  <cp:lastModifiedBy>Dinesh</cp:lastModifiedBy>
  <cp:revision>5</cp:revision>
  <dcterms:modified xsi:type="dcterms:W3CDTF">2021-02-17T03:28:29Z</dcterms:modified>
</cp:coreProperties>
</file>