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Packages and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can be declared inside of interface </a:t>
            </a:r>
            <a:r>
              <a:rPr lang="en-US" dirty="0" smtClean="0"/>
              <a:t>declarations They </a:t>
            </a:r>
            <a:r>
              <a:rPr lang="en-US" dirty="0"/>
              <a:t>are implicitly </a:t>
            </a:r>
            <a:r>
              <a:rPr lang="en-US" b="1" dirty="0"/>
              <a:t>final </a:t>
            </a:r>
            <a:r>
              <a:rPr lang="en-US" dirty="0" smtClean="0"/>
              <a:t>and </a:t>
            </a:r>
            <a:r>
              <a:rPr lang="en-US" b="1" dirty="0" smtClean="0"/>
              <a:t>static</a:t>
            </a:r>
            <a:r>
              <a:rPr lang="en-US" dirty="0"/>
              <a:t>, meaning they cannot be changed by the implementing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/>
              <a:t>interface </a:t>
            </a:r>
            <a:r>
              <a:rPr lang="en-IN" i="1" dirty="0" err="1"/>
              <a:t>Callback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IN" i="1" dirty="0" smtClean="0"/>
              <a:t>	void </a:t>
            </a:r>
            <a:r>
              <a:rPr lang="en-IN" i="1" dirty="0" err="1"/>
              <a:t>callback</a:t>
            </a:r>
            <a:r>
              <a:rPr lang="en-IN" i="1" dirty="0"/>
              <a:t>(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param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}</a:t>
            </a:r>
          </a:p>
          <a:p>
            <a:pPr marL="0" indent="0">
              <a:buNone/>
            </a:pPr>
            <a:r>
              <a:rPr lang="en-IN" i="1" dirty="0"/>
              <a:t>class Client implements </a:t>
            </a:r>
            <a:r>
              <a:rPr lang="en-IN" i="1" dirty="0" err="1"/>
              <a:t>Callback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IN" i="1" dirty="0" smtClean="0"/>
              <a:t>	public </a:t>
            </a:r>
            <a:r>
              <a:rPr lang="en-IN" i="1" dirty="0"/>
              <a:t>void </a:t>
            </a:r>
            <a:r>
              <a:rPr lang="en-IN" i="1" dirty="0" err="1"/>
              <a:t>callback</a:t>
            </a:r>
            <a:r>
              <a:rPr lang="en-IN" i="1" dirty="0"/>
              <a:t>(</a:t>
            </a:r>
            <a:r>
              <a:rPr lang="en-IN" i="1" dirty="0" err="1"/>
              <a:t>int</a:t>
            </a:r>
            <a:r>
              <a:rPr lang="en-IN" i="1" dirty="0"/>
              <a:t> p) {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/>
              <a:t>("callback called with " + p);</a:t>
            </a:r>
          </a:p>
          <a:p>
            <a:pPr marL="0" indent="0">
              <a:buNone/>
            </a:pPr>
            <a:r>
              <a:rPr lang="en-IN" i="1" dirty="0" smtClean="0"/>
              <a:t>	}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48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Applying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Refer InterfaceStack.pdf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7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from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cannot instantiate an interface.</a:t>
            </a:r>
          </a:p>
          <a:p>
            <a:r>
              <a:rPr lang="en-US" dirty="0"/>
              <a:t>An interface does not contain any constructors.</a:t>
            </a:r>
          </a:p>
          <a:p>
            <a:r>
              <a:rPr lang="en-US" dirty="0"/>
              <a:t>All of the methods in an interface are abstract.</a:t>
            </a:r>
          </a:p>
          <a:p>
            <a:r>
              <a:rPr lang="en-US" dirty="0"/>
              <a:t>An interface cannot contain instance fields. The only fields that can appear in an interface must be declared both static and final.</a:t>
            </a:r>
          </a:p>
          <a:p>
            <a:r>
              <a:rPr lang="en-US" dirty="0"/>
              <a:t>An interface is not extended by a class; it is implemented by a class.</a:t>
            </a:r>
          </a:p>
          <a:p>
            <a:r>
              <a:rPr lang="en-US" dirty="0"/>
              <a:t>An interface can extend multiple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29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elationship between class and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4380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7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print();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Showable </a:t>
            </a:r>
            <a:r>
              <a:rPr lang="en-IN" b="1" dirty="0"/>
              <a:t>extends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show();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TestInterface4 </a:t>
            </a:r>
            <a:r>
              <a:rPr lang="en-IN" b="1" dirty="0"/>
              <a:t>implements</a:t>
            </a:r>
            <a:r>
              <a:rPr lang="en-IN" dirty="0"/>
              <a:t> Showable{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show(){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TestInterface4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TestInterface4();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obj.show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US" dirty="0" smtClean="0"/>
              <a:t>provides </a:t>
            </a:r>
            <a:r>
              <a:rPr lang="en-US" dirty="0"/>
              <a:t>a mechanism for partitioning the class name space into more </a:t>
            </a:r>
            <a:r>
              <a:rPr lang="en-US" dirty="0" smtClean="0"/>
              <a:t>manageable chunks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mechanism is the package. The package is both a naming and a </a:t>
            </a:r>
            <a:r>
              <a:rPr lang="en-US" dirty="0" smtClean="0"/>
              <a:t>visibility control </a:t>
            </a:r>
            <a:r>
              <a:rPr lang="en-US" dirty="0"/>
              <a:t>mechanism.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define classes inside a package that are not accessible </a:t>
            </a:r>
            <a:r>
              <a:rPr lang="en-US" dirty="0" smtClean="0"/>
              <a:t>by code </a:t>
            </a:r>
            <a:r>
              <a:rPr lang="en-US" dirty="0"/>
              <a:t>outside that package.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define class members that are only </a:t>
            </a:r>
            <a:r>
              <a:rPr lang="en-US" dirty="0" smtClean="0"/>
              <a:t>exposed to </a:t>
            </a:r>
            <a:r>
              <a:rPr lang="en-US" dirty="0"/>
              <a:t>other members of the same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en-US" b="1" dirty="0"/>
              <a:t>package </a:t>
            </a:r>
            <a:r>
              <a:rPr lang="en-US" b="1" dirty="0" smtClean="0"/>
              <a:t>command is </a:t>
            </a:r>
            <a:r>
              <a:rPr lang="en-US" dirty="0" smtClean="0"/>
              <a:t>first statement in </a:t>
            </a:r>
            <a:r>
              <a:rPr lang="en-US" dirty="0"/>
              <a:t>a Java source file.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classes declared within that file will belong to the specified package.</a:t>
            </a:r>
          </a:p>
          <a:p>
            <a:r>
              <a:rPr lang="en-US" dirty="0"/>
              <a:t>The </a:t>
            </a:r>
            <a:r>
              <a:rPr lang="en-US" b="1" dirty="0"/>
              <a:t>package </a:t>
            </a:r>
            <a:r>
              <a:rPr lang="en-US" dirty="0"/>
              <a:t>statement defines a name space in which classes are stored.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omit </a:t>
            </a:r>
            <a:r>
              <a:rPr lang="en-US" dirty="0" smtClean="0"/>
              <a:t>the </a:t>
            </a:r>
            <a:r>
              <a:rPr lang="en-US" b="1" dirty="0" smtClean="0"/>
              <a:t>package </a:t>
            </a:r>
            <a:r>
              <a:rPr lang="en-US" dirty="0"/>
              <a:t>statement, the class names are put into the default package, which has no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 smtClean="0"/>
              <a:t>	package </a:t>
            </a:r>
            <a:r>
              <a:rPr lang="en-IN" i="1" dirty="0" err="1"/>
              <a:t>pkg</a:t>
            </a:r>
            <a:r>
              <a:rPr lang="en-IN" i="1" dirty="0" smtClean="0"/>
              <a:t>;	</a:t>
            </a:r>
          </a:p>
          <a:p>
            <a:pPr marL="0" indent="0">
              <a:buNone/>
            </a:pPr>
            <a:r>
              <a:rPr lang="en-IN" dirty="0" smtClean="0"/>
              <a:t>	package </a:t>
            </a:r>
            <a:r>
              <a:rPr lang="en-IN" i="1" dirty="0"/>
              <a:t>pkg1</a:t>
            </a:r>
            <a:r>
              <a:rPr lang="en-IN" dirty="0"/>
              <a:t>[.</a:t>
            </a:r>
            <a:r>
              <a:rPr lang="en-IN" i="1" dirty="0"/>
              <a:t>pkg2</a:t>
            </a:r>
            <a:r>
              <a:rPr lang="en-IN" dirty="0"/>
              <a:t>[.</a:t>
            </a:r>
            <a:r>
              <a:rPr lang="en-IN" i="1" dirty="0"/>
              <a:t>pkg3</a:t>
            </a:r>
            <a:r>
              <a:rPr lang="en-IN" dirty="0" smtClean="0"/>
              <a:t>]];</a:t>
            </a:r>
          </a:p>
          <a:p>
            <a:pPr marL="0" indent="0">
              <a:buNone/>
            </a:pPr>
            <a:r>
              <a:rPr lang="en-IN" dirty="0" smtClean="0"/>
              <a:t>	package </a:t>
            </a:r>
            <a:r>
              <a:rPr lang="en-IN" dirty="0" err="1"/>
              <a:t>java.awt.image</a:t>
            </a:r>
            <a:r>
              <a:rPr lang="en-IN" dirty="0"/>
              <a:t>;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833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Package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5008"/>
            <a:ext cx="7391400" cy="6042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package </a:t>
            </a:r>
            <a:r>
              <a:rPr lang="en-IN" sz="1800" dirty="0" err="1"/>
              <a:t>MyPack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class Balance {</a:t>
            </a:r>
          </a:p>
          <a:p>
            <a:pPr marL="0" indent="0">
              <a:buNone/>
            </a:pPr>
            <a:r>
              <a:rPr lang="en-IN" sz="1800" dirty="0"/>
              <a:t>String name;</a:t>
            </a:r>
          </a:p>
          <a:p>
            <a:pPr marL="0" indent="0">
              <a:buNone/>
            </a:pPr>
            <a:r>
              <a:rPr lang="en-IN" sz="1800" dirty="0"/>
              <a:t>double </a:t>
            </a:r>
            <a:r>
              <a:rPr lang="en-IN" sz="1800" dirty="0" err="1"/>
              <a:t>bal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Balance(String n, double b) {</a:t>
            </a:r>
          </a:p>
          <a:p>
            <a:pPr marL="0" indent="0">
              <a:buNone/>
            </a:pPr>
            <a:r>
              <a:rPr lang="en-IN" sz="1800" dirty="0"/>
              <a:t>name = n;</a:t>
            </a:r>
          </a:p>
          <a:p>
            <a:pPr marL="0" indent="0">
              <a:buNone/>
            </a:pPr>
            <a:r>
              <a:rPr lang="en-IN" sz="1800" dirty="0" err="1"/>
              <a:t>bal</a:t>
            </a:r>
            <a:r>
              <a:rPr lang="en-IN" sz="1800" dirty="0"/>
              <a:t> = b;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void show() {</a:t>
            </a:r>
          </a:p>
          <a:p>
            <a:pPr marL="0" indent="0">
              <a:buNone/>
            </a:pPr>
            <a:r>
              <a:rPr lang="en-IN" sz="1800" dirty="0"/>
              <a:t>if(</a:t>
            </a:r>
            <a:r>
              <a:rPr lang="en-IN" sz="1800" dirty="0" err="1"/>
              <a:t>bal</a:t>
            </a:r>
            <a:r>
              <a:rPr lang="en-IN" sz="1800" dirty="0"/>
              <a:t>&lt;0)</a:t>
            </a:r>
          </a:p>
          <a:p>
            <a:pPr marL="0" indent="0">
              <a:buNone/>
            </a:pPr>
            <a:r>
              <a:rPr lang="en-IN" sz="1800" dirty="0" err="1"/>
              <a:t>System.out.print</a:t>
            </a:r>
            <a:r>
              <a:rPr lang="en-IN" sz="1800" dirty="0"/>
              <a:t>("--&gt; ");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(name + ": $" + </a:t>
            </a:r>
            <a:r>
              <a:rPr lang="en-IN" sz="1800" dirty="0" err="1"/>
              <a:t>bal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US" sz="1800" b="1" dirty="0"/>
              <a:t>AccountBalance.java </a:t>
            </a:r>
            <a:r>
              <a:rPr lang="en-US" sz="1800" dirty="0"/>
              <a:t>and put it in a directory called </a:t>
            </a:r>
            <a:r>
              <a:rPr lang="en-US" sz="1800" b="1" dirty="0" err="1"/>
              <a:t>MyPack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java </a:t>
            </a:r>
            <a:r>
              <a:rPr lang="en-IN" sz="1800" dirty="0" err="1"/>
              <a:t>MyPack.AccountBalance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815009"/>
            <a:ext cx="41910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AccountBalance</a:t>
            </a:r>
            <a:r>
              <a:rPr lang="en-IN" sz="1800" dirty="0" smtClean="0"/>
              <a:t> {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Balance current[] = new Balance[3];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current[0] = new Balance("K. J. Fielding", 123.23);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current[1] = new Balance("Will Tell", 157.02);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current[2] = new Balance("Tom Jackson", -12.33);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for(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 smtClean="0"/>
              <a:t>i</a:t>
            </a:r>
            <a:r>
              <a:rPr lang="en-IN" sz="1800" dirty="0" smtClean="0"/>
              <a:t>=0; </a:t>
            </a:r>
            <a:r>
              <a:rPr lang="en-IN" sz="1800" dirty="0" err="1" smtClean="0"/>
              <a:t>i</a:t>
            </a:r>
            <a:r>
              <a:rPr lang="en-IN" sz="1800" dirty="0" smtClean="0"/>
              <a:t>&lt;3; </a:t>
            </a:r>
            <a:r>
              <a:rPr lang="en-IN" sz="1800" dirty="0" err="1" smtClean="0"/>
              <a:t>i</a:t>
            </a:r>
            <a:r>
              <a:rPr lang="en-IN" sz="1800" dirty="0" smtClean="0"/>
              <a:t>++) current[</a:t>
            </a:r>
            <a:r>
              <a:rPr lang="en-IN" sz="1800" dirty="0" err="1" smtClean="0"/>
              <a:t>i</a:t>
            </a:r>
            <a:r>
              <a:rPr lang="en-IN" sz="1800" dirty="0" smtClean="0"/>
              <a:t>].show();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841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7619999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Importing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IN" dirty="0"/>
              <a:t>Java includes the </a:t>
            </a:r>
            <a:r>
              <a:rPr lang="en-IN" b="1" dirty="0" smtClean="0"/>
              <a:t>import </a:t>
            </a:r>
            <a:r>
              <a:rPr lang="en-US" dirty="0" smtClean="0"/>
              <a:t>statement </a:t>
            </a:r>
            <a:r>
              <a:rPr lang="en-US" dirty="0"/>
              <a:t>to bring certain classes, or entire packages, into visibility.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imported, a </a:t>
            </a:r>
            <a:r>
              <a:rPr lang="en-US" dirty="0" smtClean="0"/>
              <a:t>class can </a:t>
            </a:r>
            <a:r>
              <a:rPr lang="en-US" dirty="0"/>
              <a:t>be referred to directly, using only its name. The </a:t>
            </a:r>
            <a:r>
              <a:rPr lang="en-US" b="1" dirty="0"/>
              <a:t>import </a:t>
            </a:r>
            <a:r>
              <a:rPr lang="en-US" dirty="0"/>
              <a:t>statement is a convenience </a:t>
            </a:r>
            <a:r>
              <a:rPr lang="en-US" dirty="0" smtClean="0"/>
              <a:t>to the </a:t>
            </a:r>
            <a:r>
              <a:rPr lang="en-US" dirty="0"/>
              <a:t>programmer and is not technically needed to write a complete Java </a:t>
            </a:r>
            <a:r>
              <a:rPr lang="en-US" dirty="0" smtClean="0"/>
              <a:t>program</a:t>
            </a:r>
          </a:p>
          <a:p>
            <a:pPr marL="274320" lvl="1" indent="0">
              <a:buNone/>
            </a:pPr>
            <a:r>
              <a:rPr lang="en-IN" i="1" dirty="0"/>
              <a:t>import pkg1[.pkg2].(</a:t>
            </a:r>
            <a:r>
              <a:rPr lang="en-IN" i="1" dirty="0" err="1"/>
              <a:t>classname</a:t>
            </a:r>
            <a:r>
              <a:rPr lang="en-IN" i="1" dirty="0" smtClean="0"/>
              <a:t>|*);</a:t>
            </a:r>
          </a:p>
          <a:p>
            <a:pPr marL="274320" lvl="1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java.util.Date</a:t>
            </a:r>
            <a:r>
              <a:rPr lang="en-IN" i="1" dirty="0"/>
              <a:t>;</a:t>
            </a:r>
          </a:p>
          <a:p>
            <a:pPr marL="274320" lvl="1" indent="0">
              <a:buNone/>
            </a:pPr>
            <a:r>
              <a:rPr lang="en-IN" i="1" dirty="0"/>
              <a:t>import java.io</a:t>
            </a:r>
            <a:r>
              <a:rPr lang="en-IN" i="1" dirty="0" smtClean="0"/>
              <a:t>.*;</a:t>
            </a:r>
          </a:p>
          <a:p>
            <a:pPr marL="274320" lvl="1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java.util</a:t>
            </a:r>
            <a:r>
              <a:rPr lang="en-IN" i="1" dirty="0"/>
              <a:t>.*;</a:t>
            </a:r>
          </a:p>
          <a:p>
            <a:pPr marL="274320" lvl="1" indent="0">
              <a:buNone/>
            </a:pPr>
            <a:r>
              <a:rPr lang="en-IN" i="1" dirty="0"/>
              <a:t>class </a:t>
            </a:r>
            <a:r>
              <a:rPr lang="en-IN" i="1" dirty="0" err="1"/>
              <a:t>MyDate</a:t>
            </a:r>
            <a:r>
              <a:rPr lang="en-IN" i="1" dirty="0"/>
              <a:t> extends Date {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  <a:p>
            <a:pPr marL="274320" lvl="1" indent="0">
              <a:buNone/>
            </a:pPr>
            <a:r>
              <a:rPr lang="en-IN" i="1" dirty="0" smtClean="0"/>
              <a:t>class </a:t>
            </a:r>
            <a:r>
              <a:rPr lang="en-IN" i="1" dirty="0" err="1"/>
              <a:t>MyDate</a:t>
            </a:r>
            <a:r>
              <a:rPr lang="en-IN" i="1" dirty="0"/>
              <a:t> extends </a:t>
            </a:r>
            <a:r>
              <a:rPr lang="en-IN" i="1" dirty="0" err="1"/>
              <a:t>java.util.Date</a:t>
            </a:r>
            <a:r>
              <a:rPr lang="en-IN" i="1" dirty="0"/>
              <a:t> {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2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keyword </a:t>
            </a:r>
            <a:r>
              <a:rPr lang="en-US" b="1" dirty="0"/>
              <a:t>interface</a:t>
            </a:r>
            <a:r>
              <a:rPr lang="en-US" dirty="0"/>
              <a:t>, you can fully abstract a class’ interface from its implementation.</a:t>
            </a:r>
          </a:p>
          <a:p>
            <a:r>
              <a:rPr lang="en-US" dirty="0" smtClean="0"/>
              <a:t>Using </a:t>
            </a:r>
            <a:r>
              <a:rPr lang="en-US" b="1" dirty="0"/>
              <a:t>interface</a:t>
            </a:r>
            <a:r>
              <a:rPr lang="en-US" dirty="0"/>
              <a:t>, you can specify what a class must do, but not how it does it. </a:t>
            </a:r>
            <a:endParaRPr lang="en-US" dirty="0" smtClean="0"/>
          </a:p>
          <a:p>
            <a:r>
              <a:rPr lang="en-US" dirty="0" smtClean="0"/>
              <a:t>Interfaces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syntactically similar to classes, but they lack instance variables, and their methods </a:t>
            </a:r>
            <a:r>
              <a:rPr lang="en-US" dirty="0" smtClean="0"/>
              <a:t>are declared </a:t>
            </a:r>
            <a:r>
              <a:rPr lang="en-US" dirty="0"/>
              <a:t>without any body.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number </a:t>
            </a:r>
            <a:r>
              <a:rPr lang="en-US" dirty="0" smtClean="0"/>
              <a:t>of classes </a:t>
            </a:r>
            <a:r>
              <a:rPr lang="en-US" dirty="0"/>
              <a:t>can implement an </a:t>
            </a:r>
            <a:r>
              <a:rPr lang="en-US" b="1" dirty="0"/>
              <a:t>interface</a:t>
            </a:r>
            <a:r>
              <a:rPr lang="en-US" dirty="0"/>
              <a:t>. Also, one class can implement any number of interfaces</a:t>
            </a:r>
            <a:r>
              <a:rPr lang="en-US" dirty="0" smtClean="0"/>
              <a:t>.</a:t>
            </a:r>
          </a:p>
          <a:p>
            <a:r>
              <a:rPr lang="en-US" dirty="0"/>
              <a:t>Java allows you to fully utilize the “one </a:t>
            </a:r>
            <a:r>
              <a:rPr lang="en-US" dirty="0" smtClean="0"/>
              <a:t>interface, multiple </a:t>
            </a:r>
            <a:r>
              <a:rPr lang="en-US" dirty="0"/>
              <a:t>methods” aspect of 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9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Defining an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access interface name {</a:t>
            </a:r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method-name1(parameter-list);</a:t>
            </a:r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method-name2(parameter-list);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final-varname1 = value;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final-varname2 = value;</a:t>
            </a:r>
          </a:p>
          <a:p>
            <a:pPr marL="0" indent="0">
              <a:buNone/>
            </a:pPr>
            <a:r>
              <a:rPr lang="en-IN" i="1" dirty="0" smtClean="0"/>
              <a:t>	// </a:t>
            </a:r>
            <a:r>
              <a:rPr lang="en-IN" i="1" dirty="0"/>
              <a:t>...</a:t>
            </a:r>
          </a:p>
          <a:p>
            <a:pPr marL="0" indent="0">
              <a:buNone/>
            </a:pPr>
            <a:r>
              <a:rPr lang="en-IN" i="1" dirty="0" smtClean="0"/>
              <a:t>	return-type </a:t>
            </a:r>
            <a:r>
              <a:rPr lang="en-IN" i="1" dirty="0"/>
              <a:t>method-</a:t>
            </a:r>
            <a:r>
              <a:rPr lang="en-IN" i="1" dirty="0" err="1"/>
              <a:t>nameN</a:t>
            </a:r>
            <a:r>
              <a:rPr lang="en-IN" i="1" dirty="0"/>
              <a:t>(parameter-list);</a:t>
            </a:r>
          </a:p>
          <a:p>
            <a:pPr marL="0" indent="0">
              <a:buNone/>
            </a:pPr>
            <a:r>
              <a:rPr lang="en-IN" i="1" dirty="0" smtClean="0"/>
              <a:t>	type </a:t>
            </a:r>
            <a:r>
              <a:rPr lang="en-IN" i="1" dirty="0"/>
              <a:t>final-</a:t>
            </a:r>
            <a:r>
              <a:rPr lang="en-IN" i="1" dirty="0" err="1"/>
              <a:t>varnameN</a:t>
            </a:r>
            <a:r>
              <a:rPr lang="en-IN" i="1" dirty="0"/>
              <a:t> = value;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198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1545</TotalTime>
  <Words>560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Perpetua</vt:lpstr>
      <vt:lpstr>Wingdings 2</vt:lpstr>
      <vt:lpstr>Equity</vt:lpstr>
      <vt:lpstr>Packages and Interfaces</vt:lpstr>
      <vt:lpstr>Packages</vt:lpstr>
      <vt:lpstr>Package</vt:lpstr>
      <vt:lpstr>Package Example</vt:lpstr>
      <vt:lpstr>Access Control</vt:lpstr>
      <vt:lpstr>Importing Packages</vt:lpstr>
      <vt:lpstr>Interfaces</vt:lpstr>
      <vt:lpstr>Interface</vt:lpstr>
      <vt:lpstr>Defining an Interface</vt:lpstr>
      <vt:lpstr>Interface</vt:lpstr>
      <vt:lpstr>Applying Interfaces</vt:lpstr>
      <vt:lpstr>Different from classes</vt:lpstr>
      <vt:lpstr>Interfaces</vt:lpstr>
      <vt:lpstr>Interface 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299</cp:revision>
  <dcterms:created xsi:type="dcterms:W3CDTF">2006-08-16T00:00:00Z</dcterms:created>
  <dcterms:modified xsi:type="dcterms:W3CDTF">2019-08-10T05:31:13Z</dcterms:modified>
</cp:coreProperties>
</file>