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06-01-2019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Super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super</a:t>
            </a:r>
            <a:r>
              <a:rPr lang="en-IN" dirty="0"/>
              <a:t> keyword in Java is a reference variable which is used to refer immediate parent class object</a:t>
            </a:r>
            <a:r>
              <a:rPr lang="en-IN" dirty="0" smtClean="0"/>
              <a:t>.</a:t>
            </a:r>
          </a:p>
          <a:p>
            <a:pPr lvl="1"/>
            <a:r>
              <a:rPr lang="en-IN" b="1" dirty="0"/>
              <a:t>super</a:t>
            </a:r>
            <a:r>
              <a:rPr lang="en-IN" dirty="0"/>
              <a:t> can be used to refer immediate parent class instance variable.</a:t>
            </a:r>
          </a:p>
          <a:p>
            <a:pPr lvl="1"/>
            <a:r>
              <a:rPr lang="en-IN" b="1" dirty="0"/>
              <a:t>super</a:t>
            </a:r>
            <a:r>
              <a:rPr lang="en-IN" dirty="0"/>
              <a:t> can be used to invoke immediate parent class method.</a:t>
            </a:r>
          </a:p>
          <a:p>
            <a:pPr lvl="1"/>
            <a:r>
              <a:rPr lang="en-IN" b="1" dirty="0"/>
              <a:t>super() </a:t>
            </a:r>
            <a:r>
              <a:rPr lang="en-IN" dirty="0"/>
              <a:t>can be used to invoke immediate parent class constructor.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BoxWeight</a:t>
            </a:r>
            <a:r>
              <a:rPr lang="en-IN" dirty="0"/>
              <a:t> extends Box {</a:t>
            </a:r>
          </a:p>
          <a:p>
            <a:pPr marL="0" indent="0">
              <a:buNone/>
            </a:pPr>
            <a:r>
              <a:rPr lang="en-IN" dirty="0"/>
              <a:t>double weight; // weight of box</a:t>
            </a:r>
          </a:p>
          <a:p>
            <a:pPr marL="0" indent="0">
              <a:buNone/>
            </a:pPr>
            <a:r>
              <a:rPr lang="en-IN" dirty="0"/>
              <a:t>// initialize width, height, and depth using super()</a:t>
            </a:r>
          </a:p>
          <a:p>
            <a:pPr marL="0" indent="0">
              <a:buNone/>
            </a:pPr>
            <a:r>
              <a:rPr lang="en-IN" dirty="0" err="1"/>
              <a:t>BoxWeight</a:t>
            </a:r>
            <a:r>
              <a:rPr lang="en-IN" dirty="0"/>
              <a:t>(double w, double h, double d, double m) {</a:t>
            </a:r>
          </a:p>
          <a:p>
            <a:pPr marL="0" indent="0">
              <a:buNone/>
            </a:pPr>
            <a:r>
              <a:rPr lang="en-IN" dirty="0"/>
              <a:t>super(w, h, d); // call superclass constructor</a:t>
            </a:r>
          </a:p>
          <a:p>
            <a:pPr marL="0" indent="0">
              <a:buNone/>
            </a:pPr>
            <a:r>
              <a:rPr lang="en-IN" dirty="0"/>
              <a:t>weight = m;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Super box program (Refer PDF)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8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for </a:t>
            </a:r>
            <a:r>
              <a:rPr lang="en-IN" b="1" dirty="0" err="1" smtClean="0"/>
              <a:t>super.member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err="1"/>
              <a:t>super.</a:t>
            </a:r>
            <a:r>
              <a:rPr lang="en-IN" sz="2000" i="1" dirty="0" err="1"/>
              <a:t>member</a:t>
            </a:r>
            <a:endParaRPr lang="en-IN" sz="2000" i="1" dirty="0"/>
          </a:p>
          <a:p>
            <a:pPr marL="0" indent="0">
              <a:buNone/>
            </a:pPr>
            <a:r>
              <a:rPr lang="en-IN" sz="2000" dirty="0"/>
              <a:t>Here, </a:t>
            </a:r>
            <a:r>
              <a:rPr lang="en-IN" sz="2000" i="1" dirty="0"/>
              <a:t>member </a:t>
            </a:r>
            <a:r>
              <a:rPr lang="en-IN" sz="2000" dirty="0"/>
              <a:t>can be either a method or an instance variable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r>
              <a:rPr lang="en-IN" sz="1600" dirty="0"/>
              <a:t>class A {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 smtClean="0"/>
              <a:t>}</a:t>
            </a:r>
          </a:p>
          <a:p>
            <a:pPr marL="0" indent="0">
              <a:buNone/>
            </a:pPr>
            <a:r>
              <a:rPr lang="en-IN" sz="1600" dirty="0"/>
              <a:t>class B extends A {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; // this </a:t>
            </a:r>
            <a:r>
              <a:rPr lang="en-IN" sz="1600" dirty="0" err="1"/>
              <a:t>i</a:t>
            </a:r>
            <a:r>
              <a:rPr lang="en-IN" sz="1600" dirty="0"/>
              <a:t> hides the </a:t>
            </a:r>
            <a:r>
              <a:rPr lang="en-IN" sz="1600" dirty="0" err="1"/>
              <a:t>i</a:t>
            </a:r>
            <a:r>
              <a:rPr lang="en-IN" sz="1600" dirty="0"/>
              <a:t> in A</a:t>
            </a:r>
          </a:p>
          <a:p>
            <a:pPr marL="0" indent="0">
              <a:buNone/>
            </a:pPr>
            <a:r>
              <a:rPr lang="en-IN" sz="1600" dirty="0"/>
              <a:t>B(</a:t>
            </a:r>
            <a:r>
              <a:rPr lang="en-IN" sz="1600" dirty="0" err="1"/>
              <a:t>int</a:t>
            </a:r>
            <a:r>
              <a:rPr lang="en-IN" sz="1600" dirty="0"/>
              <a:t> a, </a:t>
            </a:r>
            <a:r>
              <a:rPr lang="en-IN" sz="1600" dirty="0" err="1"/>
              <a:t>int</a:t>
            </a:r>
            <a:r>
              <a:rPr lang="en-IN" sz="1600" dirty="0"/>
              <a:t> b) {</a:t>
            </a:r>
          </a:p>
          <a:p>
            <a:pPr marL="0" indent="0">
              <a:buNone/>
            </a:pPr>
            <a:r>
              <a:rPr lang="en-IN" sz="1600" dirty="0" err="1"/>
              <a:t>super.i</a:t>
            </a:r>
            <a:r>
              <a:rPr lang="en-IN" sz="1600" dirty="0"/>
              <a:t> = a; // </a:t>
            </a:r>
            <a:r>
              <a:rPr lang="en-IN" sz="1600" dirty="0" err="1"/>
              <a:t>i</a:t>
            </a:r>
            <a:r>
              <a:rPr lang="en-IN" sz="1600" dirty="0"/>
              <a:t> in A</a:t>
            </a:r>
          </a:p>
          <a:p>
            <a:pPr marL="0" indent="0">
              <a:buNone/>
            </a:pPr>
            <a:r>
              <a:rPr lang="en-IN" sz="1600" dirty="0" err="1"/>
              <a:t>i</a:t>
            </a:r>
            <a:r>
              <a:rPr lang="en-IN" sz="1600" dirty="0"/>
              <a:t> = b; // </a:t>
            </a:r>
            <a:r>
              <a:rPr lang="en-IN" sz="1600" dirty="0" err="1"/>
              <a:t>i</a:t>
            </a:r>
            <a:r>
              <a:rPr lang="en-IN" sz="1600" dirty="0"/>
              <a:t> in B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void show() {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"i</a:t>
            </a:r>
            <a:r>
              <a:rPr lang="en-IN" sz="1600" dirty="0"/>
              <a:t> in superclass: " + </a:t>
            </a:r>
            <a:r>
              <a:rPr lang="en-IN" sz="1600" dirty="0" err="1"/>
              <a:t>super.i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"i</a:t>
            </a:r>
            <a:r>
              <a:rPr lang="en-IN" sz="1600" dirty="0"/>
              <a:t> in subclass: " + 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 smtClean="0"/>
              <a:t>}</a:t>
            </a:r>
            <a:endParaRPr lang="en-IN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2286000"/>
            <a:ext cx="3657600" cy="3733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600" dirty="0" smtClean="0"/>
              <a:t>class </a:t>
            </a:r>
            <a:r>
              <a:rPr lang="en-IN" sz="1600" dirty="0" err="1" smtClean="0"/>
              <a:t>UseSuper</a:t>
            </a:r>
            <a:r>
              <a:rPr lang="en-IN" sz="1600" dirty="0" smtClean="0"/>
              <a:t> {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public static void main(String </a:t>
            </a:r>
            <a:r>
              <a:rPr lang="en-IN" sz="1600" dirty="0" err="1" smtClean="0"/>
              <a:t>args</a:t>
            </a:r>
            <a:r>
              <a:rPr lang="en-IN" sz="1600" dirty="0" smtClean="0"/>
              <a:t>[]) {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B </a:t>
            </a:r>
            <a:r>
              <a:rPr lang="en-IN" sz="1600" dirty="0" err="1" smtClean="0"/>
              <a:t>subOb</a:t>
            </a:r>
            <a:r>
              <a:rPr lang="en-IN" sz="1600" dirty="0" smtClean="0"/>
              <a:t> = new B(1, 2);</a:t>
            </a:r>
          </a:p>
          <a:p>
            <a:pPr marL="0" indent="0">
              <a:buFont typeface="Wingdings 2"/>
              <a:buNone/>
            </a:pPr>
            <a:r>
              <a:rPr lang="en-IN" sz="1600" dirty="0" err="1" smtClean="0"/>
              <a:t>subOb.show</a:t>
            </a:r>
            <a:r>
              <a:rPr lang="en-IN" sz="1600" dirty="0" smtClean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This program displays the following:</a:t>
            </a:r>
          </a:p>
          <a:p>
            <a:pPr marL="0" indent="0">
              <a:buFont typeface="Wingdings 2"/>
              <a:buNone/>
            </a:pPr>
            <a:r>
              <a:rPr lang="en-IN" sz="1600" dirty="0" err="1" smtClean="0"/>
              <a:t>i</a:t>
            </a:r>
            <a:r>
              <a:rPr lang="en-IN" sz="1600" dirty="0" smtClean="0"/>
              <a:t> in superclass: 1</a:t>
            </a:r>
          </a:p>
          <a:p>
            <a:pPr marL="0" indent="0">
              <a:buFont typeface="Wingdings 2"/>
              <a:buNone/>
            </a:pPr>
            <a:r>
              <a:rPr lang="en-IN" sz="1600" dirty="0" err="1" smtClean="0"/>
              <a:t>i</a:t>
            </a:r>
            <a:r>
              <a:rPr lang="en-IN" sz="1600" dirty="0" smtClean="0"/>
              <a:t> in subclass: 2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012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Multilevel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three </a:t>
            </a:r>
            <a:r>
              <a:rPr lang="en-US" dirty="0"/>
              <a:t>classes called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and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C </a:t>
            </a:r>
            <a:r>
              <a:rPr lang="en-US" dirty="0"/>
              <a:t>can be a subclass of </a:t>
            </a:r>
            <a:r>
              <a:rPr lang="en-US" b="1" dirty="0"/>
              <a:t>B</a:t>
            </a:r>
            <a:r>
              <a:rPr lang="en-US" dirty="0"/>
              <a:t>, which is </a:t>
            </a:r>
            <a:r>
              <a:rPr lang="en-US" dirty="0" smtClean="0"/>
              <a:t>a subclass </a:t>
            </a:r>
            <a:r>
              <a:rPr lang="en-US" dirty="0"/>
              <a:t>of </a:t>
            </a:r>
            <a:r>
              <a:rPr lang="en-US" b="1" dirty="0"/>
              <a:t>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this type of situation occurs, each subclass inherits all of the </a:t>
            </a:r>
            <a:r>
              <a:rPr lang="en-US" dirty="0" smtClean="0"/>
              <a:t>traits found </a:t>
            </a:r>
            <a:r>
              <a:rPr lang="en-US" dirty="0"/>
              <a:t>in all of its </a:t>
            </a:r>
            <a:r>
              <a:rPr lang="en-US" dirty="0" err="1"/>
              <a:t>superclasses</a:t>
            </a:r>
            <a:r>
              <a:rPr lang="en-US" dirty="0"/>
              <a:t>. In this case, </a:t>
            </a:r>
            <a:r>
              <a:rPr lang="en-US" b="1" dirty="0"/>
              <a:t>C </a:t>
            </a:r>
            <a:r>
              <a:rPr lang="en-US" dirty="0"/>
              <a:t>inherits all aspects of </a:t>
            </a:r>
            <a:r>
              <a:rPr lang="en-US" b="1" dirty="0"/>
              <a:t>B </a:t>
            </a:r>
            <a:r>
              <a:rPr lang="en-US" dirty="0"/>
              <a:t>and </a:t>
            </a:r>
            <a:r>
              <a:rPr lang="en-US" b="1" dirty="0"/>
              <a:t>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  <a:p>
            <a:pPr lvl="1"/>
            <a:r>
              <a:rPr lang="en-US" b="1" dirty="0" err="1"/>
              <a:t>BoxWeight</a:t>
            </a:r>
            <a:r>
              <a:rPr lang="en-US" b="1" dirty="0"/>
              <a:t> </a:t>
            </a:r>
            <a:r>
              <a:rPr lang="en-US" dirty="0"/>
              <a:t>is used as a superclass to create the subclass called </a:t>
            </a:r>
            <a:r>
              <a:rPr lang="en-US" b="1" dirty="0"/>
              <a:t>Shipment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b="1" dirty="0" smtClean="0"/>
              <a:t>Shipment </a:t>
            </a:r>
            <a:r>
              <a:rPr lang="en-US" dirty="0" smtClean="0"/>
              <a:t>inherits all </a:t>
            </a:r>
            <a:r>
              <a:rPr lang="en-US" dirty="0"/>
              <a:t>of the traits of </a:t>
            </a:r>
            <a:r>
              <a:rPr lang="en-US" b="1" dirty="0" err="1"/>
              <a:t>BoxWeight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Box</a:t>
            </a:r>
            <a:r>
              <a:rPr lang="en-US" dirty="0"/>
              <a:t>, and adds a field called </a:t>
            </a:r>
            <a:r>
              <a:rPr lang="en-US" b="1" dirty="0"/>
              <a:t>cost</a:t>
            </a:r>
            <a:r>
              <a:rPr lang="en-US" dirty="0"/>
              <a:t>, which holds the cost </a:t>
            </a:r>
            <a:r>
              <a:rPr lang="en-US" dirty="0" smtClean="0"/>
              <a:t>of </a:t>
            </a:r>
            <a:r>
              <a:rPr lang="en-IN" dirty="0" smtClean="0"/>
              <a:t>shipping </a:t>
            </a:r>
            <a:r>
              <a:rPr lang="en-IN" dirty="0"/>
              <a:t>such a parcel.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76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Constructors in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a class hierarchy, </a:t>
            </a:r>
            <a:r>
              <a:rPr lang="en-US" dirty="0" smtClean="0"/>
              <a:t>constructors are </a:t>
            </a:r>
            <a:r>
              <a:rPr lang="en-US" dirty="0"/>
              <a:t>called in order of derivation, from superclass to subclass. </a:t>
            </a:r>
            <a:endParaRPr lang="en-US" dirty="0" smtClean="0"/>
          </a:p>
          <a:p>
            <a:r>
              <a:rPr lang="en-US" b="1" dirty="0" smtClean="0"/>
              <a:t>super</a:t>
            </a:r>
            <a:r>
              <a:rPr lang="en-US" b="1" dirty="0"/>
              <a:t>( ) </a:t>
            </a:r>
            <a:r>
              <a:rPr lang="en-US" dirty="0"/>
              <a:t>must be </a:t>
            </a:r>
            <a:r>
              <a:rPr lang="en-US" dirty="0" smtClean="0"/>
              <a:t>the first </a:t>
            </a:r>
            <a:r>
              <a:rPr lang="en-US" dirty="0"/>
              <a:t>statement executed in a subclass’ </a:t>
            </a:r>
            <a:r>
              <a:rPr lang="en-US" dirty="0" smtClean="0"/>
              <a:t>constructor. </a:t>
            </a:r>
          </a:p>
          <a:p>
            <a:r>
              <a:rPr lang="en-US" dirty="0" smtClean="0"/>
              <a:t>This </a:t>
            </a:r>
            <a:r>
              <a:rPr lang="en-US" dirty="0"/>
              <a:t>order is the same whether or not </a:t>
            </a:r>
            <a:r>
              <a:rPr lang="en-US" b="1" dirty="0"/>
              <a:t>super( </a:t>
            </a:r>
            <a:r>
              <a:rPr lang="en-US" b="1" dirty="0" smtClean="0"/>
              <a:t>) </a:t>
            </a:r>
            <a:r>
              <a:rPr lang="en-US" dirty="0" smtClean="0"/>
              <a:t>is </a:t>
            </a:r>
            <a:r>
              <a:rPr lang="en-US" dirty="0"/>
              <a:t>used.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/>
              <a:t>super( ) </a:t>
            </a:r>
            <a:r>
              <a:rPr lang="en-US" dirty="0"/>
              <a:t>is not used, then the default or </a:t>
            </a:r>
            <a:r>
              <a:rPr lang="en-US" dirty="0" err="1"/>
              <a:t>parameterless</a:t>
            </a:r>
            <a:r>
              <a:rPr lang="en-US" dirty="0"/>
              <a:t> constructor of each </a:t>
            </a:r>
            <a:r>
              <a:rPr lang="en-US" dirty="0" smtClean="0"/>
              <a:t>superclass </a:t>
            </a:r>
            <a:r>
              <a:rPr lang="en-IN" dirty="0" smtClean="0"/>
              <a:t>will </a:t>
            </a:r>
            <a:r>
              <a:rPr lang="en-IN" dirty="0"/>
              <a:t>be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25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Constructors in </a:t>
            </a:r>
            <a:r>
              <a:rPr lang="en-IN" dirty="0" smtClean="0"/>
              <a:t>Inheritance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17638"/>
            <a:ext cx="4267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class A {</a:t>
            </a:r>
          </a:p>
          <a:p>
            <a:pPr marL="0" indent="0">
              <a:buNone/>
            </a:pPr>
            <a:r>
              <a:rPr lang="en-IN" sz="1800" dirty="0"/>
              <a:t>A()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A's constructor.");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</a:p>
          <a:p>
            <a:pPr marL="0" indent="0">
              <a:buNone/>
            </a:pPr>
            <a:r>
              <a:rPr lang="en-IN" sz="1800" dirty="0" smtClean="0"/>
              <a:t>class </a:t>
            </a:r>
            <a:r>
              <a:rPr lang="en-IN" sz="1800" dirty="0"/>
              <a:t>B extends A {</a:t>
            </a:r>
          </a:p>
          <a:p>
            <a:pPr marL="0" indent="0">
              <a:buNone/>
            </a:pPr>
            <a:r>
              <a:rPr lang="en-IN" sz="1800" dirty="0"/>
              <a:t>B()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B's constructor.");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600200"/>
            <a:ext cx="4446104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class C extends B {</a:t>
            </a:r>
          </a:p>
          <a:p>
            <a:pPr marL="0" indent="0">
              <a:buNone/>
            </a:pPr>
            <a:r>
              <a:rPr lang="en-IN" sz="1800" dirty="0"/>
              <a:t>C()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C's constructor.");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class </a:t>
            </a:r>
            <a:r>
              <a:rPr lang="en-IN" sz="1800" dirty="0" err="1" smtClean="0"/>
              <a:t>CallingCons</a:t>
            </a:r>
            <a:r>
              <a:rPr lang="en-IN" sz="1800" dirty="0" smtClean="0"/>
              <a:t> {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public static void main(String </a:t>
            </a:r>
            <a:r>
              <a:rPr lang="en-US" sz="1800" dirty="0" err="1" smtClean="0"/>
              <a:t>args</a:t>
            </a:r>
            <a:r>
              <a:rPr lang="en-US" sz="1800" dirty="0" smtClean="0"/>
              <a:t>[]) {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C </a:t>
            </a:r>
            <a:r>
              <a:rPr lang="en-IN" sz="1800" dirty="0" err="1" smtClean="0"/>
              <a:t>c</a:t>
            </a:r>
            <a:r>
              <a:rPr lang="en-IN" sz="1800" dirty="0" smtClean="0"/>
              <a:t> = new C();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Output: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Inside A’s constructor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Inside B’s constructor</a:t>
            </a:r>
          </a:p>
          <a:p>
            <a:pPr marL="0" indent="0">
              <a:buFont typeface="Wingdings 2"/>
              <a:buNone/>
            </a:pPr>
            <a:r>
              <a:rPr lang="en-IN" sz="1800" dirty="0" smtClean="0"/>
              <a:t>Inside C’s constructor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1763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Inheritance can be defined as the process where one class acquires the properties (methods and fields) of another. With the use of inheritance the information is made manageable in a hierarchical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class Super {</a:t>
            </a:r>
          </a:p>
          <a:p>
            <a:pPr marL="0" indent="0">
              <a:buNone/>
            </a:pPr>
            <a:r>
              <a:rPr lang="en-US" dirty="0"/>
              <a:t>   .....</a:t>
            </a:r>
          </a:p>
          <a:p>
            <a:pPr marL="0" indent="0">
              <a:buNone/>
            </a:pPr>
            <a:r>
              <a:rPr lang="en-US" dirty="0"/>
              <a:t>   .....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Sub extends Super {</a:t>
            </a:r>
          </a:p>
          <a:p>
            <a:pPr marL="0" indent="0">
              <a:buNone/>
            </a:pPr>
            <a:r>
              <a:rPr lang="en-US" dirty="0"/>
              <a:t>   .....</a:t>
            </a:r>
          </a:p>
          <a:p>
            <a:pPr marL="0" indent="0">
              <a:buNone/>
            </a:pPr>
            <a:r>
              <a:rPr lang="en-US" dirty="0"/>
              <a:t>   .....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0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Calculation {</a:t>
            </a:r>
          </a:p>
          <a:p>
            <a:pPr marL="0" indent="0">
              <a:buNone/>
            </a:pPr>
            <a:r>
              <a:rPr lang="en-IN" sz="2000" dirty="0"/>
              <a:t>   </a:t>
            </a:r>
            <a:r>
              <a:rPr lang="en-IN" sz="2000" dirty="0" err="1"/>
              <a:t>int</a:t>
            </a:r>
            <a:r>
              <a:rPr lang="en-IN" sz="2000" dirty="0"/>
              <a:t> z</a:t>
            </a:r>
            <a:r>
              <a:rPr lang="en-IN" sz="2000" dirty="0" smtClean="0"/>
              <a:t>;</a:t>
            </a:r>
            <a:r>
              <a:rPr lang="en-IN" sz="2000" dirty="0"/>
              <a:t>	</a:t>
            </a:r>
          </a:p>
          <a:p>
            <a:pPr marL="0" indent="0">
              <a:buNone/>
            </a:pPr>
            <a:r>
              <a:rPr lang="en-IN" sz="2000" dirty="0"/>
              <a:t>   public void addition(</a:t>
            </a:r>
            <a:r>
              <a:rPr lang="en-IN" sz="2000" dirty="0" err="1"/>
              <a:t>int</a:t>
            </a:r>
            <a:r>
              <a:rPr lang="en-IN" sz="2000" dirty="0"/>
              <a:t> x, </a:t>
            </a:r>
            <a:r>
              <a:rPr lang="en-IN" sz="2000" dirty="0" err="1"/>
              <a:t>int</a:t>
            </a:r>
            <a:r>
              <a:rPr lang="en-IN" sz="2000" dirty="0"/>
              <a:t> y) {</a:t>
            </a:r>
          </a:p>
          <a:p>
            <a:pPr marL="0" indent="0">
              <a:buNone/>
            </a:pPr>
            <a:r>
              <a:rPr lang="en-IN" sz="2000" dirty="0"/>
              <a:t>      z = x + y;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lang="en-IN" sz="2000" dirty="0" err="1"/>
              <a:t>System.out.println</a:t>
            </a:r>
            <a:r>
              <a:rPr lang="en-IN" sz="2000" dirty="0"/>
              <a:t>("The sum of the given numbers:"+z);</a:t>
            </a:r>
          </a:p>
          <a:p>
            <a:pPr marL="0" indent="0">
              <a:buNone/>
            </a:pPr>
            <a:r>
              <a:rPr lang="en-IN" sz="2000" dirty="0"/>
              <a:t>   </a:t>
            </a:r>
            <a:r>
              <a:rPr lang="en-IN" sz="2000" dirty="0" smtClean="0"/>
              <a:t>}</a:t>
            </a:r>
            <a:r>
              <a:rPr lang="en-IN" sz="2000" dirty="0"/>
              <a:t>	</a:t>
            </a:r>
          </a:p>
          <a:p>
            <a:pPr marL="0" indent="0">
              <a:buNone/>
            </a:pPr>
            <a:r>
              <a:rPr lang="en-IN" sz="2000" dirty="0"/>
              <a:t>   public void Subtraction(</a:t>
            </a:r>
            <a:r>
              <a:rPr lang="en-IN" sz="2000" dirty="0" err="1"/>
              <a:t>int</a:t>
            </a:r>
            <a:r>
              <a:rPr lang="en-IN" sz="2000" dirty="0"/>
              <a:t> x, </a:t>
            </a:r>
            <a:r>
              <a:rPr lang="en-IN" sz="2000" dirty="0" err="1"/>
              <a:t>int</a:t>
            </a:r>
            <a:r>
              <a:rPr lang="en-IN" sz="2000" dirty="0"/>
              <a:t> y) {</a:t>
            </a:r>
          </a:p>
          <a:p>
            <a:pPr marL="0" indent="0">
              <a:buNone/>
            </a:pPr>
            <a:r>
              <a:rPr lang="en-IN" sz="2000" dirty="0"/>
              <a:t>      z = x - y;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lang="en-IN" sz="2000" dirty="0" err="1"/>
              <a:t>System.out.println</a:t>
            </a:r>
            <a:r>
              <a:rPr lang="en-IN" sz="2000" dirty="0"/>
              <a:t>("The difference between the given numbers:"+z);</a:t>
            </a:r>
          </a:p>
          <a:p>
            <a:pPr marL="0" indent="0">
              <a:buNone/>
            </a:pPr>
            <a:r>
              <a:rPr lang="en-IN" sz="2000" dirty="0"/>
              <a:t>   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45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800" dirty="0"/>
              <a:t>public class </a:t>
            </a:r>
            <a:r>
              <a:rPr lang="en-IN" sz="2800" dirty="0" err="1"/>
              <a:t>My_Calculation</a:t>
            </a:r>
            <a:r>
              <a:rPr lang="en-IN" sz="2800" dirty="0"/>
              <a:t> extends Calculation {</a:t>
            </a:r>
          </a:p>
          <a:p>
            <a:pPr marL="0" indent="0">
              <a:buNone/>
            </a:pPr>
            <a:r>
              <a:rPr lang="en-IN" sz="2800" dirty="0"/>
              <a:t>   public void multiplication(</a:t>
            </a:r>
            <a:r>
              <a:rPr lang="en-IN" sz="2800" dirty="0" err="1"/>
              <a:t>int</a:t>
            </a:r>
            <a:r>
              <a:rPr lang="en-IN" sz="2800" dirty="0"/>
              <a:t> x, </a:t>
            </a:r>
            <a:r>
              <a:rPr lang="en-IN" sz="2800" dirty="0" err="1"/>
              <a:t>int</a:t>
            </a:r>
            <a:r>
              <a:rPr lang="en-IN" sz="2800" dirty="0"/>
              <a:t> y) {</a:t>
            </a:r>
          </a:p>
          <a:p>
            <a:pPr marL="0" indent="0">
              <a:buNone/>
            </a:pPr>
            <a:r>
              <a:rPr lang="en-IN" sz="2800" dirty="0"/>
              <a:t>      z = x * y;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System.out.println</a:t>
            </a:r>
            <a:r>
              <a:rPr lang="en-IN" sz="2800" dirty="0"/>
              <a:t>("The product of the given numbers:"+z);</a:t>
            </a:r>
          </a:p>
          <a:p>
            <a:pPr marL="0" indent="0">
              <a:buNone/>
            </a:pPr>
            <a:r>
              <a:rPr lang="en-IN" sz="2800" dirty="0"/>
              <a:t>   }</a:t>
            </a:r>
          </a:p>
          <a:p>
            <a:pPr marL="0" indent="0">
              <a:buNone/>
            </a:pPr>
            <a:r>
              <a:rPr lang="en-IN" sz="2800" dirty="0"/>
              <a:t>	</a:t>
            </a:r>
          </a:p>
          <a:p>
            <a:pPr marL="0" indent="0">
              <a:buNone/>
            </a:pPr>
            <a:r>
              <a:rPr lang="en-IN" sz="2800" dirty="0"/>
              <a:t>   public static void main(String </a:t>
            </a:r>
            <a:r>
              <a:rPr lang="en-IN" sz="2800" dirty="0" err="1"/>
              <a:t>args</a:t>
            </a:r>
            <a:r>
              <a:rPr lang="en-IN" sz="2800" dirty="0"/>
              <a:t>[]) {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int</a:t>
            </a:r>
            <a:r>
              <a:rPr lang="en-IN" sz="2800" dirty="0"/>
              <a:t> a = 20, b = 10;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My_Calculation</a:t>
            </a:r>
            <a:r>
              <a:rPr lang="en-IN" sz="2800" dirty="0"/>
              <a:t> demo = new </a:t>
            </a:r>
            <a:r>
              <a:rPr lang="en-IN" sz="2800" dirty="0" err="1"/>
              <a:t>My_Calculation</a:t>
            </a:r>
            <a:r>
              <a:rPr lang="en-IN" sz="2800" dirty="0"/>
              <a:t>();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demo.addition</a:t>
            </a:r>
            <a:r>
              <a:rPr lang="en-IN" sz="2800" dirty="0"/>
              <a:t>(a, b);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demo.Subtraction</a:t>
            </a:r>
            <a:r>
              <a:rPr lang="en-IN" sz="2800" dirty="0"/>
              <a:t>(a, b);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demo.multiplication</a:t>
            </a:r>
            <a:r>
              <a:rPr lang="en-IN" sz="2800" dirty="0"/>
              <a:t>(a, b);</a:t>
            </a:r>
          </a:p>
          <a:p>
            <a:pPr marL="0" indent="0">
              <a:buNone/>
            </a:pPr>
            <a:r>
              <a:rPr lang="en-IN" sz="2800" dirty="0"/>
              <a:t>   }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3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Types of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5334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075" name="Picture 3" descr="Types of 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543800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5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Inheritance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A {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, j;</a:t>
            </a:r>
          </a:p>
          <a:p>
            <a:pPr marL="0" indent="0">
              <a:buNone/>
            </a:pPr>
            <a:r>
              <a:rPr lang="en-IN" sz="2000" dirty="0"/>
              <a:t>void </a:t>
            </a:r>
            <a:r>
              <a:rPr lang="en-IN" sz="2000" dirty="0" err="1"/>
              <a:t>showij</a:t>
            </a:r>
            <a:r>
              <a:rPr lang="en-IN" sz="2000" dirty="0"/>
              <a:t>() {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System.out.println</a:t>
            </a:r>
            <a:r>
              <a:rPr lang="en-IN" sz="2000" dirty="0"/>
              <a:t>(</a:t>
            </a:r>
            <a:r>
              <a:rPr lang="en-IN" sz="2000" dirty="0" err="1"/>
              <a:t>"i</a:t>
            </a:r>
            <a:r>
              <a:rPr lang="en-IN" sz="2000" dirty="0"/>
              <a:t> and j: " + </a:t>
            </a:r>
            <a:r>
              <a:rPr lang="en-IN" sz="2000" dirty="0" err="1"/>
              <a:t>i</a:t>
            </a:r>
            <a:r>
              <a:rPr lang="en-IN" sz="2000" dirty="0"/>
              <a:t> + " " + j);</a:t>
            </a:r>
          </a:p>
          <a:p>
            <a:pPr marL="0" indent="0">
              <a:buNone/>
            </a:pPr>
            <a:r>
              <a:rPr lang="en-IN" sz="2000" dirty="0" smtClean="0"/>
              <a:t>}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 smtClean="0"/>
              <a:t>class </a:t>
            </a:r>
            <a:r>
              <a:rPr lang="en-IN" sz="2000" dirty="0"/>
              <a:t>B extends A {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k;</a:t>
            </a:r>
          </a:p>
          <a:p>
            <a:pPr marL="0" indent="0">
              <a:buNone/>
            </a:pPr>
            <a:r>
              <a:rPr lang="en-IN" sz="2000" dirty="0"/>
              <a:t>void </a:t>
            </a:r>
            <a:r>
              <a:rPr lang="en-IN" sz="2000" dirty="0" err="1"/>
              <a:t>showk</a:t>
            </a:r>
            <a:r>
              <a:rPr lang="en-IN" sz="2000" dirty="0"/>
              <a:t>() {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System.out.println</a:t>
            </a:r>
            <a:r>
              <a:rPr lang="en-IN" sz="2000" dirty="0"/>
              <a:t>("k: " + k);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void sum() {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System.out.println</a:t>
            </a:r>
            <a:r>
              <a:rPr lang="en-IN" sz="2000" dirty="0"/>
              <a:t>("</a:t>
            </a:r>
            <a:r>
              <a:rPr lang="en-IN" sz="2000" dirty="0" err="1"/>
              <a:t>i+j+k</a:t>
            </a:r>
            <a:r>
              <a:rPr lang="en-IN" sz="2000" dirty="0"/>
              <a:t>: " + (</a:t>
            </a:r>
            <a:r>
              <a:rPr lang="en-IN" sz="2000" dirty="0" err="1"/>
              <a:t>i+j+k</a:t>
            </a:r>
            <a:r>
              <a:rPr lang="en-IN" sz="2000" dirty="0"/>
              <a:t>));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78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76785"/>
            <a:ext cx="457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SimpleInheritance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 {</a:t>
            </a:r>
          </a:p>
          <a:p>
            <a:pPr marL="0" indent="0">
              <a:buNone/>
            </a:pPr>
            <a:r>
              <a:rPr lang="en-IN" sz="2000" dirty="0"/>
              <a:t>A </a:t>
            </a:r>
            <a:r>
              <a:rPr lang="en-IN" sz="2000" dirty="0" err="1"/>
              <a:t>superOb</a:t>
            </a:r>
            <a:r>
              <a:rPr lang="en-IN" sz="2000" dirty="0"/>
              <a:t> = new A();</a:t>
            </a:r>
          </a:p>
          <a:p>
            <a:pPr marL="0" indent="0">
              <a:buNone/>
            </a:pPr>
            <a:r>
              <a:rPr lang="en-IN" sz="2000" dirty="0"/>
              <a:t>B </a:t>
            </a:r>
            <a:r>
              <a:rPr lang="en-IN" sz="2000" dirty="0" err="1"/>
              <a:t>subOb</a:t>
            </a:r>
            <a:r>
              <a:rPr lang="en-IN" sz="2000" dirty="0"/>
              <a:t> = new B();</a:t>
            </a:r>
          </a:p>
          <a:p>
            <a:pPr marL="0" indent="0">
              <a:buNone/>
            </a:pPr>
            <a:r>
              <a:rPr lang="en-IN" sz="2000" dirty="0" err="1" smtClean="0"/>
              <a:t>superOb.i</a:t>
            </a:r>
            <a:r>
              <a:rPr lang="en-IN" sz="2000" dirty="0" smtClean="0"/>
              <a:t> </a:t>
            </a:r>
            <a:r>
              <a:rPr lang="en-IN" sz="2000" dirty="0"/>
              <a:t>= 10;</a:t>
            </a:r>
          </a:p>
          <a:p>
            <a:pPr marL="0" indent="0">
              <a:buNone/>
            </a:pPr>
            <a:r>
              <a:rPr lang="en-IN" sz="2000" dirty="0" err="1"/>
              <a:t>superOb.j</a:t>
            </a:r>
            <a:r>
              <a:rPr lang="en-IN" sz="2000" dirty="0"/>
              <a:t> = 20;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("Contents of </a:t>
            </a:r>
            <a:r>
              <a:rPr lang="en-IN" sz="2000" dirty="0" err="1"/>
              <a:t>superOb</a:t>
            </a:r>
            <a:r>
              <a:rPr lang="en-IN" sz="2000" dirty="0"/>
              <a:t>: ");</a:t>
            </a:r>
          </a:p>
          <a:p>
            <a:pPr marL="0" indent="0">
              <a:buNone/>
            </a:pPr>
            <a:r>
              <a:rPr lang="en-IN" sz="2000" dirty="0" err="1"/>
              <a:t>superOb.showij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 err="1" smtClean="0"/>
              <a:t>subOb.i</a:t>
            </a:r>
            <a:r>
              <a:rPr lang="en-IN" sz="2000" dirty="0" smtClean="0"/>
              <a:t> </a:t>
            </a:r>
            <a:r>
              <a:rPr lang="en-IN" sz="2000" dirty="0"/>
              <a:t>= 7;</a:t>
            </a:r>
          </a:p>
          <a:p>
            <a:pPr marL="0" indent="0">
              <a:buNone/>
            </a:pPr>
            <a:r>
              <a:rPr lang="en-IN" sz="2000" dirty="0" err="1"/>
              <a:t>subOb.j</a:t>
            </a:r>
            <a:r>
              <a:rPr lang="en-IN" sz="2000" dirty="0"/>
              <a:t> = 8;</a:t>
            </a:r>
          </a:p>
          <a:p>
            <a:pPr marL="0" indent="0">
              <a:buNone/>
            </a:pPr>
            <a:r>
              <a:rPr lang="en-IN" sz="2000" dirty="0" err="1"/>
              <a:t>subOb.k</a:t>
            </a:r>
            <a:r>
              <a:rPr lang="en-IN" sz="2000" dirty="0"/>
              <a:t> = 9</a:t>
            </a:r>
            <a:r>
              <a:rPr lang="en-IN" sz="2000" dirty="0" smtClean="0"/>
              <a:t>;</a:t>
            </a:r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Inheritance example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90600"/>
            <a:ext cx="42672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2000" dirty="0" err="1" smtClean="0"/>
              <a:t>System.out.println</a:t>
            </a:r>
            <a:r>
              <a:rPr lang="en-IN" sz="2000" dirty="0" smtClean="0"/>
              <a:t>("Contents of </a:t>
            </a:r>
            <a:r>
              <a:rPr lang="en-IN" sz="2000" dirty="0" err="1" smtClean="0"/>
              <a:t>subOb</a:t>
            </a:r>
            <a:r>
              <a:rPr lang="en-IN" sz="2000" dirty="0" smtClean="0"/>
              <a:t>: ");</a:t>
            </a:r>
          </a:p>
          <a:p>
            <a:pPr marL="0" indent="0">
              <a:buFont typeface="Wingdings 2"/>
              <a:buNone/>
            </a:pPr>
            <a:r>
              <a:rPr lang="en-IN" sz="2000" dirty="0" err="1" smtClean="0"/>
              <a:t>subOb.showij</a:t>
            </a:r>
            <a:r>
              <a:rPr lang="en-IN" sz="2000" dirty="0" smtClean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2000" dirty="0" err="1" smtClean="0"/>
              <a:t>subOb.showk</a:t>
            </a:r>
            <a:r>
              <a:rPr lang="en-IN" sz="2000" dirty="0" smtClean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2000" dirty="0" err="1" smtClean="0"/>
              <a:t>System.out.println</a:t>
            </a:r>
            <a:r>
              <a:rPr lang="en-IN" sz="2000" dirty="0" smtClean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2000" dirty="0" err="1" smtClean="0"/>
              <a:t>System.out.println</a:t>
            </a:r>
            <a:r>
              <a:rPr lang="en-IN" sz="2000" dirty="0" smtClean="0"/>
              <a:t>("Sum of </a:t>
            </a:r>
            <a:r>
              <a:rPr lang="en-IN" sz="2000" dirty="0" err="1" smtClean="0"/>
              <a:t>i</a:t>
            </a:r>
            <a:r>
              <a:rPr lang="en-IN" sz="2000" dirty="0" smtClean="0"/>
              <a:t>, j and k in </a:t>
            </a:r>
            <a:r>
              <a:rPr lang="en-IN" sz="2000" dirty="0" err="1" smtClean="0"/>
              <a:t>subOb</a:t>
            </a:r>
            <a:r>
              <a:rPr lang="en-IN" sz="2000" dirty="0" smtClean="0"/>
              <a:t>:");</a:t>
            </a:r>
          </a:p>
          <a:p>
            <a:pPr marL="0" indent="0">
              <a:buFont typeface="Wingdings 2"/>
              <a:buNone/>
            </a:pPr>
            <a:r>
              <a:rPr lang="en-IN" sz="2000" dirty="0" err="1" smtClean="0"/>
              <a:t>subOb.sum</a:t>
            </a:r>
            <a:r>
              <a:rPr lang="en-IN" sz="2000" dirty="0" smtClean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967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Contents of </a:t>
            </a:r>
            <a:r>
              <a:rPr lang="en-IN" dirty="0" err="1"/>
              <a:t>superOb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and j: 10 20</a:t>
            </a:r>
          </a:p>
          <a:p>
            <a:pPr marL="0" indent="0">
              <a:buNone/>
            </a:pPr>
            <a:r>
              <a:rPr lang="en-IN" dirty="0"/>
              <a:t>Contents of </a:t>
            </a:r>
            <a:r>
              <a:rPr lang="en-IN" dirty="0" err="1"/>
              <a:t>subOb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and j: 7 8</a:t>
            </a:r>
          </a:p>
          <a:p>
            <a:pPr marL="0" indent="0">
              <a:buNone/>
            </a:pPr>
            <a:r>
              <a:rPr lang="en-IN" dirty="0"/>
              <a:t>k: 9</a:t>
            </a:r>
          </a:p>
          <a:p>
            <a:pPr marL="0" indent="0">
              <a:buNone/>
            </a:pPr>
            <a:r>
              <a:rPr lang="en-IN" dirty="0"/>
              <a:t>Sum of </a:t>
            </a:r>
            <a:r>
              <a:rPr lang="en-IN" dirty="0" err="1"/>
              <a:t>i</a:t>
            </a:r>
            <a:r>
              <a:rPr lang="en-IN" dirty="0"/>
              <a:t>, j and k in </a:t>
            </a:r>
            <a:r>
              <a:rPr lang="en-IN" dirty="0" err="1"/>
              <a:t>subOb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err="1"/>
              <a:t>i+j+k</a:t>
            </a:r>
            <a:r>
              <a:rPr lang="en-IN" dirty="0"/>
              <a:t>: 24</a:t>
            </a:r>
          </a:p>
        </p:txBody>
      </p:sp>
    </p:spTree>
    <p:extLst>
      <p:ext uri="{BB962C8B-B14F-4D97-AF65-F5344CB8AC3E}">
        <p14:creationId xmlns:p14="http://schemas.microsoft.com/office/powerpoint/2010/main" val="24232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Member access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ubclass </a:t>
            </a:r>
            <a:r>
              <a:rPr lang="en-IN" dirty="0"/>
              <a:t>includes all of the members of its superclass, it cannot access </a:t>
            </a:r>
            <a:r>
              <a:rPr lang="en-IN" dirty="0" smtClean="0"/>
              <a:t>those members </a:t>
            </a:r>
            <a:r>
              <a:rPr lang="en-IN" dirty="0"/>
              <a:t>of the superclass that have been declared as </a:t>
            </a:r>
            <a:r>
              <a:rPr lang="en-IN" b="1" dirty="0" smtClean="0"/>
              <a:t>private</a:t>
            </a:r>
          </a:p>
          <a:p>
            <a:endParaRPr lang="en-IN" b="1" dirty="0"/>
          </a:p>
          <a:p>
            <a:r>
              <a:rPr lang="en-IN" b="1" dirty="0" smtClean="0"/>
              <a:t>Box program (Refer PDF)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9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1461</TotalTime>
  <Words>716</Words>
  <Application>Microsoft Office PowerPoint</Application>
  <PresentationFormat>On-screen Show (4:3)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Franklin Gothic Book</vt:lpstr>
      <vt:lpstr>Perpetua</vt:lpstr>
      <vt:lpstr>Wingdings 2</vt:lpstr>
      <vt:lpstr>Equity</vt:lpstr>
      <vt:lpstr>Inheritance</vt:lpstr>
      <vt:lpstr>Inheritance</vt:lpstr>
      <vt:lpstr>Example</vt:lpstr>
      <vt:lpstr>Example</vt:lpstr>
      <vt:lpstr>Types of inheritance</vt:lpstr>
      <vt:lpstr>Inheritance example</vt:lpstr>
      <vt:lpstr>Inheritance example</vt:lpstr>
      <vt:lpstr>output</vt:lpstr>
      <vt:lpstr>Member access</vt:lpstr>
      <vt:lpstr>Using Super</vt:lpstr>
      <vt:lpstr>Example</vt:lpstr>
      <vt:lpstr>Example for super.member </vt:lpstr>
      <vt:lpstr>Multilevel</vt:lpstr>
      <vt:lpstr>Constructors in Inheritance</vt:lpstr>
      <vt:lpstr>Constructors in Inheritance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272</cp:revision>
  <dcterms:created xsi:type="dcterms:W3CDTF">2006-08-16T00:00:00Z</dcterms:created>
  <dcterms:modified xsi:type="dcterms:W3CDTF">2019-01-06T06:09:32Z</dcterms:modified>
</cp:coreProperties>
</file>