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 Event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Container Event </a:t>
            </a:r>
            <a:r>
              <a:rPr lang="en-IN" b="1" dirty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is generated when a component is added to or removed from a container</a:t>
            </a:r>
            <a:r>
              <a:rPr lang="en-US" dirty="0" smtClean="0"/>
              <a:t>.</a:t>
            </a:r>
          </a:p>
          <a:p>
            <a:r>
              <a:rPr lang="en-US" dirty="0"/>
              <a:t>There are two types of container events. The 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class defines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constants </a:t>
            </a:r>
            <a:r>
              <a:rPr lang="en-US" dirty="0" smtClean="0"/>
              <a:t>that can </a:t>
            </a:r>
            <a:r>
              <a:rPr lang="en-US" dirty="0"/>
              <a:t>be used to identify them: </a:t>
            </a:r>
            <a:r>
              <a:rPr lang="en-US" b="1" dirty="0"/>
              <a:t>COMPONENT_ADDED </a:t>
            </a:r>
            <a:r>
              <a:rPr lang="en-US" dirty="0"/>
              <a:t>and </a:t>
            </a:r>
            <a:r>
              <a:rPr lang="en-US" b="1" dirty="0"/>
              <a:t>COMPONENT_REMOVED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Focus Event </a:t>
            </a:r>
            <a:r>
              <a:rPr lang="en-IN" b="1" dirty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FocusEvent</a:t>
            </a:r>
            <a:r>
              <a:rPr lang="en-US" b="1" dirty="0"/>
              <a:t> </a:t>
            </a:r>
            <a:r>
              <a:rPr lang="en-US" dirty="0"/>
              <a:t>is generated when a component gains or loses input focus. These events </a:t>
            </a:r>
            <a:r>
              <a:rPr lang="en-US" dirty="0" smtClean="0"/>
              <a:t>are identified </a:t>
            </a:r>
            <a:r>
              <a:rPr lang="en-US" dirty="0"/>
              <a:t>by the integer constants </a:t>
            </a:r>
            <a:r>
              <a:rPr lang="en-US" b="1" dirty="0"/>
              <a:t>FOCUS_GAINED </a:t>
            </a:r>
            <a:r>
              <a:rPr lang="en-US" dirty="0"/>
              <a:t>and </a:t>
            </a:r>
            <a:r>
              <a:rPr lang="en-US" b="1" dirty="0"/>
              <a:t>FOCUS_LOST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InputEvent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abstract class </a:t>
            </a:r>
            <a:r>
              <a:rPr lang="en-US" b="1" dirty="0" err="1"/>
              <a:t>InputEvent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ComponentEvent</a:t>
            </a:r>
            <a:r>
              <a:rPr lang="en-US" b="1" dirty="0"/>
              <a:t> </a:t>
            </a:r>
            <a:r>
              <a:rPr lang="en-US" dirty="0"/>
              <a:t>and is the superclass </a:t>
            </a:r>
            <a:r>
              <a:rPr lang="en-US" dirty="0" smtClean="0"/>
              <a:t>for component </a:t>
            </a:r>
            <a:r>
              <a:rPr lang="en-US" dirty="0"/>
              <a:t>input events. Its subclasses are </a:t>
            </a:r>
            <a:r>
              <a:rPr lang="en-US" b="1" dirty="0" err="1"/>
              <a:t>KeyEvent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3737"/>
            <a:ext cx="7000875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98316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Item Event Class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Key Event Class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US" dirty="0"/>
              <a:t>The </a:t>
            </a:r>
            <a:r>
              <a:rPr lang="en-US" b="1" dirty="0"/>
              <a:t>VK </a:t>
            </a:r>
            <a:r>
              <a:rPr lang="en-US" dirty="0"/>
              <a:t>constants specify </a:t>
            </a:r>
            <a:r>
              <a:rPr lang="en-US" i="1" dirty="0"/>
              <a:t>virtual key codes </a:t>
            </a:r>
            <a:r>
              <a:rPr lang="en-US" dirty="0"/>
              <a:t>and are independent of any modifiers, such as</a:t>
            </a:r>
          </a:p>
          <a:p>
            <a:r>
              <a:rPr lang="en-IN" dirty="0"/>
              <a:t>control, shift, or alt.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5438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7612"/>
            <a:ext cx="7543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Mouse Event </a:t>
            </a:r>
            <a:r>
              <a:rPr lang="en-IN" b="1" dirty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getButton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Returns – NOBUTTON or  </a:t>
            </a:r>
            <a:r>
              <a:rPr lang="en-IN" dirty="0"/>
              <a:t>BUTTON1 </a:t>
            </a:r>
            <a:r>
              <a:rPr lang="en-IN" dirty="0" smtClean="0"/>
              <a:t>or BUTTON2 or BUTTON3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1" y="1552575"/>
            <a:ext cx="759497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MouseWheelEvent</a:t>
            </a:r>
            <a:r>
              <a:rPr lang="en-IN" b="1" dirty="0"/>
              <a:t> Class</a:t>
            </a:r>
            <a:endParaRPr lang="en-US" dirty="0" smtClean="0"/>
          </a:p>
          <a:p>
            <a:pPr lvl="1"/>
            <a:r>
              <a:rPr lang="en-US" dirty="0" smtClean="0"/>
              <a:t>WHEEL_BLOCK_SCROLL </a:t>
            </a:r>
            <a:r>
              <a:rPr lang="en-US" dirty="0"/>
              <a:t>A page-up or page-down scroll event occurred.</a:t>
            </a:r>
          </a:p>
          <a:p>
            <a:pPr lvl="1"/>
            <a:r>
              <a:rPr lang="en-US" dirty="0"/>
              <a:t>WHEEL_UNIT_SCROLL A line-up or line-down scroll event occurred</a:t>
            </a:r>
            <a:r>
              <a:rPr lang="en-US" dirty="0" smtClean="0"/>
              <a:t>.</a:t>
            </a:r>
          </a:p>
          <a:p>
            <a:r>
              <a:rPr lang="en-IN" b="1" dirty="0" err="1"/>
              <a:t>TextEvent</a:t>
            </a:r>
            <a:r>
              <a:rPr lang="en-IN" b="1" dirty="0"/>
              <a:t> </a:t>
            </a:r>
            <a:r>
              <a:rPr lang="en-IN" b="1" dirty="0" smtClean="0"/>
              <a:t>Class</a:t>
            </a:r>
          </a:p>
          <a:p>
            <a:pPr lvl="1"/>
            <a:r>
              <a:rPr lang="en-IN" b="1" dirty="0" err="1"/>
              <a:t>TextEvent</a:t>
            </a:r>
            <a:r>
              <a:rPr lang="en-IN" b="1" dirty="0"/>
              <a:t> </a:t>
            </a:r>
            <a:r>
              <a:rPr lang="en-IN" dirty="0"/>
              <a:t>defines the integer </a:t>
            </a:r>
            <a:r>
              <a:rPr lang="en-IN" dirty="0" smtClean="0"/>
              <a:t>constant </a:t>
            </a:r>
            <a:r>
              <a:rPr lang="en-IN" b="1" dirty="0" smtClean="0"/>
              <a:t>TEXT_VALUE_CHANGED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3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WindowEvent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38337"/>
            <a:ext cx="762000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8686800" cy="56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AdjustmentListener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adjustmentValueChanged</a:t>
            </a:r>
            <a:r>
              <a:rPr lang="en-IN" dirty="0"/>
              <a:t>(</a:t>
            </a:r>
            <a:r>
              <a:rPr lang="en-IN" dirty="0" err="1"/>
              <a:t>AdjustmentEvent</a:t>
            </a:r>
            <a:r>
              <a:rPr lang="en-IN" dirty="0"/>
              <a:t> </a:t>
            </a:r>
            <a:r>
              <a:rPr lang="en-IN" i="1" dirty="0"/>
              <a:t>ae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ComponentListener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componentResized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componentMoved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componentShown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componentHidden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ContainerListener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b="1" dirty="0" err="1"/>
              <a:t>componentAdded</a:t>
            </a:r>
            <a:r>
              <a:rPr lang="en-IN" b="1" dirty="0"/>
              <a:t>( ) </a:t>
            </a:r>
            <a:r>
              <a:rPr lang="en-IN" dirty="0"/>
              <a:t>is invoked. When a component is removed from a container,</a:t>
            </a:r>
          </a:p>
          <a:p>
            <a:pPr lvl="1"/>
            <a:r>
              <a:rPr lang="en-IN" b="1" dirty="0" err="1"/>
              <a:t>componentRemoved</a:t>
            </a:r>
            <a:r>
              <a:rPr lang="en-IN" b="1" dirty="0"/>
              <a:t>( ) </a:t>
            </a:r>
            <a:r>
              <a:rPr lang="en-IN" dirty="0"/>
              <a:t>is invoked. Their general forms are shown here: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componentAdded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componentRemoved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Delegation Event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modern approach to handling events is based on the </a:t>
            </a:r>
            <a:r>
              <a:rPr lang="en-US" i="1" dirty="0"/>
              <a:t>delegation event model, </a:t>
            </a:r>
            <a:r>
              <a:rPr lang="en-US" dirty="0"/>
              <a:t>which </a:t>
            </a:r>
            <a:r>
              <a:rPr lang="en-US" dirty="0" smtClean="0"/>
              <a:t>defines standard </a:t>
            </a:r>
            <a:r>
              <a:rPr lang="en-US" dirty="0"/>
              <a:t>and consistent mechanisms to generate and process events.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source </a:t>
            </a:r>
            <a:r>
              <a:rPr lang="en-US" dirty="0"/>
              <a:t>generates an event and sends it to one or more </a:t>
            </a:r>
            <a:r>
              <a:rPr lang="en-US" i="1" dirty="0"/>
              <a:t>listeners. </a:t>
            </a:r>
            <a:r>
              <a:rPr lang="en-US" dirty="0"/>
              <a:t>In this scheme, the </a:t>
            </a:r>
            <a:r>
              <a:rPr lang="en-US" dirty="0" smtClean="0"/>
              <a:t>listener simply </a:t>
            </a:r>
            <a:r>
              <a:rPr lang="en-US" dirty="0"/>
              <a:t>waits until it receives an event.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an event is received, the listener processes the </a:t>
            </a:r>
            <a:r>
              <a:rPr lang="en-US" dirty="0" smtClean="0"/>
              <a:t>event and </a:t>
            </a:r>
            <a:r>
              <a:rPr lang="en-US" dirty="0"/>
              <a:t>then returns.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this design is that the application logic that processes </a:t>
            </a:r>
            <a:r>
              <a:rPr lang="en-US" dirty="0" smtClean="0"/>
              <a:t>events is </a:t>
            </a:r>
            <a:r>
              <a:rPr lang="en-US" dirty="0"/>
              <a:t>cleanly separated from the user interface logic that generates those events. </a:t>
            </a:r>
            <a:endParaRPr lang="en-US" dirty="0" smtClean="0"/>
          </a:p>
          <a:p>
            <a:r>
              <a:rPr lang="en-US" dirty="0" smtClean="0"/>
              <a:t>A user interface element </a:t>
            </a:r>
            <a:r>
              <a:rPr lang="en-US" dirty="0"/>
              <a:t>is able to “delegate” the processing of an event to a separate piece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focusGained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focusLost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ItemListener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itemStateChanged</a:t>
            </a:r>
            <a:r>
              <a:rPr lang="en-IN" dirty="0"/>
              <a:t>(</a:t>
            </a:r>
            <a:r>
              <a:rPr lang="en-IN" dirty="0" err="1"/>
              <a:t>ItemEvent</a:t>
            </a:r>
            <a:r>
              <a:rPr lang="en-IN" dirty="0"/>
              <a:t> </a:t>
            </a:r>
            <a:r>
              <a:rPr lang="en-IN" i="1" dirty="0" err="1"/>
              <a:t>ie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KeyListener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82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MouseListener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mouseClicked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mouseEntered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mouseExited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mousePressed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mouseReleased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MouseMotionListener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mouseDragged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mouseMoved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MouseWheelListener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mouseWheelMoved</a:t>
            </a:r>
            <a:r>
              <a:rPr lang="en-IN" dirty="0"/>
              <a:t>(</a:t>
            </a:r>
            <a:r>
              <a:rPr lang="en-IN" dirty="0" err="1"/>
              <a:t>MouseWheelEvent</a:t>
            </a:r>
            <a:r>
              <a:rPr lang="en-IN" dirty="0"/>
              <a:t> </a:t>
            </a:r>
            <a:r>
              <a:rPr lang="en-IN" i="1" dirty="0" err="1"/>
              <a:t>mwe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4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TextListener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textChanged</a:t>
            </a:r>
            <a:r>
              <a:rPr lang="en-IN" dirty="0"/>
              <a:t>(</a:t>
            </a:r>
            <a:r>
              <a:rPr lang="en-IN" dirty="0" err="1"/>
              <a:t>TextEvent</a:t>
            </a:r>
            <a:r>
              <a:rPr lang="en-IN" dirty="0"/>
              <a:t> </a:t>
            </a:r>
            <a:r>
              <a:rPr lang="en-IN" i="1" dirty="0" err="1"/>
              <a:t>te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windowGainedFocus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windowLostFocus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windowClosing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windowOpened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3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applets </a:t>
            </a:r>
            <a:r>
              <a:rPr lang="en-US" dirty="0"/>
              <a:t>are small applications that are accessed on </a:t>
            </a:r>
            <a:r>
              <a:rPr lang="en-US" dirty="0" smtClean="0"/>
              <a:t>an Internet </a:t>
            </a:r>
            <a:r>
              <a:rPr lang="en-US" dirty="0"/>
              <a:t>server, transported over the Internet, automatically installed, and run as part of a </a:t>
            </a:r>
            <a:r>
              <a:rPr lang="en-US" dirty="0" smtClean="0"/>
              <a:t>web </a:t>
            </a:r>
            <a:r>
              <a:rPr lang="en-IN" dirty="0" smtClean="0"/>
              <a:t>document.</a:t>
            </a:r>
          </a:p>
          <a:p>
            <a:r>
              <a:rPr lang="en-IN" dirty="0" smtClean="0"/>
              <a:t>Applets </a:t>
            </a:r>
            <a:r>
              <a:rPr lang="en-US" dirty="0" smtClean="0"/>
              <a:t>are </a:t>
            </a:r>
            <a:r>
              <a:rPr lang="en-US" dirty="0"/>
              <a:t>not structured in the same way as the programs that have been used thus far.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java.awt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java.applet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SimpleApplet</a:t>
            </a:r>
            <a:r>
              <a:rPr lang="en-US" i="1" dirty="0"/>
              <a:t> extends Applet {</a:t>
            </a:r>
          </a:p>
          <a:p>
            <a:pPr marL="0" indent="0">
              <a:buNone/>
            </a:pPr>
            <a:r>
              <a:rPr lang="en-IN" i="1" dirty="0" smtClean="0"/>
              <a:t>	public </a:t>
            </a:r>
            <a:r>
              <a:rPr lang="en-IN" i="1" dirty="0"/>
              <a:t>void paint(Graphics g) {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g.drawString</a:t>
            </a:r>
            <a:r>
              <a:rPr lang="en-US" i="1" dirty="0"/>
              <a:t>("A Simple Applet", 20, 20);</a:t>
            </a:r>
          </a:p>
          <a:p>
            <a:pPr marL="0" indent="0">
              <a:buNone/>
            </a:pPr>
            <a:r>
              <a:rPr lang="en-IN" i="1" dirty="0" smtClean="0"/>
              <a:t>	}</a:t>
            </a: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}</a:t>
            </a:r>
          </a:p>
          <a:p>
            <a:r>
              <a:rPr lang="en-US" b="1" dirty="0"/>
              <a:t>paint( ) </a:t>
            </a:r>
            <a:r>
              <a:rPr lang="en-US" dirty="0"/>
              <a:t>is called each time that the applet must redisplay </a:t>
            </a:r>
            <a:r>
              <a:rPr lang="en-US" dirty="0" smtClean="0"/>
              <a:t>its output</a:t>
            </a:r>
            <a:r>
              <a:rPr lang="en-US" dirty="0"/>
              <a:t>. This situation can occur for several reasons</a:t>
            </a:r>
            <a:r>
              <a:rPr lang="en-US" dirty="0" smtClean="0"/>
              <a:t>.</a:t>
            </a:r>
          </a:p>
          <a:p>
            <a:r>
              <a:rPr lang="en-US" b="1" dirty="0"/>
              <a:t>paint( ) </a:t>
            </a:r>
            <a:r>
              <a:rPr lang="en-US" dirty="0"/>
              <a:t>is also called when the applet </a:t>
            </a:r>
            <a:r>
              <a:rPr lang="en-US" dirty="0" smtClean="0"/>
              <a:t>begins execution</a:t>
            </a:r>
            <a:r>
              <a:rPr lang="en-US" dirty="0"/>
              <a:t>. Whatever the cause, whenever the applet must redraw its output, </a:t>
            </a:r>
            <a:r>
              <a:rPr lang="en-US" b="1" dirty="0"/>
              <a:t>paint( ) </a:t>
            </a:r>
            <a:r>
              <a:rPr lang="en-US" dirty="0"/>
              <a:t>is called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drawString</a:t>
            </a:r>
            <a:r>
              <a:rPr lang="en-US" b="1" dirty="0"/>
              <a:t>( )</a:t>
            </a:r>
            <a:r>
              <a:rPr lang="en-US" dirty="0"/>
              <a:t>, which is a member of the </a:t>
            </a:r>
            <a:r>
              <a:rPr lang="en-US" b="1" dirty="0"/>
              <a:t>Graphics </a:t>
            </a:r>
            <a:r>
              <a:rPr lang="en-US" dirty="0"/>
              <a:t>class.</a:t>
            </a:r>
          </a:p>
          <a:p>
            <a:r>
              <a:rPr lang="en-US" dirty="0"/>
              <a:t>This method outputs a string beginning at the specified X,Y location.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3776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Applets do not need a </a:t>
            </a:r>
            <a:r>
              <a:rPr lang="en-US" b="1" dirty="0"/>
              <a:t>main( ) </a:t>
            </a:r>
            <a:r>
              <a:rPr lang="en-US" dirty="0"/>
              <a:t>method.</a:t>
            </a:r>
          </a:p>
          <a:p>
            <a:r>
              <a:rPr lang="en-US" dirty="0" smtClean="0"/>
              <a:t>Applets </a:t>
            </a:r>
            <a:r>
              <a:rPr lang="en-US" dirty="0"/>
              <a:t>must be run under an applet viewer or a Java-compatible browser.</a:t>
            </a:r>
          </a:p>
          <a:p>
            <a:r>
              <a:rPr lang="en-US" dirty="0" smtClean="0"/>
              <a:t>User </a:t>
            </a:r>
            <a:r>
              <a:rPr lang="en-US" dirty="0"/>
              <a:t>I/O is not accomplished with Java’s stream I/O classes. Instead, applets </a:t>
            </a:r>
            <a:r>
              <a:rPr lang="en-US" dirty="0" smtClean="0"/>
              <a:t>use the </a:t>
            </a:r>
            <a:r>
              <a:rPr lang="en-US" dirty="0"/>
              <a:t>interface provided by the AWT or Swing.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60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To handle mouse events, you must implement the </a:t>
            </a:r>
            <a:r>
              <a:rPr lang="en-US" b="1" dirty="0" err="1"/>
              <a:t>MouseListener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 smtClean="0"/>
              <a:t>MouseMotionListener</a:t>
            </a:r>
            <a:r>
              <a:rPr lang="en-US" b="1" dirty="0"/>
              <a:t> </a:t>
            </a:r>
            <a:r>
              <a:rPr lang="en-US" dirty="0" smtClean="0"/>
              <a:t>interfaces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Our program applet </a:t>
            </a:r>
            <a:r>
              <a:rPr lang="en-US" dirty="0"/>
              <a:t>demonstrates the process.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displays the current </a:t>
            </a:r>
            <a:r>
              <a:rPr lang="en-US" dirty="0" smtClean="0"/>
              <a:t>coordinates of </a:t>
            </a:r>
            <a:r>
              <a:rPr lang="en-US" dirty="0"/>
              <a:t>the mouse in the applet’s status window.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a button is pressed, the word “</a:t>
            </a:r>
            <a:r>
              <a:rPr lang="en-US" dirty="0" smtClean="0"/>
              <a:t>Down” is </a:t>
            </a:r>
            <a:r>
              <a:rPr lang="en-US" dirty="0"/>
              <a:t>displayed at the location of the mouse pointer. Each time the button is released, the </a:t>
            </a:r>
            <a:r>
              <a:rPr lang="en-US" dirty="0" smtClean="0"/>
              <a:t>word “Up</a:t>
            </a:r>
            <a:r>
              <a:rPr lang="en-US" dirty="0"/>
              <a:t>” is shown.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button is clicked, the message “Mouse clicked” is displayed in the </a:t>
            </a:r>
            <a:r>
              <a:rPr lang="en-US" dirty="0" err="1" smtClean="0"/>
              <a:t>upperleft</a:t>
            </a:r>
            <a:r>
              <a:rPr lang="en-US" dirty="0"/>
              <a:t> </a:t>
            </a:r>
            <a:r>
              <a:rPr lang="en-US" dirty="0" smtClean="0"/>
              <a:t>corner </a:t>
            </a:r>
            <a:r>
              <a:rPr lang="en-US" dirty="0"/>
              <a:t>of the applet display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the mouse enters or exits the applet window, a message is displayed in the upper-left corner of the applet display area. When dragging the mouse, a * is shown, which tracks with the mouse pointer as it is dragged. </a:t>
            </a:r>
          </a:p>
          <a:p>
            <a:r>
              <a:rPr lang="en-US" dirty="0"/>
              <a:t>Notice that the two variables, </a:t>
            </a:r>
            <a:r>
              <a:rPr lang="en-US" b="1" dirty="0" err="1"/>
              <a:t>mouseX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mouseY</a:t>
            </a:r>
            <a:r>
              <a:rPr lang="en-US" dirty="0"/>
              <a:t>, store the location of the mouse when a mouse pressed, released, or dragged event occurs. These</a:t>
            </a:r>
          </a:p>
          <a:p>
            <a:r>
              <a:rPr lang="en-US" dirty="0"/>
              <a:t>coordinates are then used by </a:t>
            </a:r>
            <a:r>
              <a:rPr lang="en-US" b="1" dirty="0"/>
              <a:t>paint( ) </a:t>
            </a:r>
            <a:r>
              <a:rPr lang="en-US" dirty="0"/>
              <a:t>to display output at the point of these occurrences</a:t>
            </a:r>
            <a:r>
              <a:rPr lang="en-US" dirty="0" smtClean="0"/>
              <a:t>.</a:t>
            </a:r>
          </a:p>
          <a:p>
            <a:r>
              <a:rPr lang="en-US" dirty="0"/>
              <a:t>Refer </a:t>
            </a:r>
            <a:r>
              <a:rPr lang="en-US" dirty="0" smtClean="0"/>
              <a:t>MouseEvents.pdf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46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When </a:t>
            </a:r>
            <a:r>
              <a:rPr lang="en-US" dirty="0" smtClean="0"/>
              <a:t>a </a:t>
            </a:r>
            <a:r>
              <a:rPr lang="en-US" dirty="0"/>
              <a:t>key is pressed, a </a:t>
            </a:r>
            <a:r>
              <a:rPr lang="en-US" b="1" dirty="0"/>
              <a:t>KEY_PRESSED </a:t>
            </a:r>
            <a:r>
              <a:rPr lang="en-US" dirty="0"/>
              <a:t>event is generated. This results in a call to the </a:t>
            </a:r>
            <a:r>
              <a:rPr lang="en-US" b="1" dirty="0" err="1"/>
              <a:t>keyPressed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event </a:t>
            </a:r>
            <a:r>
              <a:rPr lang="en-US" dirty="0"/>
              <a:t>handler.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key is released, a </a:t>
            </a:r>
            <a:r>
              <a:rPr lang="en-US" b="1" dirty="0"/>
              <a:t>KEY_RELEASED </a:t>
            </a:r>
            <a:r>
              <a:rPr lang="en-US" dirty="0"/>
              <a:t>event is generated and </a:t>
            </a:r>
            <a:r>
              <a:rPr lang="en-US" dirty="0" smtClean="0"/>
              <a:t>the </a:t>
            </a:r>
            <a:r>
              <a:rPr lang="en-US" b="1" dirty="0" err="1" smtClean="0"/>
              <a:t>keyReleased</a:t>
            </a:r>
            <a:r>
              <a:rPr lang="en-US" b="1" dirty="0"/>
              <a:t>( ) </a:t>
            </a:r>
            <a:r>
              <a:rPr lang="en-US" dirty="0"/>
              <a:t>handler is executed.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character is generated by the keystroke, then </a:t>
            </a:r>
            <a:r>
              <a:rPr lang="en-US" dirty="0" smtClean="0"/>
              <a:t>a </a:t>
            </a:r>
            <a:r>
              <a:rPr lang="en-US" b="1" dirty="0" smtClean="0"/>
              <a:t>KEY_TYPED </a:t>
            </a:r>
            <a:r>
              <a:rPr lang="en-US" dirty="0"/>
              <a:t>event is sent and the </a:t>
            </a:r>
            <a:r>
              <a:rPr lang="en-US" b="1" dirty="0" err="1"/>
              <a:t>keyTyped</a:t>
            </a:r>
            <a:r>
              <a:rPr lang="en-US" b="1" dirty="0"/>
              <a:t>( ) </a:t>
            </a:r>
            <a:r>
              <a:rPr lang="en-US" dirty="0"/>
              <a:t>handler is invoked.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each time the </a:t>
            </a:r>
            <a:r>
              <a:rPr lang="en-US" dirty="0" smtClean="0"/>
              <a:t>user presses </a:t>
            </a:r>
            <a:r>
              <a:rPr lang="en-US" dirty="0"/>
              <a:t>a key, at least two and often three events are generated</a:t>
            </a:r>
            <a:r>
              <a:rPr lang="en-US" dirty="0" smtClean="0"/>
              <a:t>.</a:t>
            </a:r>
          </a:p>
          <a:p>
            <a:r>
              <a:rPr lang="en-US" dirty="0"/>
              <a:t>Refer SimpleKey.pdf </a:t>
            </a:r>
            <a:r>
              <a:rPr lang="en-US"/>
              <a:t>and </a:t>
            </a:r>
            <a:r>
              <a:rPr lang="en-US" smtClean="0"/>
              <a:t>KeyEvents.pdf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/>
              <a:t>event </a:t>
            </a:r>
            <a:r>
              <a:rPr lang="en-US" dirty="0"/>
              <a:t>is an object that describes a state change in a source. </a:t>
            </a:r>
            <a:endParaRPr lang="en-US" dirty="0" smtClean="0"/>
          </a:p>
          <a:p>
            <a:r>
              <a:rPr lang="en-US" dirty="0" smtClean="0"/>
              <a:t>It can be </a:t>
            </a:r>
            <a:r>
              <a:rPr lang="en-US" dirty="0"/>
              <a:t>generated as a consequence of a person interacting with the elements in a graphical </a:t>
            </a:r>
            <a:r>
              <a:rPr lang="en-US" dirty="0" smtClean="0"/>
              <a:t>user interface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activities that cause events to be generated are pressing a button</a:t>
            </a:r>
            <a:r>
              <a:rPr lang="en-US"/>
              <a:t>, </a:t>
            </a:r>
            <a:r>
              <a:rPr lang="en-US" smtClean="0"/>
              <a:t>entering a </a:t>
            </a:r>
            <a:r>
              <a:rPr lang="en-US" dirty="0"/>
              <a:t>character via the keyboard, selecting an item in a list, and clicking the mouse.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source </a:t>
            </a:r>
            <a:r>
              <a:rPr lang="en-US" dirty="0"/>
              <a:t>is an object that generates an event. This occurs when the internal state of that </a:t>
            </a:r>
            <a:r>
              <a:rPr lang="en-US" dirty="0" smtClean="0"/>
              <a:t>object changes </a:t>
            </a:r>
            <a:r>
              <a:rPr lang="en-US" dirty="0"/>
              <a:t>in some way. Sources may generate more than one type of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source </a:t>
            </a:r>
            <a:r>
              <a:rPr lang="en-US" dirty="0"/>
              <a:t>must register listeners in order for the listeners to receive notifications </a:t>
            </a:r>
            <a:r>
              <a:rPr lang="en-US" dirty="0" smtClean="0"/>
              <a:t>about a </a:t>
            </a:r>
            <a:r>
              <a:rPr lang="en-US" dirty="0"/>
              <a:t>specific type of event. Each type of event has its own registration method. Here is </a:t>
            </a:r>
            <a:r>
              <a:rPr lang="en-US" dirty="0" smtClean="0"/>
              <a:t>the </a:t>
            </a:r>
            <a:r>
              <a:rPr lang="en-IN" dirty="0" smtClean="0"/>
              <a:t>general </a:t>
            </a:r>
            <a:r>
              <a:rPr lang="en-IN" dirty="0"/>
              <a:t>form:</a:t>
            </a:r>
          </a:p>
          <a:p>
            <a:pPr marL="320040" lvl="1" indent="0">
              <a:buNone/>
            </a:pPr>
            <a:r>
              <a:rPr lang="en-IN" dirty="0" smtClean="0"/>
              <a:t>	</a:t>
            </a:r>
            <a:r>
              <a:rPr lang="en-IN" i="1" dirty="0" smtClean="0"/>
              <a:t>public </a:t>
            </a:r>
            <a:r>
              <a:rPr lang="en-IN" i="1" dirty="0"/>
              <a:t>void </a:t>
            </a:r>
            <a:r>
              <a:rPr lang="en-IN" i="1" dirty="0" err="1"/>
              <a:t>addTypeListener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</a:t>
            </a:r>
            <a:r>
              <a:rPr lang="en-IN" i="1" dirty="0" smtClean="0"/>
              <a:t>)</a:t>
            </a:r>
          </a:p>
          <a:p>
            <a:pPr marL="320040" lvl="1" indent="0">
              <a:buNone/>
            </a:pPr>
            <a:r>
              <a:rPr lang="en-US" dirty="0"/>
              <a:t>Type is the name of the event, and el is a reference to the event </a:t>
            </a:r>
            <a:r>
              <a:rPr lang="en-US" dirty="0" smtClean="0"/>
              <a:t>listener. </a:t>
            </a:r>
          </a:p>
          <a:p>
            <a:pPr marL="32004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IN" dirty="0" err="1"/>
              <a:t>addKeyListener</a:t>
            </a:r>
            <a:r>
              <a:rPr lang="en-IN" dirty="0"/>
              <a:t>( </a:t>
            </a:r>
            <a:r>
              <a:rPr lang="en-IN" dirty="0" smtClean="0"/>
              <a:t>) for key</a:t>
            </a:r>
          </a:p>
          <a:p>
            <a:pPr marL="320040" lvl="1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addMouseMotionListener</a:t>
            </a:r>
            <a:r>
              <a:rPr lang="en-IN" dirty="0"/>
              <a:t>( </a:t>
            </a:r>
            <a:r>
              <a:rPr lang="en-IN" dirty="0" smtClean="0"/>
              <a:t>).for mouse motions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154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source must also provide a method that allows a listener to unregister an </a:t>
            </a:r>
            <a:r>
              <a:rPr lang="en-US" dirty="0" smtClean="0"/>
              <a:t>interest in </a:t>
            </a:r>
            <a:r>
              <a:rPr lang="en-US" dirty="0"/>
              <a:t>a specific type of event. The general form of such a method is this:</a:t>
            </a:r>
          </a:p>
          <a:p>
            <a:pPr marL="320040" lvl="1" indent="0">
              <a:buNone/>
            </a:pPr>
            <a:r>
              <a:rPr lang="en-IN" i="1" dirty="0"/>
              <a:t>public void </a:t>
            </a:r>
            <a:r>
              <a:rPr lang="en-IN" i="1" dirty="0" err="1" smtClean="0"/>
              <a:t>removeTypeListener</a:t>
            </a:r>
            <a:r>
              <a:rPr lang="en-IN" i="1" dirty="0" smtClean="0"/>
              <a:t>(</a:t>
            </a:r>
            <a:r>
              <a:rPr lang="en-IN" i="1" dirty="0" err="1" smtClean="0"/>
              <a:t>TypeListener</a:t>
            </a:r>
            <a:r>
              <a:rPr lang="en-IN" i="1" dirty="0" smtClean="0"/>
              <a:t> </a:t>
            </a:r>
            <a:r>
              <a:rPr lang="en-IN" i="1" dirty="0"/>
              <a:t>el</a:t>
            </a:r>
            <a:r>
              <a:rPr lang="en-IN" i="1" dirty="0" smtClean="0"/>
              <a:t>)</a:t>
            </a:r>
          </a:p>
          <a:p>
            <a:pPr marL="320040" lvl="1" indent="0">
              <a:buNone/>
            </a:pPr>
            <a:endParaRPr lang="en-IN" i="1" dirty="0"/>
          </a:p>
          <a:p>
            <a:pPr marL="320040" lvl="1" indent="0">
              <a:buNone/>
            </a:pPr>
            <a:r>
              <a:rPr lang="en-IN" dirty="0" err="1" smtClean="0"/>
              <a:t>Eg</a:t>
            </a:r>
            <a:r>
              <a:rPr lang="en-IN" i="1" dirty="0" smtClean="0"/>
              <a:t>. </a:t>
            </a:r>
            <a:r>
              <a:rPr lang="en-IN" b="1" dirty="0" err="1"/>
              <a:t>removeKeyListener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  <a:r>
              <a:rPr lang="en-IN" dirty="0" smtClean="0"/>
              <a:t>.to remove keyboard listener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8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mechanism. Thus, </a:t>
            </a:r>
            <a:r>
              <a:rPr lang="en-US" dirty="0" smtClean="0"/>
              <a:t>a discussion </a:t>
            </a:r>
            <a:r>
              <a:rPr lang="en-US" dirty="0"/>
              <a:t>of event handling must begin with </a:t>
            </a:r>
            <a:r>
              <a:rPr lang="en-US" dirty="0" smtClean="0"/>
              <a:t>the </a:t>
            </a:r>
            <a:r>
              <a:rPr lang="en-US" dirty="0"/>
              <a:t>event classes</a:t>
            </a:r>
            <a:r>
              <a:rPr lang="en-US" dirty="0" smtClean="0"/>
              <a:t>.</a:t>
            </a:r>
          </a:p>
          <a:p>
            <a:r>
              <a:rPr lang="en-US" dirty="0"/>
              <a:t>At the root of the Java event class hierarchy is </a:t>
            </a:r>
            <a:r>
              <a:rPr lang="en-US" b="1" dirty="0" err="1" smtClean="0"/>
              <a:t>EventObject</a:t>
            </a:r>
            <a:endParaRPr lang="en-US" b="1" dirty="0" smtClean="0"/>
          </a:p>
          <a:p>
            <a:r>
              <a:rPr lang="en-IN" dirty="0" err="1"/>
              <a:t>EventObject</a:t>
            </a:r>
            <a:r>
              <a:rPr lang="en-IN" dirty="0"/>
              <a:t>(Object </a:t>
            </a:r>
            <a:r>
              <a:rPr lang="en-IN" i="1" dirty="0" err="1"/>
              <a:t>src</a:t>
            </a:r>
            <a:r>
              <a:rPr lang="en-IN" dirty="0" smtClean="0"/>
              <a:t>)</a:t>
            </a:r>
          </a:p>
          <a:p>
            <a:r>
              <a:rPr lang="en-US" b="1" dirty="0" err="1"/>
              <a:t>EventObject</a:t>
            </a:r>
            <a:r>
              <a:rPr lang="en-US" b="1" dirty="0"/>
              <a:t> </a:t>
            </a:r>
            <a:r>
              <a:rPr lang="en-US" dirty="0"/>
              <a:t>contains two methods: </a:t>
            </a:r>
            <a:r>
              <a:rPr lang="en-US" b="1" dirty="0" err="1"/>
              <a:t>getSource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Adjustment Event </a:t>
            </a:r>
            <a:r>
              <a:rPr lang="en-IN" b="1" dirty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There are five </a:t>
            </a:r>
            <a:r>
              <a:rPr lang="en-US" dirty="0" smtClean="0"/>
              <a:t>types </a:t>
            </a:r>
            <a:r>
              <a:rPr lang="en-US" dirty="0"/>
              <a:t>of adjustment events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AdjustmentEvent</a:t>
            </a:r>
            <a:r>
              <a:rPr lang="en-US" dirty="0" smtClean="0"/>
              <a:t>(Adjustable </a:t>
            </a:r>
            <a:r>
              <a:rPr lang="en-US" i="1" dirty="0" err="1"/>
              <a:t>src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 smtClean="0"/>
              <a:t>)</a:t>
            </a:r>
          </a:p>
          <a:p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a reference to the object that generated this event. The </a:t>
            </a:r>
            <a:r>
              <a:rPr lang="en-US" i="1" dirty="0"/>
              <a:t>id </a:t>
            </a:r>
            <a:r>
              <a:rPr lang="en-US" dirty="0"/>
              <a:t>specifies the event. </a:t>
            </a:r>
            <a:r>
              <a:rPr lang="en-US" dirty="0" smtClean="0"/>
              <a:t>The type </a:t>
            </a:r>
            <a:r>
              <a:rPr lang="en-US" dirty="0"/>
              <a:t>of the adjustment is specified by </a:t>
            </a:r>
            <a:r>
              <a:rPr lang="en-US" i="1" dirty="0"/>
              <a:t>type, </a:t>
            </a:r>
            <a:r>
              <a:rPr lang="en-US" dirty="0"/>
              <a:t>and its associated data is </a:t>
            </a:r>
            <a:r>
              <a:rPr lang="en-US" i="1" dirty="0"/>
              <a:t>data.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Component Event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752600"/>
            <a:ext cx="7596188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3167</TotalTime>
  <Words>1212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Equity</vt:lpstr>
      <vt:lpstr>Java Event Handling</vt:lpstr>
      <vt:lpstr>Delegation Event Model</vt:lpstr>
      <vt:lpstr>Events</vt:lpstr>
      <vt:lpstr>Event Sources</vt:lpstr>
      <vt:lpstr>Event Sources</vt:lpstr>
      <vt:lpstr>Event Classes</vt:lpstr>
      <vt:lpstr>PowerPoint Presentation</vt:lpstr>
      <vt:lpstr>Adjustment Event Class</vt:lpstr>
      <vt:lpstr>Component Event Class </vt:lpstr>
      <vt:lpstr>Container Event Class</vt:lpstr>
      <vt:lpstr>Focus Event Class</vt:lpstr>
      <vt:lpstr>InputEvent Class</vt:lpstr>
      <vt:lpstr>PowerPoint Presentation</vt:lpstr>
      <vt:lpstr>Mouse Event Class</vt:lpstr>
      <vt:lpstr>PowerPoint Presentation</vt:lpstr>
      <vt:lpstr>WindowEvent Class</vt:lpstr>
      <vt:lpstr>Sources of Events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Applet</vt:lpstr>
      <vt:lpstr>Applet</vt:lpstr>
      <vt:lpstr>Applet</vt:lpstr>
      <vt:lpstr>Handling Mouse Events</vt:lpstr>
      <vt:lpstr>Handling Mouse Events</vt:lpstr>
      <vt:lpstr>Handling Keyboard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359</cp:revision>
  <dcterms:created xsi:type="dcterms:W3CDTF">2006-08-16T00:00:00Z</dcterms:created>
  <dcterms:modified xsi:type="dcterms:W3CDTF">2021-04-28T06:51:41Z</dcterms:modified>
</cp:coreProperties>
</file>