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8" r:id="rId17"/>
    <p:sldId id="279" r:id="rId18"/>
    <p:sldId id="272" r:id="rId19"/>
    <p:sldId id="273" r:id="rId20"/>
    <p:sldId id="275" r:id="rId21"/>
    <p:sldId id="274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JFX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7772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Refer JFX Helloworld.pdf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9362"/>
            <a:ext cx="8001000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main class for a JavaFX application extends the </a:t>
            </a:r>
            <a:r>
              <a:rPr lang="en-US" dirty="0" err="1"/>
              <a:t>javafx.application.Application</a:t>
            </a:r>
            <a:r>
              <a:rPr lang="en-US" dirty="0"/>
              <a:t> class. The start() method is the main entry point for all JavaFX applications.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JavaFX application defines the user interface container by means of a stage and a scene.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JavaFX Stage class is the top-level JavaFX container. The JavaFX Scene class is the container for all content. </a:t>
            </a:r>
            <a:r>
              <a:rPr lang="en-US" dirty="0" smtClean="0"/>
              <a:t>Here we create </a:t>
            </a:r>
            <a:r>
              <a:rPr lang="en-US" dirty="0"/>
              <a:t>the stage and scene and makes the scene visible in a given pixel size.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JavaFX, the content of the scene is represented as a hierarchical scene graph of nodes. In this example, the root node is a </a:t>
            </a:r>
            <a:r>
              <a:rPr lang="en-US" dirty="0" err="1"/>
              <a:t>StackPane</a:t>
            </a:r>
            <a:r>
              <a:rPr lang="en-US" dirty="0"/>
              <a:t> object, which is a resizable layout node. This means that the root node's size tracks the scene's size and changes when the stage is resized by a user.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root node contains one child node, a button control with text, plus an event handler to print a message when the button is 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instance of the application class is created.</a:t>
            </a:r>
          </a:p>
          <a:p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 method is called.</a:t>
            </a:r>
          </a:p>
          <a:p>
            <a:r>
              <a:rPr lang="en-US" dirty="0"/>
              <a:t>The </a:t>
            </a:r>
            <a:r>
              <a:rPr lang="en-US" b="1" dirty="0"/>
              <a:t>start()</a:t>
            </a:r>
            <a:r>
              <a:rPr lang="en-US" dirty="0"/>
              <a:t> method is called.</a:t>
            </a:r>
          </a:p>
          <a:p>
            <a:r>
              <a:rPr lang="en-US" dirty="0"/>
              <a:t>The launcher waits for the application to finish and calls the </a:t>
            </a:r>
            <a:r>
              <a:rPr lang="en-US" b="1" dirty="0"/>
              <a:t>stop()</a:t>
            </a:r>
            <a:r>
              <a:rPr lang="en-US" dirty="0"/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in </a:t>
            </a:r>
            <a:r>
              <a:rPr lang="en-US" dirty="0" smtClean="0"/>
              <a:t>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form is a common activity when developing an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1. From </a:t>
            </a:r>
            <a:r>
              <a:rPr lang="en-US" dirty="0"/>
              <a:t>the File menu, choose New Project.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In the JavaFX application category, choose JavaFX Application. Click Next.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Name the project Login and click Finish</a:t>
            </a:r>
            <a:r>
              <a:rPr lang="en-US" dirty="0" smtClean="0"/>
              <a:t>.</a:t>
            </a:r>
          </a:p>
          <a:p>
            <a:r>
              <a:rPr lang="en-US" dirty="0"/>
              <a:t>4. Remove the start() method that NetBeans IDE generated and replace it with the code </a:t>
            </a:r>
            <a:r>
              <a:rPr lang="en-US" dirty="0" smtClean="0"/>
              <a:t>in</a:t>
            </a:r>
          </a:p>
          <a:p>
            <a:pPr marL="274320" lvl="1" indent="0">
              <a:buNone/>
            </a:pPr>
            <a:r>
              <a:rPr lang="en-IN" i="1" dirty="0"/>
              <a:t>public void start(Stage </a:t>
            </a:r>
            <a:r>
              <a:rPr lang="en-IN" i="1" dirty="0" err="1"/>
              <a:t>primaryStage</a:t>
            </a:r>
            <a:r>
              <a:rPr lang="en-IN" i="1" dirty="0"/>
              <a:t>) </a:t>
            </a:r>
            <a:r>
              <a:rPr lang="en-IN" i="1" dirty="0" smtClean="0"/>
              <a:t>{</a:t>
            </a:r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smtClean="0"/>
              <a:t> </a:t>
            </a:r>
            <a:r>
              <a:rPr lang="en-IN" i="1" dirty="0" err="1"/>
              <a:t>primaryStage.setTitle</a:t>
            </a:r>
            <a:r>
              <a:rPr lang="en-IN" i="1" dirty="0"/>
              <a:t>("JavaFX Welcome"); </a:t>
            </a:r>
            <a:endParaRPr lang="en-IN" i="1" dirty="0" smtClean="0"/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err="1" smtClean="0"/>
              <a:t>primaryStage.show</a:t>
            </a:r>
            <a:r>
              <a:rPr lang="en-IN" i="1" dirty="0"/>
              <a:t>(); </a:t>
            </a:r>
            <a:endParaRPr lang="en-IN" i="1" dirty="0" smtClean="0"/>
          </a:p>
          <a:p>
            <a:pPr marL="274320" lvl="1" indent="0">
              <a:buNone/>
            </a:pPr>
            <a:r>
              <a:rPr lang="en-IN" i="1" dirty="0" smtClean="0"/>
              <a:t>}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39908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943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Create a </a:t>
            </a:r>
            <a:r>
              <a:rPr lang="en-IN" dirty="0" err="1" smtClean="0"/>
              <a:t>GridPane</a:t>
            </a:r>
            <a:r>
              <a:rPr lang="en-IN" dirty="0" smtClean="0"/>
              <a:t> Layout. 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code before the line </a:t>
            </a:r>
            <a:r>
              <a:rPr lang="en-US" dirty="0" err="1"/>
              <a:t>primaryStage.show</a:t>
            </a:r>
            <a:r>
              <a:rPr lang="en-US" dirty="0"/>
              <a:t>(); </a:t>
            </a:r>
            <a:endParaRPr lang="en-US" dirty="0" smtClean="0"/>
          </a:p>
          <a:p>
            <a:pPr marL="320040" lvl="1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  //</a:t>
            </a:r>
            <a:r>
              <a:rPr lang="en-IN" i="1" dirty="0"/>
              <a:t>Creating a Grid Pane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</a:t>
            </a:r>
            <a:r>
              <a:rPr lang="en-IN" i="1" dirty="0"/>
              <a:t> </a:t>
            </a:r>
            <a:r>
              <a:rPr lang="en-IN" i="1" dirty="0" err="1"/>
              <a:t>gridPane</a:t>
            </a:r>
            <a:r>
              <a:rPr lang="en-IN" i="1" dirty="0"/>
              <a:t> = new </a:t>
            </a:r>
            <a:r>
              <a:rPr lang="en-IN" i="1" dirty="0" err="1"/>
              <a:t>GridPane</a:t>
            </a:r>
            <a:r>
              <a:rPr lang="en-IN" i="1" dirty="0"/>
              <a:t>();   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</a:p>
          <a:p>
            <a:pPr marL="320040" lvl="1" indent="0">
              <a:buNone/>
            </a:pPr>
            <a:r>
              <a:rPr lang="en-IN" i="1" dirty="0"/>
              <a:t>      //Setting size for the pane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gridPane.setMinSize</a:t>
            </a:r>
            <a:r>
              <a:rPr lang="en-IN" i="1" dirty="0"/>
              <a:t>(400, 200);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</a:p>
          <a:p>
            <a:pPr marL="320040" lvl="1" indent="0">
              <a:buNone/>
            </a:pPr>
            <a:r>
              <a:rPr lang="en-IN" i="1" dirty="0"/>
              <a:t>      //Setting the padding  </a:t>
            </a:r>
          </a:p>
          <a:p>
            <a:pPr marL="320040" lvl="1" indent="0">
              <a:buNone/>
            </a:pPr>
            <a:r>
              <a:rPr lang="en-IN" i="1" dirty="0"/>
              <a:t>     // </a:t>
            </a:r>
            <a:r>
              <a:rPr lang="en-IN" i="1" dirty="0" err="1"/>
              <a:t>gridPane.setPadding</a:t>
            </a:r>
            <a:r>
              <a:rPr lang="en-IN" i="1" dirty="0"/>
              <a:t>(new Insets(10, 10, 10, 10));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</a:p>
          <a:p>
            <a:pPr marL="320040" lvl="1" indent="0">
              <a:buNone/>
            </a:pPr>
            <a:r>
              <a:rPr lang="en-IN" i="1" dirty="0"/>
              <a:t>      //Setting the vertical and horizontal gaps between the columns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gridPane.setVgap</a:t>
            </a:r>
            <a:r>
              <a:rPr lang="en-IN" i="1" dirty="0"/>
              <a:t>(5);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gridPane.setHgap</a:t>
            </a:r>
            <a:r>
              <a:rPr lang="en-IN" i="1" dirty="0"/>
              <a:t>(5);      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</a:p>
          <a:p>
            <a:pPr marL="320040" lvl="1" indent="0">
              <a:buNone/>
            </a:pPr>
            <a:r>
              <a:rPr lang="en-IN" i="1" dirty="0"/>
              <a:t>      //Setting the Grid alignment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gridPane.setAlignment</a:t>
            </a:r>
            <a:r>
              <a:rPr lang="en-IN" i="1" dirty="0"/>
              <a:t>(</a:t>
            </a:r>
            <a:r>
              <a:rPr lang="en-IN" i="1" dirty="0" err="1"/>
              <a:t>Pos.CENTER</a:t>
            </a:r>
            <a:r>
              <a:rPr lang="en-IN" i="1" dirty="0"/>
              <a:t>); </a:t>
            </a:r>
          </a:p>
          <a:p>
            <a:pPr marL="320040" lvl="1" indent="0">
              <a:buNone/>
            </a:pPr>
            <a:r>
              <a:rPr lang="en-IN" i="1" dirty="0"/>
              <a:t>       </a:t>
            </a:r>
          </a:p>
          <a:p>
            <a:pPr marL="320040" lvl="1" indent="0">
              <a:buNone/>
            </a:pPr>
            <a:r>
              <a:rPr lang="en-IN" i="1" dirty="0"/>
              <a:t>      //Arranging all the nodes in the grid </a:t>
            </a:r>
          </a:p>
          <a:p>
            <a:pPr marL="320040" lvl="1" indent="0">
              <a:buNone/>
            </a:pPr>
            <a:r>
              <a:rPr lang="en-IN" i="1" dirty="0"/>
              <a:t>      </a:t>
            </a:r>
            <a:r>
              <a:rPr lang="en-IN" i="1" dirty="0" err="1"/>
              <a:t>gridPane.add</a:t>
            </a:r>
            <a:r>
              <a:rPr lang="en-IN" i="1" dirty="0"/>
              <a:t>(text1, 0, 0);</a:t>
            </a: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390294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Text, Labels, and Text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      //</a:t>
            </a:r>
            <a:r>
              <a:rPr lang="en-US" i="1" dirty="0"/>
              <a:t>creating label email </a:t>
            </a:r>
          </a:p>
          <a:p>
            <a:pPr marL="0" indent="0">
              <a:buNone/>
            </a:pPr>
            <a:r>
              <a:rPr lang="en-US" i="1" dirty="0"/>
              <a:t>      Text text1 = new Text("Email");       </a:t>
            </a:r>
          </a:p>
          <a:p>
            <a:pPr marL="0" indent="0">
              <a:buNone/>
            </a:pPr>
            <a:r>
              <a:rPr lang="en-US" i="1" dirty="0"/>
              <a:t>      </a:t>
            </a:r>
          </a:p>
          <a:p>
            <a:pPr marL="0" indent="0">
              <a:buNone/>
            </a:pPr>
            <a:r>
              <a:rPr lang="en-US" i="1" dirty="0"/>
              <a:t>      //creating label password </a:t>
            </a:r>
          </a:p>
          <a:p>
            <a:pPr marL="0" indent="0">
              <a:buNone/>
            </a:pPr>
            <a:r>
              <a:rPr lang="en-US" i="1" dirty="0"/>
              <a:t>      Text text2 = new Text("Password"); </a:t>
            </a:r>
          </a:p>
          <a:p>
            <a:pPr marL="0" indent="0">
              <a:buNone/>
            </a:pPr>
            <a:r>
              <a:rPr lang="en-US" i="1" dirty="0"/>
              <a:t>       </a:t>
            </a:r>
          </a:p>
          <a:p>
            <a:pPr marL="0" indent="0">
              <a:buNone/>
            </a:pPr>
            <a:r>
              <a:rPr lang="en-US" i="1" dirty="0"/>
              <a:t>      //Creating Text Filed for email        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TextField</a:t>
            </a:r>
            <a:r>
              <a:rPr lang="en-US" i="1" dirty="0"/>
              <a:t> textField1 = new </a:t>
            </a:r>
            <a:r>
              <a:rPr lang="en-US" i="1" dirty="0" err="1"/>
              <a:t>TextField</a:t>
            </a:r>
            <a:r>
              <a:rPr lang="en-US" i="1" dirty="0"/>
              <a:t>();       </a:t>
            </a:r>
          </a:p>
          <a:p>
            <a:pPr marL="0" indent="0">
              <a:buNone/>
            </a:pPr>
            <a:r>
              <a:rPr lang="en-US" i="1" dirty="0"/>
              <a:t>      </a:t>
            </a:r>
          </a:p>
          <a:p>
            <a:pPr marL="0" indent="0">
              <a:buNone/>
            </a:pPr>
            <a:r>
              <a:rPr lang="en-US" i="1" dirty="0"/>
              <a:t>      //Creating Text Filed for password        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PasswordField</a:t>
            </a:r>
            <a:r>
              <a:rPr lang="en-US" i="1" dirty="0"/>
              <a:t> textField2 = new </a:t>
            </a:r>
            <a:r>
              <a:rPr lang="en-US" i="1" dirty="0" err="1"/>
              <a:t>PasswordField</a:t>
            </a:r>
            <a:r>
              <a:rPr lang="en-US" i="1" dirty="0"/>
              <a:t>();  </a:t>
            </a:r>
          </a:p>
          <a:p>
            <a:pPr marL="0" indent="0">
              <a:buNone/>
            </a:pPr>
            <a:r>
              <a:rPr lang="en-US" i="1" dirty="0"/>
              <a:t>       </a:t>
            </a:r>
          </a:p>
          <a:p>
            <a:pPr marL="0" indent="0">
              <a:buNone/>
            </a:pPr>
            <a:r>
              <a:rPr lang="en-US" i="1" dirty="0"/>
              <a:t>      //Creating Buttons </a:t>
            </a:r>
          </a:p>
          <a:p>
            <a:pPr marL="0" indent="0">
              <a:buNone/>
            </a:pPr>
            <a:r>
              <a:rPr lang="en-US" i="1" dirty="0"/>
              <a:t>      Button button1 = new Button("Submit"); </a:t>
            </a:r>
          </a:p>
          <a:p>
            <a:pPr marL="0" indent="0">
              <a:buNone/>
            </a:pPr>
            <a:r>
              <a:rPr lang="en-US" i="1" dirty="0"/>
              <a:t>      Button button2 = new Button("Clear");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0614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Arranging all the nodes in the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Ensure that you have added this : </a:t>
            </a:r>
            <a:r>
              <a:rPr lang="en-IN" sz="2000" i="1" dirty="0" smtClean="0">
                <a:solidFill>
                  <a:srgbClr val="FF0000"/>
                </a:solidFill>
              </a:rPr>
              <a:t>import </a:t>
            </a:r>
            <a:r>
              <a:rPr lang="en-IN" sz="2000" i="1" dirty="0" err="1">
                <a:solidFill>
                  <a:srgbClr val="FF0000"/>
                </a:solidFill>
              </a:rPr>
              <a:t>javafx.scene.control.TextField</a:t>
            </a:r>
            <a:r>
              <a:rPr lang="en-IN" sz="2000" i="1" dirty="0">
                <a:solidFill>
                  <a:srgbClr val="FF0000"/>
                </a:solidFill>
              </a:rPr>
              <a:t>;</a:t>
            </a:r>
            <a:endParaRPr lang="en-IN" sz="2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//</a:t>
            </a:r>
            <a:r>
              <a:rPr lang="en-IN" dirty="0"/>
              <a:t>Arranging all the nodes in the grid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(text1, 0, 0);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(textField1, 1, 0);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(text2, 0, 1);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(textField2, 1, 1);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(button1, 0, 2);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gridPane.add</a:t>
            </a:r>
            <a:r>
              <a:rPr lang="en-IN" dirty="0"/>
              <a:t>(button2, 1, 2);</a:t>
            </a:r>
          </a:p>
        </p:txBody>
      </p:sp>
    </p:spTree>
    <p:extLst>
      <p:ext uri="{BB962C8B-B14F-4D97-AF65-F5344CB8AC3E}">
        <p14:creationId xmlns:p14="http://schemas.microsoft.com/office/powerpoint/2010/main" val="246981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setup of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Scene </a:t>
            </a:r>
            <a:r>
              <a:rPr lang="en-IN" i="1" dirty="0" err="1"/>
              <a:t>scene</a:t>
            </a:r>
            <a:r>
              <a:rPr lang="en-IN" i="1" dirty="0"/>
              <a:t> = new Scene(</a:t>
            </a:r>
            <a:r>
              <a:rPr lang="en-IN" i="1" dirty="0" err="1"/>
              <a:t>gridPane</a:t>
            </a:r>
            <a:r>
              <a:rPr lang="en-IN" i="1" dirty="0"/>
              <a:t>); </a:t>
            </a:r>
          </a:p>
          <a:p>
            <a:pPr marL="0" indent="0">
              <a:buNone/>
            </a:pPr>
            <a:r>
              <a:rPr lang="en-IN" i="1" dirty="0"/>
              <a:t>       </a:t>
            </a:r>
          </a:p>
          <a:p>
            <a:pPr marL="0" indent="0">
              <a:buNone/>
            </a:pPr>
            <a:r>
              <a:rPr lang="en-IN" i="1" dirty="0"/>
              <a:t>      //Setting title to the Stage </a:t>
            </a:r>
          </a:p>
          <a:p>
            <a:pPr marL="0" indent="0">
              <a:buNone/>
            </a:pPr>
            <a:r>
              <a:rPr lang="en-IN" i="1" dirty="0"/>
              <a:t>      </a:t>
            </a:r>
            <a:r>
              <a:rPr lang="en-IN" i="1" dirty="0" err="1"/>
              <a:t>stage.setTitle</a:t>
            </a:r>
            <a:r>
              <a:rPr lang="en-IN" i="1" dirty="0"/>
              <a:t>("CSS Example"); </a:t>
            </a:r>
          </a:p>
          <a:p>
            <a:pPr marL="0" indent="0">
              <a:buNone/>
            </a:pPr>
            <a:r>
              <a:rPr lang="en-IN" i="1" dirty="0"/>
              <a:t>         </a:t>
            </a:r>
          </a:p>
          <a:p>
            <a:pPr marL="0" indent="0">
              <a:buNone/>
            </a:pPr>
            <a:r>
              <a:rPr lang="en-IN" i="1" dirty="0"/>
              <a:t>      //Adding scene to the stage </a:t>
            </a:r>
          </a:p>
          <a:p>
            <a:pPr marL="0" indent="0">
              <a:buNone/>
            </a:pPr>
            <a:r>
              <a:rPr lang="en-IN" i="1" dirty="0"/>
              <a:t>      </a:t>
            </a:r>
            <a:r>
              <a:rPr lang="en-IN" i="1" dirty="0" err="1"/>
              <a:t>stage.setScene</a:t>
            </a:r>
            <a:r>
              <a:rPr lang="en-IN" i="1" dirty="0"/>
              <a:t>(scene);</a:t>
            </a:r>
          </a:p>
          <a:p>
            <a:pPr marL="0" indent="0">
              <a:buNone/>
            </a:pPr>
            <a:r>
              <a:rPr lang="en-IN" i="1" dirty="0"/>
              <a:t>      </a:t>
            </a:r>
          </a:p>
          <a:p>
            <a:pPr marL="0" indent="0">
              <a:buNone/>
            </a:pPr>
            <a:r>
              <a:rPr lang="en-IN" i="1" dirty="0"/>
              <a:t>      //Displaying the contents of the stage </a:t>
            </a:r>
          </a:p>
          <a:p>
            <a:pPr marL="0" indent="0">
              <a:buNone/>
            </a:pPr>
            <a:r>
              <a:rPr lang="en-IN" i="1" dirty="0"/>
              <a:t>      </a:t>
            </a:r>
            <a:r>
              <a:rPr lang="en-IN" i="1" dirty="0" err="1"/>
              <a:t>stage.show</a:t>
            </a:r>
            <a:r>
              <a:rPr lang="en-IN" i="1" dirty="0"/>
              <a:t>(); </a:t>
            </a:r>
          </a:p>
          <a:p>
            <a:pPr marL="0" indent="0">
              <a:buNone/>
            </a:pPr>
            <a:r>
              <a:rPr lang="en-IN" i="1" dirty="0"/>
              <a:t>   }      </a:t>
            </a:r>
          </a:p>
          <a:p>
            <a:pPr marL="0" indent="0">
              <a:buNone/>
            </a:pPr>
            <a:r>
              <a:rPr lang="en-IN" i="1" dirty="0"/>
              <a:t>   public static void main(String </a:t>
            </a:r>
            <a:r>
              <a:rPr lang="en-IN" i="1" dirty="0" err="1"/>
              <a:t>args</a:t>
            </a:r>
            <a:r>
              <a:rPr lang="en-IN" i="1" dirty="0"/>
              <a:t>[]){ </a:t>
            </a:r>
          </a:p>
          <a:p>
            <a:pPr marL="0" indent="0">
              <a:buNone/>
            </a:pPr>
            <a:r>
              <a:rPr lang="en-IN" i="1" dirty="0"/>
              <a:t>      launch(</a:t>
            </a:r>
            <a:r>
              <a:rPr lang="en-IN" i="1" dirty="0" err="1"/>
              <a:t>args</a:t>
            </a:r>
            <a:r>
              <a:rPr lang="en-IN" i="1" dirty="0"/>
              <a:t>); </a:t>
            </a:r>
          </a:p>
          <a:p>
            <a:pPr marL="0" indent="0">
              <a:buNone/>
            </a:pPr>
            <a:r>
              <a:rPr lang="en-IN" i="1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02518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3525"/>
            <a:ext cx="7772400" cy="50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 </a:t>
            </a:r>
            <a:r>
              <a:rPr lang="en-US" b="1" dirty="0" smtClean="0"/>
              <a:t>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Button </a:t>
            </a:r>
            <a:r>
              <a:rPr lang="en-US" i="1" dirty="0" err="1"/>
              <a:t>btn</a:t>
            </a:r>
            <a:r>
              <a:rPr lang="en-US" i="1" dirty="0"/>
              <a:t> = new Button("Sign in");</a:t>
            </a:r>
          </a:p>
          <a:p>
            <a:pPr marL="0" indent="0">
              <a:buNone/>
            </a:pPr>
            <a:r>
              <a:rPr lang="en-IN" i="1" dirty="0" err="1"/>
              <a:t>HBox</a:t>
            </a:r>
            <a:r>
              <a:rPr lang="en-IN" i="1" dirty="0"/>
              <a:t> </a:t>
            </a:r>
            <a:r>
              <a:rPr lang="en-IN" i="1" dirty="0" err="1"/>
              <a:t>hbBtn</a:t>
            </a:r>
            <a:r>
              <a:rPr lang="en-IN" i="1" dirty="0"/>
              <a:t> = new </a:t>
            </a:r>
            <a:r>
              <a:rPr lang="en-IN" i="1" dirty="0" err="1"/>
              <a:t>HBox</a:t>
            </a:r>
            <a:r>
              <a:rPr lang="en-IN" i="1" dirty="0"/>
              <a:t>(10);</a:t>
            </a:r>
          </a:p>
          <a:p>
            <a:pPr marL="0" indent="0">
              <a:buNone/>
            </a:pPr>
            <a:r>
              <a:rPr lang="en-IN" i="1" dirty="0" err="1"/>
              <a:t>hbBtn.setAlignment</a:t>
            </a:r>
            <a:r>
              <a:rPr lang="en-IN" i="1" dirty="0"/>
              <a:t>(</a:t>
            </a:r>
            <a:r>
              <a:rPr lang="en-IN" i="1" dirty="0" err="1"/>
              <a:t>Pos.BOTTOM_RIGHT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err="1"/>
              <a:t>hbBtn.getChildren</a:t>
            </a:r>
            <a:r>
              <a:rPr lang="en-IN" i="1" dirty="0"/>
              <a:t>().add(</a:t>
            </a:r>
            <a:r>
              <a:rPr lang="en-IN" i="1" dirty="0" err="1"/>
              <a:t>btn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 err="1"/>
              <a:t>grid.add</a:t>
            </a:r>
            <a:r>
              <a:rPr lang="en-IN" i="1" dirty="0"/>
              <a:t>(</a:t>
            </a:r>
            <a:r>
              <a:rPr lang="en-IN" i="1" dirty="0" err="1"/>
              <a:t>hbBtn</a:t>
            </a:r>
            <a:r>
              <a:rPr lang="en-IN" i="1" dirty="0"/>
              <a:t>, 1, 4</a:t>
            </a:r>
            <a:r>
              <a:rPr lang="en-IN" i="1" dirty="0" smtClean="0"/>
              <a:t>);</a:t>
            </a:r>
          </a:p>
          <a:p>
            <a:pPr algn="just"/>
            <a:r>
              <a:rPr lang="en-US" dirty="0"/>
              <a:t>The first line creates a button named </a:t>
            </a:r>
            <a:r>
              <a:rPr lang="en-US" dirty="0" err="1"/>
              <a:t>btn</a:t>
            </a:r>
            <a:r>
              <a:rPr lang="en-US" dirty="0"/>
              <a:t> with the label Sign in, and the second </a:t>
            </a:r>
            <a:r>
              <a:rPr lang="en-US" dirty="0" smtClean="0"/>
              <a:t>line creates </a:t>
            </a:r>
            <a:r>
              <a:rPr lang="en-US" dirty="0"/>
              <a:t>an </a:t>
            </a:r>
            <a:r>
              <a:rPr lang="en-US" dirty="0" err="1"/>
              <a:t>HBox</a:t>
            </a:r>
            <a:r>
              <a:rPr lang="en-US" dirty="0"/>
              <a:t> layout pane named </a:t>
            </a:r>
            <a:r>
              <a:rPr lang="en-US" dirty="0" err="1"/>
              <a:t>hbBtn</a:t>
            </a:r>
            <a:r>
              <a:rPr lang="en-US" dirty="0"/>
              <a:t> with spacing of 10 pixels.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HBox</a:t>
            </a:r>
            <a:r>
              <a:rPr lang="en-US" dirty="0"/>
              <a:t> pane </a:t>
            </a:r>
            <a:r>
              <a:rPr lang="en-US" dirty="0" smtClean="0"/>
              <a:t>sets an </a:t>
            </a:r>
            <a:r>
              <a:rPr lang="en-US" dirty="0"/>
              <a:t>alignment for the button that is different from the alignment applied to the </a:t>
            </a:r>
            <a:r>
              <a:rPr lang="en-US" dirty="0" smtClean="0"/>
              <a:t>other controls </a:t>
            </a:r>
            <a:r>
              <a:rPr lang="en-US" dirty="0"/>
              <a:t>in the grid pane.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alignment property has a value of </a:t>
            </a:r>
            <a:r>
              <a:rPr lang="en-US" dirty="0" err="1" smtClean="0"/>
              <a:t>Pos.BOTTOM_RIGHT</a:t>
            </a:r>
            <a:r>
              <a:rPr lang="en-US" dirty="0" smtClean="0"/>
              <a:t>, which </a:t>
            </a:r>
            <a:r>
              <a:rPr lang="en-US" dirty="0"/>
              <a:t>positions a node at the bottom of the space vertically and at the right edge </a:t>
            </a:r>
            <a:r>
              <a:rPr lang="en-US" dirty="0" smtClean="0"/>
              <a:t>of the </a:t>
            </a:r>
            <a:r>
              <a:rPr lang="en-US" dirty="0"/>
              <a:t>space horizontally.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button is added as a child of the </a:t>
            </a:r>
            <a:r>
              <a:rPr lang="en-US" dirty="0" err="1"/>
              <a:t>HBox</a:t>
            </a:r>
            <a:r>
              <a:rPr lang="en-US" dirty="0"/>
              <a:t> pane, and the </a:t>
            </a:r>
            <a:r>
              <a:rPr lang="en-US" dirty="0" err="1"/>
              <a:t>HBox</a:t>
            </a:r>
            <a:endParaRPr lang="en-US" dirty="0"/>
          </a:p>
          <a:p>
            <a:pPr algn="just"/>
            <a:r>
              <a:rPr lang="en-US" dirty="0"/>
              <a:t>pane is added to the grid in column 1, row 4.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745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JavaFX applications can use Java API libraries to access native system capabilities and connect to server-based middleware applications</a:t>
            </a:r>
            <a:r>
              <a:rPr lang="en-US" dirty="0" smtClean="0"/>
              <a:t>.</a:t>
            </a:r>
          </a:p>
          <a:p>
            <a:r>
              <a:rPr lang="en-US" dirty="0"/>
              <a:t>With JavaFX, you can build many types of applications. </a:t>
            </a:r>
            <a:endParaRPr lang="en-US" dirty="0" smtClean="0"/>
          </a:p>
          <a:p>
            <a:r>
              <a:rPr lang="en-US" dirty="0" smtClean="0"/>
              <a:t>The applications as Network-aware that </a:t>
            </a:r>
            <a:r>
              <a:rPr lang="en-US" dirty="0"/>
              <a:t>are deployed across multiple platforms and display information in a high-performance modern user interface that features audio, video, graphics, and animation.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5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24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a Text control for displaying the message,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final </a:t>
            </a:r>
            <a:r>
              <a:rPr lang="en-US" i="1" dirty="0"/>
              <a:t>Text </a:t>
            </a:r>
            <a:r>
              <a:rPr lang="en-US" i="1" dirty="0" err="1"/>
              <a:t>actiontarget</a:t>
            </a:r>
            <a:r>
              <a:rPr lang="en-US" i="1" dirty="0"/>
              <a:t> = new Text();</a:t>
            </a:r>
          </a:p>
          <a:p>
            <a:pPr marL="0" indent="0">
              <a:buNone/>
            </a:pPr>
            <a:r>
              <a:rPr lang="en-IN" i="1" dirty="0" smtClean="0"/>
              <a:t>	</a:t>
            </a:r>
            <a:r>
              <a:rPr lang="en-IN" i="1" dirty="0" err="1" smtClean="0"/>
              <a:t>grid.add</a:t>
            </a:r>
            <a:r>
              <a:rPr lang="en-IN" i="1" dirty="0" smtClean="0"/>
              <a:t>(</a:t>
            </a:r>
            <a:r>
              <a:rPr lang="en-IN" i="1" dirty="0" err="1" smtClean="0"/>
              <a:t>actiontarget</a:t>
            </a:r>
            <a:r>
              <a:rPr lang="en-IN" i="1" dirty="0"/>
              <a:t>, 1, 6</a:t>
            </a:r>
            <a:r>
              <a:rPr lang="en-IN" i="1" dirty="0" smtClean="0"/>
              <a:t>);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21421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Code to Handle an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Ensure that you have added this import</a:t>
            </a:r>
            <a:r>
              <a:rPr lang="en-IN" i="1" dirty="0" smtClean="0">
                <a:solidFill>
                  <a:srgbClr val="FF0000"/>
                </a:solidFill>
              </a:rPr>
              <a:t> : import </a:t>
            </a:r>
            <a:r>
              <a:rPr lang="en-IN" i="1" dirty="0" err="1">
                <a:solidFill>
                  <a:srgbClr val="FF0000"/>
                </a:solidFill>
              </a:rPr>
              <a:t>javafx.event.ActionEvent</a:t>
            </a:r>
            <a:r>
              <a:rPr lang="en-IN" i="1" dirty="0">
                <a:solidFill>
                  <a:srgbClr val="FF0000"/>
                </a:solidFill>
              </a:rPr>
              <a:t>;</a:t>
            </a:r>
            <a:endParaRPr lang="en-IN" i="1" dirty="0" smtClean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IN" i="1" dirty="0"/>
          </a:p>
          <a:p>
            <a:pPr marL="274320" lvl="1" indent="0">
              <a:buNone/>
            </a:pPr>
            <a:r>
              <a:rPr lang="en-IN" i="1" dirty="0" err="1" smtClean="0"/>
              <a:t>btn.setOnAction</a:t>
            </a:r>
            <a:r>
              <a:rPr lang="en-IN" i="1" dirty="0" smtClean="0"/>
              <a:t>(new </a:t>
            </a:r>
            <a:r>
              <a:rPr lang="en-IN" i="1" dirty="0" err="1"/>
              <a:t>EventHandler</a:t>
            </a:r>
            <a:r>
              <a:rPr lang="en-IN" i="1" dirty="0"/>
              <a:t>&lt;</a:t>
            </a:r>
            <a:r>
              <a:rPr lang="en-IN" i="1" dirty="0" err="1"/>
              <a:t>ActionEvent</a:t>
            </a:r>
            <a:r>
              <a:rPr lang="en-IN" i="1" dirty="0"/>
              <a:t>&gt;() {</a:t>
            </a:r>
          </a:p>
          <a:p>
            <a:pPr marL="274320" lvl="1" indent="0">
              <a:buNone/>
            </a:pPr>
            <a:r>
              <a:rPr lang="en-IN" i="1" dirty="0" smtClean="0"/>
              <a:t>	public </a:t>
            </a:r>
            <a:r>
              <a:rPr lang="en-IN" i="1" dirty="0"/>
              <a:t>void handle(</a:t>
            </a:r>
            <a:r>
              <a:rPr lang="en-IN" i="1" dirty="0" err="1"/>
              <a:t>ActionEvent</a:t>
            </a:r>
            <a:r>
              <a:rPr lang="en-IN" i="1" dirty="0"/>
              <a:t> e) {</a:t>
            </a:r>
          </a:p>
          <a:p>
            <a:pPr marL="274320" lvl="1" indent="0">
              <a:buNone/>
            </a:pPr>
            <a:r>
              <a:rPr lang="en-IN" i="1" dirty="0" smtClean="0"/>
              <a:t>	</a:t>
            </a:r>
            <a:r>
              <a:rPr lang="en-IN" i="1" dirty="0" err="1" smtClean="0"/>
              <a:t>actiontarget.setFill</a:t>
            </a:r>
            <a:r>
              <a:rPr lang="en-IN" i="1" dirty="0" smtClean="0"/>
              <a:t>(</a:t>
            </a:r>
            <a:r>
              <a:rPr lang="en-IN" i="1" dirty="0" err="1" smtClean="0"/>
              <a:t>Color.FIREBRICK</a:t>
            </a:r>
            <a:r>
              <a:rPr lang="en-IN" i="1" dirty="0"/>
              <a:t>);</a:t>
            </a:r>
          </a:p>
          <a:p>
            <a:pPr marL="27432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actiontarget.setText</a:t>
            </a:r>
            <a:r>
              <a:rPr lang="en-US" i="1" dirty="0"/>
              <a:t>("Sign in button pressed");</a:t>
            </a:r>
          </a:p>
          <a:p>
            <a:pPr marL="274320" lvl="1" indent="0">
              <a:buNone/>
            </a:pPr>
            <a:r>
              <a:rPr lang="en-IN" i="1" dirty="0" smtClean="0"/>
              <a:t>	}</a:t>
            </a:r>
            <a:endParaRPr lang="en-IN" i="1" dirty="0"/>
          </a:p>
          <a:p>
            <a:pPr marL="274320" lvl="1" indent="0">
              <a:buNone/>
            </a:pPr>
            <a:r>
              <a:rPr lang="en-IN" i="1" dirty="0" smtClean="0"/>
              <a:t>});</a:t>
            </a:r>
          </a:p>
          <a:p>
            <a:r>
              <a:rPr lang="en-US" dirty="0"/>
              <a:t>The </a:t>
            </a:r>
            <a:r>
              <a:rPr lang="en-US" dirty="0" err="1"/>
              <a:t>setOnAction</a:t>
            </a:r>
            <a:r>
              <a:rPr lang="en-US" dirty="0"/>
              <a:t>() method is used to register an event handler that sets the</a:t>
            </a:r>
          </a:p>
          <a:p>
            <a:r>
              <a:rPr lang="en-US" dirty="0" err="1"/>
              <a:t>actiontarget</a:t>
            </a:r>
            <a:r>
              <a:rPr lang="en-US" dirty="0"/>
              <a:t> object to Sign in button pressed when the user presses the button.</a:t>
            </a:r>
          </a:p>
          <a:p>
            <a:r>
              <a:rPr lang="en-US" dirty="0"/>
              <a:t>The color of the </a:t>
            </a:r>
            <a:r>
              <a:rPr lang="en-US" dirty="0" err="1"/>
              <a:t>actiontarget</a:t>
            </a:r>
            <a:r>
              <a:rPr lang="en-US" dirty="0"/>
              <a:t> object is set to firebrick 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9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6387"/>
            <a:ext cx="7772400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4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JFX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APIs</a:t>
            </a:r>
            <a:r>
              <a:rPr lang="en-US" dirty="0"/>
              <a:t>. JavaFX is a Java library that consists of classes and interfaces that are written in Java </a:t>
            </a:r>
            <a:r>
              <a:rPr lang="en-US" dirty="0" smtClean="0"/>
              <a:t>code.</a:t>
            </a:r>
          </a:p>
          <a:p>
            <a:r>
              <a:rPr lang="en-US" b="1" dirty="0" smtClean="0"/>
              <a:t>FXML</a:t>
            </a:r>
            <a:r>
              <a:rPr lang="en-US" dirty="0" smtClean="0"/>
              <a:t>. </a:t>
            </a:r>
            <a:r>
              <a:rPr lang="en-US" dirty="0"/>
              <a:t>FXML is an XML-based declarative markup language for constructing a JavaFX application user interface. </a:t>
            </a:r>
            <a:endParaRPr lang="en-US" dirty="0" smtClean="0"/>
          </a:p>
          <a:p>
            <a:r>
              <a:rPr lang="en-US" b="1" dirty="0"/>
              <a:t>Scene Builder </a:t>
            </a:r>
            <a:r>
              <a:rPr lang="en-US" dirty="0" smtClean="0"/>
              <a:t>application </a:t>
            </a:r>
            <a:r>
              <a:rPr lang="en-US" dirty="0"/>
              <a:t>in IDE’s such as Eclipse and NetBeans, the users can access a drag and drop design interface,</a:t>
            </a:r>
            <a:endParaRPr lang="en-US" dirty="0" smtClean="0"/>
          </a:p>
          <a:p>
            <a:r>
              <a:rPr lang="en-US" b="1" dirty="0" err="1"/>
              <a:t>WebView</a:t>
            </a:r>
            <a:r>
              <a:rPr lang="en-US" b="1" dirty="0"/>
              <a:t>.</a:t>
            </a:r>
            <a:r>
              <a:rPr lang="en-US" dirty="0"/>
              <a:t> A web component that uses </a:t>
            </a:r>
            <a:r>
              <a:rPr lang="en-US" dirty="0" err="1"/>
              <a:t>WebKitHTML</a:t>
            </a:r>
            <a:r>
              <a:rPr lang="en-US" dirty="0"/>
              <a:t> technology to make it possible to embed web pages within a JavaFX application. </a:t>
            </a:r>
            <a:endParaRPr lang="en-US" dirty="0" smtClean="0"/>
          </a:p>
          <a:p>
            <a:r>
              <a:rPr lang="en-US" b="1" dirty="0"/>
              <a:t>Swing interoperability. </a:t>
            </a:r>
            <a:r>
              <a:rPr lang="en-US" dirty="0"/>
              <a:t>Existing Swing applications can be updated with JavaFX features, such as rich graphics media playback and embedded Web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Built-in UI controls and CSS</a:t>
            </a:r>
            <a:r>
              <a:rPr lang="en-US" dirty="0"/>
              <a:t>. JavaFX provides all the major UI controls that are required to develop a full-featured application. Components can be skinned with standard Web technologies such as </a:t>
            </a:r>
            <a:r>
              <a:rPr lang="en-US" dirty="0" smtClean="0"/>
              <a:t>CSS</a:t>
            </a:r>
          </a:p>
          <a:p>
            <a:r>
              <a:rPr lang="en-IN" dirty="0"/>
              <a:t>3D Graphics Features. </a:t>
            </a:r>
            <a:endParaRPr lang="en-IN" dirty="0" smtClean="0"/>
          </a:p>
          <a:p>
            <a:r>
              <a:rPr lang="en-IN" dirty="0"/>
              <a:t>Canvas API and Printing API. </a:t>
            </a:r>
            <a:endParaRPr lang="en-IN" dirty="0" smtClean="0"/>
          </a:p>
          <a:p>
            <a:r>
              <a:rPr lang="en-US" b="1" dirty="0"/>
              <a:t>Rich set of API’s</a:t>
            </a:r>
            <a:r>
              <a:rPr lang="en-US" dirty="0"/>
              <a:t> − JavaFX library provides a rich set of API’s to develop GUI applications, 2D and 3D graphics, etc</a:t>
            </a:r>
            <a:r>
              <a:rPr lang="en-US" dirty="0" smtClean="0"/>
              <a:t>.</a:t>
            </a:r>
          </a:p>
          <a:p>
            <a:r>
              <a:rPr lang="en-US" b="1" dirty="0"/>
              <a:t>Rich Text Support</a:t>
            </a:r>
            <a:r>
              <a:rPr lang="en-US" dirty="0"/>
              <a:t>. JavaFX 8 brings enhanced text support to JavaFX, including bi-directional text and complex text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JFX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924799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Scene Graph </a:t>
            </a:r>
            <a:r>
              <a:rPr lang="en-IN" dirty="0" smtClean="0"/>
              <a:t>- </a:t>
            </a:r>
            <a:r>
              <a:rPr lang="en-US" dirty="0"/>
              <a:t>A single element in a scene graph is called a node</a:t>
            </a:r>
            <a:endParaRPr lang="en-IN" dirty="0" smtClean="0"/>
          </a:p>
          <a:p>
            <a:r>
              <a:rPr lang="en-IN" dirty="0" smtClean="0"/>
              <a:t>Java </a:t>
            </a:r>
            <a:r>
              <a:rPr lang="en-IN" dirty="0"/>
              <a:t>Public APIs for JavaFX Features </a:t>
            </a:r>
            <a:r>
              <a:rPr lang="en-IN" dirty="0" smtClean="0"/>
              <a:t> -</a:t>
            </a:r>
            <a:r>
              <a:rPr lang="en-US" dirty="0"/>
              <a:t> Allow the use of powerful Java features, such as generics, annotations, multithreading</a:t>
            </a:r>
            <a:endParaRPr lang="en-IN" dirty="0" smtClean="0"/>
          </a:p>
          <a:p>
            <a:r>
              <a:rPr lang="en-IN" dirty="0" smtClean="0"/>
              <a:t>Graphics </a:t>
            </a:r>
            <a:r>
              <a:rPr lang="en-IN" dirty="0"/>
              <a:t>System </a:t>
            </a:r>
            <a:r>
              <a:rPr lang="en-IN" dirty="0" smtClean="0"/>
              <a:t>- </a:t>
            </a:r>
            <a:r>
              <a:rPr lang="en-US" dirty="0"/>
              <a:t>It supports both 2-D and 3-D scene graphs.</a:t>
            </a:r>
            <a:endParaRPr lang="en-IN" dirty="0" smtClean="0"/>
          </a:p>
          <a:p>
            <a:r>
              <a:rPr lang="en-IN" dirty="0" smtClean="0"/>
              <a:t>Glass </a:t>
            </a:r>
            <a:r>
              <a:rPr lang="en-IN" dirty="0"/>
              <a:t>Windowing Toolkit </a:t>
            </a:r>
            <a:r>
              <a:rPr lang="en-IN" dirty="0" smtClean="0"/>
              <a:t>- </a:t>
            </a:r>
            <a:r>
              <a:rPr lang="en-US" dirty="0"/>
              <a:t>main responsibility is to provide native operating services, such as managing the windows, timers, and surfaces</a:t>
            </a:r>
            <a:endParaRPr lang="en-IN" dirty="0" smtClean="0"/>
          </a:p>
          <a:p>
            <a:r>
              <a:rPr lang="en-IN" dirty="0" smtClean="0"/>
              <a:t>Media </a:t>
            </a:r>
            <a:r>
              <a:rPr lang="en-IN" dirty="0"/>
              <a:t>and Images </a:t>
            </a:r>
            <a:endParaRPr lang="en-IN" dirty="0" smtClean="0"/>
          </a:p>
          <a:p>
            <a:r>
              <a:rPr lang="en-IN" dirty="0" smtClean="0"/>
              <a:t>Web </a:t>
            </a:r>
            <a:r>
              <a:rPr lang="en-IN" dirty="0"/>
              <a:t>Component </a:t>
            </a:r>
            <a:endParaRPr lang="en-IN" dirty="0" smtClean="0"/>
          </a:p>
          <a:p>
            <a:r>
              <a:rPr lang="en-IN" dirty="0" smtClean="0"/>
              <a:t>CSS - </a:t>
            </a:r>
            <a:r>
              <a:rPr lang="en-US" dirty="0"/>
              <a:t>JavaFX Cascading Style Sheets (CSS) provides the ability to apply customized styling to the user interface of a JavaFX application </a:t>
            </a:r>
            <a:endParaRPr lang="en-IN" dirty="0" smtClean="0"/>
          </a:p>
          <a:p>
            <a:r>
              <a:rPr lang="en-IN" dirty="0" smtClean="0"/>
              <a:t>UI </a:t>
            </a:r>
            <a:r>
              <a:rPr lang="en-IN" dirty="0"/>
              <a:t>Controls </a:t>
            </a:r>
            <a:r>
              <a:rPr lang="en-IN" dirty="0" smtClean="0"/>
              <a:t> - check box, button, </a:t>
            </a:r>
            <a:r>
              <a:rPr lang="en-IN" dirty="0" err="1" smtClean="0"/>
              <a:t>listbox</a:t>
            </a:r>
            <a:r>
              <a:rPr lang="en-IN" dirty="0" smtClean="0"/>
              <a:t>, progress</a:t>
            </a:r>
          </a:p>
          <a:p>
            <a:r>
              <a:rPr lang="en-IN" dirty="0" smtClean="0"/>
              <a:t>Layout – </a:t>
            </a:r>
            <a:r>
              <a:rPr lang="en-IN" dirty="0" err="1" smtClean="0"/>
              <a:t>Borderpane</a:t>
            </a:r>
            <a:r>
              <a:rPr lang="en-IN" dirty="0" smtClean="0"/>
              <a:t>, </a:t>
            </a:r>
            <a:r>
              <a:rPr lang="en-IN" dirty="0" err="1" smtClean="0"/>
              <a:t>Hbox</a:t>
            </a:r>
            <a:r>
              <a:rPr lang="en-IN" dirty="0" smtClean="0"/>
              <a:t>, </a:t>
            </a:r>
            <a:r>
              <a:rPr lang="en-IN" dirty="0" err="1" smtClean="0"/>
              <a:t>Vbox</a:t>
            </a:r>
            <a:r>
              <a:rPr lang="en-IN" dirty="0" smtClean="0"/>
              <a:t>, </a:t>
            </a:r>
            <a:r>
              <a:rPr lang="en-IN" dirty="0" err="1" smtClean="0"/>
              <a:t>Gridpane</a:t>
            </a:r>
            <a:r>
              <a:rPr lang="en-IN" dirty="0" smtClean="0"/>
              <a:t>, </a:t>
            </a:r>
            <a:r>
              <a:rPr lang="en-IN" dirty="0" err="1" smtClean="0"/>
              <a:t>Stackpane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JavaFX Application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FX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0930"/>
            <a:ext cx="7696200" cy="47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Stage</a:t>
            </a:r>
            <a:r>
              <a:rPr lang="en-US" dirty="0"/>
              <a:t> </a:t>
            </a:r>
            <a:r>
              <a:rPr lang="en-US" dirty="0" smtClean="0"/>
              <a:t>- A </a:t>
            </a:r>
            <a:r>
              <a:rPr lang="en-US" dirty="0"/>
              <a:t>stage (a window) contains all the objects of a JavaFX application. It is represented by </a:t>
            </a:r>
            <a:r>
              <a:rPr lang="en-US" b="1" dirty="0"/>
              <a:t>Stage</a:t>
            </a:r>
            <a:r>
              <a:rPr lang="en-US" dirty="0"/>
              <a:t> class of the package </a:t>
            </a:r>
            <a:r>
              <a:rPr lang="en-US" b="1" dirty="0" err="1"/>
              <a:t>javafx.stage</a:t>
            </a:r>
            <a:r>
              <a:rPr lang="en-US" dirty="0"/>
              <a:t>. The created stage object is passed as an argument to the </a:t>
            </a:r>
            <a:r>
              <a:rPr lang="en-US" b="1" dirty="0"/>
              <a:t>start()</a:t>
            </a:r>
            <a:r>
              <a:rPr lang="en-US" dirty="0"/>
              <a:t> method of the </a:t>
            </a:r>
            <a:r>
              <a:rPr lang="en-US" b="1" dirty="0"/>
              <a:t>Application</a:t>
            </a:r>
            <a:r>
              <a:rPr lang="en-US" dirty="0"/>
              <a:t> </a:t>
            </a:r>
            <a:r>
              <a:rPr lang="en-US" dirty="0" smtClean="0"/>
              <a:t>class. </a:t>
            </a:r>
          </a:p>
          <a:p>
            <a:r>
              <a:rPr lang="en-US" dirty="0" smtClean="0"/>
              <a:t>Scene- Scene </a:t>
            </a:r>
            <a:r>
              <a:rPr lang="en-US" dirty="0"/>
              <a:t>represents the physical contents of a JavaFX application. It contains all the contents of a scene graph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A node may include −</a:t>
            </a:r>
          </a:p>
          <a:p>
            <a:pPr lvl="2"/>
            <a:r>
              <a:rPr lang="en-IN" dirty="0"/>
              <a:t>Geometrical (Graphical) objects (2D and 3D) such as − Circle, Rectangle, Polygon, etc.</a:t>
            </a:r>
          </a:p>
          <a:p>
            <a:pPr lvl="2"/>
            <a:r>
              <a:rPr lang="en-IN" dirty="0"/>
              <a:t>UI Controls such as − Button, Checkbox, Choice Box, Text Area, etc.</a:t>
            </a:r>
          </a:p>
          <a:p>
            <a:pPr lvl="2"/>
            <a:r>
              <a:rPr lang="en-IN" dirty="0"/>
              <a:t>Containers (Layout Panes) such as Border Pane, Grid Pane, Flow Pane, etc.</a:t>
            </a:r>
          </a:p>
          <a:p>
            <a:pPr lvl="2"/>
            <a:r>
              <a:rPr lang="en-IN" dirty="0"/>
              <a:t>Media elements such as Audio, Video and Image Objects.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9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</a:t>
            </a:r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Application</a:t>
            </a:r>
            <a:r>
              <a:rPr lang="en-US" dirty="0"/>
              <a:t> class of </a:t>
            </a:r>
            <a:r>
              <a:rPr lang="en-US" dirty="0" smtClean="0"/>
              <a:t>the package</a:t>
            </a:r>
            <a:r>
              <a:rPr lang="en-US" dirty="0"/>
              <a:t> </a:t>
            </a:r>
            <a:r>
              <a:rPr lang="en-US" b="1" dirty="0" err="1"/>
              <a:t>javafx.application</a:t>
            </a:r>
            <a:r>
              <a:rPr lang="en-US" dirty="0"/>
              <a:t> is the entry point of the application in JavaFX.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JavaFX application, you need to inherit this class and implement its abstract method </a:t>
            </a:r>
            <a:r>
              <a:rPr lang="en-US" b="1" dirty="0"/>
              <a:t>start()</a:t>
            </a:r>
            <a:r>
              <a:rPr lang="en-US" dirty="0"/>
              <a:t>. In this method, you need to write the entire code for the JavaFX </a:t>
            </a:r>
            <a:r>
              <a:rPr lang="en-US" dirty="0" smtClean="0"/>
              <a:t>graphics.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JavafxSample</a:t>
            </a:r>
            <a:r>
              <a:rPr lang="en-IN" dirty="0"/>
              <a:t> extends Application {  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void start(Stage </a:t>
            </a:r>
            <a:r>
              <a:rPr lang="en-IN" dirty="0" err="1"/>
              <a:t>primaryStage</a:t>
            </a:r>
            <a:r>
              <a:rPr lang="en-IN" dirty="0"/>
              <a:t>) throws Exception { </a:t>
            </a:r>
          </a:p>
          <a:p>
            <a:pPr marL="0" indent="0">
              <a:buNone/>
            </a:pPr>
            <a:r>
              <a:rPr lang="en-IN" dirty="0"/>
              <a:t>      /* </a:t>
            </a:r>
          </a:p>
          <a:p>
            <a:pPr marL="0" indent="0">
              <a:buNone/>
            </a:pPr>
            <a:r>
              <a:rPr lang="en-IN" dirty="0"/>
              <a:t>      Code for JavaFX application. </a:t>
            </a:r>
          </a:p>
          <a:p>
            <a:pPr marL="0" indent="0">
              <a:buNone/>
            </a:pPr>
            <a:r>
              <a:rPr lang="en-IN" dirty="0"/>
              <a:t>      (Stage, scene, scene graph) </a:t>
            </a:r>
          </a:p>
          <a:p>
            <a:pPr marL="0" indent="0">
              <a:buNone/>
            </a:pPr>
            <a:r>
              <a:rPr lang="en-IN" dirty="0"/>
              <a:t>      */       </a:t>
            </a:r>
          </a:p>
          <a:p>
            <a:pPr marL="0" indent="0">
              <a:buNone/>
            </a:pPr>
            <a:r>
              <a:rPr lang="en-IN" dirty="0"/>
              <a:t>   }       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[]){           </a:t>
            </a:r>
          </a:p>
          <a:p>
            <a:pPr marL="0" indent="0">
              <a:buNone/>
            </a:pPr>
            <a:r>
              <a:rPr lang="en-IN" dirty="0"/>
              <a:t>      launch(</a:t>
            </a:r>
            <a:r>
              <a:rPr lang="en-IN" dirty="0" err="1"/>
              <a:t>args</a:t>
            </a:r>
            <a:r>
              <a:rPr lang="en-IN" dirty="0"/>
              <a:t>);      </a:t>
            </a:r>
          </a:p>
          <a:p>
            <a:pPr marL="0" indent="0">
              <a:buNone/>
            </a:pPr>
            <a:r>
              <a:rPr lang="en-IN" dirty="0"/>
              <a:t>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09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</TotalTime>
  <Words>1144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Perpetua</vt:lpstr>
      <vt:lpstr>Wingdings 2</vt:lpstr>
      <vt:lpstr>Equity</vt:lpstr>
      <vt:lpstr>JFX</vt:lpstr>
      <vt:lpstr>JavaFX</vt:lpstr>
      <vt:lpstr>Features of JFX</vt:lpstr>
      <vt:lpstr>Features of JFX</vt:lpstr>
      <vt:lpstr>JFX Architecture</vt:lpstr>
      <vt:lpstr>JFX Architecture</vt:lpstr>
      <vt:lpstr>JavaFX Application Structure</vt:lpstr>
      <vt:lpstr>JavaFX Application Structure</vt:lpstr>
      <vt:lpstr>JavaFX Application</vt:lpstr>
      <vt:lpstr>Hello world</vt:lpstr>
      <vt:lpstr>Hello world</vt:lpstr>
      <vt:lpstr>Life cycle</vt:lpstr>
      <vt:lpstr>Creating a Form in JavaFX</vt:lpstr>
      <vt:lpstr>form</vt:lpstr>
      <vt:lpstr>Add Text, Labels, and Text Fields</vt:lpstr>
      <vt:lpstr>Arranging all the nodes in the grid</vt:lpstr>
      <vt:lpstr>Final setup of stage</vt:lpstr>
      <vt:lpstr>Login form</vt:lpstr>
      <vt:lpstr>Add a Button</vt:lpstr>
      <vt:lpstr>Login form</vt:lpstr>
      <vt:lpstr>Add text</vt:lpstr>
      <vt:lpstr>Add Code to Handle an Event</vt:lpstr>
      <vt:lpstr>Final Login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368</cp:revision>
  <dcterms:created xsi:type="dcterms:W3CDTF">2006-08-16T00:00:00Z</dcterms:created>
  <dcterms:modified xsi:type="dcterms:W3CDTF">2021-05-16T05:21:06Z</dcterms:modified>
</cp:coreProperties>
</file>