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Program with Synch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4461" y="914400"/>
            <a:ext cx="7772400" cy="571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Caller implements Runnable {</a:t>
            </a:r>
          </a:p>
          <a:p>
            <a:pPr marL="0" indent="0">
              <a:buNone/>
            </a:pPr>
            <a:r>
              <a:rPr lang="en-IN" dirty="0"/>
              <a:t>	String </a:t>
            </a:r>
            <a:r>
              <a:rPr lang="en-IN" dirty="0" err="1"/>
              <a:t>msg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Callme</a:t>
            </a:r>
            <a:r>
              <a:rPr lang="en-IN" dirty="0"/>
              <a:t> target;</a:t>
            </a:r>
          </a:p>
          <a:p>
            <a:pPr marL="0" indent="0">
              <a:buNone/>
            </a:pPr>
            <a:r>
              <a:rPr lang="en-IN" dirty="0"/>
              <a:t>	Thread t;</a:t>
            </a:r>
          </a:p>
          <a:p>
            <a:pPr marL="0" indent="0">
              <a:buNone/>
            </a:pPr>
            <a:r>
              <a:rPr lang="en-IN" dirty="0"/>
              <a:t>	public Caller(</a:t>
            </a:r>
            <a:r>
              <a:rPr lang="en-IN" dirty="0" err="1"/>
              <a:t>Callme</a:t>
            </a:r>
            <a:r>
              <a:rPr lang="en-IN" dirty="0"/>
              <a:t> </a:t>
            </a:r>
            <a:r>
              <a:rPr lang="en-IN" dirty="0" err="1"/>
              <a:t>targ</a:t>
            </a:r>
            <a:r>
              <a:rPr lang="en-IN" dirty="0"/>
              <a:t>, String s) {</a:t>
            </a:r>
          </a:p>
          <a:p>
            <a:pPr marL="0" indent="0">
              <a:buNone/>
            </a:pPr>
            <a:r>
              <a:rPr lang="en-IN" dirty="0"/>
              <a:t>		target = </a:t>
            </a:r>
            <a:r>
              <a:rPr lang="en-IN" dirty="0" err="1"/>
              <a:t>targ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msg</a:t>
            </a:r>
            <a:r>
              <a:rPr lang="en-IN" dirty="0"/>
              <a:t> = s;</a:t>
            </a:r>
          </a:p>
          <a:p>
            <a:pPr marL="0" indent="0">
              <a:buNone/>
            </a:pPr>
            <a:r>
              <a:rPr lang="en-IN" dirty="0"/>
              <a:t>		t = new Thread(this);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t.start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public void run() {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smtClean="0"/>
              <a:t>		 </a:t>
            </a:r>
            <a:r>
              <a:rPr lang="en-IN" dirty="0"/>
              <a:t>synchronized(target)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smtClean="0"/>
              <a:t>	</a:t>
            </a:r>
            <a:r>
              <a:rPr lang="en-IN" dirty="0" err="1" smtClean="0"/>
              <a:t>target.call</a:t>
            </a:r>
            <a:r>
              <a:rPr lang="en-IN" dirty="0" smtClean="0"/>
              <a:t>(</a:t>
            </a:r>
            <a:r>
              <a:rPr lang="en-IN" dirty="0" err="1" smtClean="0"/>
              <a:t>msg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smtClean="0"/>
              <a:t>		  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7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Program with Synch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class Synch {</a:t>
            </a:r>
          </a:p>
          <a:p>
            <a:pPr marL="0" indent="0">
              <a:buNone/>
            </a:pPr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Callme</a:t>
            </a:r>
            <a:r>
              <a:rPr lang="en-IN" dirty="0"/>
              <a:t> target = new </a:t>
            </a:r>
            <a:r>
              <a:rPr lang="en-IN" dirty="0" err="1"/>
              <a:t>Callme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	Caller ob1 = new Caller(target, "Hello");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Caller </a:t>
            </a:r>
            <a:r>
              <a:rPr lang="en-IN" dirty="0"/>
              <a:t>ob2 = new Caller(target, "Synchronized");</a:t>
            </a:r>
          </a:p>
          <a:p>
            <a:pPr marL="0" indent="0">
              <a:buNone/>
            </a:pPr>
            <a:r>
              <a:rPr lang="en-IN" dirty="0"/>
              <a:t>		Caller ob3 = new Caller(target, "World");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29470" y="4876800"/>
            <a:ext cx="3157330" cy="1477962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[Synchronized]</a:t>
            </a:r>
          </a:p>
          <a:p>
            <a:r>
              <a:rPr lang="en-IN" dirty="0"/>
              <a:t>[Hello]</a:t>
            </a:r>
          </a:p>
          <a:p>
            <a:r>
              <a:rPr lang="en-IN" dirty="0"/>
              <a:t>[World]</a:t>
            </a:r>
          </a:p>
        </p:txBody>
      </p:sp>
    </p:spTree>
    <p:extLst>
      <p:ext uri="{BB962C8B-B14F-4D97-AF65-F5344CB8AC3E}">
        <p14:creationId xmlns:p14="http://schemas.microsoft.com/office/powerpoint/2010/main" val="421099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synchronization.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two or more threads need access to a shared resource, they need some way to </a:t>
            </a:r>
            <a:r>
              <a:rPr lang="en-US" dirty="0" smtClean="0"/>
              <a:t>ensure that </a:t>
            </a:r>
            <a:r>
              <a:rPr lang="en-US" dirty="0"/>
              <a:t>the resource will be used by only one thread at a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process by which this </a:t>
            </a:r>
            <a:r>
              <a:rPr lang="en-US" dirty="0" smtClean="0"/>
              <a:t>is </a:t>
            </a:r>
            <a:r>
              <a:rPr lang="en-IN" dirty="0" smtClean="0"/>
              <a:t>achieved </a:t>
            </a:r>
            <a:r>
              <a:rPr lang="en-IN" dirty="0"/>
              <a:t>is called </a:t>
            </a:r>
            <a:r>
              <a:rPr lang="en-IN" i="1" dirty="0"/>
              <a:t>synchronization</a:t>
            </a:r>
            <a:r>
              <a:rPr lang="en-IN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72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to synchronization is the concept of the monitor</a:t>
            </a:r>
            <a:endParaRPr lang="en-IN" dirty="0"/>
          </a:p>
          <a:p>
            <a:r>
              <a:rPr lang="en-IN" dirty="0"/>
              <a:t>A </a:t>
            </a:r>
            <a:r>
              <a:rPr lang="en-IN" i="1" dirty="0" smtClean="0"/>
              <a:t>monitor </a:t>
            </a:r>
            <a:r>
              <a:rPr lang="en-US" dirty="0" smtClean="0"/>
              <a:t>is </a:t>
            </a:r>
            <a:r>
              <a:rPr lang="en-US" dirty="0"/>
              <a:t>an object that is used as a mutually exclusive lock, or </a:t>
            </a:r>
            <a:r>
              <a:rPr lang="en-US" i="1" dirty="0" err="1"/>
              <a:t>mutex</a:t>
            </a:r>
            <a:r>
              <a:rPr lang="en-US" i="1" dirty="0"/>
              <a:t>. </a:t>
            </a:r>
            <a:endParaRPr lang="en-US" i="1" dirty="0" smtClean="0"/>
          </a:p>
          <a:p>
            <a:r>
              <a:rPr lang="en-US" dirty="0" smtClean="0"/>
              <a:t>Only </a:t>
            </a:r>
            <a:r>
              <a:rPr lang="en-US" dirty="0"/>
              <a:t>one thread can </a:t>
            </a:r>
            <a:r>
              <a:rPr lang="en-US" i="1" dirty="0"/>
              <a:t>own </a:t>
            </a:r>
            <a:r>
              <a:rPr lang="en-US" dirty="0" smtClean="0"/>
              <a:t>a monitor </a:t>
            </a:r>
            <a:r>
              <a:rPr lang="en-US" dirty="0"/>
              <a:t>at a given time. When a thread acquires a lock, it is said to have </a:t>
            </a:r>
            <a:r>
              <a:rPr lang="en-US" i="1" dirty="0"/>
              <a:t>entered </a:t>
            </a:r>
            <a:r>
              <a:rPr lang="en-US" dirty="0"/>
              <a:t>the monitor.</a:t>
            </a:r>
          </a:p>
          <a:p>
            <a:r>
              <a:rPr lang="en-US" dirty="0"/>
              <a:t>All other threads attempting to enter the locked monitor will be suspended until the </a:t>
            </a:r>
            <a:r>
              <a:rPr lang="en-US" dirty="0" smtClean="0"/>
              <a:t>first thread </a:t>
            </a:r>
            <a:r>
              <a:rPr lang="en-US" i="1" dirty="0"/>
              <a:t>exits </a:t>
            </a:r>
            <a:r>
              <a:rPr lang="en-US" dirty="0"/>
              <a:t>the monitor.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other threads are said to be </a:t>
            </a:r>
            <a:r>
              <a:rPr lang="en-US" i="1" dirty="0"/>
              <a:t>waiting </a:t>
            </a:r>
            <a:r>
              <a:rPr lang="en-US" dirty="0"/>
              <a:t>for the monitor</a:t>
            </a:r>
            <a:r>
              <a:rPr lang="en-US" dirty="0" smtClean="0"/>
              <a:t>.</a:t>
            </a:r>
          </a:p>
          <a:p>
            <a:r>
              <a:rPr lang="en-IN" dirty="0"/>
              <a:t>Java implements synchronization </a:t>
            </a:r>
            <a:r>
              <a:rPr lang="en-IN" dirty="0" smtClean="0"/>
              <a:t>through </a:t>
            </a:r>
            <a:r>
              <a:rPr lang="en-IN" b="1" dirty="0"/>
              <a:t>synchronized </a:t>
            </a:r>
            <a:r>
              <a:rPr lang="en-IN" dirty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346930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Callme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 smtClean="0"/>
              <a:t>	void </a:t>
            </a:r>
            <a:r>
              <a:rPr lang="en-IN" dirty="0"/>
              <a:t>call(String </a:t>
            </a:r>
            <a:r>
              <a:rPr lang="en-IN" dirty="0" err="1"/>
              <a:t>msg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</a:t>
            </a:r>
            <a:r>
              <a:rPr lang="en-IN" dirty="0"/>
              <a:t>("[" + 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	try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			</a:t>
            </a:r>
            <a:r>
              <a:rPr lang="en-IN" dirty="0" err="1" smtClean="0"/>
              <a:t>Thread.sleep</a:t>
            </a:r>
            <a:r>
              <a:rPr lang="en-IN" dirty="0" smtClean="0"/>
              <a:t>(1000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	} </a:t>
            </a:r>
            <a:r>
              <a:rPr lang="en-IN" dirty="0"/>
              <a:t>catch(</a:t>
            </a:r>
            <a:r>
              <a:rPr lang="en-IN" dirty="0" err="1"/>
              <a:t>InterruptedException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("Interrupted");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/>
              <a:t>("]");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983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Caller implements Runnable {</a:t>
            </a:r>
          </a:p>
          <a:p>
            <a:pPr marL="0" indent="0">
              <a:buNone/>
            </a:pPr>
            <a:r>
              <a:rPr lang="en-IN" dirty="0" smtClean="0"/>
              <a:t>	String </a:t>
            </a:r>
            <a:r>
              <a:rPr lang="en-IN" dirty="0" err="1"/>
              <a:t>msg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Callme</a:t>
            </a:r>
            <a:r>
              <a:rPr lang="en-IN" dirty="0" smtClean="0"/>
              <a:t> </a:t>
            </a:r>
            <a:r>
              <a:rPr lang="en-IN" dirty="0"/>
              <a:t>target;</a:t>
            </a:r>
          </a:p>
          <a:p>
            <a:pPr marL="0" indent="0">
              <a:buNone/>
            </a:pPr>
            <a:r>
              <a:rPr lang="en-IN" dirty="0" smtClean="0"/>
              <a:t>	Thread </a:t>
            </a:r>
            <a:r>
              <a:rPr lang="en-IN" dirty="0"/>
              <a:t>t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Caller(</a:t>
            </a:r>
            <a:r>
              <a:rPr lang="en-US" dirty="0" err="1"/>
              <a:t>Callme</a:t>
            </a:r>
            <a:r>
              <a:rPr lang="en-US" dirty="0"/>
              <a:t> </a:t>
            </a:r>
            <a:r>
              <a:rPr lang="en-US" dirty="0" err="1"/>
              <a:t>targ</a:t>
            </a:r>
            <a:r>
              <a:rPr lang="en-US" dirty="0"/>
              <a:t>, String s) {</a:t>
            </a:r>
          </a:p>
          <a:p>
            <a:pPr marL="0" indent="0">
              <a:buNone/>
            </a:pPr>
            <a:r>
              <a:rPr lang="en-IN" dirty="0" smtClean="0"/>
              <a:t>		target </a:t>
            </a:r>
            <a:r>
              <a:rPr lang="en-IN" dirty="0"/>
              <a:t>= </a:t>
            </a:r>
            <a:r>
              <a:rPr lang="en-IN" dirty="0" err="1"/>
              <a:t>targ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msg</a:t>
            </a:r>
            <a:r>
              <a:rPr lang="en-IN" dirty="0" smtClean="0"/>
              <a:t> </a:t>
            </a:r>
            <a:r>
              <a:rPr lang="en-IN" dirty="0"/>
              <a:t>= s;</a:t>
            </a:r>
          </a:p>
          <a:p>
            <a:pPr marL="0" indent="0">
              <a:buNone/>
            </a:pPr>
            <a:r>
              <a:rPr lang="en-IN" dirty="0" smtClean="0"/>
              <a:t>		t </a:t>
            </a:r>
            <a:r>
              <a:rPr lang="en-IN" dirty="0"/>
              <a:t>= new Thread(this);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t.start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public </a:t>
            </a:r>
            <a:r>
              <a:rPr lang="en-IN" dirty="0"/>
              <a:t>void run()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target.call</a:t>
            </a:r>
            <a:r>
              <a:rPr lang="en-IN" dirty="0" smtClean="0"/>
              <a:t>(</a:t>
            </a:r>
            <a:r>
              <a:rPr lang="en-IN" dirty="0" err="1" smtClean="0"/>
              <a:t>msg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296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838200"/>
            <a:ext cx="81534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class Synch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Callme</a:t>
            </a:r>
            <a:r>
              <a:rPr lang="en-IN" dirty="0" smtClean="0"/>
              <a:t> </a:t>
            </a:r>
            <a:r>
              <a:rPr lang="en-IN" dirty="0"/>
              <a:t>target = new </a:t>
            </a:r>
            <a:r>
              <a:rPr lang="en-IN" dirty="0" err="1"/>
              <a:t>Callme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US" dirty="0" smtClean="0"/>
              <a:t>		Caller </a:t>
            </a:r>
            <a:r>
              <a:rPr lang="en-US" dirty="0"/>
              <a:t>ob1 = new Caller(target, "Hello");</a:t>
            </a:r>
          </a:p>
          <a:p>
            <a:pPr marL="0" indent="0">
              <a:buNone/>
            </a:pPr>
            <a:r>
              <a:rPr lang="en-US" dirty="0" smtClean="0"/>
              <a:t>		Caller </a:t>
            </a:r>
            <a:r>
              <a:rPr lang="en-US" dirty="0"/>
              <a:t>ob2 = new Caller(target, "Synchronized");</a:t>
            </a:r>
          </a:p>
          <a:p>
            <a:pPr marL="0" indent="0">
              <a:buNone/>
            </a:pPr>
            <a:r>
              <a:rPr lang="en-US" dirty="0" smtClean="0"/>
              <a:t>		Caller </a:t>
            </a:r>
            <a:r>
              <a:rPr lang="en-US" dirty="0"/>
              <a:t>ob3 = new Caller(target, "World");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[Hello[World[Synchronized]</a:t>
            </a:r>
          </a:p>
          <a:p>
            <a:pPr marL="0" indent="0">
              <a:buNone/>
            </a:pP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4215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calling </a:t>
            </a:r>
            <a:r>
              <a:rPr lang="en-US" b="1" dirty="0"/>
              <a:t>sleep( )</a:t>
            </a:r>
            <a:r>
              <a:rPr lang="en-US" dirty="0"/>
              <a:t>, the </a:t>
            </a:r>
            <a:r>
              <a:rPr lang="en-US" b="1" dirty="0"/>
              <a:t>call( ) </a:t>
            </a:r>
            <a:r>
              <a:rPr lang="en-US" dirty="0"/>
              <a:t>method allows execution to switch to another</a:t>
            </a:r>
          </a:p>
          <a:p>
            <a:r>
              <a:rPr lang="en-US" dirty="0"/>
              <a:t>thread.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results in the mixed-up output of the three message strings.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program, nothing </a:t>
            </a:r>
            <a:r>
              <a:rPr lang="en-US" dirty="0"/>
              <a:t>exists to stop all three threads from calling the same method, on the same object, </a:t>
            </a:r>
            <a:r>
              <a:rPr lang="en-US" dirty="0" smtClean="0"/>
              <a:t>at the </a:t>
            </a:r>
            <a:r>
              <a:rPr lang="en-US" dirty="0"/>
              <a:t>same time.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known as a </a:t>
            </a:r>
            <a:r>
              <a:rPr lang="en-US" i="1" dirty="0"/>
              <a:t>race condition, </a:t>
            </a:r>
            <a:r>
              <a:rPr lang="en-US" dirty="0"/>
              <a:t>because the three threads are racing </a:t>
            </a:r>
            <a:r>
              <a:rPr lang="en-US" dirty="0" smtClean="0"/>
              <a:t>each other </a:t>
            </a:r>
            <a:r>
              <a:rPr lang="en-US" dirty="0"/>
              <a:t>to complete the method.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can’t be sure when the context switch will occur.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cause a program to run </a:t>
            </a:r>
            <a:r>
              <a:rPr lang="en-US" dirty="0" smtClean="0"/>
              <a:t>right one </a:t>
            </a:r>
            <a:r>
              <a:rPr lang="en-US" dirty="0"/>
              <a:t>time and wrong the next.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10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Synchronized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To serialize the </a:t>
            </a:r>
            <a:r>
              <a:rPr lang="en-IN" dirty="0" smtClean="0"/>
              <a:t>access </a:t>
            </a:r>
            <a:r>
              <a:rPr lang="en-IN" dirty="0"/>
              <a:t>to </a:t>
            </a:r>
            <a:r>
              <a:rPr lang="en-IN" b="1" dirty="0"/>
              <a:t>call( </a:t>
            </a:r>
            <a:r>
              <a:rPr lang="en-IN" b="1" dirty="0" smtClean="0"/>
              <a:t>)</a:t>
            </a:r>
            <a:r>
              <a:rPr lang="en-IN" dirty="0"/>
              <a:t> </a:t>
            </a:r>
            <a:r>
              <a:rPr lang="en-IN" dirty="0" smtClean="0"/>
              <a:t>is by adding synchronized </a:t>
            </a:r>
            <a:r>
              <a:rPr lang="en-IN" dirty="0" smtClean="0"/>
              <a:t>keyword</a:t>
            </a:r>
            <a:endParaRPr lang="en-IN" dirty="0" smtClean="0"/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r>
              <a:rPr lang="en-IN" i="1" dirty="0" smtClean="0"/>
              <a:t>public </a:t>
            </a:r>
            <a:r>
              <a:rPr lang="en-IN" i="1" dirty="0"/>
              <a:t>void run() {</a:t>
            </a:r>
          </a:p>
          <a:p>
            <a:pPr marL="0" indent="0">
              <a:buNone/>
            </a:pPr>
            <a:r>
              <a:rPr lang="en-IN" i="1" dirty="0" smtClean="0"/>
              <a:t>	synchronized(target</a:t>
            </a:r>
            <a:r>
              <a:rPr lang="en-IN" i="1" dirty="0"/>
              <a:t>) { // synchronized block</a:t>
            </a:r>
          </a:p>
          <a:p>
            <a:pPr marL="0" indent="0">
              <a:buNone/>
            </a:pPr>
            <a:r>
              <a:rPr lang="en-IN" i="1" dirty="0" smtClean="0"/>
              <a:t>		</a:t>
            </a:r>
            <a:r>
              <a:rPr lang="en-IN" i="1" dirty="0" err="1" smtClean="0"/>
              <a:t>target.call</a:t>
            </a:r>
            <a:r>
              <a:rPr lang="en-IN" i="1" dirty="0" smtClean="0"/>
              <a:t>(</a:t>
            </a:r>
            <a:r>
              <a:rPr lang="en-IN" i="1" dirty="0" err="1" smtClean="0"/>
              <a:t>msg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i="1" dirty="0" smtClean="0"/>
              <a:t>	}</a:t>
            </a:r>
            <a:endParaRPr lang="en-IN" i="1" dirty="0"/>
          </a:p>
          <a:p>
            <a:pPr marL="0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01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Program with Synch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Callme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 smtClean="0"/>
              <a:t>	void </a:t>
            </a:r>
            <a:r>
              <a:rPr lang="en-IN" dirty="0"/>
              <a:t>call(String </a:t>
            </a:r>
            <a:r>
              <a:rPr lang="en-IN" dirty="0" err="1"/>
              <a:t>msg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</a:t>
            </a:r>
            <a:r>
              <a:rPr lang="en-IN" dirty="0"/>
              <a:t>("[" + 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	try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			</a:t>
            </a:r>
            <a:r>
              <a:rPr lang="en-IN" dirty="0" err="1" smtClean="0"/>
              <a:t>Thread.sleep</a:t>
            </a:r>
            <a:r>
              <a:rPr lang="en-IN" dirty="0" smtClean="0"/>
              <a:t>(1000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	} </a:t>
            </a:r>
            <a:r>
              <a:rPr lang="en-IN" dirty="0"/>
              <a:t>catch (</a:t>
            </a:r>
            <a:r>
              <a:rPr lang="en-IN" dirty="0" err="1"/>
              <a:t>InterruptedException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 smtClean="0"/>
              <a:t>			</a:t>
            </a:r>
            <a:r>
              <a:rPr lang="en-IN" dirty="0" err="1" smtClean="0"/>
              <a:t>System.out.println</a:t>
            </a:r>
            <a:r>
              <a:rPr lang="en-IN" dirty="0"/>
              <a:t>("Interrupted");</a:t>
            </a:r>
          </a:p>
          <a:p>
            <a:pPr marL="0" indent="0"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("]");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4927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1742</TotalTime>
  <Words>307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Franklin Gothic Book</vt:lpstr>
      <vt:lpstr>Perpetua</vt:lpstr>
      <vt:lpstr>Wingdings 2</vt:lpstr>
      <vt:lpstr>Equity</vt:lpstr>
      <vt:lpstr>Synchronization</vt:lpstr>
      <vt:lpstr>synchronization.</vt:lpstr>
      <vt:lpstr>Monitor</vt:lpstr>
      <vt:lpstr>Example</vt:lpstr>
      <vt:lpstr>Example</vt:lpstr>
      <vt:lpstr>Example</vt:lpstr>
      <vt:lpstr>Example</vt:lpstr>
      <vt:lpstr>Synchronized methods</vt:lpstr>
      <vt:lpstr>Program with Synch</vt:lpstr>
      <vt:lpstr>Program with Synch</vt:lpstr>
      <vt:lpstr>Program with Synch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344</cp:revision>
  <dcterms:created xsi:type="dcterms:W3CDTF">2006-08-16T00:00:00Z</dcterms:created>
  <dcterms:modified xsi:type="dcterms:W3CDTF">2021-03-31T11:26:03Z</dcterms:modified>
</cp:coreProperties>
</file>