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GenMethDemo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// Determine if an object is in an array.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&lt;T, V </a:t>
            </a:r>
            <a:r>
              <a:rPr lang="fr-FR" dirty="0" err="1"/>
              <a:t>extends</a:t>
            </a:r>
            <a:r>
              <a:rPr lang="fr-FR" dirty="0"/>
              <a:t> T&gt;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isIn</a:t>
            </a:r>
            <a:r>
              <a:rPr lang="fr-FR" dirty="0"/>
              <a:t>(T x, V[] y) 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nn-NO" dirty="0" smtClean="0"/>
              <a:t>	for(int </a:t>
            </a:r>
            <a:r>
              <a:rPr lang="nn-NO" dirty="0"/>
              <a:t>i=0; i &lt; y.length; i++)</a:t>
            </a:r>
          </a:p>
          <a:p>
            <a:pPr marL="0" indent="0">
              <a:buNone/>
            </a:pPr>
            <a:r>
              <a:rPr lang="en-IN" dirty="0" smtClean="0"/>
              <a:t>		if(</a:t>
            </a:r>
            <a:r>
              <a:rPr lang="en-IN" dirty="0" err="1" smtClean="0"/>
              <a:t>x.equals</a:t>
            </a:r>
            <a:r>
              <a:rPr lang="en-IN" dirty="0" smtClean="0"/>
              <a:t>(y[</a:t>
            </a:r>
            <a:r>
              <a:rPr lang="en-IN" dirty="0" err="1" smtClean="0"/>
              <a:t>i</a:t>
            </a:r>
            <a:r>
              <a:rPr lang="en-IN" dirty="0"/>
              <a:t>])) return true;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/>
              <a:t>false;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35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// Use </a:t>
            </a:r>
            <a:r>
              <a:rPr lang="en-IN" sz="1600" dirty="0" err="1"/>
              <a:t>isIn</a:t>
            </a:r>
            <a:r>
              <a:rPr lang="en-IN" sz="1600" dirty="0"/>
              <a:t>() on Integers.</a:t>
            </a:r>
          </a:p>
          <a:p>
            <a:pPr marL="0" indent="0">
              <a:buNone/>
            </a:pPr>
            <a:r>
              <a:rPr lang="en-IN" sz="1600" dirty="0"/>
              <a:t>Integer </a:t>
            </a:r>
            <a:r>
              <a:rPr lang="en-IN" sz="1600" dirty="0" err="1"/>
              <a:t>nums</a:t>
            </a:r>
            <a:r>
              <a:rPr lang="en-IN" sz="1600" dirty="0"/>
              <a:t>[] = { 1, 2, 3, 4, 5 };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isIn</a:t>
            </a:r>
            <a:r>
              <a:rPr lang="en-IN" sz="1600" dirty="0"/>
              <a:t>(2,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("2 is in </a:t>
            </a:r>
            <a:r>
              <a:rPr lang="en-IN" sz="1600" dirty="0" err="1"/>
              <a:t>nums</a:t>
            </a:r>
            <a:r>
              <a:rPr lang="en-IN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if(!</a:t>
            </a:r>
            <a:r>
              <a:rPr lang="en-IN" sz="1600" dirty="0" err="1"/>
              <a:t>isIn</a:t>
            </a:r>
            <a:r>
              <a:rPr lang="en-IN" sz="1600" dirty="0"/>
              <a:t>(7,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("7 is not in </a:t>
            </a:r>
            <a:r>
              <a:rPr lang="en-US" sz="1600" dirty="0" err="1"/>
              <a:t>nums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// Use </a:t>
            </a:r>
            <a:r>
              <a:rPr lang="en-IN" sz="1600" dirty="0" err="1"/>
              <a:t>isIn</a:t>
            </a:r>
            <a:r>
              <a:rPr lang="en-IN" sz="1600" dirty="0"/>
              <a:t>() on Strings.</a:t>
            </a:r>
          </a:p>
          <a:p>
            <a:pPr marL="0" indent="0">
              <a:buNone/>
            </a:pPr>
            <a:r>
              <a:rPr lang="en-US" sz="1600" dirty="0"/>
              <a:t>String </a:t>
            </a:r>
            <a:r>
              <a:rPr lang="en-US" sz="1600" dirty="0" err="1"/>
              <a:t>strs</a:t>
            </a:r>
            <a:r>
              <a:rPr lang="en-US" sz="1600" dirty="0"/>
              <a:t>[] = { "one", "two", "three",</a:t>
            </a:r>
          </a:p>
          <a:p>
            <a:pPr marL="0" indent="0">
              <a:buNone/>
            </a:pPr>
            <a:r>
              <a:rPr lang="en-IN" sz="1600" dirty="0"/>
              <a:t>"four", "five" };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isIn</a:t>
            </a:r>
            <a:r>
              <a:rPr lang="en-IN" sz="1600" dirty="0"/>
              <a:t>("two", </a:t>
            </a:r>
            <a:r>
              <a:rPr lang="en-IN" sz="1600" dirty="0" err="1"/>
              <a:t>strs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("two is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if(!</a:t>
            </a:r>
            <a:r>
              <a:rPr lang="en-IN" sz="1600" dirty="0" err="1"/>
              <a:t>isIn</a:t>
            </a:r>
            <a:r>
              <a:rPr lang="en-IN" sz="1600" dirty="0"/>
              <a:t>("seven", </a:t>
            </a:r>
            <a:r>
              <a:rPr lang="en-IN" sz="1600" dirty="0" err="1"/>
              <a:t>strs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("seven is not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// Oops! Won't compile! Types must be compatible.</a:t>
            </a:r>
          </a:p>
          <a:p>
            <a:pPr marL="0" indent="0">
              <a:buNone/>
            </a:pPr>
            <a:r>
              <a:rPr lang="en-IN" sz="1600" dirty="0"/>
              <a:t>// if(</a:t>
            </a:r>
            <a:r>
              <a:rPr lang="en-IN" sz="1600" dirty="0" err="1"/>
              <a:t>isIn</a:t>
            </a:r>
            <a:r>
              <a:rPr lang="en-IN" sz="1600" dirty="0"/>
              <a:t>("two",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 err="1"/>
              <a:t>System.out.println</a:t>
            </a:r>
            <a:r>
              <a:rPr lang="en-US" sz="1600" dirty="0"/>
              <a:t>("two is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5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Generic </a:t>
            </a:r>
            <a:r>
              <a:rPr lang="en-US" dirty="0" smtClean="0"/>
              <a:t>interfaces </a:t>
            </a:r>
            <a:r>
              <a:rPr lang="en-US" dirty="0"/>
              <a:t>are specified just like generic classes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i="1" dirty="0"/>
              <a:t>// A generic interface example.</a:t>
            </a:r>
          </a:p>
          <a:p>
            <a:pPr marL="0" indent="0">
              <a:buNone/>
            </a:pPr>
            <a:r>
              <a:rPr lang="en-IN" i="1" dirty="0"/>
              <a:t>// A Min/Max interface.</a:t>
            </a:r>
          </a:p>
          <a:p>
            <a:pPr marL="0" indent="0">
              <a:buNone/>
            </a:pPr>
            <a:r>
              <a:rPr lang="en-IN" i="1" dirty="0"/>
              <a:t>interface </a:t>
            </a:r>
            <a:r>
              <a:rPr lang="en-IN" i="1" dirty="0" err="1"/>
              <a:t>MinMax</a:t>
            </a:r>
            <a:r>
              <a:rPr lang="en-IN" i="1" dirty="0"/>
              <a:t>&lt;T extends Comparable&lt;T&gt;&gt; {</a:t>
            </a:r>
          </a:p>
          <a:p>
            <a:pPr marL="0" indent="0">
              <a:buNone/>
            </a:pPr>
            <a:r>
              <a:rPr lang="en-IN" i="1" dirty="0" smtClean="0"/>
              <a:t>	T </a:t>
            </a:r>
            <a:r>
              <a:rPr lang="en-IN" i="1" dirty="0"/>
              <a:t>min();</a:t>
            </a:r>
          </a:p>
          <a:p>
            <a:pPr marL="0" indent="0">
              <a:buNone/>
            </a:pPr>
            <a:r>
              <a:rPr lang="en-IN" i="1" dirty="0" smtClean="0"/>
              <a:t>	T </a:t>
            </a:r>
            <a:r>
              <a:rPr lang="en-IN" i="1" dirty="0"/>
              <a:t>max();</a:t>
            </a:r>
          </a:p>
          <a:p>
            <a:pPr marL="0" indent="0">
              <a:buNone/>
            </a:pPr>
            <a:r>
              <a:rPr lang="en-IN" i="1" dirty="0" smtClean="0"/>
              <a:t>}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98123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Comparable interface is used to order the objects of the user-defined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interface is found in </a:t>
            </a:r>
            <a:r>
              <a:rPr lang="en-US" dirty="0" err="1"/>
              <a:t>java.lang</a:t>
            </a:r>
            <a:r>
              <a:rPr lang="en-US" dirty="0"/>
              <a:t> package and contains only one method named </a:t>
            </a:r>
            <a:r>
              <a:rPr lang="en-US" dirty="0" err="1"/>
              <a:t>compareTo</a:t>
            </a:r>
            <a:r>
              <a:rPr lang="en-US" dirty="0"/>
              <a:t>(Object).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 single sorting sequence only, i.e., you can sort the elements on the basis of single data member only.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it may be </a:t>
            </a:r>
            <a:r>
              <a:rPr lang="en-US" dirty="0" err="1"/>
              <a:t>rollno</a:t>
            </a:r>
            <a:r>
              <a:rPr lang="en-US" dirty="0"/>
              <a:t>, name, age or anything else.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3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143000"/>
            <a:ext cx="4724400" cy="4572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import</a:t>
            </a:r>
            <a:r>
              <a:rPr lang="en-IN" sz="1600" dirty="0"/>
              <a:t> </a:t>
            </a:r>
            <a:r>
              <a:rPr lang="en-IN" sz="1600" dirty="0" err="1"/>
              <a:t>java.util</a:t>
            </a:r>
            <a:r>
              <a:rPr lang="en-IN" sz="1600" dirty="0"/>
              <a:t>.*;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class</a:t>
            </a:r>
            <a:r>
              <a:rPr lang="en-IN" sz="1600" dirty="0"/>
              <a:t> TestSort1{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 </a:t>
            </a:r>
            <a:r>
              <a:rPr lang="en-IN" sz="1600" dirty="0" err="1"/>
              <a:t>args</a:t>
            </a:r>
            <a:r>
              <a:rPr lang="en-IN" sz="1600" dirty="0"/>
              <a:t>[]){  </a:t>
            </a:r>
          </a:p>
          <a:p>
            <a:pPr marL="0" indent="0">
              <a:buNone/>
            </a:pPr>
            <a:r>
              <a:rPr lang="en-IN" sz="1600" dirty="0" err="1"/>
              <a:t>ArrayList</a:t>
            </a:r>
            <a:r>
              <a:rPr lang="en-IN" sz="1600" dirty="0"/>
              <a:t>&lt;Student&gt; al=</a:t>
            </a:r>
            <a:r>
              <a:rPr lang="en-IN" sz="1600" b="1" dirty="0"/>
              <a:t>new</a:t>
            </a:r>
            <a:r>
              <a:rPr lang="en-IN" sz="1600" dirty="0"/>
              <a:t> </a:t>
            </a:r>
            <a:r>
              <a:rPr lang="en-IN" sz="1600" dirty="0" err="1"/>
              <a:t>ArrayList</a:t>
            </a:r>
            <a:r>
              <a:rPr lang="en-IN" sz="1600" dirty="0"/>
              <a:t>&lt;Student&gt;();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Student(101,"Vijay",23));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Student(106,"Ajay",27));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Student(105,"Jai",21));  </a:t>
            </a:r>
          </a:p>
          <a:p>
            <a:pPr marL="0" indent="0">
              <a:buNone/>
            </a:pPr>
            <a:r>
              <a:rPr lang="en-IN" sz="1600" dirty="0"/>
              <a:t>  </a:t>
            </a:r>
          </a:p>
          <a:p>
            <a:pPr marL="0" indent="0">
              <a:buNone/>
            </a:pPr>
            <a:r>
              <a:rPr lang="en-IN" sz="1600" dirty="0" err="1"/>
              <a:t>Collections.sort</a:t>
            </a:r>
            <a:r>
              <a:rPr lang="en-IN" sz="1600" dirty="0"/>
              <a:t>(al);  </a:t>
            </a:r>
          </a:p>
          <a:p>
            <a:pPr marL="0" indent="0">
              <a:buNone/>
            </a:pPr>
            <a:r>
              <a:rPr lang="en-IN" sz="1600" b="1" dirty="0"/>
              <a:t>for</a:t>
            </a:r>
            <a:r>
              <a:rPr lang="en-IN" sz="1600" dirty="0"/>
              <a:t>(Student </a:t>
            </a:r>
            <a:r>
              <a:rPr lang="en-IN" sz="1600" dirty="0" err="1"/>
              <a:t>st:al</a:t>
            </a:r>
            <a:r>
              <a:rPr lang="en-IN" sz="1600" dirty="0"/>
              <a:t>){  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st.rollno</a:t>
            </a:r>
            <a:r>
              <a:rPr lang="en-IN" sz="1600" dirty="0"/>
              <a:t>+" "+st.name+" "+</a:t>
            </a:r>
            <a:r>
              <a:rPr lang="en-IN" sz="1600" dirty="0" err="1"/>
              <a:t>st.age</a:t>
            </a:r>
            <a:r>
              <a:rPr lang="en-IN" sz="1600" dirty="0"/>
              <a:t>);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1000"/>
            <a:ext cx="77724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b="1" dirty="0" smtClean="0"/>
              <a:t>class</a:t>
            </a:r>
            <a:r>
              <a:rPr lang="en-IN" sz="1600" dirty="0" smtClean="0"/>
              <a:t> Student </a:t>
            </a:r>
            <a:r>
              <a:rPr lang="en-IN" sz="1600" b="1" dirty="0" smtClean="0"/>
              <a:t>implements</a:t>
            </a:r>
            <a:r>
              <a:rPr lang="en-IN" sz="1600" dirty="0" smtClean="0"/>
              <a:t> Comparable&lt;Student&gt;{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 smtClean="0"/>
              <a:t>int</a:t>
            </a:r>
            <a:r>
              <a:rPr lang="en-IN" sz="1600" dirty="0" smtClean="0"/>
              <a:t> </a:t>
            </a:r>
            <a:r>
              <a:rPr lang="en-IN" sz="1600" dirty="0" err="1" smtClean="0"/>
              <a:t>rollno</a:t>
            </a:r>
            <a:r>
              <a:rPr lang="en-IN" sz="1600" dirty="0" smtClean="0"/>
              <a:t>;  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String name;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 smtClean="0"/>
              <a:t>int</a:t>
            </a:r>
            <a:r>
              <a:rPr lang="en-IN" sz="1600" dirty="0" smtClean="0"/>
              <a:t> age;  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Student(</a:t>
            </a:r>
            <a:r>
              <a:rPr lang="en-IN" sz="1600" b="1" dirty="0" err="1" smtClean="0"/>
              <a:t>int</a:t>
            </a:r>
            <a:r>
              <a:rPr lang="en-IN" sz="1600" dirty="0" smtClean="0"/>
              <a:t> </a:t>
            </a:r>
            <a:r>
              <a:rPr lang="en-IN" sz="1600" dirty="0" err="1" smtClean="0"/>
              <a:t>rollno,String</a:t>
            </a:r>
            <a:r>
              <a:rPr lang="en-IN" sz="1600" dirty="0" smtClean="0"/>
              <a:t> </a:t>
            </a:r>
            <a:r>
              <a:rPr lang="en-IN" sz="1600" dirty="0" err="1" smtClean="0"/>
              <a:t>name,</a:t>
            </a:r>
            <a:r>
              <a:rPr lang="en-IN" sz="1600" b="1" dirty="0" err="1" smtClean="0"/>
              <a:t>int</a:t>
            </a:r>
            <a:r>
              <a:rPr lang="en-IN" sz="1600" dirty="0" smtClean="0"/>
              <a:t> age){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 smtClean="0"/>
              <a:t>this</a:t>
            </a:r>
            <a:r>
              <a:rPr lang="en-IN" sz="1600" dirty="0" err="1" smtClean="0"/>
              <a:t>.rollno</a:t>
            </a:r>
            <a:r>
              <a:rPr lang="en-IN" sz="1600" dirty="0" smtClean="0"/>
              <a:t>=</a:t>
            </a:r>
            <a:r>
              <a:rPr lang="en-IN" sz="1600" dirty="0" err="1" smtClean="0"/>
              <a:t>rollno</a:t>
            </a:r>
            <a:r>
              <a:rPr lang="en-IN" sz="1600" dirty="0" smtClean="0"/>
              <a:t>;  </a:t>
            </a:r>
          </a:p>
          <a:p>
            <a:pPr marL="0" indent="0">
              <a:buFont typeface="Wingdings 2"/>
              <a:buNone/>
            </a:pPr>
            <a:r>
              <a:rPr lang="en-IN" sz="1600" b="1" dirty="0" smtClean="0"/>
              <a:t>this</a:t>
            </a:r>
            <a:r>
              <a:rPr lang="en-IN" sz="1600" dirty="0" smtClean="0"/>
              <a:t>.name=name;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 smtClean="0"/>
              <a:t>this</a:t>
            </a:r>
            <a:r>
              <a:rPr lang="en-IN" sz="1600" dirty="0" err="1" smtClean="0"/>
              <a:t>.age</a:t>
            </a:r>
            <a:r>
              <a:rPr lang="en-IN" sz="1600" dirty="0" smtClean="0"/>
              <a:t>=age;  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1600" b="1" dirty="0" smtClean="0"/>
              <a:t>public</a:t>
            </a:r>
            <a:r>
              <a:rPr lang="en-IN" sz="1600" dirty="0" smtClean="0"/>
              <a:t> </a:t>
            </a:r>
            <a:r>
              <a:rPr lang="en-IN" sz="1600" b="1" dirty="0" err="1" smtClean="0"/>
              <a:t>int</a:t>
            </a:r>
            <a:r>
              <a:rPr lang="en-IN" sz="1600" dirty="0" smtClean="0"/>
              <a:t> </a:t>
            </a:r>
            <a:r>
              <a:rPr lang="en-IN" sz="1600" dirty="0" err="1" smtClean="0"/>
              <a:t>compareTo</a:t>
            </a:r>
            <a:r>
              <a:rPr lang="en-IN" sz="1600" dirty="0" smtClean="0"/>
              <a:t>(Student </a:t>
            </a:r>
            <a:r>
              <a:rPr lang="en-IN" sz="1600" dirty="0" err="1" smtClean="0"/>
              <a:t>st</a:t>
            </a:r>
            <a:r>
              <a:rPr lang="en-IN" sz="1600" dirty="0" smtClean="0"/>
              <a:t>){  </a:t>
            </a:r>
          </a:p>
          <a:p>
            <a:pPr marL="0" indent="0">
              <a:buFont typeface="Wingdings 2"/>
              <a:buNone/>
            </a:pPr>
            <a:r>
              <a:rPr lang="en-IN" sz="1600" b="1" dirty="0" smtClean="0"/>
              <a:t>if</a:t>
            </a:r>
            <a:r>
              <a:rPr lang="en-IN" sz="1600" dirty="0" smtClean="0"/>
              <a:t>(age==</a:t>
            </a:r>
            <a:r>
              <a:rPr lang="en-IN" sz="1600" dirty="0" err="1" smtClean="0"/>
              <a:t>st.age</a:t>
            </a:r>
            <a:r>
              <a:rPr lang="en-IN" sz="1600" dirty="0" smtClean="0"/>
              <a:t>)  </a:t>
            </a:r>
          </a:p>
          <a:p>
            <a:pPr marL="0" indent="0">
              <a:buFont typeface="Wingdings 2"/>
              <a:buNone/>
            </a:pPr>
            <a:r>
              <a:rPr lang="en-IN" sz="1600" b="1" dirty="0" smtClean="0"/>
              <a:t>return</a:t>
            </a:r>
            <a:r>
              <a:rPr lang="en-IN" sz="1600" dirty="0" smtClean="0"/>
              <a:t> 0;  </a:t>
            </a:r>
          </a:p>
          <a:p>
            <a:pPr marL="0" indent="0">
              <a:buFont typeface="Wingdings 2"/>
              <a:buNone/>
            </a:pPr>
            <a:r>
              <a:rPr lang="en-IN" sz="1600" b="1" dirty="0" smtClean="0"/>
              <a:t>else</a:t>
            </a:r>
            <a:r>
              <a:rPr lang="en-IN" sz="1600" dirty="0" smtClean="0"/>
              <a:t> </a:t>
            </a:r>
            <a:r>
              <a:rPr lang="en-IN" sz="1600" b="1" dirty="0" smtClean="0"/>
              <a:t>if</a:t>
            </a:r>
            <a:r>
              <a:rPr lang="en-IN" sz="1600" dirty="0" smtClean="0"/>
              <a:t>(age&gt;</a:t>
            </a:r>
            <a:r>
              <a:rPr lang="en-IN" sz="1600" dirty="0" err="1" smtClean="0"/>
              <a:t>st.age</a:t>
            </a:r>
            <a:r>
              <a:rPr lang="en-IN" sz="1600" dirty="0" smtClean="0"/>
              <a:t>)  </a:t>
            </a:r>
          </a:p>
          <a:p>
            <a:pPr marL="0" indent="0">
              <a:buFont typeface="Wingdings 2"/>
              <a:buNone/>
            </a:pPr>
            <a:r>
              <a:rPr lang="en-IN" sz="1600" b="1" dirty="0" smtClean="0"/>
              <a:t>return</a:t>
            </a:r>
            <a:r>
              <a:rPr lang="en-IN" sz="1600" dirty="0" smtClean="0"/>
              <a:t> 1;  </a:t>
            </a:r>
          </a:p>
          <a:p>
            <a:pPr marL="0" indent="0">
              <a:buFont typeface="Wingdings 2"/>
              <a:buNone/>
            </a:pPr>
            <a:r>
              <a:rPr lang="en-IN" sz="1600" b="1" dirty="0" smtClean="0"/>
              <a:t>else</a:t>
            </a:r>
            <a:r>
              <a:rPr lang="en-IN" sz="1600" dirty="0" smtClean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1600" b="1" dirty="0" smtClean="0"/>
              <a:t>return</a:t>
            </a:r>
            <a:r>
              <a:rPr lang="en-IN" sz="1600" dirty="0" smtClean="0"/>
              <a:t> -1;  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  </a:t>
            </a:r>
          </a:p>
          <a:p>
            <a:pPr marL="0" indent="0">
              <a:buFont typeface="Wingdings 2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147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MyClass</a:t>
            </a:r>
            <a:r>
              <a:rPr lang="fr-FR" dirty="0"/>
              <a:t>&lt;T </a:t>
            </a:r>
            <a:r>
              <a:rPr lang="fr-FR" dirty="0" err="1"/>
              <a:t>extends</a:t>
            </a:r>
            <a:r>
              <a:rPr lang="fr-FR" dirty="0"/>
              <a:t> Comparable&lt;T&gt;&gt;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MinMax</a:t>
            </a:r>
            <a:r>
              <a:rPr lang="fr-FR" dirty="0"/>
              <a:t>&lt;T</a:t>
            </a:r>
            <a:r>
              <a:rPr lang="fr-FR" dirty="0" smtClean="0"/>
              <a:t>&gt;</a:t>
            </a:r>
          </a:p>
          <a:p>
            <a:r>
              <a:rPr lang="en-US" dirty="0"/>
              <a:t>In general, if a class implements a generic interface, then that class must also be </a:t>
            </a:r>
            <a:r>
              <a:rPr lang="en-US" dirty="0" smtClean="0"/>
              <a:t>generic, at </a:t>
            </a:r>
            <a:r>
              <a:rPr lang="en-US" dirty="0"/>
              <a:t>least to the extent that it takes a type parameter that is passed to the interface. </a:t>
            </a:r>
            <a:endParaRPr lang="en-US" dirty="0" smtClean="0"/>
          </a:p>
          <a:p>
            <a:r>
              <a:rPr lang="en-US" dirty="0" smtClean="0"/>
              <a:t>For example, the </a:t>
            </a:r>
            <a:r>
              <a:rPr lang="en-US" dirty="0"/>
              <a:t>following attempt to declare </a:t>
            </a:r>
            <a:r>
              <a:rPr lang="en-US" b="1" dirty="0" err="1"/>
              <a:t>MyClass</a:t>
            </a:r>
            <a:r>
              <a:rPr lang="en-US" b="1" dirty="0"/>
              <a:t> </a:t>
            </a:r>
            <a:r>
              <a:rPr lang="en-US" dirty="0"/>
              <a:t>is in error: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implements </a:t>
            </a:r>
            <a:r>
              <a:rPr lang="en-US" dirty="0" err="1"/>
              <a:t>MinMax</a:t>
            </a:r>
            <a:r>
              <a:rPr lang="en-US" dirty="0"/>
              <a:t>&lt;T&gt; { // Wrong!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3581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err="1"/>
              <a:t>MyClass</a:t>
            </a:r>
            <a:r>
              <a:rPr lang="en-IN" sz="1600" dirty="0"/>
              <a:t>(T[] o) { </a:t>
            </a:r>
            <a:r>
              <a:rPr lang="en-IN" sz="1600" dirty="0" err="1"/>
              <a:t>vals</a:t>
            </a:r>
            <a:r>
              <a:rPr lang="en-IN" sz="1600" dirty="0"/>
              <a:t> = o; }</a:t>
            </a:r>
          </a:p>
          <a:p>
            <a:pPr marL="0" indent="0">
              <a:buNone/>
            </a:pPr>
            <a:r>
              <a:rPr lang="en-US" sz="1600" dirty="0"/>
              <a:t>// Return the minimum value in </a:t>
            </a:r>
            <a:r>
              <a:rPr lang="en-US" sz="1600" dirty="0" err="1"/>
              <a:t>vals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public T min() {</a:t>
            </a:r>
          </a:p>
          <a:p>
            <a:pPr marL="0" indent="0">
              <a:buNone/>
            </a:pPr>
            <a:r>
              <a:rPr lang="en-IN" sz="1600" dirty="0"/>
              <a:t>T v = </a:t>
            </a:r>
            <a:r>
              <a:rPr lang="en-IN" sz="1600" dirty="0" err="1"/>
              <a:t>vals</a:t>
            </a:r>
            <a:r>
              <a:rPr lang="en-IN" sz="1600" dirty="0"/>
              <a:t>[0];</a:t>
            </a:r>
          </a:p>
          <a:p>
            <a:pPr marL="0" indent="0">
              <a:buNone/>
            </a:pPr>
            <a:r>
              <a:rPr lang="nn-NO" sz="1600" dirty="0"/>
              <a:t>for(int i=1; i &lt; vals.length; i++)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].</a:t>
            </a:r>
            <a:r>
              <a:rPr lang="en-IN" sz="1600" dirty="0" err="1"/>
              <a:t>compareTo</a:t>
            </a:r>
            <a:r>
              <a:rPr lang="en-IN" sz="1600" dirty="0"/>
              <a:t>(v) &lt; 0) v = 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pPr marL="0" indent="0">
              <a:buNone/>
            </a:pPr>
            <a:r>
              <a:rPr lang="en-IN" sz="1600" dirty="0"/>
              <a:t>return v;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Return the maximum value in </a:t>
            </a:r>
            <a:r>
              <a:rPr lang="en-US" sz="1600" dirty="0" err="1"/>
              <a:t>vals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public T max() {</a:t>
            </a:r>
          </a:p>
          <a:p>
            <a:pPr marL="0" indent="0">
              <a:buNone/>
            </a:pPr>
            <a:r>
              <a:rPr lang="en-IN" sz="1600" dirty="0"/>
              <a:t>T v = </a:t>
            </a:r>
            <a:r>
              <a:rPr lang="en-IN" sz="1600" dirty="0" err="1"/>
              <a:t>vals</a:t>
            </a:r>
            <a:r>
              <a:rPr lang="en-IN" sz="1600" dirty="0"/>
              <a:t>[0];</a:t>
            </a:r>
          </a:p>
          <a:p>
            <a:pPr marL="0" indent="0">
              <a:buNone/>
            </a:pPr>
            <a:r>
              <a:rPr lang="nn-NO" sz="1600" dirty="0"/>
              <a:t>for(int i=1; i &lt; vals.length; i++)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].</a:t>
            </a:r>
            <a:r>
              <a:rPr lang="en-IN" sz="1600" dirty="0" err="1"/>
              <a:t>compareTo</a:t>
            </a:r>
            <a:r>
              <a:rPr lang="en-IN" sz="1600" dirty="0"/>
              <a:t>(v) &gt; 0) v = 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pPr marL="0" indent="0">
              <a:buNone/>
            </a:pPr>
            <a:r>
              <a:rPr lang="pt-BR" sz="1600" dirty="0"/>
              <a:t>C h a p t e r 1 4 : G e n e r i c s 337</a:t>
            </a:r>
          </a:p>
          <a:p>
            <a:pPr marL="0" indent="0">
              <a:buNone/>
            </a:pPr>
            <a:r>
              <a:rPr lang="en-IN" sz="1600" dirty="0"/>
              <a:t>return v;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457200"/>
            <a:ext cx="47244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GenIFDemo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Integer </a:t>
            </a:r>
            <a:r>
              <a:rPr lang="en-IN" sz="1600" dirty="0" err="1"/>
              <a:t>inums</a:t>
            </a:r>
            <a:r>
              <a:rPr lang="en-IN" sz="1600" dirty="0"/>
              <a:t>[] = {3, 6, 2, 8, 6 };</a:t>
            </a:r>
          </a:p>
          <a:p>
            <a:pPr marL="0" indent="0">
              <a:buNone/>
            </a:pPr>
            <a:r>
              <a:rPr lang="en-US" sz="1600" dirty="0"/>
              <a:t>Character </a:t>
            </a:r>
            <a:r>
              <a:rPr lang="en-US" sz="1600" dirty="0" err="1"/>
              <a:t>chs</a:t>
            </a:r>
            <a:r>
              <a:rPr lang="en-US" sz="1600" dirty="0"/>
              <a:t>[] = {'b', 'r', 'p', 'w' };</a:t>
            </a:r>
          </a:p>
          <a:p>
            <a:pPr marL="0" indent="0">
              <a:buNone/>
            </a:pPr>
            <a:r>
              <a:rPr lang="en-IN" sz="1600" dirty="0" err="1"/>
              <a:t>MyClass</a:t>
            </a:r>
            <a:r>
              <a:rPr lang="en-IN" sz="1600" dirty="0"/>
              <a:t>&lt;Integer&gt; </a:t>
            </a:r>
            <a:r>
              <a:rPr lang="en-IN" sz="1600" dirty="0" err="1"/>
              <a:t>iob</a:t>
            </a:r>
            <a:r>
              <a:rPr lang="en-IN" sz="1600" dirty="0"/>
              <a:t> = new </a:t>
            </a:r>
            <a:r>
              <a:rPr lang="en-IN" sz="1600" dirty="0" err="1"/>
              <a:t>MyClass</a:t>
            </a:r>
            <a:r>
              <a:rPr lang="en-IN" sz="1600" dirty="0"/>
              <a:t>&lt;Integer&gt;(</a:t>
            </a:r>
            <a:r>
              <a:rPr lang="en-IN" sz="1600" dirty="0" err="1"/>
              <a:t>inums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MyClass</a:t>
            </a:r>
            <a:r>
              <a:rPr lang="en-US" sz="1600" dirty="0"/>
              <a:t>&lt;Character&gt; cob = new </a:t>
            </a:r>
            <a:r>
              <a:rPr lang="en-US" sz="1600" dirty="0" err="1"/>
              <a:t>MyClass</a:t>
            </a:r>
            <a:r>
              <a:rPr lang="en-US" sz="1600" dirty="0"/>
              <a:t>&lt;Character&gt;(</a:t>
            </a:r>
            <a:r>
              <a:rPr lang="en-US" sz="1600" dirty="0" err="1"/>
              <a:t>chs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("Max value in </a:t>
            </a:r>
            <a:r>
              <a:rPr lang="en-IN" sz="1600" dirty="0" err="1"/>
              <a:t>inums</a:t>
            </a:r>
            <a:r>
              <a:rPr lang="en-IN" sz="1600" dirty="0"/>
              <a:t>: " + </a:t>
            </a:r>
            <a:r>
              <a:rPr lang="en-IN" sz="1600" dirty="0" err="1"/>
              <a:t>iob.max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("Min value in </a:t>
            </a:r>
            <a:r>
              <a:rPr lang="en-IN" sz="1600" dirty="0" err="1"/>
              <a:t>inums</a:t>
            </a:r>
            <a:r>
              <a:rPr lang="en-IN" sz="1600" dirty="0"/>
              <a:t>: " + </a:t>
            </a:r>
            <a:r>
              <a:rPr lang="en-IN" sz="1600" dirty="0" err="1"/>
              <a:t>iob.min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("Max value in </a:t>
            </a:r>
            <a:r>
              <a:rPr lang="en-IN" sz="1600" dirty="0" err="1"/>
              <a:t>chs</a:t>
            </a:r>
            <a:r>
              <a:rPr lang="en-IN" sz="1600" dirty="0"/>
              <a:t>: " + </a:t>
            </a:r>
            <a:r>
              <a:rPr lang="en-IN" sz="1600" dirty="0" err="1"/>
              <a:t>cob.max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("Min value in </a:t>
            </a:r>
            <a:r>
              <a:rPr lang="en-IN" sz="1600" dirty="0" err="1"/>
              <a:t>chs</a:t>
            </a:r>
            <a:r>
              <a:rPr lang="en-IN" sz="1600" dirty="0"/>
              <a:t>: " + </a:t>
            </a:r>
            <a:r>
              <a:rPr lang="en-IN" sz="1600" dirty="0" err="1"/>
              <a:t>cob.min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48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Parameterized types are </a:t>
            </a:r>
            <a:r>
              <a:rPr lang="en-IN" dirty="0" smtClean="0"/>
              <a:t>important </a:t>
            </a:r>
            <a:r>
              <a:rPr lang="en-US" dirty="0" smtClean="0"/>
              <a:t>because </a:t>
            </a:r>
            <a:r>
              <a:rPr lang="en-US" dirty="0"/>
              <a:t>they enable you to create classes, interfaces, and methods in which the type of </a:t>
            </a:r>
            <a:r>
              <a:rPr lang="en-US" dirty="0" smtClean="0"/>
              <a:t>data upon </a:t>
            </a:r>
            <a:r>
              <a:rPr lang="en-US" dirty="0"/>
              <a:t>which they operate is specified as a parameter.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generics, it is possible to </a:t>
            </a:r>
            <a:r>
              <a:rPr lang="en-US" dirty="0" smtClean="0"/>
              <a:t>create a </a:t>
            </a:r>
            <a:r>
              <a:rPr lang="en-US" dirty="0"/>
              <a:t>single class, for example, that automatically works with different types of data. </a:t>
            </a:r>
            <a:endParaRPr lang="en-US" dirty="0" smtClean="0"/>
          </a:p>
          <a:p>
            <a:r>
              <a:rPr lang="en-US" dirty="0" smtClean="0"/>
              <a:t>A class, interface</a:t>
            </a:r>
            <a:r>
              <a:rPr lang="en-US" dirty="0"/>
              <a:t>, or method that operates on a parameterized type is called </a:t>
            </a:r>
            <a:r>
              <a:rPr lang="en-US" i="1" dirty="0"/>
              <a:t>generic, </a:t>
            </a:r>
            <a:r>
              <a:rPr lang="en-US" dirty="0"/>
              <a:t>as in </a:t>
            </a:r>
            <a:r>
              <a:rPr lang="en-US" i="1" dirty="0"/>
              <a:t>generic </a:t>
            </a:r>
            <a:r>
              <a:rPr lang="en-US" i="1" dirty="0" smtClean="0"/>
              <a:t>class </a:t>
            </a:r>
            <a:r>
              <a:rPr lang="en-IN" dirty="0" smtClean="0"/>
              <a:t>or </a:t>
            </a:r>
            <a:r>
              <a:rPr lang="en-IN" i="1" dirty="0"/>
              <a:t>generic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27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Gen&lt;T&gt; {</a:t>
            </a:r>
          </a:p>
          <a:p>
            <a:pPr marL="0" indent="0">
              <a:buNone/>
            </a:pPr>
            <a:r>
              <a:rPr lang="en-IN" sz="1600" dirty="0" smtClean="0"/>
              <a:t>	T </a:t>
            </a:r>
            <a:r>
              <a:rPr lang="en-IN" sz="1600" dirty="0" err="1"/>
              <a:t>ob</a:t>
            </a:r>
            <a:r>
              <a:rPr lang="en-IN" sz="1600" dirty="0"/>
              <a:t>; // declare an object of type T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/>
              <a:t>Pass the constructor a reference to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/>
              <a:t>an object of type T.</a:t>
            </a:r>
          </a:p>
          <a:p>
            <a:pPr marL="0" indent="0">
              <a:buNone/>
            </a:pPr>
            <a:r>
              <a:rPr lang="en-IN" sz="1600" dirty="0" smtClean="0"/>
              <a:t>	Gen(T </a:t>
            </a:r>
            <a:r>
              <a:rPr lang="en-IN" sz="1600" dirty="0"/>
              <a:t>o) {</a:t>
            </a:r>
          </a:p>
          <a:p>
            <a:pPr marL="0" indent="0">
              <a:buNone/>
            </a:pPr>
            <a:r>
              <a:rPr lang="en-IN" sz="1600" dirty="0" smtClean="0"/>
              <a:t>		</a:t>
            </a:r>
            <a:r>
              <a:rPr lang="en-IN" sz="1600" dirty="0" err="1" smtClean="0"/>
              <a:t>ob</a:t>
            </a:r>
            <a:r>
              <a:rPr lang="en-IN" sz="1600" dirty="0" smtClean="0"/>
              <a:t> </a:t>
            </a:r>
            <a:r>
              <a:rPr lang="en-IN" sz="1600" dirty="0"/>
              <a:t>= o;</a:t>
            </a:r>
          </a:p>
          <a:p>
            <a:pPr marL="0" indent="0">
              <a:buNone/>
            </a:pPr>
            <a:r>
              <a:rPr lang="en-IN" sz="1600" dirty="0" smtClean="0"/>
              <a:t>	}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// </a:t>
            </a:r>
            <a:r>
              <a:rPr lang="en-IN" sz="1600" dirty="0"/>
              <a:t>Return ob.</a:t>
            </a:r>
          </a:p>
          <a:p>
            <a:pPr marL="0" indent="0">
              <a:buNone/>
            </a:pPr>
            <a:r>
              <a:rPr lang="en-IN" sz="1600" dirty="0" smtClean="0"/>
              <a:t>	T </a:t>
            </a:r>
            <a:r>
              <a:rPr lang="en-IN" sz="1600" dirty="0" err="1"/>
              <a:t>getob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IN" sz="1600" dirty="0" smtClean="0"/>
              <a:t>		return </a:t>
            </a:r>
            <a:r>
              <a:rPr lang="en-IN" sz="1600" dirty="0" err="1"/>
              <a:t>ob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 smtClean="0"/>
              <a:t>	}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// </a:t>
            </a:r>
            <a:r>
              <a:rPr lang="en-IN" sz="1600" dirty="0"/>
              <a:t>Show type of T.</a:t>
            </a:r>
          </a:p>
          <a:p>
            <a:pPr marL="0" indent="0">
              <a:buNone/>
            </a:pPr>
            <a:r>
              <a:rPr lang="en-IN" sz="1600" dirty="0" smtClean="0"/>
              <a:t>	void </a:t>
            </a:r>
            <a:r>
              <a:rPr lang="en-IN" sz="1600" dirty="0" err="1"/>
              <a:t>showType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("Type of T is " +</a:t>
            </a:r>
          </a:p>
          <a:p>
            <a:pPr marL="0" indent="0">
              <a:buNone/>
            </a:pPr>
            <a:r>
              <a:rPr lang="en-IN" sz="1600" dirty="0" smtClean="0"/>
              <a:t>		</a:t>
            </a:r>
            <a:r>
              <a:rPr lang="en-IN" sz="1600" dirty="0" err="1" smtClean="0"/>
              <a:t>ob.getClass</a:t>
            </a:r>
            <a:r>
              <a:rPr lang="en-IN" sz="1600" dirty="0"/>
              <a:t>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smtClean="0"/>
              <a:t>	}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0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5638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GenDemo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/>
              <a:t>Create a Gen reference for Integers.</a:t>
            </a:r>
          </a:p>
          <a:p>
            <a:pPr marL="0" indent="0">
              <a:buNone/>
            </a:pPr>
            <a:r>
              <a:rPr lang="en-IN" sz="1600" dirty="0" smtClean="0"/>
              <a:t>	Gen&lt;Integer</a:t>
            </a:r>
            <a:r>
              <a:rPr lang="en-IN" sz="1600" dirty="0"/>
              <a:t>&gt; </a:t>
            </a:r>
            <a:r>
              <a:rPr lang="en-IN" sz="1600" dirty="0" err="1"/>
              <a:t>iOb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IN" sz="1600" dirty="0" err="1" smtClean="0"/>
              <a:t>iOb</a:t>
            </a:r>
            <a:r>
              <a:rPr lang="en-IN" sz="1600" dirty="0" smtClean="0"/>
              <a:t> </a:t>
            </a:r>
            <a:r>
              <a:rPr lang="en-IN" sz="1600" dirty="0"/>
              <a:t>= new Gen&lt;Integer&gt;(88);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/>
              <a:t>Show the type of data used by </a:t>
            </a:r>
            <a:r>
              <a:rPr lang="en-US" sz="1600" dirty="0" err="1"/>
              <a:t>iOb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iOb.showType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int</a:t>
            </a:r>
            <a:r>
              <a:rPr lang="en-IN" sz="1600" dirty="0" smtClean="0"/>
              <a:t> </a:t>
            </a:r>
            <a:r>
              <a:rPr lang="en-IN" sz="1600" dirty="0"/>
              <a:t>v = </a:t>
            </a:r>
            <a:r>
              <a:rPr lang="en-IN" sz="1600" dirty="0" err="1"/>
              <a:t>iOb.getob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("value: " + v);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/>
              <a:t>Create a Gen object for Strings.</a:t>
            </a:r>
          </a:p>
          <a:p>
            <a:pPr marL="0" indent="0">
              <a:buNone/>
            </a:pPr>
            <a:r>
              <a:rPr lang="en-IN" sz="1600" dirty="0" smtClean="0"/>
              <a:t>	Gen&lt;String</a:t>
            </a:r>
            <a:r>
              <a:rPr lang="en-IN" sz="1600" dirty="0"/>
              <a:t>&gt; </a:t>
            </a:r>
            <a:r>
              <a:rPr lang="en-IN" sz="1600" dirty="0" err="1"/>
              <a:t>strOb</a:t>
            </a:r>
            <a:r>
              <a:rPr lang="en-IN" sz="1600" dirty="0"/>
              <a:t> = new Gen&lt;String&gt;("Generics Test");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/>
              <a:t>Show the type of data used by </a:t>
            </a:r>
            <a:r>
              <a:rPr lang="en-US" sz="1600" dirty="0" err="1"/>
              <a:t>strOb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strOb.showType</a:t>
            </a:r>
            <a:r>
              <a:rPr lang="en-IN" sz="1600" dirty="0" smtClean="0"/>
              <a:t>();</a:t>
            </a: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0200" y="1415909"/>
            <a:ext cx="2971800" cy="163209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 smtClean="0"/>
              <a:t>String </a:t>
            </a:r>
            <a:r>
              <a:rPr lang="en-IN" sz="1600" dirty="0" err="1" smtClean="0"/>
              <a:t>str</a:t>
            </a:r>
            <a:r>
              <a:rPr lang="en-IN" sz="1600" dirty="0" smtClean="0"/>
              <a:t> = </a:t>
            </a:r>
            <a:r>
              <a:rPr lang="en-IN" sz="1600" dirty="0" err="1" smtClean="0"/>
              <a:t>strOb.getob</a:t>
            </a:r>
            <a:r>
              <a:rPr lang="en-IN" sz="16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System.out.println</a:t>
            </a:r>
            <a:r>
              <a:rPr lang="en-IN" sz="1600" dirty="0" smtClean="0"/>
              <a:t>("value: " + </a:t>
            </a:r>
            <a:r>
              <a:rPr lang="en-IN" sz="1600" dirty="0" err="1" smtClean="0"/>
              <a:t>str</a:t>
            </a:r>
            <a:r>
              <a:rPr lang="en-IN" sz="1600" dirty="0" smtClean="0"/>
              <a:t>);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</a:t>
            </a:r>
          </a:p>
          <a:p>
            <a:pPr marL="0" indent="0">
              <a:buFont typeface="Wingdings 2"/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Type of T is </a:t>
            </a:r>
            <a:r>
              <a:rPr lang="en-IN" sz="1600" b="1" dirty="0" err="1"/>
              <a:t>java.lang.Integer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value: 88</a:t>
            </a:r>
          </a:p>
          <a:p>
            <a:pPr marL="0" indent="0">
              <a:buNone/>
            </a:pPr>
            <a:r>
              <a:rPr lang="en-US" sz="1600" b="1" dirty="0"/>
              <a:t>Type of T is </a:t>
            </a:r>
            <a:r>
              <a:rPr lang="en-US" sz="1600" b="1" dirty="0" err="1"/>
              <a:t>java.lang.String</a:t>
            </a:r>
            <a:endParaRPr lang="en-US" sz="1600" b="1" dirty="0"/>
          </a:p>
          <a:p>
            <a:pPr marL="0" indent="0">
              <a:buNone/>
            </a:pPr>
            <a:r>
              <a:rPr lang="en-IN" sz="1600" b="1" dirty="0"/>
              <a:t>value: Generics Test</a:t>
            </a:r>
          </a:p>
        </p:txBody>
      </p:sp>
    </p:spTree>
    <p:extLst>
      <p:ext uri="{BB962C8B-B14F-4D97-AF65-F5344CB8AC3E}">
        <p14:creationId xmlns:p14="http://schemas.microsoft.com/office/powerpoint/2010/main" val="376259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Two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74949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TwoGen</a:t>
            </a:r>
            <a:r>
              <a:rPr lang="en-IN" sz="1600" dirty="0"/>
              <a:t>&lt;T, V&gt; {</a:t>
            </a:r>
          </a:p>
          <a:p>
            <a:pPr marL="0" indent="0">
              <a:buNone/>
            </a:pPr>
            <a:r>
              <a:rPr lang="en-IN" sz="1600" dirty="0"/>
              <a:t>T ob1;</a:t>
            </a:r>
          </a:p>
          <a:p>
            <a:pPr marL="0" indent="0">
              <a:buNone/>
            </a:pPr>
            <a:r>
              <a:rPr lang="en-IN" sz="1600" dirty="0"/>
              <a:t>V ob2;</a:t>
            </a:r>
          </a:p>
          <a:p>
            <a:pPr marL="0" indent="0">
              <a:buNone/>
            </a:pPr>
            <a:r>
              <a:rPr lang="en-IN" sz="1600" dirty="0" err="1" smtClean="0"/>
              <a:t>TwoGen</a:t>
            </a:r>
            <a:r>
              <a:rPr lang="en-IN" sz="1600" dirty="0" smtClean="0"/>
              <a:t>(T </a:t>
            </a:r>
            <a:r>
              <a:rPr lang="en-IN" sz="1600" dirty="0"/>
              <a:t>o1, V o2) {</a:t>
            </a:r>
          </a:p>
          <a:p>
            <a:pPr marL="0" indent="0">
              <a:buNone/>
            </a:pPr>
            <a:r>
              <a:rPr lang="en-IN" sz="1600" dirty="0" smtClean="0"/>
              <a:t>	ob1 </a:t>
            </a:r>
            <a:r>
              <a:rPr lang="en-IN" sz="1600" dirty="0"/>
              <a:t>= o1;</a:t>
            </a:r>
          </a:p>
          <a:p>
            <a:pPr marL="0" indent="0">
              <a:buNone/>
            </a:pPr>
            <a:r>
              <a:rPr lang="en-IN" sz="1600" dirty="0" smtClean="0"/>
              <a:t>	ob2 </a:t>
            </a:r>
            <a:r>
              <a:rPr lang="en-IN" sz="1600" dirty="0"/>
              <a:t>= o2;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/>
              <a:t>void </a:t>
            </a:r>
            <a:r>
              <a:rPr lang="en-IN" sz="1600" dirty="0" err="1"/>
              <a:t>showTypes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("Type of T is " +</a:t>
            </a:r>
          </a:p>
          <a:p>
            <a:pPr marL="0" indent="0">
              <a:buNone/>
            </a:pPr>
            <a:r>
              <a:rPr lang="en-IN" sz="1600" dirty="0" smtClean="0"/>
              <a:t>	ob1.getClass</a:t>
            </a:r>
            <a:r>
              <a:rPr lang="en-IN" sz="1600" dirty="0"/>
              <a:t>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("Type of V is " +</a:t>
            </a:r>
          </a:p>
          <a:p>
            <a:pPr marL="0" indent="0">
              <a:buNone/>
            </a:pPr>
            <a:r>
              <a:rPr lang="en-IN" sz="1600" dirty="0" smtClean="0"/>
              <a:t>	ob2.getClass</a:t>
            </a:r>
            <a:r>
              <a:rPr lang="en-IN" sz="1600" dirty="0"/>
              <a:t>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T getob1() {</a:t>
            </a:r>
          </a:p>
          <a:p>
            <a:pPr marL="0" indent="0">
              <a:buNone/>
            </a:pPr>
            <a:r>
              <a:rPr lang="en-IN" sz="1600" dirty="0" smtClean="0"/>
              <a:t>	return </a:t>
            </a:r>
            <a:r>
              <a:rPr lang="en-IN" sz="1600" dirty="0"/>
              <a:t>ob1;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 getob2() {</a:t>
            </a:r>
          </a:p>
          <a:p>
            <a:pPr marL="0" indent="0">
              <a:buNone/>
            </a:pPr>
            <a:r>
              <a:rPr lang="en-IN" sz="1600" dirty="0" smtClean="0"/>
              <a:t>	return </a:t>
            </a:r>
            <a:r>
              <a:rPr lang="en-IN" sz="1600" dirty="0"/>
              <a:t>ob2;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95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Two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29337"/>
            <a:ext cx="4800600" cy="591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SimpGen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IN" sz="2000" dirty="0" err="1"/>
              <a:t>TwoGen</a:t>
            </a:r>
            <a:r>
              <a:rPr lang="en-IN" sz="2000" dirty="0"/>
              <a:t>&lt;Integer, String&gt; </a:t>
            </a:r>
            <a:r>
              <a:rPr lang="en-IN" sz="2000" dirty="0" err="1"/>
              <a:t>tgObj</a:t>
            </a:r>
            <a:r>
              <a:rPr lang="en-IN" sz="2000" dirty="0"/>
              <a:t> =</a:t>
            </a:r>
          </a:p>
          <a:p>
            <a:pPr marL="0" indent="0">
              <a:buNone/>
            </a:pPr>
            <a:r>
              <a:rPr lang="de-DE" sz="2000" dirty="0"/>
              <a:t>new TwoGen&lt;Integer, String&gt;(88, "Generics");</a:t>
            </a:r>
          </a:p>
          <a:p>
            <a:pPr marL="0" indent="0">
              <a:buNone/>
            </a:pPr>
            <a:r>
              <a:rPr lang="en-IN" sz="2000" dirty="0"/>
              <a:t>// Show the types.</a:t>
            </a:r>
          </a:p>
          <a:p>
            <a:pPr marL="0" indent="0">
              <a:buNone/>
            </a:pPr>
            <a:r>
              <a:rPr lang="en-IN" sz="2000" dirty="0" err="1"/>
              <a:t>tgObj.showTypes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// Obtain and show values.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v = tgObj.getob1();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("value: " + v);</a:t>
            </a:r>
          </a:p>
          <a:p>
            <a:pPr marL="0" indent="0">
              <a:buNone/>
            </a:pPr>
            <a:r>
              <a:rPr lang="en-IN" sz="2000" dirty="0"/>
              <a:t>String </a:t>
            </a:r>
            <a:r>
              <a:rPr lang="en-IN" sz="2000" dirty="0" err="1"/>
              <a:t>str</a:t>
            </a:r>
            <a:r>
              <a:rPr lang="en-IN" sz="2000" dirty="0"/>
              <a:t> = tgObj.getob2();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("value: " + </a:t>
            </a:r>
            <a:r>
              <a:rPr lang="en-IN" sz="2000" dirty="0" err="1"/>
              <a:t>str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4025909"/>
            <a:ext cx="3657600" cy="26911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/>
              <a:t>Type of T is </a:t>
            </a:r>
            <a:r>
              <a:rPr lang="en-IN" sz="2000" b="1" dirty="0" err="1"/>
              <a:t>java.lang.Integer</a:t>
            </a:r>
            <a:endParaRPr lang="en-IN" sz="2000" b="1" dirty="0"/>
          </a:p>
          <a:p>
            <a:pPr marL="0" indent="0">
              <a:buNone/>
            </a:pPr>
            <a:r>
              <a:rPr lang="en-US" sz="2000" b="1" dirty="0"/>
              <a:t>Type of V is </a:t>
            </a:r>
            <a:r>
              <a:rPr lang="en-US" sz="2000" b="1" dirty="0" err="1"/>
              <a:t>java.lang.String</a:t>
            </a:r>
            <a:endParaRPr lang="en-US" sz="2000" b="1" dirty="0"/>
          </a:p>
          <a:p>
            <a:pPr marL="0" indent="0">
              <a:buNone/>
            </a:pPr>
            <a:r>
              <a:rPr lang="en-IN" sz="2000" b="1" dirty="0"/>
              <a:t>value: 88</a:t>
            </a:r>
          </a:p>
          <a:p>
            <a:pPr marL="0" indent="0">
              <a:buNone/>
            </a:pPr>
            <a:r>
              <a:rPr lang="en-IN" sz="2000" b="1" dirty="0"/>
              <a:t>value: Generics</a:t>
            </a:r>
          </a:p>
        </p:txBody>
      </p:sp>
    </p:spTree>
    <p:extLst>
      <p:ext uri="{BB962C8B-B14F-4D97-AF65-F5344CB8AC3E}">
        <p14:creationId xmlns:p14="http://schemas.microsoft.com/office/powerpoint/2010/main" val="37428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IN" dirty="0" smtClean="0"/>
              <a:t>Bounded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Stats&lt;T extends Number&gt; {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; // array of Number or subclass</a:t>
            </a:r>
          </a:p>
          <a:p>
            <a:pPr marL="0" indent="0">
              <a:buNone/>
            </a:pPr>
            <a:r>
              <a:rPr lang="en-IN" dirty="0" smtClean="0"/>
              <a:t>	Stats(T</a:t>
            </a:r>
            <a:r>
              <a:rPr lang="en-IN" dirty="0"/>
              <a:t>[] o)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nums</a:t>
            </a:r>
            <a:r>
              <a:rPr lang="en-IN" dirty="0" smtClean="0"/>
              <a:t> </a:t>
            </a:r>
            <a:r>
              <a:rPr lang="en-IN" dirty="0"/>
              <a:t>= o;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Return type double in all cases.</a:t>
            </a:r>
          </a:p>
          <a:p>
            <a:pPr marL="0" indent="0">
              <a:buNone/>
            </a:pPr>
            <a:r>
              <a:rPr lang="en-IN" dirty="0" smtClean="0"/>
              <a:t>	double </a:t>
            </a:r>
            <a:r>
              <a:rPr lang="en-IN" dirty="0"/>
              <a:t>average() {</a:t>
            </a:r>
          </a:p>
          <a:p>
            <a:pPr marL="0" indent="0">
              <a:buNone/>
            </a:pPr>
            <a:r>
              <a:rPr lang="en-IN" dirty="0" smtClean="0"/>
              <a:t>		double </a:t>
            </a:r>
            <a:r>
              <a:rPr lang="en-IN" dirty="0"/>
              <a:t>sum = 0.0;</a:t>
            </a:r>
          </a:p>
          <a:p>
            <a:pPr marL="0" indent="0">
              <a:buNone/>
            </a:pPr>
            <a:r>
              <a:rPr lang="nn-NO" dirty="0" smtClean="0"/>
              <a:t>		for(int </a:t>
            </a:r>
            <a:r>
              <a:rPr lang="nn-NO" dirty="0"/>
              <a:t>i=0; i &lt; nums.length; i++)</a:t>
            </a:r>
          </a:p>
          <a:p>
            <a:pPr marL="0" indent="0">
              <a:buNone/>
            </a:pPr>
            <a:r>
              <a:rPr lang="en-IN" dirty="0" smtClean="0"/>
              <a:t>			sum </a:t>
            </a:r>
            <a:r>
              <a:rPr lang="en-IN" dirty="0"/>
              <a:t>+= </a:t>
            </a:r>
            <a:r>
              <a:rPr lang="en-IN" dirty="0" err="1"/>
              <a:t>nums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doubleValue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		return </a:t>
            </a:r>
            <a:r>
              <a:rPr lang="en-IN" dirty="0"/>
              <a:t>sum / </a:t>
            </a:r>
            <a:r>
              <a:rPr lang="en-IN" dirty="0" err="1"/>
              <a:t>nums.length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30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Bounded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BoundsDemo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 smtClean="0"/>
              <a:t>	Integer </a:t>
            </a:r>
            <a:r>
              <a:rPr lang="en-IN" sz="1600" dirty="0" err="1"/>
              <a:t>inums</a:t>
            </a:r>
            <a:r>
              <a:rPr lang="en-IN" sz="1600" dirty="0"/>
              <a:t>[] = { 1, 2, 3, 4, 5 };</a:t>
            </a:r>
          </a:p>
          <a:p>
            <a:pPr marL="0" indent="0">
              <a:buNone/>
            </a:pPr>
            <a:r>
              <a:rPr lang="en-IN" sz="1600" dirty="0" smtClean="0"/>
              <a:t>	Stats&lt;Integer</a:t>
            </a:r>
            <a:r>
              <a:rPr lang="en-IN" sz="1600" dirty="0"/>
              <a:t>&gt; </a:t>
            </a:r>
            <a:r>
              <a:rPr lang="en-IN" sz="1600" dirty="0" err="1"/>
              <a:t>iob</a:t>
            </a:r>
            <a:r>
              <a:rPr lang="en-IN" sz="1600" dirty="0"/>
              <a:t> = new Stats&lt;Integer&gt;(</a:t>
            </a:r>
            <a:r>
              <a:rPr lang="en-IN" sz="1600" dirty="0" err="1"/>
              <a:t>inums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 smtClean="0"/>
              <a:t>	double </a:t>
            </a:r>
            <a:r>
              <a:rPr lang="en-IN" sz="1600" dirty="0"/>
              <a:t>v = </a:t>
            </a:r>
            <a:r>
              <a:rPr lang="en-IN" sz="1600" dirty="0" err="1"/>
              <a:t>iob.average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iob</a:t>
            </a:r>
            <a:r>
              <a:rPr lang="en-US" sz="1600" dirty="0"/>
              <a:t> average is " + v);</a:t>
            </a:r>
          </a:p>
          <a:p>
            <a:pPr marL="0" indent="0">
              <a:buNone/>
            </a:pPr>
            <a:r>
              <a:rPr lang="fr-FR" sz="1600" dirty="0" smtClean="0"/>
              <a:t>	Double </a:t>
            </a:r>
            <a:r>
              <a:rPr lang="fr-FR" sz="1600" dirty="0" err="1"/>
              <a:t>dnums</a:t>
            </a:r>
            <a:r>
              <a:rPr lang="fr-FR" sz="1600" dirty="0"/>
              <a:t>[] = { 1.1, 2.2, 3.3, 4.4, 5.5 };</a:t>
            </a:r>
          </a:p>
          <a:p>
            <a:pPr marL="0" indent="0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Stats</a:t>
            </a:r>
            <a:r>
              <a:rPr lang="fr-FR" sz="1600" dirty="0" smtClean="0"/>
              <a:t>&lt;Double</a:t>
            </a:r>
            <a:r>
              <a:rPr lang="fr-FR" sz="1600" dirty="0"/>
              <a:t>&gt; </a:t>
            </a:r>
            <a:r>
              <a:rPr lang="fr-FR" sz="1600" dirty="0" err="1"/>
              <a:t>dob</a:t>
            </a:r>
            <a:r>
              <a:rPr lang="fr-FR" sz="1600" dirty="0"/>
              <a:t> = new </a:t>
            </a:r>
            <a:r>
              <a:rPr lang="fr-FR" sz="1600" dirty="0" err="1"/>
              <a:t>Stats</a:t>
            </a:r>
            <a:r>
              <a:rPr lang="fr-FR" sz="1600" dirty="0"/>
              <a:t>&lt;Double&gt;(</a:t>
            </a:r>
            <a:r>
              <a:rPr lang="fr-FR" sz="1600" dirty="0" err="1"/>
              <a:t>dnums</a:t>
            </a:r>
            <a:r>
              <a:rPr lang="fr-FR" sz="1600" dirty="0"/>
              <a:t>);</a:t>
            </a:r>
          </a:p>
          <a:p>
            <a:pPr marL="0" indent="0">
              <a:buNone/>
            </a:pPr>
            <a:r>
              <a:rPr lang="en-IN" sz="1600" dirty="0" smtClean="0"/>
              <a:t>	double </a:t>
            </a:r>
            <a:r>
              <a:rPr lang="en-IN" sz="1600" dirty="0"/>
              <a:t>w = </a:t>
            </a:r>
            <a:r>
              <a:rPr lang="en-IN" sz="1600" dirty="0" err="1"/>
              <a:t>dob.average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dob</a:t>
            </a:r>
            <a:r>
              <a:rPr lang="en-US" sz="1600" dirty="0"/>
              <a:t> average is " + w);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/>
              <a:t>This won't compile because String is not a</a:t>
            </a:r>
          </a:p>
          <a:p>
            <a:pPr marL="0" indent="0">
              <a:buNone/>
            </a:pPr>
            <a:r>
              <a:rPr lang="en-IN" sz="1600" dirty="0" smtClean="0"/>
              <a:t>	// </a:t>
            </a:r>
            <a:r>
              <a:rPr lang="en-IN" sz="1600" dirty="0"/>
              <a:t>subclass of Number.</a:t>
            </a:r>
          </a:p>
          <a:p>
            <a:pPr marL="0" indent="0">
              <a:buNone/>
            </a:pPr>
            <a:r>
              <a:rPr lang="en-IN" sz="1600" dirty="0" smtClean="0"/>
              <a:t>	// </a:t>
            </a:r>
            <a:r>
              <a:rPr lang="en-IN" sz="1600" dirty="0"/>
              <a:t>String </a:t>
            </a:r>
            <a:r>
              <a:rPr lang="en-IN" sz="1600" dirty="0" err="1"/>
              <a:t>strs</a:t>
            </a:r>
            <a:r>
              <a:rPr lang="en-IN" sz="1600" dirty="0"/>
              <a:t>[] = { "1", "2", "3", "4", "5" };</a:t>
            </a:r>
          </a:p>
          <a:p>
            <a:pPr marL="0" indent="0">
              <a:buNone/>
            </a:pPr>
            <a:r>
              <a:rPr lang="en-IN" sz="1600" dirty="0" smtClean="0"/>
              <a:t>	// </a:t>
            </a:r>
            <a:r>
              <a:rPr lang="en-IN" sz="1600" dirty="0"/>
              <a:t>Stats&lt;String&gt; </a:t>
            </a:r>
            <a:r>
              <a:rPr lang="en-IN" sz="1600" dirty="0" err="1"/>
              <a:t>strob</a:t>
            </a:r>
            <a:r>
              <a:rPr lang="en-IN" sz="1600" dirty="0"/>
              <a:t> = new Stats&lt;String&gt;(</a:t>
            </a:r>
            <a:r>
              <a:rPr lang="en-IN" sz="1600" dirty="0" err="1"/>
              <a:t>strs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 smtClean="0"/>
              <a:t>	// </a:t>
            </a:r>
            <a:r>
              <a:rPr lang="en-IN" sz="1600" dirty="0"/>
              <a:t>double x = </a:t>
            </a:r>
            <a:r>
              <a:rPr lang="en-IN" sz="1600" dirty="0" err="1"/>
              <a:t>strob.average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strob</a:t>
            </a:r>
            <a:r>
              <a:rPr lang="en-US" sz="1600" dirty="0"/>
              <a:t> average is " + v);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8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Need for wild 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7724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Integer </a:t>
            </a:r>
            <a:r>
              <a:rPr lang="en-IN" dirty="0" err="1"/>
              <a:t>inums</a:t>
            </a:r>
            <a:r>
              <a:rPr lang="en-IN" dirty="0"/>
              <a:t>[] = { 1, 2, 3, 4, 5 };</a:t>
            </a:r>
          </a:p>
          <a:p>
            <a:pPr marL="0" indent="0">
              <a:buNone/>
            </a:pPr>
            <a:r>
              <a:rPr lang="fr-FR" dirty="0"/>
              <a:t>Double </a:t>
            </a:r>
            <a:r>
              <a:rPr lang="fr-FR" dirty="0" err="1"/>
              <a:t>dnums</a:t>
            </a:r>
            <a:r>
              <a:rPr lang="fr-FR" dirty="0"/>
              <a:t>[] = { 1.1, 2.2, 3.3, 4.4, 5.5 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Stats&lt;Integer</a:t>
            </a:r>
            <a:r>
              <a:rPr lang="en-IN" dirty="0"/>
              <a:t>&gt; </a:t>
            </a:r>
            <a:r>
              <a:rPr lang="en-IN" dirty="0" err="1"/>
              <a:t>iob</a:t>
            </a:r>
            <a:r>
              <a:rPr lang="en-IN" dirty="0"/>
              <a:t> = new Stats&lt;Integer&gt;(</a:t>
            </a:r>
            <a:r>
              <a:rPr lang="en-IN" dirty="0" err="1"/>
              <a:t>inums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fr-FR" dirty="0" err="1"/>
              <a:t>Stats</a:t>
            </a:r>
            <a:r>
              <a:rPr lang="fr-FR" dirty="0"/>
              <a:t>&lt;Double&gt; </a:t>
            </a:r>
            <a:r>
              <a:rPr lang="fr-FR" dirty="0" err="1"/>
              <a:t>dob</a:t>
            </a:r>
            <a:r>
              <a:rPr lang="fr-FR" dirty="0"/>
              <a:t> = new </a:t>
            </a:r>
            <a:r>
              <a:rPr lang="fr-FR" dirty="0" err="1"/>
              <a:t>Stats</a:t>
            </a:r>
            <a:r>
              <a:rPr lang="fr-FR" dirty="0"/>
              <a:t>&lt;Double&gt;(</a:t>
            </a:r>
            <a:r>
              <a:rPr lang="fr-FR" dirty="0" err="1"/>
              <a:t>dnums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</a:t>
            </a:r>
            <a:r>
              <a:rPr lang="en-IN" b="1" dirty="0" smtClean="0"/>
              <a:t>(</a:t>
            </a:r>
            <a:r>
              <a:rPr lang="en-IN" b="1" dirty="0" err="1" smtClean="0"/>
              <a:t>iob.sameAvg</a:t>
            </a:r>
            <a:r>
              <a:rPr lang="en-IN" b="1" dirty="0" smtClean="0"/>
              <a:t>(dob)) //will work for same objects only</a:t>
            </a:r>
            <a:endParaRPr lang="en-IN" b="1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("Averages are the same.");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("Averages differ</a:t>
            </a:r>
            <a:r>
              <a:rPr lang="en-IN" dirty="0" smtClean="0"/>
              <a:t>.");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// </a:t>
            </a:r>
            <a:r>
              <a:rPr lang="en-IN" b="1" dirty="0"/>
              <a:t>This won't work</a:t>
            </a:r>
            <a:r>
              <a:rPr lang="en-IN" b="1" dirty="0" smtClean="0"/>
              <a:t>! Because types of average and </a:t>
            </a:r>
            <a:r>
              <a:rPr lang="en-IN" b="1" dirty="0" err="1" smtClean="0"/>
              <a:t>ob.average</a:t>
            </a:r>
            <a:r>
              <a:rPr lang="en-IN" b="1" dirty="0" smtClean="0"/>
              <a:t> must be same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// Determine if two averages are the same.</a:t>
            </a:r>
          </a:p>
          <a:p>
            <a:pPr marL="0" indent="0">
              <a:buNone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sameAvg</a:t>
            </a:r>
            <a:r>
              <a:rPr lang="en-IN" dirty="0"/>
              <a:t>(Stats&lt;T&gt; </a:t>
            </a:r>
            <a:r>
              <a:rPr lang="en-IN" dirty="0" err="1"/>
              <a:t>ob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 smtClean="0"/>
              <a:t>	if(average</a:t>
            </a:r>
            <a:r>
              <a:rPr lang="en-IN" dirty="0"/>
              <a:t>() == </a:t>
            </a:r>
            <a:r>
              <a:rPr lang="en-IN" dirty="0" err="1"/>
              <a:t>ob.average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/>
              <a:t>true;</a:t>
            </a:r>
          </a:p>
          <a:p>
            <a:pPr marL="0" indent="0">
              <a:buNone/>
            </a:pPr>
            <a:r>
              <a:rPr lang="en-IN" dirty="0" smtClean="0"/>
              <a:t>	return </a:t>
            </a:r>
            <a:r>
              <a:rPr lang="en-IN" dirty="0"/>
              <a:t>false;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97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2205</TotalTime>
  <Words>795</Words>
  <Application>Microsoft Office PowerPoint</Application>
  <PresentationFormat>On-screen Show (4:3)</PresentationFormat>
  <Paragraphs>246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Equity</vt:lpstr>
      <vt:lpstr>Generic</vt:lpstr>
      <vt:lpstr>Generics</vt:lpstr>
      <vt:lpstr>Example</vt:lpstr>
      <vt:lpstr>example</vt:lpstr>
      <vt:lpstr>Two Type Parameters</vt:lpstr>
      <vt:lpstr>Two Type Parameters</vt:lpstr>
      <vt:lpstr>Bounded types</vt:lpstr>
      <vt:lpstr>Bounded types</vt:lpstr>
      <vt:lpstr>Need for wild card</vt:lpstr>
      <vt:lpstr>Generic methods</vt:lpstr>
      <vt:lpstr>PowerPoint Presentation</vt:lpstr>
      <vt:lpstr>Generic interface</vt:lpstr>
      <vt:lpstr>Comparable</vt:lpstr>
      <vt:lpstr>PowerPoint Presentation</vt:lpstr>
      <vt:lpstr>Generic interface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373</cp:revision>
  <dcterms:created xsi:type="dcterms:W3CDTF">2006-08-16T00:00:00Z</dcterms:created>
  <dcterms:modified xsi:type="dcterms:W3CDTF">2021-04-15T07:39:07Z</dcterms:modified>
</cp:coreProperties>
</file>