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with Synch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4461" y="914400"/>
            <a:ext cx="77724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Caller implements Runnable {</a:t>
            </a:r>
          </a:p>
          <a:p>
            <a:pPr marL="0" indent="0">
              <a:buNone/>
            </a:pPr>
            <a:r>
              <a:rPr lang="en-IN" dirty="0"/>
              <a:t>	String </a:t>
            </a:r>
            <a:r>
              <a:rPr lang="en-IN" dirty="0" err="1"/>
              <a:t>msg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Callme</a:t>
            </a:r>
            <a:r>
              <a:rPr lang="en-IN" dirty="0"/>
              <a:t> target;</a:t>
            </a:r>
          </a:p>
          <a:p>
            <a:pPr marL="0" indent="0">
              <a:buNone/>
            </a:pPr>
            <a:r>
              <a:rPr lang="en-IN" dirty="0"/>
              <a:t>	Thread t;</a:t>
            </a:r>
          </a:p>
          <a:p>
            <a:pPr marL="0" indent="0">
              <a:buNone/>
            </a:pPr>
            <a:r>
              <a:rPr lang="en-IN" dirty="0"/>
              <a:t>	public Caller(</a:t>
            </a:r>
            <a:r>
              <a:rPr lang="en-IN" dirty="0" err="1"/>
              <a:t>Callme</a:t>
            </a:r>
            <a:r>
              <a:rPr lang="en-IN" dirty="0"/>
              <a:t> </a:t>
            </a:r>
            <a:r>
              <a:rPr lang="en-IN" dirty="0" err="1"/>
              <a:t>targ</a:t>
            </a:r>
            <a:r>
              <a:rPr lang="en-IN" dirty="0"/>
              <a:t>, String s) {</a:t>
            </a:r>
          </a:p>
          <a:p>
            <a:pPr marL="0" indent="0">
              <a:buNone/>
            </a:pPr>
            <a:r>
              <a:rPr lang="en-IN" dirty="0"/>
              <a:t>		target = </a:t>
            </a:r>
            <a:r>
              <a:rPr lang="en-IN" dirty="0" err="1"/>
              <a:t>targ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 = s;</a:t>
            </a:r>
          </a:p>
          <a:p>
            <a:pPr marL="0" indent="0">
              <a:buNone/>
            </a:pPr>
            <a:r>
              <a:rPr lang="en-IN" dirty="0"/>
              <a:t>		t = new Thread(this);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t.start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void run() {</a:t>
            </a:r>
          </a:p>
          <a:p>
            <a:pPr marL="0" indent="0">
              <a:buNone/>
            </a:pPr>
            <a:r>
              <a:rPr lang="en-IN" dirty="0"/>
              <a:t>           		 synchronized(target) 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target.call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		  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7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with Synch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Synch 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Callme</a:t>
            </a:r>
            <a:r>
              <a:rPr lang="en-IN" dirty="0"/>
              <a:t> target = new </a:t>
            </a:r>
            <a:r>
              <a:rPr lang="en-IN" dirty="0" err="1"/>
              <a:t>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Caller ob1 = new Caller(target, "Hello");</a:t>
            </a:r>
          </a:p>
          <a:p>
            <a:pPr marL="0" indent="0">
              <a:buNone/>
            </a:pPr>
            <a:r>
              <a:rPr lang="en-IN" dirty="0"/>
              <a:t>		Caller ob2 = new Caller(target, "Synchronized");</a:t>
            </a:r>
          </a:p>
          <a:p>
            <a:pPr marL="0" indent="0">
              <a:buNone/>
            </a:pPr>
            <a:r>
              <a:rPr lang="en-IN" dirty="0"/>
              <a:t>		Caller ob3 = new Caller(target, "World");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9470" y="4876800"/>
            <a:ext cx="3157330" cy="1477962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[Synchronized]</a:t>
            </a:r>
          </a:p>
          <a:p>
            <a:r>
              <a:rPr lang="en-IN" dirty="0"/>
              <a:t>[Hello]</a:t>
            </a:r>
          </a:p>
          <a:p>
            <a:r>
              <a:rPr lang="en-IN" dirty="0"/>
              <a:t>[World]</a:t>
            </a:r>
          </a:p>
        </p:txBody>
      </p:sp>
    </p:spTree>
    <p:extLst>
      <p:ext uri="{BB962C8B-B14F-4D97-AF65-F5344CB8AC3E}">
        <p14:creationId xmlns:p14="http://schemas.microsoft.com/office/powerpoint/2010/main" val="42109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two or more threads need access to a shared resource, they need some way to ensure that the resource will be used by only one thread at a time.</a:t>
            </a:r>
          </a:p>
          <a:p>
            <a:r>
              <a:rPr lang="en-US" dirty="0"/>
              <a:t> The process by which this is </a:t>
            </a:r>
            <a:r>
              <a:rPr lang="en-IN" dirty="0"/>
              <a:t>achieved is called </a:t>
            </a:r>
            <a:r>
              <a:rPr lang="en-IN" i="1" dirty="0"/>
              <a:t>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33887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to synchronization is the concept of the monitor</a:t>
            </a:r>
            <a:endParaRPr lang="en-IN" dirty="0"/>
          </a:p>
          <a:p>
            <a:r>
              <a:rPr lang="en-IN" dirty="0"/>
              <a:t>A </a:t>
            </a:r>
            <a:r>
              <a:rPr lang="en-IN" i="1" dirty="0"/>
              <a:t>monitor </a:t>
            </a:r>
            <a:r>
              <a:rPr lang="en-US" dirty="0"/>
              <a:t>is an object that is used as a mutually exclusive lock, or </a:t>
            </a:r>
            <a:r>
              <a:rPr lang="en-US" i="1" dirty="0" err="1"/>
              <a:t>mutex</a:t>
            </a:r>
            <a:r>
              <a:rPr lang="en-US" i="1" dirty="0"/>
              <a:t>. </a:t>
            </a:r>
          </a:p>
          <a:p>
            <a:r>
              <a:rPr lang="en-US" dirty="0"/>
              <a:t>Only one thread can </a:t>
            </a:r>
            <a:r>
              <a:rPr lang="en-US" i="1" dirty="0"/>
              <a:t>own </a:t>
            </a:r>
            <a:r>
              <a:rPr lang="en-US" dirty="0"/>
              <a:t>a monitor at a given time. When a thread acquires a lock, it is said to have </a:t>
            </a:r>
            <a:r>
              <a:rPr lang="en-US" i="1" dirty="0"/>
              <a:t>entered </a:t>
            </a:r>
            <a:r>
              <a:rPr lang="en-US" dirty="0"/>
              <a:t>the monitor.</a:t>
            </a:r>
          </a:p>
          <a:p>
            <a:r>
              <a:rPr lang="en-US" dirty="0"/>
              <a:t>All other threads attempting to enter the locked monitor will be suspended until the first thread </a:t>
            </a:r>
            <a:r>
              <a:rPr lang="en-US" i="1" dirty="0"/>
              <a:t>exits </a:t>
            </a:r>
            <a:r>
              <a:rPr lang="en-US" dirty="0"/>
              <a:t>the monitor. </a:t>
            </a:r>
          </a:p>
          <a:p>
            <a:r>
              <a:rPr lang="en-US" dirty="0"/>
              <a:t>These other threads are said to be </a:t>
            </a:r>
            <a:r>
              <a:rPr lang="en-US" i="1" dirty="0"/>
              <a:t>waiting </a:t>
            </a:r>
            <a:r>
              <a:rPr lang="en-US" dirty="0"/>
              <a:t>for the monitor.</a:t>
            </a:r>
          </a:p>
          <a:p>
            <a:r>
              <a:rPr lang="en-IN" dirty="0"/>
              <a:t>Java implements synchronization through </a:t>
            </a:r>
            <a:r>
              <a:rPr lang="en-IN" b="1" dirty="0"/>
              <a:t>synchronized </a:t>
            </a:r>
            <a:r>
              <a:rPr lang="en-IN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693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Callme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void call(String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</a:t>
            </a:r>
            <a:r>
              <a:rPr lang="en-IN" dirty="0"/>
              <a:t>("["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try 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Thread.sleep</a:t>
            </a:r>
            <a:r>
              <a:rPr lang="en-IN" dirty="0"/>
              <a:t>(1000);</a:t>
            </a:r>
          </a:p>
          <a:p>
            <a:pPr marL="0" indent="0">
              <a:buNone/>
            </a:pPr>
            <a:r>
              <a:rPr lang="en-IN" dirty="0"/>
              <a:t>		} catch(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("Interrupted");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("]");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83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Caller implements Runnable {</a:t>
            </a:r>
          </a:p>
          <a:p>
            <a:pPr marL="0" indent="0">
              <a:buNone/>
            </a:pPr>
            <a:r>
              <a:rPr lang="en-IN" dirty="0"/>
              <a:t>	String </a:t>
            </a:r>
            <a:r>
              <a:rPr lang="en-IN" dirty="0" err="1"/>
              <a:t>msg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Callme</a:t>
            </a:r>
            <a:r>
              <a:rPr lang="en-IN" dirty="0"/>
              <a:t> target;</a:t>
            </a:r>
          </a:p>
          <a:p>
            <a:pPr marL="0" indent="0">
              <a:buNone/>
            </a:pPr>
            <a:r>
              <a:rPr lang="en-IN" dirty="0"/>
              <a:t>	Thread t;</a:t>
            </a:r>
          </a:p>
          <a:p>
            <a:pPr marL="0" indent="0">
              <a:buNone/>
            </a:pPr>
            <a:r>
              <a:rPr lang="en-US" dirty="0"/>
              <a:t>	public Caller(</a:t>
            </a:r>
            <a:r>
              <a:rPr lang="en-US" dirty="0" err="1"/>
              <a:t>Callme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, String s) {</a:t>
            </a:r>
          </a:p>
          <a:p>
            <a:pPr marL="0" indent="0">
              <a:buNone/>
            </a:pPr>
            <a:r>
              <a:rPr lang="en-IN" dirty="0"/>
              <a:t>		target = </a:t>
            </a:r>
            <a:r>
              <a:rPr lang="en-IN" dirty="0" err="1"/>
              <a:t>targ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 = s;</a:t>
            </a:r>
          </a:p>
          <a:p>
            <a:pPr marL="0" indent="0">
              <a:buNone/>
            </a:pPr>
            <a:r>
              <a:rPr lang="en-IN" dirty="0"/>
              <a:t>		t = new Thread(this);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t.start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void run()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target.call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96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Synch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Callme</a:t>
            </a:r>
            <a:r>
              <a:rPr lang="en-IN" dirty="0"/>
              <a:t> target = new </a:t>
            </a:r>
            <a:r>
              <a:rPr lang="en-IN" dirty="0" err="1"/>
              <a:t>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dirty="0"/>
              <a:t>		Caller ob1 = new Caller(target, "Hello");</a:t>
            </a:r>
          </a:p>
          <a:p>
            <a:pPr marL="0" indent="0">
              <a:buNone/>
            </a:pPr>
            <a:r>
              <a:rPr lang="en-US" dirty="0"/>
              <a:t>		Caller ob2 = new Caller(target, "Synchronized");</a:t>
            </a:r>
          </a:p>
          <a:p>
            <a:pPr marL="0" indent="0">
              <a:buNone/>
            </a:pPr>
            <a:r>
              <a:rPr lang="en-US" dirty="0"/>
              <a:t>		Caller ob3 = new Caller(target, "World");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[Hello[World[Synchronized]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21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calling </a:t>
            </a:r>
            <a:r>
              <a:rPr lang="en-US" b="1" dirty="0"/>
              <a:t>sleep( )</a:t>
            </a:r>
            <a:r>
              <a:rPr lang="en-US" dirty="0"/>
              <a:t>, the </a:t>
            </a:r>
            <a:r>
              <a:rPr lang="en-US" b="1" dirty="0"/>
              <a:t>call( ) </a:t>
            </a:r>
            <a:r>
              <a:rPr lang="en-US" dirty="0"/>
              <a:t>method allows execution to switch to another</a:t>
            </a:r>
          </a:p>
          <a:p>
            <a:r>
              <a:rPr lang="en-US" dirty="0"/>
              <a:t>thread. </a:t>
            </a:r>
          </a:p>
          <a:p>
            <a:r>
              <a:rPr lang="en-US" dirty="0"/>
              <a:t>This results in the mixed-up output of the three message strings. </a:t>
            </a:r>
          </a:p>
          <a:p>
            <a:r>
              <a:rPr lang="en-US" dirty="0"/>
              <a:t>In this program, nothing exists to stop all three threads from calling the same method, on the same object, at the same time. </a:t>
            </a:r>
          </a:p>
          <a:p>
            <a:r>
              <a:rPr lang="en-US" dirty="0"/>
              <a:t>This is known as a </a:t>
            </a:r>
            <a:r>
              <a:rPr lang="en-US" i="1" dirty="0"/>
              <a:t>race condition, </a:t>
            </a:r>
            <a:r>
              <a:rPr lang="en-US" dirty="0"/>
              <a:t>because the three threads are racing each other to complete the method. </a:t>
            </a:r>
          </a:p>
          <a:p>
            <a:r>
              <a:rPr lang="en-US" dirty="0"/>
              <a:t>We can’t be sure when the context switch will occur. </a:t>
            </a:r>
          </a:p>
          <a:p>
            <a:r>
              <a:rPr lang="en-US" dirty="0"/>
              <a:t>This can cause a program to run right one time and wrong the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10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To serialize the </a:t>
            </a:r>
            <a:r>
              <a:rPr lang="en-IN" dirty="0"/>
              <a:t>access to </a:t>
            </a:r>
            <a:r>
              <a:rPr lang="en-IN" b="1" dirty="0"/>
              <a:t>call( )</a:t>
            </a:r>
            <a:r>
              <a:rPr lang="en-IN" dirty="0"/>
              <a:t> is by adding synchronized keyword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public void run() {</a:t>
            </a:r>
          </a:p>
          <a:p>
            <a:pPr marL="0" indent="0">
              <a:buNone/>
            </a:pPr>
            <a:r>
              <a:rPr lang="en-IN" i="1" dirty="0"/>
              <a:t>	synchronized(target) { // synchronized block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target.call</a:t>
            </a:r>
            <a:r>
              <a:rPr lang="en-IN" i="1" dirty="0"/>
              <a:t>(</a:t>
            </a:r>
            <a:r>
              <a:rPr lang="en-IN" i="1" dirty="0" err="1"/>
              <a:t>msg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with Synch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Callme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	void call(String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</a:t>
            </a:r>
            <a:r>
              <a:rPr lang="en-IN" dirty="0"/>
              <a:t>("["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try 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Thread.sleep</a:t>
            </a:r>
            <a:r>
              <a:rPr lang="en-IN" dirty="0"/>
              <a:t>(1000);</a:t>
            </a:r>
          </a:p>
          <a:p>
            <a:pPr marL="0" indent="0">
              <a:buNone/>
            </a:pPr>
            <a:r>
              <a:rPr lang="en-IN" dirty="0"/>
              <a:t>		} 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("Interrupted");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("]");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92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1742</TotalTime>
  <Words>740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Perpetua</vt:lpstr>
      <vt:lpstr>Wingdings 2</vt:lpstr>
      <vt:lpstr>Equity</vt:lpstr>
      <vt:lpstr>Synchronization</vt:lpstr>
      <vt:lpstr>synchronization.</vt:lpstr>
      <vt:lpstr>Monitor</vt:lpstr>
      <vt:lpstr>Example</vt:lpstr>
      <vt:lpstr>Example</vt:lpstr>
      <vt:lpstr>Example</vt:lpstr>
      <vt:lpstr>Example</vt:lpstr>
      <vt:lpstr>Synchronized methods</vt:lpstr>
      <vt:lpstr>Program with Synch</vt:lpstr>
      <vt:lpstr>Program with Synch</vt:lpstr>
      <vt:lpstr>Program with Synch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344</cp:revision>
  <dcterms:created xsi:type="dcterms:W3CDTF">2006-08-16T00:00:00Z</dcterms:created>
  <dcterms:modified xsi:type="dcterms:W3CDTF">2021-04-22T02:45:11Z</dcterms:modified>
</cp:coreProperties>
</file>