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03" r:id="rId2"/>
    <p:sldId id="413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09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406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483" r:id="rId38"/>
    <p:sldId id="542" r:id="rId39"/>
    <p:sldId id="408" r:id="rId40"/>
    <p:sldId id="543" r:id="rId41"/>
    <p:sldId id="544" r:id="rId42"/>
    <p:sldId id="545" r:id="rId43"/>
    <p:sldId id="546" r:id="rId44"/>
    <p:sldId id="547" r:id="rId45"/>
    <p:sldId id="409" r:id="rId4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6" d="100"/>
          <a:sy n="56" d="100"/>
        </p:scale>
        <p:origin x="1580" y="4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28576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4490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0007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Enhanced Data Models:</a:t>
            </a:r>
          </a:p>
          <a:p>
            <a:pPr marL="0" indent="0" algn="ctr">
              <a:buNone/>
            </a:pPr>
            <a:r>
              <a:rPr lang="en-US" altLang="en-US" sz="3600" b="1" dirty="0"/>
              <a:t>Introduction to Active,</a:t>
            </a:r>
          </a:p>
          <a:p>
            <a:pPr marL="0" indent="0" algn="ctr">
              <a:buNone/>
            </a:pPr>
            <a:r>
              <a:rPr lang="en-US" altLang="en-US" sz="3600" b="1" dirty="0"/>
              <a:t>Temporal, Spatial, Multimedia,</a:t>
            </a:r>
          </a:p>
          <a:p>
            <a:pPr marL="0" indent="0" algn="ctr">
              <a:buNone/>
            </a:pPr>
            <a:r>
              <a:rPr lang="en-US" altLang="en-US" sz="3600" b="1" dirty="0"/>
              <a:t>and Deductive Databases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consideration</a:t>
            </a:r>
          </a:p>
          <a:p>
            <a:pPr lvl="1"/>
            <a:r>
              <a:rPr lang="en-US" dirty="0"/>
              <a:t>Immediate consideration</a:t>
            </a:r>
          </a:p>
          <a:p>
            <a:pPr lvl="2"/>
            <a:r>
              <a:rPr lang="en-US" dirty="0"/>
              <a:t>Condition evaluated as part of same transaction</a:t>
            </a:r>
          </a:p>
          <a:p>
            <a:pPr lvl="2"/>
            <a:r>
              <a:rPr lang="en-US" dirty="0"/>
              <a:t>Evaluate condition either before, after, or instead of executing the triggering event</a:t>
            </a:r>
          </a:p>
          <a:p>
            <a:pPr lvl="1"/>
            <a:r>
              <a:rPr lang="en-US" dirty="0"/>
              <a:t>Deferred consideration</a:t>
            </a:r>
          </a:p>
          <a:p>
            <a:pPr lvl="2"/>
            <a:r>
              <a:rPr lang="en-US" dirty="0"/>
              <a:t>Condition evaluated at the end of the transaction</a:t>
            </a:r>
          </a:p>
          <a:p>
            <a:pPr lvl="1"/>
            <a:r>
              <a:rPr lang="en-US" dirty="0"/>
              <a:t>Detached consideration</a:t>
            </a:r>
          </a:p>
          <a:p>
            <a:pPr lvl="2"/>
            <a:r>
              <a:rPr lang="en-US" dirty="0"/>
              <a:t>Condition evaluated as a separate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3549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Row-level rule</a:t>
            </a:r>
          </a:p>
          <a:p>
            <a:pPr lvl="1"/>
            <a:r>
              <a:rPr lang="en-US" dirty="0"/>
              <a:t>Rule considered separately for each row</a:t>
            </a:r>
          </a:p>
          <a:p>
            <a:r>
              <a:rPr lang="en-US" dirty="0"/>
              <a:t>Statement-level rule</a:t>
            </a:r>
          </a:p>
          <a:p>
            <a:pPr lvl="1"/>
            <a:r>
              <a:rPr lang="en-US" dirty="0"/>
              <a:t>Rule considered once for entire statement</a:t>
            </a:r>
          </a:p>
          <a:p>
            <a:r>
              <a:rPr lang="en-US" dirty="0"/>
              <a:t>Difficult to guarantee consistency and termination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55429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9687"/>
            <a:ext cx="85344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2328" y="6007387"/>
            <a:ext cx="617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(continues)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8300291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 (cont’d.)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799"/>
            <a:ext cx="8001000" cy="3517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5789" y="5714999"/>
            <a:ext cx="55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(cont’d.)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4719320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notification of certain conditions that occur</a:t>
            </a:r>
          </a:p>
          <a:p>
            <a:r>
              <a:rPr lang="en-US" dirty="0"/>
              <a:t>Enforce integrity constraints</a:t>
            </a:r>
          </a:p>
          <a:p>
            <a:r>
              <a:rPr lang="en-US" dirty="0"/>
              <a:t>Automatically maintain derived data</a:t>
            </a:r>
          </a:p>
          <a:p>
            <a:r>
              <a:rPr lang="en-US" dirty="0"/>
              <a:t>Maintain consistency of materialized views</a:t>
            </a:r>
          </a:p>
          <a:p>
            <a:r>
              <a:rPr lang="en-US" dirty="0"/>
              <a:t>Enable consistency of replicated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80986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in SQL-99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772400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067425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26.6 Trigger T1 illustrating the syntax for defining triggers in SQL-99</a:t>
            </a:r>
          </a:p>
        </p:txBody>
      </p:sp>
    </p:spTree>
    <p:extLst>
      <p:ext uri="{BB962C8B-B14F-4D97-AF65-F5344CB8AC3E}">
        <p14:creationId xmlns:p14="http://schemas.microsoft.com/office/powerpoint/2010/main" val="35685208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26.2 Temporal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Temporal databases require some aspect of time when organizing information</a:t>
            </a:r>
          </a:p>
          <a:p>
            <a:pPr lvl="1"/>
            <a:r>
              <a:rPr lang="en-US" altLang="en-US" dirty="0"/>
              <a:t>Healthcare</a:t>
            </a:r>
          </a:p>
          <a:p>
            <a:pPr lvl="1"/>
            <a:r>
              <a:rPr lang="en-US" altLang="en-US" dirty="0"/>
              <a:t>Insurance</a:t>
            </a:r>
          </a:p>
          <a:p>
            <a:pPr lvl="1"/>
            <a:r>
              <a:rPr lang="en-US" altLang="en-US" dirty="0"/>
              <a:t>Reservation systems</a:t>
            </a:r>
          </a:p>
          <a:p>
            <a:pPr lvl="1"/>
            <a:r>
              <a:rPr lang="en-US" altLang="en-US" dirty="0"/>
              <a:t>Scientific databases</a:t>
            </a:r>
          </a:p>
          <a:p>
            <a:r>
              <a:rPr lang="en-US" altLang="en-US" dirty="0"/>
              <a:t>Time considered as ordered sequence of points</a:t>
            </a:r>
          </a:p>
          <a:p>
            <a:pPr lvl="1"/>
            <a:r>
              <a:rPr lang="en-US" altLang="en-US" dirty="0"/>
              <a:t>Granularity determined by the application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813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Chronon</a:t>
            </a:r>
          </a:p>
          <a:p>
            <a:pPr lvl="1"/>
            <a:r>
              <a:rPr lang="en-US" altLang="en-US" dirty="0"/>
              <a:t>Term used to describe minimal granularity of a particular application</a:t>
            </a:r>
          </a:p>
          <a:p>
            <a:r>
              <a:rPr lang="en-US" altLang="en-US" dirty="0"/>
              <a:t>Reference point for measuring specific time events</a:t>
            </a:r>
          </a:p>
          <a:p>
            <a:pPr lvl="1"/>
            <a:r>
              <a:rPr lang="en-US" altLang="en-US" dirty="0"/>
              <a:t>Various calendars</a:t>
            </a:r>
          </a:p>
          <a:p>
            <a:r>
              <a:rPr lang="en-US" altLang="en-US" dirty="0"/>
              <a:t>SQL2 temporal data types</a:t>
            </a:r>
          </a:p>
          <a:p>
            <a:pPr lvl="1"/>
            <a:r>
              <a:rPr lang="en-US" altLang="en-US" dirty="0"/>
              <a:t>DATE, TIME, TIMESTAMP, INTERVAL, PERIOD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041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 events or facts</a:t>
            </a:r>
          </a:p>
          <a:p>
            <a:pPr lvl="1"/>
            <a:r>
              <a:rPr lang="en-US" altLang="en-US" dirty="0"/>
              <a:t>Typically associated with a single time point</a:t>
            </a:r>
          </a:p>
          <a:p>
            <a:pPr lvl="1"/>
            <a:r>
              <a:rPr lang="en-US" altLang="en-US" dirty="0"/>
              <a:t>Time series data</a:t>
            </a:r>
          </a:p>
          <a:p>
            <a:r>
              <a:rPr lang="en-US" altLang="en-US" dirty="0"/>
              <a:t>Duration events or facts</a:t>
            </a:r>
          </a:p>
          <a:p>
            <a:pPr lvl="1"/>
            <a:r>
              <a:rPr lang="en-US" altLang="en-US" dirty="0"/>
              <a:t>Associated with specific time period</a:t>
            </a:r>
          </a:p>
          <a:p>
            <a:pPr lvl="1"/>
            <a:r>
              <a:rPr lang="en-US" altLang="en-US" dirty="0"/>
              <a:t>Time period represented by start and end points</a:t>
            </a:r>
          </a:p>
          <a:p>
            <a:r>
              <a:rPr lang="en-US" altLang="en-US" dirty="0"/>
              <a:t>Valid time</a:t>
            </a:r>
          </a:p>
          <a:p>
            <a:pPr lvl="1"/>
            <a:r>
              <a:rPr lang="en-US" altLang="en-US" dirty="0"/>
              <a:t>True in the real world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123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time</a:t>
            </a:r>
          </a:p>
          <a:p>
            <a:pPr lvl="1"/>
            <a:r>
              <a:rPr lang="en-US" altLang="en-US" dirty="0"/>
              <a:t>Value of the system clock when information is valid in the system</a:t>
            </a:r>
          </a:p>
          <a:p>
            <a:r>
              <a:rPr lang="en-US" altLang="en-US" dirty="0"/>
              <a:t>User-defined time</a:t>
            </a:r>
          </a:p>
          <a:p>
            <a:r>
              <a:rPr lang="en-US" altLang="en-US" dirty="0"/>
              <a:t>Bitemporal database</a:t>
            </a:r>
          </a:p>
          <a:p>
            <a:pPr lvl="1"/>
            <a:r>
              <a:rPr lang="en-US" altLang="en-US" dirty="0"/>
              <a:t>Uses valid time and transaction time</a:t>
            </a:r>
          </a:p>
          <a:p>
            <a:r>
              <a:rPr lang="en-US" altLang="en-US" dirty="0"/>
              <a:t>Valid time relations</a:t>
            </a:r>
          </a:p>
          <a:p>
            <a:pPr lvl="1"/>
            <a:r>
              <a:rPr lang="en-US" altLang="en-US" dirty="0"/>
              <a:t>Used to represent history of changes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543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26.1 Active Database Concepts and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3505200"/>
          </a:xfrm>
        </p:spPr>
        <p:txBody>
          <a:bodyPr/>
          <a:lstStyle/>
          <a:p>
            <a:r>
              <a:rPr lang="en-US" dirty="0"/>
              <a:t>Database systems implement rules that specify actions automatically triggered by certain events</a:t>
            </a:r>
          </a:p>
          <a:p>
            <a:r>
              <a:rPr lang="en-US" altLang="en-US" dirty="0"/>
              <a:t>Triggers</a:t>
            </a:r>
          </a:p>
          <a:p>
            <a:pPr lvl="1"/>
            <a:r>
              <a:rPr lang="en-US" dirty="0"/>
              <a:t>Technique for specifying certain types of active rules</a:t>
            </a:r>
          </a:p>
          <a:p>
            <a:r>
              <a:rPr lang="en-US" altLang="en-US" dirty="0"/>
              <a:t>Commercial relational DBMSs have various versions of triggers available</a:t>
            </a:r>
          </a:p>
          <a:p>
            <a:pPr lvl="1"/>
            <a:r>
              <a:rPr lang="en-US" altLang="en-US" dirty="0"/>
              <a:t>Oracle syntax used to illustrate concepts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715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26.7 Different types of temporal relational databases (a) Valid time database schema (b) Transaction time database schema (c) Bitemporal database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9872"/>
            <a:ext cx="5714999" cy="39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60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960096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26.8 Some tuple versions in the valid time relations EMP_VT and DEPT_VT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74024"/>
            <a:ext cx="7239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85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updates</a:t>
            </a:r>
          </a:p>
          <a:p>
            <a:pPr lvl="1"/>
            <a:r>
              <a:rPr lang="en-US" altLang="en-US" dirty="0"/>
              <a:t>Proactive</a:t>
            </a:r>
          </a:p>
          <a:p>
            <a:pPr lvl="1"/>
            <a:r>
              <a:rPr lang="en-US" altLang="en-US" dirty="0"/>
              <a:t>Retroactive</a:t>
            </a:r>
          </a:p>
          <a:p>
            <a:pPr lvl="1"/>
            <a:r>
              <a:rPr lang="en-US" altLang="en-US" dirty="0"/>
              <a:t>Simultaneous</a:t>
            </a:r>
          </a:p>
          <a:p>
            <a:r>
              <a:rPr lang="en-US" altLang="en-US" dirty="0"/>
              <a:t>Timestamp recorded whenever change is applied to database</a:t>
            </a:r>
          </a:p>
          <a:p>
            <a:r>
              <a:rPr lang="en-US" altLang="en-US" dirty="0"/>
              <a:t>Bitemporal relations</a:t>
            </a:r>
          </a:p>
          <a:p>
            <a:pPr lvl="1"/>
            <a:r>
              <a:rPr lang="en-US" altLang="en-US" dirty="0"/>
              <a:t>Application requires both valid time and transaction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282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Implementation considerations</a:t>
            </a:r>
          </a:p>
          <a:p>
            <a:pPr lvl="1"/>
            <a:r>
              <a:rPr lang="en-US" altLang="en-US" dirty="0"/>
              <a:t>Store all tuples in the same table</a:t>
            </a:r>
          </a:p>
          <a:p>
            <a:pPr lvl="1"/>
            <a:r>
              <a:rPr lang="en-US" altLang="en-US" dirty="0"/>
              <a:t>Create two tables: one for currently valid information and one for the rest</a:t>
            </a:r>
          </a:p>
          <a:p>
            <a:pPr lvl="1"/>
            <a:r>
              <a:rPr lang="en-US" altLang="en-US" dirty="0"/>
              <a:t>Vertically partition temporal relation attributes into separate relations</a:t>
            </a:r>
          </a:p>
          <a:p>
            <a:pPr lvl="2"/>
            <a:r>
              <a:rPr lang="en-US" altLang="en-US" dirty="0"/>
              <a:t>New tuple created whenever any attribute updated</a:t>
            </a:r>
          </a:p>
          <a:p>
            <a:r>
              <a:rPr lang="en-US" altLang="en-US" dirty="0"/>
              <a:t>Append-only database</a:t>
            </a:r>
          </a:p>
          <a:p>
            <a:pPr lvl="1"/>
            <a:r>
              <a:rPr lang="en-US" altLang="en-US" dirty="0"/>
              <a:t>Keeps complete record of changes and corrections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465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Attribute versioning</a:t>
            </a:r>
          </a:p>
          <a:p>
            <a:pPr lvl="1"/>
            <a:r>
              <a:rPr lang="en-US" altLang="en-US" dirty="0"/>
              <a:t>Simple complex object used to store all temporal changes of the object</a:t>
            </a:r>
          </a:p>
          <a:p>
            <a:pPr lvl="1"/>
            <a:r>
              <a:rPr lang="en-US" altLang="en-US" dirty="0"/>
              <a:t>Time-varying attribute</a:t>
            </a:r>
          </a:p>
          <a:p>
            <a:pPr lvl="2"/>
            <a:r>
              <a:rPr lang="en-US" altLang="en-US" dirty="0"/>
              <a:t>Values versioned over time by adding temporal periods to the attribute</a:t>
            </a:r>
          </a:p>
          <a:p>
            <a:pPr lvl="1"/>
            <a:r>
              <a:rPr lang="en-US" altLang="en-US" dirty="0"/>
              <a:t>Non-time-varying attribute</a:t>
            </a:r>
          </a:p>
          <a:p>
            <a:pPr lvl="2"/>
            <a:r>
              <a:rPr lang="en-US" altLang="en-US" dirty="0"/>
              <a:t>Values do not change over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273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CBCCE3FE-FCB0-427A-BC32-764E10629896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16" y="228600"/>
            <a:ext cx="4524542" cy="5655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5960096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26.10 Possible ODL schema for a temporal valid time EMPLOYEE_VT object class using attribute versioning</a:t>
            </a:r>
          </a:p>
        </p:txBody>
      </p:sp>
    </p:spTree>
    <p:extLst>
      <p:ext uri="{BB962C8B-B14F-4D97-AF65-F5344CB8AC3E}">
        <p14:creationId xmlns:p14="http://schemas.microsoft.com/office/powerpoint/2010/main" val="195555596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TSQL2 language</a:t>
            </a:r>
          </a:p>
          <a:p>
            <a:pPr lvl="1"/>
            <a:r>
              <a:rPr lang="en-US" altLang="en-US" dirty="0"/>
              <a:t>Extends SQL for querying valid time and transaction time tables</a:t>
            </a:r>
          </a:p>
          <a:p>
            <a:pPr lvl="1"/>
            <a:r>
              <a:rPr lang="en-US" altLang="en-US" dirty="0"/>
              <a:t>Used to specify whether a relation is temporal or nontemporal</a:t>
            </a:r>
          </a:p>
          <a:p>
            <a:r>
              <a:rPr lang="en-US" altLang="en-US" dirty="0"/>
              <a:t>Temporal database query conditions may involve time and attributes</a:t>
            </a:r>
          </a:p>
          <a:p>
            <a:pPr lvl="1"/>
            <a:r>
              <a:rPr lang="en-US" altLang="en-US" dirty="0"/>
              <a:t>Pure time condition involves only time</a:t>
            </a:r>
          </a:p>
          <a:p>
            <a:pPr lvl="1"/>
            <a:r>
              <a:rPr lang="en-US" altLang="en-US" dirty="0"/>
              <a:t>Attribute and time conditions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4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TABLE statement</a:t>
            </a:r>
          </a:p>
          <a:p>
            <a:pPr lvl="1"/>
            <a:r>
              <a:rPr lang="en-US" altLang="en-US" dirty="0"/>
              <a:t>Extended with optional AS clause</a:t>
            </a:r>
          </a:p>
          <a:p>
            <a:pPr lvl="1"/>
            <a:r>
              <a:rPr lang="en-US" altLang="en-US" dirty="0"/>
              <a:t>Allows users to declare different temporal options</a:t>
            </a:r>
          </a:p>
          <a:p>
            <a:pPr lvl="1"/>
            <a:r>
              <a:rPr lang="en-US" altLang="en-US" dirty="0"/>
              <a:t>Examples:</a:t>
            </a:r>
          </a:p>
          <a:p>
            <a:pPr lvl="2"/>
            <a:r>
              <a:rPr lang="en-US" altLang="en-US" dirty="0"/>
              <a:t>AS VALID STATE&lt;GRANULARITY&gt; (valid time relation with valid time period)</a:t>
            </a:r>
          </a:p>
          <a:p>
            <a:pPr lvl="2"/>
            <a:r>
              <a:rPr lang="en-US" altLang="en-US" dirty="0"/>
              <a:t>AS TRANSACTION (transaction time relation with transaction time period)</a:t>
            </a:r>
          </a:p>
          <a:p>
            <a:r>
              <a:rPr lang="en-US" altLang="en-US" dirty="0"/>
              <a:t>Keywords STATE and EVENT</a:t>
            </a:r>
          </a:p>
          <a:p>
            <a:pPr lvl="1"/>
            <a:r>
              <a:rPr lang="en-US" altLang="en-US" dirty="0"/>
              <a:t>Specify whether a time period or point is associated with valid time dimension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56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 series data</a:t>
            </a:r>
          </a:p>
          <a:p>
            <a:pPr lvl="1"/>
            <a:r>
              <a:rPr lang="en-US" altLang="en-US" dirty="0"/>
              <a:t>Often used in financial, sales, and economics applications</a:t>
            </a:r>
          </a:p>
          <a:p>
            <a:pPr lvl="1"/>
            <a:r>
              <a:rPr lang="en-US" altLang="en-US" dirty="0"/>
              <a:t>Special type of valid event data</a:t>
            </a:r>
          </a:p>
          <a:p>
            <a:pPr lvl="1"/>
            <a:r>
              <a:rPr lang="en-US" altLang="en-US" dirty="0"/>
              <a:t>Event’s time points predetermined according to fixed calendar</a:t>
            </a:r>
          </a:p>
          <a:p>
            <a:pPr lvl="1"/>
            <a:r>
              <a:rPr lang="en-US" altLang="en-US" dirty="0"/>
              <a:t>Managed using specialized time series management systems</a:t>
            </a:r>
          </a:p>
          <a:p>
            <a:pPr lvl="1"/>
            <a:r>
              <a:rPr lang="en-US" altLang="en-US" dirty="0"/>
              <a:t>Supported by some commercial DBMS packages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681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26.3 Spatial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databases support information about objects in multidimensional space</a:t>
            </a:r>
          </a:p>
          <a:p>
            <a:pPr lvl="1"/>
            <a:r>
              <a:rPr lang="en-US" altLang="en-US" dirty="0"/>
              <a:t>Examples: cartographic databases, geographic information systems, weather information databases</a:t>
            </a:r>
          </a:p>
          <a:p>
            <a:r>
              <a:rPr lang="en-US" altLang="en-US" dirty="0"/>
              <a:t>Spatial relationships among the objects are important</a:t>
            </a:r>
          </a:p>
          <a:p>
            <a:r>
              <a:rPr lang="en-US" altLang="en-US" dirty="0"/>
              <a:t>Optimized to query data such as points, lines, and polygons</a:t>
            </a:r>
          </a:p>
          <a:p>
            <a:pPr lvl="1"/>
            <a:r>
              <a:rPr lang="en-US" altLang="en-US" dirty="0"/>
              <a:t>Spatial queries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Generalized Model for Active Databases and Oracle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Event-condition-action (ECA) model</a:t>
            </a:r>
          </a:p>
          <a:p>
            <a:pPr lvl="1"/>
            <a:r>
              <a:rPr lang="en-US" altLang="en-US" dirty="0"/>
              <a:t>Event triggers a rule</a:t>
            </a:r>
          </a:p>
          <a:p>
            <a:pPr lvl="2"/>
            <a:r>
              <a:rPr lang="en-US" altLang="en-US" dirty="0"/>
              <a:t>Usually database update operations</a:t>
            </a:r>
          </a:p>
          <a:p>
            <a:pPr lvl="1"/>
            <a:r>
              <a:rPr lang="en-US" altLang="en-US" dirty="0"/>
              <a:t>Condition determines whether rule action should be completed</a:t>
            </a:r>
          </a:p>
          <a:p>
            <a:pPr lvl="2"/>
            <a:r>
              <a:rPr lang="en-US" altLang="en-US" dirty="0"/>
              <a:t>Optional</a:t>
            </a:r>
          </a:p>
          <a:p>
            <a:pPr lvl="2"/>
            <a:r>
              <a:rPr lang="en-US" altLang="en-US" dirty="0"/>
              <a:t>Action will complete only if condition evaluates to true</a:t>
            </a:r>
          </a:p>
          <a:p>
            <a:pPr lvl="1"/>
            <a:r>
              <a:rPr lang="en-US" altLang="en-US" dirty="0"/>
              <a:t>Action to be taken</a:t>
            </a:r>
          </a:p>
          <a:p>
            <a:pPr lvl="2"/>
            <a:r>
              <a:rPr lang="en-US" altLang="en-US" dirty="0"/>
              <a:t>Sequence of SQL statements, transaction, or external program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1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Measurement operations</a:t>
            </a:r>
          </a:p>
          <a:p>
            <a:pPr lvl="1"/>
            <a:r>
              <a:rPr lang="en-US" altLang="en-US" dirty="0"/>
              <a:t>Used to measure global properties of single objects</a:t>
            </a:r>
          </a:p>
          <a:p>
            <a:r>
              <a:rPr lang="en-US" altLang="en-US" dirty="0"/>
              <a:t>Spatial analysis operations</a:t>
            </a:r>
          </a:p>
          <a:p>
            <a:pPr lvl="1"/>
            <a:r>
              <a:rPr lang="en-US" altLang="en-US" dirty="0"/>
              <a:t>Uncover spatial relationships within and among mapped data layers</a:t>
            </a:r>
          </a:p>
          <a:p>
            <a:r>
              <a:rPr lang="en-US" altLang="en-US" dirty="0"/>
              <a:t>Flow analysis operations</a:t>
            </a:r>
          </a:p>
          <a:p>
            <a:pPr lvl="1"/>
            <a:r>
              <a:rPr lang="en-US" altLang="en-US" dirty="0"/>
              <a:t>Help determine shortest path between two points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448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Location analysis</a:t>
            </a:r>
          </a:p>
          <a:p>
            <a:pPr lvl="1"/>
            <a:r>
              <a:rPr lang="en-US" altLang="en-US" dirty="0"/>
              <a:t>Determine whether given set of points and lines lie within a given polygon</a:t>
            </a:r>
          </a:p>
          <a:p>
            <a:r>
              <a:rPr lang="en-US" altLang="en-US" dirty="0"/>
              <a:t>Digital terrain analysis</a:t>
            </a:r>
          </a:p>
          <a:p>
            <a:pPr lvl="1"/>
            <a:r>
              <a:rPr lang="en-US" altLang="en-US" dirty="0"/>
              <a:t>Used to build three-dimensional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84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7" y="2514600"/>
            <a:ext cx="8253412" cy="2312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62154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26.1 Common types of analysis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410671858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types</a:t>
            </a:r>
          </a:p>
          <a:p>
            <a:pPr lvl="1"/>
            <a:r>
              <a:rPr lang="en-US" altLang="en-US" dirty="0"/>
              <a:t>Map data</a:t>
            </a:r>
          </a:p>
          <a:p>
            <a:pPr lvl="2"/>
            <a:r>
              <a:rPr lang="en-US" altLang="en-US" dirty="0"/>
              <a:t>Geographic or spatial features of objects in a map</a:t>
            </a:r>
          </a:p>
          <a:p>
            <a:pPr lvl="1"/>
            <a:r>
              <a:rPr lang="en-US" altLang="en-US" dirty="0"/>
              <a:t>Attribute data</a:t>
            </a:r>
          </a:p>
          <a:p>
            <a:pPr lvl="2"/>
            <a:r>
              <a:rPr lang="en-US" altLang="en-US" dirty="0"/>
              <a:t>Descriptive data associated with map features</a:t>
            </a:r>
          </a:p>
          <a:p>
            <a:pPr lvl="1"/>
            <a:r>
              <a:rPr lang="en-US" altLang="en-US" dirty="0"/>
              <a:t>Image data</a:t>
            </a:r>
          </a:p>
          <a:p>
            <a:pPr lvl="2"/>
            <a:r>
              <a:rPr lang="en-US" altLang="en-US" dirty="0"/>
              <a:t>Satellite images</a:t>
            </a:r>
          </a:p>
          <a:p>
            <a:r>
              <a:rPr lang="en-US" altLang="en-US" dirty="0"/>
              <a:t>Models of spatial information</a:t>
            </a:r>
          </a:p>
          <a:p>
            <a:pPr lvl="1"/>
            <a:r>
              <a:rPr lang="en-US" altLang="en-US" dirty="0"/>
              <a:t>Field models</a:t>
            </a:r>
          </a:p>
          <a:p>
            <a:pPr lvl="1"/>
            <a:r>
              <a:rPr lang="en-US" altLang="en-US" dirty="0"/>
              <a:t>Object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03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operator categories</a:t>
            </a:r>
          </a:p>
          <a:p>
            <a:pPr lvl="1"/>
            <a:r>
              <a:rPr lang="en-US" altLang="en-US" dirty="0"/>
              <a:t>Topological operators</a:t>
            </a:r>
          </a:p>
          <a:p>
            <a:pPr lvl="2"/>
            <a:r>
              <a:rPr lang="en-US" altLang="en-US" dirty="0"/>
              <a:t>Properties do not change when topological transformations applied</a:t>
            </a:r>
          </a:p>
          <a:p>
            <a:pPr lvl="1"/>
            <a:r>
              <a:rPr lang="en-US" altLang="en-US" dirty="0"/>
              <a:t>Projective operators</a:t>
            </a:r>
          </a:p>
          <a:p>
            <a:pPr lvl="2"/>
            <a:r>
              <a:rPr lang="en-US" altLang="en-US" dirty="0"/>
              <a:t>Express concavity/convexity of objects</a:t>
            </a:r>
          </a:p>
          <a:p>
            <a:pPr lvl="1"/>
            <a:r>
              <a:rPr lang="en-US" altLang="en-US" dirty="0"/>
              <a:t>Metric operators</a:t>
            </a:r>
          </a:p>
          <a:p>
            <a:pPr lvl="2"/>
            <a:r>
              <a:rPr lang="en-US" altLang="en-US" dirty="0"/>
              <a:t>Specifically describe object’s geometry</a:t>
            </a:r>
          </a:p>
          <a:p>
            <a:pPr lvl="1"/>
            <a:r>
              <a:rPr lang="en-US" altLang="en-US" dirty="0"/>
              <a:t>Dynamic spatial operators</a:t>
            </a:r>
          </a:p>
          <a:p>
            <a:pPr lvl="2"/>
            <a:r>
              <a:rPr lang="en-US" altLang="en-US" dirty="0"/>
              <a:t>Create, destroy, and update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0935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queries</a:t>
            </a:r>
          </a:p>
          <a:p>
            <a:pPr lvl="1"/>
            <a:r>
              <a:rPr lang="en-US" altLang="en-US" dirty="0"/>
              <a:t>Range queries</a:t>
            </a:r>
          </a:p>
          <a:p>
            <a:pPr lvl="2"/>
            <a:r>
              <a:rPr lang="en-US" altLang="en-US" dirty="0"/>
              <a:t>Example: find all hospitals with the Metropolitan Atlanta city area</a:t>
            </a:r>
          </a:p>
          <a:p>
            <a:pPr lvl="1"/>
            <a:r>
              <a:rPr lang="en-US" altLang="en-US" dirty="0"/>
              <a:t>Nearest neighbor queries</a:t>
            </a:r>
          </a:p>
          <a:p>
            <a:pPr lvl="2"/>
            <a:r>
              <a:rPr lang="en-US" altLang="en-US" dirty="0"/>
              <a:t>Example: find police car nearest location of a crime</a:t>
            </a:r>
          </a:p>
          <a:p>
            <a:pPr lvl="1"/>
            <a:r>
              <a:rPr lang="en-US" altLang="en-US" dirty="0"/>
              <a:t>Spatial joins or overlays</a:t>
            </a:r>
          </a:p>
          <a:p>
            <a:pPr lvl="2"/>
            <a:r>
              <a:rPr lang="en-US" altLang="en-US" dirty="0"/>
              <a:t>Example: find all homes within two miles of a lake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21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indexing</a:t>
            </a:r>
          </a:p>
          <a:p>
            <a:pPr lvl="1"/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R-trees</a:t>
            </a:r>
          </a:p>
          <a:p>
            <a:pPr lvl="1"/>
            <a:r>
              <a:rPr lang="en-US" altLang="en-US" dirty="0"/>
              <a:t>Spatial join index</a:t>
            </a:r>
          </a:p>
          <a:p>
            <a:r>
              <a:rPr lang="en-US" altLang="en-US" dirty="0"/>
              <a:t>Spatial data mining techniques</a:t>
            </a:r>
          </a:p>
          <a:p>
            <a:pPr lvl="1"/>
            <a:r>
              <a:rPr lang="en-US" altLang="en-US" dirty="0"/>
              <a:t>Spatial classification</a:t>
            </a:r>
          </a:p>
          <a:p>
            <a:pPr lvl="1"/>
            <a:r>
              <a:rPr lang="en-US" altLang="en-US" dirty="0"/>
              <a:t>Spatial association </a:t>
            </a:r>
          </a:p>
          <a:p>
            <a:pPr lvl="1"/>
            <a:r>
              <a:rPr lang="en-US" altLang="en-US" dirty="0"/>
              <a:t>Spatial clustering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6775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26.4 Multimedia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databases allow users to store and query images, video, audio, and documents</a:t>
            </a:r>
          </a:p>
          <a:p>
            <a:r>
              <a:rPr lang="en-US" altLang="en-US" dirty="0"/>
              <a:t>Content-based retrieval</a:t>
            </a:r>
          </a:p>
          <a:p>
            <a:pPr lvl="1"/>
            <a:r>
              <a:rPr lang="en-US" altLang="en-US" dirty="0"/>
              <a:t>Automatic analysis</a:t>
            </a:r>
          </a:p>
          <a:p>
            <a:pPr lvl="1"/>
            <a:r>
              <a:rPr lang="en-US" altLang="en-US" dirty="0"/>
              <a:t>Manual identification</a:t>
            </a:r>
          </a:p>
          <a:p>
            <a:pPr lvl="1"/>
            <a:r>
              <a:rPr lang="en-US" altLang="en-US" dirty="0"/>
              <a:t>Color often used in content-based image retrieval</a:t>
            </a:r>
          </a:p>
          <a:p>
            <a:pPr lvl="1"/>
            <a:r>
              <a:rPr lang="en-US" altLang="en-US" dirty="0"/>
              <a:t>Texture and shape</a:t>
            </a:r>
          </a:p>
          <a:p>
            <a:r>
              <a:rPr lang="en-US" altLang="en-US" dirty="0"/>
              <a:t>Object recognition</a:t>
            </a:r>
          </a:p>
          <a:p>
            <a:pPr lvl="1"/>
            <a:r>
              <a:rPr lang="en-US" altLang="en-US" dirty="0"/>
              <a:t>Scale-invariant feature transform (SIFT) approach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Multimedia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tagging of images</a:t>
            </a:r>
          </a:p>
          <a:p>
            <a:pPr lvl="1"/>
            <a:r>
              <a:rPr lang="en-US" altLang="en-US" dirty="0"/>
              <a:t>User-supplied tags</a:t>
            </a:r>
          </a:p>
          <a:p>
            <a:pPr lvl="1"/>
            <a:r>
              <a:rPr lang="en-US" altLang="en-US" dirty="0"/>
              <a:t>Automated generation of image tags</a:t>
            </a:r>
          </a:p>
          <a:p>
            <a:pPr lvl="1"/>
            <a:r>
              <a:rPr lang="en-US" altLang="en-US" dirty="0"/>
              <a:t>Web Ontology Language (OWL) provides concept hierarchy</a:t>
            </a:r>
          </a:p>
          <a:p>
            <a:r>
              <a:rPr lang="en-US" altLang="en-US" dirty="0"/>
              <a:t>Analysis of audio data sources</a:t>
            </a:r>
          </a:p>
          <a:p>
            <a:pPr lvl="1"/>
            <a:r>
              <a:rPr lang="en-US" altLang="en-US" dirty="0"/>
              <a:t>Text-based indexing</a:t>
            </a:r>
          </a:p>
          <a:p>
            <a:pPr lvl="1"/>
            <a:r>
              <a:rPr lang="en-US" altLang="en-US" dirty="0"/>
              <a:t>Content-based indexing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016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763000" cy="992187"/>
          </a:xfrm>
        </p:spPr>
        <p:txBody>
          <a:bodyPr/>
          <a:lstStyle/>
          <a:p>
            <a:r>
              <a:rPr lang="en-US" altLang="en-US" dirty="0"/>
              <a:t>26.5 Introduction to Deductive Databases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Deductive database uses facts and rules</a:t>
            </a:r>
          </a:p>
          <a:p>
            <a:pPr lvl="1"/>
            <a:r>
              <a:rPr lang="en-US" altLang="en-US" dirty="0"/>
              <a:t>Inference engine can deduce new facts using rules</a:t>
            </a:r>
          </a:p>
          <a:p>
            <a:r>
              <a:rPr lang="en-US" altLang="en-US" dirty="0"/>
              <a:t>Prolog/Datalog notation</a:t>
            </a:r>
          </a:p>
          <a:p>
            <a:pPr lvl="1"/>
            <a:r>
              <a:rPr lang="en-US" dirty="0"/>
              <a:t>Based on providing predicates with unique names</a:t>
            </a:r>
          </a:p>
          <a:p>
            <a:pPr lvl="1"/>
            <a:r>
              <a:rPr lang="en-US" dirty="0"/>
              <a:t>Predicate</a:t>
            </a:r>
            <a:r>
              <a:rPr lang="en-US" b="1" dirty="0"/>
              <a:t> </a:t>
            </a:r>
            <a:r>
              <a:rPr lang="en-US" dirty="0"/>
              <a:t>has an implicit meaning and a fixed number of arguments</a:t>
            </a:r>
          </a:p>
          <a:p>
            <a:pPr lvl="2"/>
            <a:r>
              <a:rPr lang="en-US" altLang="en-US" dirty="0"/>
              <a:t>If arguments are all constant values, predicate states that a certain fact is true</a:t>
            </a:r>
          </a:p>
          <a:p>
            <a:pPr lvl="2"/>
            <a:r>
              <a:rPr lang="en-US" altLang="en-US" dirty="0"/>
              <a:t>If arguments are variables, considered as a query or part of a rule or constraint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may cause a change in value of Total_sal attribute</a:t>
            </a:r>
          </a:p>
          <a:p>
            <a:pPr lvl="1"/>
            <a:r>
              <a:rPr lang="en-US" dirty="0"/>
              <a:t>Inserting new employee</a:t>
            </a:r>
          </a:p>
          <a:p>
            <a:pPr lvl="1"/>
            <a:r>
              <a:rPr lang="en-US" dirty="0"/>
              <a:t>Changing salary</a:t>
            </a:r>
          </a:p>
          <a:p>
            <a:pPr lvl="1"/>
            <a:r>
              <a:rPr lang="en-US" dirty="0"/>
              <a:t>Reassigning or deleting employees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44" y="3998119"/>
            <a:ext cx="4756024" cy="190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741" y="6041941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 A simplified COMPANY database used for active rule examples</a:t>
            </a:r>
          </a:p>
        </p:txBody>
      </p:sp>
    </p:spTree>
    <p:extLst>
      <p:ext uri="{BB962C8B-B14F-4D97-AF65-F5344CB8AC3E}">
        <p14:creationId xmlns:p14="http://schemas.microsoft.com/office/powerpoint/2010/main" val="14781978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763000" cy="992187"/>
          </a:xfrm>
        </p:spPr>
        <p:txBody>
          <a:bodyPr/>
          <a:lstStyle/>
          <a:p>
            <a:r>
              <a:rPr lang="en-US" dirty="0"/>
              <a:t>Prolog Notation and The Supervisory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88" y="5850523"/>
            <a:ext cx="530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26.11 (a) Prolog notation (b) The supervisory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914144"/>
            <a:ext cx="8198189" cy="35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1364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839200" cy="992187"/>
          </a:xfrm>
        </p:spPr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Datalog notation</a:t>
            </a:r>
          </a:p>
          <a:p>
            <a:pPr lvl="1"/>
            <a:r>
              <a:rPr lang="en-US" dirty="0"/>
              <a:t>Program built from basic objects called atomic formulas</a:t>
            </a:r>
          </a:p>
          <a:p>
            <a:pPr lvl="1"/>
            <a:r>
              <a:rPr lang="en-US" dirty="0"/>
              <a:t>Literals of the form p(a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,…a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 is the predicate name</a:t>
            </a:r>
          </a:p>
          <a:p>
            <a:pPr lvl="2"/>
            <a:r>
              <a:rPr lang="en-US" dirty="0"/>
              <a:t>n is the number of arguments for predicate p</a:t>
            </a:r>
          </a:p>
          <a:p>
            <a:r>
              <a:rPr lang="en-US" dirty="0"/>
              <a:t>Interpretations of rules</a:t>
            </a:r>
          </a:p>
          <a:p>
            <a:pPr lvl="1"/>
            <a:r>
              <a:rPr lang="en-US" dirty="0"/>
              <a:t>Proof-theoretic versus model-theoretic</a:t>
            </a:r>
          </a:p>
          <a:p>
            <a:pPr lvl="1"/>
            <a:r>
              <a:rPr lang="en-US" dirty="0"/>
              <a:t>Deductive axioms</a:t>
            </a:r>
          </a:p>
          <a:p>
            <a:pPr lvl="1"/>
            <a:r>
              <a:rPr lang="en-US" dirty="0"/>
              <a:t>Ground axioms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456724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426660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26.12 Proving a new fact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53797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645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program or rule</a:t>
            </a:r>
          </a:p>
          <a:p>
            <a:pPr lvl="1"/>
            <a:r>
              <a:rPr lang="en-US" dirty="0"/>
              <a:t>Generates a finite set of facts</a:t>
            </a:r>
          </a:p>
          <a:p>
            <a:r>
              <a:rPr lang="en-US" dirty="0"/>
              <a:t>Nonrecursive query</a:t>
            </a:r>
          </a:p>
          <a:p>
            <a:pPr lvl="1"/>
            <a:r>
              <a:rPr lang="en-US" dirty="0"/>
              <a:t>Includes only nonrecursive predicates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5870814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Relational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8055"/>
            <a:ext cx="5226177" cy="4670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53" y="3200400"/>
            <a:ext cx="2150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26.16 Predicates for illustrating</a:t>
            </a:r>
          </a:p>
          <a:p>
            <a:r>
              <a:rPr lang="en-US" sz="1600" dirty="0"/>
              <a:t>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43036805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26.6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databases</a:t>
            </a:r>
          </a:p>
          <a:p>
            <a:pPr lvl="1"/>
            <a:r>
              <a:rPr lang="en-US" dirty="0"/>
              <a:t>Specify active rules</a:t>
            </a:r>
          </a:p>
          <a:p>
            <a:r>
              <a:rPr lang="en-US" altLang="en-US" dirty="0"/>
              <a:t>Temporal databases</a:t>
            </a:r>
          </a:p>
          <a:p>
            <a:pPr lvl="1"/>
            <a:r>
              <a:rPr lang="en-US" altLang="en-US" dirty="0"/>
              <a:t>Involve time concepts</a:t>
            </a:r>
          </a:p>
          <a:p>
            <a:r>
              <a:rPr lang="en-US" altLang="en-US" dirty="0"/>
              <a:t>Spatial databases</a:t>
            </a:r>
          </a:p>
          <a:p>
            <a:pPr lvl="1"/>
            <a:r>
              <a:rPr lang="en-US" altLang="en-US" dirty="0"/>
              <a:t>Involve spatial characteristics</a:t>
            </a:r>
          </a:p>
          <a:p>
            <a:r>
              <a:rPr lang="en-US" altLang="en-US" dirty="0"/>
              <a:t>Multimedia databases</a:t>
            </a:r>
          </a:p>
          <a:p>
            <a:pPr lvl="1"/>
            <a:r>
              <a:rPr lang="en-US" altLang="en-US" dirty="0"/>
              <a:t>Store images, audio, video, documents, and more</a:t>
            </a:r>
          </a:p>
          <a:p>
            <a:r>
              <a:rPr lang="en-US" altLang="en-US" dirty="0"/>
              <a:t>Deductive databases</a:t>
            </a:r>
          </a:p>
          <a:p>
            <a:pPr lvl="1"/>
            <a:r>
              <a:rPr lang="en-US" altLang="en-US" dirty="0"/>
              <a:t>Prolog and Datalog notation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to be evaluated</a:t>
            </a:r>
          </a:p>
          <a:p>
            <a:pPr lvl="1"/>
            <a:r>
              <a:rPr lang="en-US" dirty="0"/>
              <a:t>Check that value of Dno attribute is not NULL</a:t>
            </a:r>
          </a:p>
          <a:p>
            <a:r>
              <a:rPr lang="en-US" dirty="0"/>
              <a:t>Action to be taken</a:t>
            </a:r>
          </a:p>
          <a:p>
            <a:pPr lvl="1"/>
            <a:r>
              <a:rPr lang="en-US" dirty="0"/>
              <a:t>Automatically update the value of Total_sal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929477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475" y="5879812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Specifying active rules as triggers in Oracle notation (a) Triggers for automatically maintaining the consistency of Total_sal of DEPARTMENT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200"/>
            <a:ext cx="6477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71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(cont’d.) Specifying active rules as triggers in Oracle notation (b) Trigger for comparing an employee’s salary with that of his or her supervisor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00199"/>
            <a:ext cx="7067516" cy="40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41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Deactivated rule</a:t>
            </a:r>
          </a:p>
          <a:p>
            <a:pPr lvl="1"/>
            <a:r>
              <a:rPr lang="en-US" dirty="0"/>
              <a:t>Will not be triggered by the triggering event</a:t>
            </a:r>
          </a:p>
          <a:p>
            <a:r>
              <a:rPr lang="en-US" dirty="0"/>
              <a:t>Activate command</a:t>
            </a:r>
          </a:p>
          <a:p>
            <a:pPr lvl="1"/>
            <a:r>
              <a:rPr lang="en-US" dirty="0"/>
              <a:t>Makes the rule active again</a:t>
            </a:r>
          </a:p>
          <a:p>
            <a:r>
              <a:rPr lang="en-US" dirty="0"/>
              <a:t>Drop command</a:t>
            </a:r>
          </a:p>
          <a:p>
            <a:pPr lvl="1"/>
            <a:r>
              <a:rPr lang="en-US" dirty="0"/>
              <a:t>Deletes the rule from the system</a:t>
            </a:r>
          </a:p>
          <a:p>
            <a:r>
              <a:rPr lang="en-US" dirty="0"/>
              <a:t>Approach: group rules into rule sets</a:t>
            </a:r>
          </a:p>
          <a:p>
            <a:pPr lvl="1"/>
            <a:r>
              <a:rPr lang="en-US" dirty="0"/>
              <a:t>Entire rule set can be activated, deactivated, or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262284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of action</a:t>
            </a:r>
          </a:p>
          <a:p>
            <a:pPr lvl="1"/>
            <a:r>
              <a:rPr lang="en-US" dirty="0"/>
              <a:t>Before trigger executes trigger before executing event that caused the trigger</a:t>
            </a:r>
          </a:p>
          <a:p>
            <a:pPr lvl="1"/>
            <a:r>
              <a:rPr lang="en-US" dirty="0"/>
              <a:t>After trigger executes trigger after executing the event</a:t>
            </a:r>
          </a:p>
          <a:p>
            <a:pPr lvl="1"/>
            <a:r>
              <a:rPr lang="en-US" dirty="0"/>
              <a:t>Instead of trigger executes trigger instead of executing the event</a:t>
            </a:r>
          </a:p>
          <a:p>
            <a:r>
              <a:rPr lang="en-US" dirty="0"/>
              <a:t>Action can be considered separate transaction</a:t>
            </a:r>
          </a:p>
          <a:p>
            <a:pPr lvl="1"/>
            <a:r>
              <a:rPr lang="en-US" dirty="0"/>
              <a:t>Or part of same transaction that triggered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909545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3335</TotalTime>
  <Words>1739</Words>
  <Application>Microsoft Office PowerPoint</Application>
  <PresentationFormat>Letter Paper (8.5x11 in)</PresentationFormat>
  <Paragraphs>321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Tahoma</vt:lpstr>
      <vt:lpstr>Wingdings</vt:lpstr>
      <vt:lpstr>Blends</vt:lpstr>
      <vt:lpstr>PowerPoint Presentation</vt:lpstr>
      <vt:lpstr>26.1 Active Database Concepts and Triggers</vt:lpstr>
      <vt:lpstr>Generalized Model for Active Databases and Oracle Triggers</vt:lpstr>
      <vt:lpstr>Example</vt:lpstr>
      <vt:lpstr>Example (cont’d.)</vt:lpstr>
      <vt:lpstr>PowerPoint Presentation</vt:lpstr>
      <vt:lpstr>PowerPoint Presentation</vt:lpstr>
      <vt:lpstr>Design and Implementation Issues for Active Databases</vt:lpstr>
      <vt:lpstr>Design and Implementation Issues for Active Databases (cont’d.)</vt:lpstr>
      <vt:lpstr>Design and Implementation Issues for Active Databases (cont’d.)</vt:lpstr>
      <vt:lpstr>Design and Implementation Issues for Active Databases (cont’d.)</vt:lpstr>
      <vt:lpstr>Examples of Statement-Level Active Rules in STARBURST</vt:lpstr>
      <vt:lpstr>Examples of Statement-Level Active Rules in STARBURST (cont’d.)</vt:lpstr>
      <vt:lpstr>Potential Applications for Active Databases</vt:lpstr>
      <vt:lpstr>Triggers in SQL-99</vt:lpstr>
      <vt:lpstr>26.2 Temporal Database Concepts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PowerPoint Presentation</vt:lpstr>
      <vt:lpstr>Temporal Database Concepts (cont’d.)</vt:lpstr>
      <vt:lpstr>Temporal Database Concepts (cont’d.)</vt:lpstr>
      <vt:lpstr>Temporal Database Concepts (cont’d.)</vt:lpstr>
      <vt:lpstr>26.3 Spatial Database Concepts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26.4 Multimedia Database Concepts</vt:lpstr>
      <vt:lpstr>Multimedia Database Concepts (cont’d.)</vt:lpstr>
      <vt:lpstr>26.5 Introduction to Deductive Databases</vt:lpstr>
      <vt:lpstr>Prolog Notation and The Supervisory Tree</vt:lpstr>
      <vt:lpstr>Introduction to Deductive Databases (cont’d.)</vt:lpstr>
      <vt:lpstr>Introduction to Deductive Databases (cont’d.)</vt:lpstr>
      <vt:lpstr>Introduction to Deductive Databases (cont’d.)</vt:lpstr>
      <vt:lpstr>Use of Relational Operations </vt:lpstr>
      <vt:lpstr>26.6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Admin</dc:creator>
  <cp:keywords/>
  <dc:description/>
  <cp:lastModifiedBy>Prashanth Singaravelan</cp:lastModifiedBy>
  <cp:revision>298</cp:revision>
  <cp:lastPrinted>2001-11-04T00:51:13Z</cp:lastPrinted>
  <dcterms:created xsi:type="dcterms:W3CDTF">2005-02-25T19:46:41Z</dcterms:created>
  <dcterms:modified xsi:type="dcterms:W3CDTF">2021-06-20T05:24:48Z</dcterms:modified>
  <cp:category/>
</cp:coreProperties>
</file>