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3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4354E7-CB55-4FB8-82CC-C4629D3B793E}" type="datetimeFigureOut">
              <a:rPr lang="en-IN" smtClean="0"/>
              <a:t>23-03-2021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9E2160-F8AF-4CBA-A846-7858D62051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3505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350864C-D898-4A10-BFBF-65D38DF08666}" type="slidenum">
              <a:rPr lang="en-US" smtClean="0"/>
              <a:pPr eaLnBrk="1" hangingPunct="1"/>
              <a:t>3</a:t>
            </a:fld>
            <a:endParaRPr lang="en-US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A1B10CD-658F-4D64-B6BA-232C346F01F0}" type="slidenum">
              <a:rPr lang="en-US" smtClean="0"/>
              <a:pPr eaLnBrk="1" hangingPunct="1"/>
              <a:t>4</a:t>
            </a:fld>
            <a:endParaRPr lang="en-US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A* 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Heuristic Search Algorithms</a:t>
            </a:r>
          </a:p>
          <a:p>
            <a:r>
              <a:rPr lang="en-IN" dirty="0" smtClean="0"/>
              <a:t>A* Algorithm</a:t>
            </a:r>
          </a:p>
          <a:p>
            <a:r>
              <a:rPr lang="en-IN" dirty="0" smtClean="0"/>
              <a:t>AO* Algorithm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584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IN" dirty="0" smtClean="0"/>
              <a:t>For Successor = {G}</a:t>
            </a:r>
          </a:p>
          <a:p>
            <a:r>
              <a:rPr lang="en-IN" dirty="0"/>
              <a:t>A </a:t>
            </a:r>
            <a:r>
              <a:rPr lang="en-IN" dirty="0">
                <a:sym typeface="Wingdings" pitchFamily="2" charset="2"/>
              </a:rPr>
              <a:t> </a:t>
            </a:r>
            <a:r>
              <a:rPr lang="en-IN" dirty="0" smtClean="0">
                <a:sym typeface="Wingdings" pitchFamily="2" charset="2"/>
              </a:rPr>
              <a:t>F    G</a:t>
            </a:r>
          </a:p>
          <a:p>
            <a:r>
              <a:rPr lang="en-IN" dirty="0" smtClean="0">
                <a:sym typeface="Wingdings" pitchFamily="2" charset="2"/>
              </a:rPr>
              <a:t>g(G) = </a:t>
            </a:r>
            <a:r>
              <a:rPr lang="en-IN" dirty="0" smtClean="0">
                <a:sym typeface="Wingdings" pitchFamily="2" charset="2"/>
              </a:rPr>
              <a:t>4</a:t>
            </a:r>
          </a:p>
          <a:p>
            <a:r>
              <a:rPr lang="en-IN" dirty="0" smtClean="0">
                <a:sym typeface="Wingdings" pitchFamily="2" charset="2"/>
              </a:rPr>
              <a:t>OPEN = { B, G}</a:t>
            </a:r>
            <a:endParaRPr lang="en-IN" dirty="0" smtClean="0">
              <a:sym typeface="Wingdings" pitchFamily="2" charset="2"/>
            </a:endParaRPr>
          </a:p>
          <a:p>
            <a:r>
              <a:rPr lang="en-IN" dirty="0">
                <a:sym typeface="Wingdings" pitchFamily="2" charset="2"/>
              </a:rPr>
              <a:t>f</a:t>
            </a:r>
            <a:r>
              <a:rPr lang="en-IN" dirty="0" smtClean="0">
                <a:sym typeface="Wingdings" pitchFamily="2" charset="2"/>
              </a:rPr>
              <a:t>’(G)= g(G) + h’(G)</a:t>
            </a:r>
          </a:p>
          <a:p>
            <a:r>
              <a:rPr lang="en-IN" dirty="0">
                <a:sym typeface="Wingdings" pitchFamily="2" charset="2"/>
              </a:rPr>
              <a:t> </a:t>
            </a:r>
            <a:r>
              <a:rPr lang="en-IN" dirty="0" smtClean="0">
                <a:sym typeface="Wingdings" pitchFamily="2" charset="2"/>
              </a:rPr>
              <a:t> f’(G)  = 4 + 5 = 9</a:t>
            </a:r>
          </a:p>
          <a:p>
            <a:r>
              <a:rPr lang="en-IN" dirty="0" smtClean="0">
                <a:sym typeface="Wingdings" pitchFamily="2" charset="2"/>
              </a:rPr>
              <a:t>For Successor = H,</a:t>
            </a:r>
          </a:p>
          <a:p>
            <a:r>
              <a:rPr lang="en-IN" dirty="0"/>
              <a:t> A </a:t>
            </a:r>
            <a:r>
              <a:rPr lang="en-IN" dirty="0">
                <a:sym typeface="Wingdings" pitchFamily="2" charset="2"/>
              </a:rPr>
              <a:t> F  </a:t>
            </a:r>
            <a:r>
              <a:rPr lang="en-IN" dirty="0" smtClean="0"/>
              <a:t>   H</a:t>
            </a:r>
          </a:p>
          <a:p>
            <a:r>
              <a:rPr lang="en-IN" dirty="0"/>
              <a:t>g</a:t>
            </a:r>
            <a:r>
              <a:rPr lang="en-IN" dirty="0" smtClean="0"/>
              <a:t>(H)= 10</a:t>
            </a:r>
          </a:p>
          <a:p>
            <a:r>
              <a:rPr lang="en-IN" dirty="0"/>
              <a:t>f</a:t>
            </a:r>
            <a:r>
              <a:rPr lang="en-IN" dirty="0" smtClean="0"/>
              <a:t>’(H) = g(H) + h’(H)</a:t>
            </a:r>
          </a:p>
          <a:p>
            <a:r>
              <a:rPr lang="en-IN" dirty="0"/>
              <a:t> </a:t>
            </a:r>
            <a:r>
              <a:rPr lang="en-IN" dirty="0" smtClean="0"/>
              <a:t>        = 10 + 3 = 13</a:t>
            </a:r>
          </a:p>
          <a:p>
            <a:r>
              <a:rPr lang="en-IN" dirty="0" smtClean="0"/>
              <a:t>OPEN = { B-14, G-9, H-13}</a:t>
            </a:r>
            <a:endParaRPr lang="en-IN" dirty="0" smtClean="0"/>
          </a:p>
          <a:p>
            <a:r>
              <a:rPr lang="en-IN" dirty="0" smtClean="0"/>
              <a:t>BESTNODE = G</a:t>
            </a:r>
          </a:p>
          <a:p>
            <a:r>
              <a:rPr lang="en-IN" dirty="0" smtClean="0"/>
              <a:t>OPEN={ B, H}</a:t>
            </a:r>
          </a:p>
          <a:p>
            <a:r>
              <a:rPr lang="en-IN" dirty="0" smtClean="0"/>
              <a:t>CLOSED = { A, F, G}</a:t>
            </a:r>
          </a:p>
          <a:p>
            <a:r>
              <a:rPr lang="en-IN" dirty="0" smtClean="0"/>
              <a:t>Successors of G = { I 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751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For </a:t>
            </a:r>
            <a:r>
              <a:rPr lang="en-IN" dirty="0" err="1" smtClean="0"/>
              <a:t>Sucessor</a:t>
            </a:r>
            <a:r>
              <a:rPr lang="en-IN" dirty="0" smtClean="0"/>
              <a:t> = I</a:t>
            </a:r>
          </a:p>
          <a:p>
            <a:r>
              <a:rPr lang="en-IN" dirty="0" smtClean="0"/>
              <a:t>A </a:t>
            </a:r>
            <a:r>
              <a:rPr lang="en-IN" dirty="0">
                <a:sym typeface="Wingdings" pitchFamily="2" charset="2"/>
              </a:rPr>
              <a:t> F    </a:t>
            </a:r>
            <a:r>
              <a:rPr lang="en-IN" dirty="0" smtClean="0">
                <a:sym typeface="Wingdings" pitchFamily="2" charset="2"/>
              </a:rPr>
              <a:t>G  I</a:t>
            </a:r>
          </a:p>
          <a:p>
            <a:r>
              <a:rPr lang="en-IN" dirty="0">
                <a:sym typeface="Wingdings" pitchFamily="2" charset="2"/>
              </a:rPr>
              <a:t>g</a:t>
            </a:r>
            <a:r>
              <a:rPr lang="en-IN" dirty="0" smtClean="0">
                <a:sym typeface="Wingdings" pitchFamily="2" charset="2"/>
              </a:rPr>
              <a:t>(I)= 7</a:t>
            </a:r>
          </a:p>
          <a:p>
            <a:r>
              <a:rPr lang="en-IN" dirty="0" smtClean="0">
                <a:sym typeface="Wingdings" pitchFamily="2" charset="2"/>
              </a:rPr>
              <a:t>OPEN = {  B-14, H-13, I-8 }</a:t>
            </a:r>
          </a:p>
          <a:p>
            <a:r>
              <a:rPr lang="en-IN" dirty="0">
                <a:sym typeface="Wingdings" pitchFamily="2" charset="2"/>
              </a:rPr>
              <a:t>f</a:t>
            </a:r>
            <a:r>
              <a:rPr lang="en-IN" dirty="0" smtClean="0">
                <a:sym typeface="Wingdings" pitchFamily="2" charset="2"/>
              </a:rPr>
              <a:t>’(I)= 7 + 1 = 8</a:t>
            </a:r>
          </a:p>
          <a:p>
            <a:r>
              <a:rPr lang="en-IN" dirty="0" smtClean="0">
                <a:sym typeface="Wingdings" pitchFamily="2" charset="2"/>
              </a:rPr>
              <a:t>BESNODE = I</a:t>
            </a:r>
          </a:p>
          <a:p>
            <a:r>
              <a:rPr lang="en-IN" dirty="0" smtClean="0">
                <a:sym typeface="Wingdings" pitchFamily="2" charset="2"/>
              </a:rPr>
              <a:t>OPEN = { B, H}</a:t>
            </a:r>
          </a:p>
          <a:p>
            <a:r>
              <a:rPr lang="en-IN" dirty="0" smtClean="0">
                <a:sym typeface="Wingdings" pitchFamily="2" charset="2"/>
              </a:rPr>
              <a:t>CLOSED </a:t>
            </a:r>
            <a:r>
              <a:rPr lang="en-IN" smtClean="0">
                <a:sym typeface="Wingdings" pitchFamily="2" charset="2"/>
              </a:rPr>
              <a:t>= {A, F, G, I}</a:t>
            </a:r>
            <a:endParaRPr lang="en-IN" dirty="0" smtClean="0">
              <a:sym typeface="Wingdings" pitchFamily="2" charset="2"/>
            </a:endParaRPr>
          </a:p>
          <a:p>
            <a:endParaRPr lang="en-IN" dirty="0">
              <a:sym typeface="Wingdings" pitchFamily="2" charset="2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8818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Comic Sans MS" pitchFamily="66" charset="0"/>
              </a:rPr>
              <a:t> A* Algorithm</a:t>
            </a:r>
            <a:br>
              <a:rPr lang="en-US" dirty="0">
                <a:latin typeface="Comic Sans MS" pitchFamily="66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80000"/>
              </a:lnSpc>
            </a:pPr>
            <a:r>
              <a:rPr lang="en-US" sz="2400" dirty="0" smtClean="0">
                <a:latin typeface="Comic Sans MS" pitchFamily="66" charset="0"/>
              </a:rPr>
              <a:t>Presented </a:t>
            </a:r>
            <a:r>
              <a:rPr lang="en-US" sz="2400" dirty="0">
                <a:latin typeface="Comic Sans MS" pitchFamily="66" charset="0"/>
              </a:rPr>
              <a:t>by Hart et </a:t>
            </a:r>
            <a:r>
              <a:rPr lang="en-US" sz="2400" dirty="0" smtClean="0">
                <a:latin typeface="Comic Sans MS" pitchFamily="66" charset="0"/>
              </a:rPr>
              <a:t>al.</a:t>
            </a:r>
            <a:endParaRPr lang="en-US" sz="2400" dirty="0">
              <a:latin typeface="Comic Sans MS" pitchFamily="66" charset="0"/>
            </a:endParaRPr>
          </a:p>
          <a:p>
            <a:pPr algn="just">
              <a:lnSpc>
                <a:spcPct val="80000"/>
              </a:lnSpc>
            </a:pPr>
            <a:r>
              <a:rPr lang="en-US" sz="2400" dirty="0">
                <a:latin typeface="Comic Sans MS" pitchFamily="66" charset="0"/>
              </a:rPr>
              <a:t>Algorithm uses:</a:t>
            </a:r>
          </a:p>
          <a:p>
            <a:pPr lvl="1" algn="just">
              <a:lnSpc>
                <a:spcPct val="80000"/>
              </a:lnSpc>
            </a:pPr>
            <a:r>
              <a:rPr lang="en-US" sz="2000" dirty="0">
                <a:latin typeface="Comic Sans MS" pitchFamily="66" charset="0"/>
              </a:rPr>
              <a:t>f’: Heuristic function that estimates the merits of each node we generate. This is sum of two components, g and h’ and f’ represents an estimate of the cost of getting from the initial state to a goal state along with the path that generated the current node. </a:t>
            </a:r>
          </a:p>
          <a:p>
            <a:pPr lvl="1" algn="just">
              <a:lnSpc>
                <a:spcPct val="80000"/>
              </a:lnSpc>
            </a:pPr>
            <a:r>
              <a:rPr lang="en-US" sz="2000" dirty="0">
                <a:latin typeface="Comic Sans MS" pitchFamily="66" charset="0"/>
              </a:rPr>
              <a:t>g : The function g is a measure of the cost of getting from initial state to the current node.</a:t>
            </a:r>
          </a:p>
          <a:p>
            <a:pPr lvl="1" algn="just">
              <a:lnSpc>
                <a:spcPct val="80000"/>
              </a:lnSpc>
            </a:pPr>
            <a:r>
              <a:rPr lang="en-US" sz="2000" dirty="0">
                <a:latin typeface="Comic Sans MS" pitchFamily="66" charset="0"/>
              </a:rPr>
              <a:t>h’ : The function h’ is an estimate of the additional cost of getting from the current node to a goal state. </a:t>
            </a:r>
          </a:p>
          <a:p>
            <a:pPr lvl="1" algn="just">
              <a:lnSpc>
                <a:spcPct val="80000"/>
              </a:lnSpc>
            </a:pPr>
            <a:r>
              <a:rPr lang="en-US" sz="2000" dirty="0">
                <a:latin typeface="Comic Sans MS" pitchFamily="66" charset="0"/>
              </a:rPr>
              <a:t>OPEN</a:t>
            </a:r>
          </a:p>
          <a:p>
            <a:pPr lvl="1" algn="just">
              <a:lnSpc>
                <a:spcPct val="80000"/>
              </a:lnSpc>
            </a:pPr>
            <a:r>
              <a:rPr lang="en-US" sz="2000" dirty="0" smtClean="0">
                <a:latin typeface="Comic Sans MS" pitchFamily="66" charset="0"/>
              </a:rPr>
              <a:t>CLOSED</a:t>
            </a:r>
          </a:p>
          <a:p>
            <a:pPr lvl="1" algn="just">
              <a:lnSpc>
                <a:spcPct val="80000"/>
              </a:lnSpc>
            </a:pPr>
            <a:r>
              <a:rPr lang="en-US" sz="2000" dirty="0" smtClean="0">
                <a:latin typeface="Comic Sans MS" pitchFamily="66" charset="0"/>
              </a:rPr>
              <a:t>f’(n) = g(n) + h’(n)</a:t>
            </a:r>
            <a:endParaRPr lang="en-US" sz="2000" dirty="0">
              <a:latin typeface="Comic Sans MS" pitchFamily="66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26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Comic Sans MS" pitchFamily="66" charset="0"/>
              </a:rPr>
              <a:t>A* Algorithm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algn="just" eaLnBrk="1" hangingPunct="1">
              <a:lnSpc>
                <a:spcPct val="90000"/>
              </a:lnSpc>
              <a:buFontTx/>
              <a:buAutoNum type="arabicPeriod"/>
            </a:pPr>
            <a:r>
              <a:rPr lang="en-US" sz="2400" dirty="0" smtClean="0">
                <a:latin typeface="Comic Sans MS" pitchFamily="66" charset="0"/>
              </a:rPr>
              <a:t>Start with OPEN containing only initial node. Set that node’s g value to 0, its h’ value to whatever it is, and its f’ value to h’+0 or h’. Set CLOSED to empty list.</a:t>
            </a:r>
          </a:p>
          <a:p>
            <a:pPr marL="609600" indent="-609600" algn="just" eaLnBrk="1" hangingPunct="1">
              <a:lnSpc>
                <a:spcPct val="90000"/>
              </a:lnSpc>
              <a:buFontTx/>
              <a:buAutoNum type="arabicPeriod"/>
            </a:pPr>
            <a:r>
              <a:rPr lang="en-US" sz="2400" dirty="0" smtClean="0">
                <a:latin typeface="Comic Sans MS" pitchFamily="66" charset="0"/>
              </a:rPr>
              <a:t>Until a goal node is found, repeat the following procedure: If there are no nodes on OPEN, report failure. </a:t>
            </a:r>
            <a:r>
              <a:rPr lang="en-US" sz="2400" dirty="0" smtClean="0">
                <a:solidFill>
                  <a:srgbClr val="FF0000"/>
                </a:solidFill>
                <a:latin typeface="Comic Sans MS" pitchFamily="66" charset="0"/>
              </a:rPr>
              <a:t>Otherwise, pick the node on OPEN with the lowest f’ value</a:t>
            </a:r>
            <a:r>
              <a:rPr lang="en-US" sz="2400" dirty="0" smtClean="0">
                <a:latin typeface="Comic Sans MS" pitchFamily="66" charset="0"/>
              </a:rPr>
              <a:t>. Call it BESTNODE. Remove it from OPEN. Place it in CLOSED. See if the BESTNODE is a goal state. If so exit and report a solution. Otherwise, generate the successors of BESTNODE but do not set the BESTNODE to point to them yet.</a:t>
            </a:r>
          </a:p>
        </p:txBody>
      </p:sp>
    </p:spTree>
    <p:extLst>
      <p:ext uri="{BB962C8B-B14F-4D97-AF65-F5344CB8AC3E}">
        <p14:creationId xmlns:p14="http://schemas.microsoft.com/office/powerpoint/2010/main" val="207257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Comic Sans MS" pitchFamily="66" charset="0"/>
              </a:rPr>
              <a:t>A* Algorithm ( contd)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algn="just" eaLnBrk="1" hangingPunct="1">
              <a:lnSpc>
                <a:spcPct val="80000"/>
              </a:lnSpc>
            </a:pPr>
            <a:r>
              <a:rPr lang="en-US" sz="2000" dirty="0" smtClean="0">
                <a:latin typeface="Comic Sans MS" pitchFamily="66" charset="0"/>
              </a:rPr>
              <a:t>For each of the SUCCESSOR, do the following:</a:t>
            </a:r>
          </a:p>
          <a:p>
            <a:pPr marL="0" indent="0" algn="just" eaLnBrk="1" hangingPunct="1">
              <a:lnSpc>
                <a:spcPct val="80000"/>
              </a:lnSpc>
              <a:buNone/>
            </a:pPr>
            <a:endParaRPr lang="en-US" sz="2000" dirty="0" smtClean="0">
              <a:latin typeface="Comic Sans MS" pitchFamily="66" charset="0"/>
            </a:endParaRPr>
          </a:p>
          <a:p>
            <a:pPr marL="609600" indent="-609600" algn="just" eaLnBrk="1" hangingPunct="1">
              <a:lnSpc>
                <a:spcPct val="80000"/>
              </a:lnSpc>
              <a:buFontTx/>
              <a:buAutoNum type="alphaLcPeriod"/>
            </a:pPr>
            <a:r>
              <a:rPr lang="en-US" sz="2000" dirty="0" smtClean="0">
                <a:latin typeface="Comic Sans MS" pitchFamily="66" charset="0"/>
              </a:rPr>
              <a:t>Set SUCCESSOR to point back to BESTNODE. These backwards links will make it possible to recover the path once a solution is found.</a:t>
            </a:r>
          </a:p>
          <a:p>
            <a:pPr marL="609600" indent="-609600" algn="just" eaLnBrk="1" hangingPunct="1">
              <a:lnSpc>
                <a:spcPct val="80000"/>
              </a:lnSpc>
              <a:buFontTx/>
              <a:buAutoNum type="alphaLcPeriod"/>
            </a:pPr>
            <a:endParaRPr lang="en-US" sz="2000" dirty="0" smtClean="0">
              <a:latin typeface="Comic Sans MS" pitchFamily="66" charset="0"/>
            </a:endParaRPr>
          </a:p>
          <a:p>
            <a:pPr marL="609600" indent="-609600" algn="just" eaLnBrk="1" hangingPunct="1">
              <a:lnSpc>
                <a:spcPct val="80000"/>
              </a:lnSpc>
              <a:buFontTx/>
              <a:buAutoNum type="alphaLcPeriod"/>
            </a:pPr>
            <a:r>
              <a:rPr lang="en-US" sz="2000" dirty="0" smtClean="0">
                <a:latin typeface="Comic Sans MS" pitchFamily="66" charset="0"/>
              </a:rPr>
              <a:t>Compute g(SUCCESSOR) = g(BESTNODE) + the cost of getting from BESTNODE to SUCCESSOR</a:t>
            </a:r>
          </a:p>
          <a:p>
            <a:pPr marL="609600" indent="-609600" algn="just" eaLnBrk="1" hangingPunct="1">
              <a:lnSpc>
                <a:spcPct val="80000"/>
              </a:lnSpc>
              <a:buFontTx/>
              <a:buAutoNum type="alphaLcPeriod"/>
            </a:pPr>
            <a:endParaRPr lang="en-US" sz="2000" dirty="0" smtClean="0">
              <a:latin typeface="Comic Sans MS" pitchFamily="66" charset="0"/>
            </a:endParaRPr>
          </a:p>
          <a:p>
            <a:pPr marL="609600" indent="-609600" algn="just" eaLnBrk="1" hangingPunct="1">
              <a:lnSpc>
                <a:spcPct val="80000"/>
              </a:lnSpc>
              <a:buFontTx/>
              <a:buAutoNum type="alphaLcPeriod"/>
            </a:pPr>
            <a:endParaRPr lang="en-US" sz="2000" dirty="0" smtClean="0">
              <a:latin typeface="Comic Sans MS" pitchFamily="66" charset="0"/>
            </a:endParaRPr>
          </a:p>
          <a:p>
            <a:pPr marL="609600" indent="-609600" algn="just" eaLnBrk="1" hangingPunct="1">
              <a:lnSpc>
                <a:spcPct val="80000"/>
              </a:lnSpc>
              <a:buFontTx/>
              <a:buAutoNum type="alphaLcPeriod"/>
            </a:pPr>
            <a:r>
              <a:rPr lang="en-US" sz="2000" dirty="0" smtClean="0">
                <a:latin typeface="Comic Sans MS" pitchFamily="66" charset="0"/>
              </a:rPr>
              <a:t>If SUCCESSOR was not already on either OPEN or CLOSED, then put it on OPEN and add it to the list of BESTNODE’s successors. Compute f’(SUCCESSOR) = g(SUCCESSOR) + h’(SUCCESSOR).</a:t>
            </a:r>
          </a:p>
          <a:p>
            <a:pPr marL="0" indent="0" algn="just" eaLnBrk="1" hangingPunct="1">
              <a:lnSpc>
                <a:spcPct val="80000"/>
              </a:lnSpc>
              <a:buNone/>
            </a:pPr>
            <a:endParaRPr lang="en-US" sz="2000" dirty="0" smtClean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558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A* 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A*</a:t>
            </a:r>
            <a:endParaRPr lang="en-IN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6987" y="2209794"/>
            <a:ext cx="5295900" cy="344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357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 smtClean="0"/>
              <a:t>Goal = J, </a:t>
            </a:r>
            <a:r>
              <a:rPr lang="en-IN" dirty="0" err="1" smtClean="0"/>
              <a:t>Start_Node</a:t>
            </a:r>
            <a:r>
              <a:rPr lang="en-IN" dirty="0" smtClean="0"/>
              <a:t> = A.</a:t>
            </a:r>
          </a:p>
          <a:p>
            <a:r>
              <a:rPr lang="en-IN" dirty="0" smtClean="0"/>
              <a:t>OPEN = { A }</a:t>
            </a:r>
          </a:p>
          <a:p>
            <a:r>
              <a:rPr lang="en-IN" dirty="0"/>
              <a:t>g</a:t>
            </a:r>
            <a:r>
              <a:rPr lang="en-IN" dirty="0" smtClean="0"/>
              <a:t>(A) = 0</a:t>
            </a:r>
          </a:p>
          <a:p>
            <a:r>
              <a:rPr lang="en-IN" dirty="0"/>
              <a:t>h</a:t>
            </a:r>
            <a:r>
              <a:rPr lang="en-IN" dirty="0" smtClean="0"/>
              <a:t>’(A) = 10</a:t>
            </a:r>
          </a:p>
          <a:p>
            <a:r>
              <a:rPr lang="en-IN" dirty="0"/>
              <a:t>f</a:t>
            </a:r>
            <a:r>
              <a:rPr lang="en-IN" dirty="0" smtClean="0"/>
              <a:t>’(A)= g(A) + h’(A) = 0 + 10 = 10</a:t>
            </a:r>
          </a:p>
          <a:p>
            <a:r>
              <a:rPr lang="en-IN" dirty="0" smtClean="0"/>
              <a:t>CLOSED = {    }</a:t>
            </a:r>
          </a:p>
          <a:p>
            <a:r>
              <a:rPr lang="en-IN" dirty="0" smtClean="0"/>
              <a:t>BESTNODE = A</a:t>
            </a:r>
          </a:p>
          <a:p>
            <a:r>
              <a:rPr lang="en-IN" dirty="0" smtClean="0"/>
              <a:t>OPEN = {   }</a:t>
            </a:r>
          </a:p>
          <a:p>
            <a:r>
              <a:rPr lang="en-IN" dirty="0" smtClean="0"/>
              <a:t>CLOSED = { A }</a:t>
            </a:r>
          </a:p>
          <a:p>
            <a:r>
              <a:rPr lang="en-IN" dirty="0" smtClean="0"/>
              <a:t>Successors of A = { B,  F }</a:t>
            </a:r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533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 smtClean="0"/>
              <a:t>Goal = J, </a:t>
            </a:r>
            <a:r>
              <a:rPr lang="en-IN" dirty="0" err="1" smtClean="0"/>
              <a:t>Start_Node</a:t>
            </a:r>
            <a:r>
              <a:rPr lang="en-IN" dirty="0" smtClean="0"/>
              <a:t> = A.</a:t>
            </a:r>
          </a:p>
          <a:p>
            <a:r>
              <a:rPr lang="en-IN" dirty="0" smtClean="0"/>
              <a:t>OPEN = { A }</a:t>
            </a:r>
          </a:p>
          <a:p>
            <a:r>
              <a:rPr lang="en-IN" dirty="0"/>
              <a:t>g</a:t>
            </a:r>
            <a:r>
              <a:rPr lang="en-IN" dirty="0" smtClean="0"/>
              <a:t>(A) = 0</a:t>
            </a:r>
          </a:p>
          <a:p>
            <a:r>
              <a:rPr lang="en-IN" dirty="0"/>
              <a:t>h</a:t>
            </a:r>
            <a:r>
              <a:rPr lang="en-IN" dirty="0" smtClean="0"/>
              <a:t>’(A) = 10</a:t>
            </a:r>
          </a:p>
          <a:p>
            <a:r>
              <a:rPr lang="en-IN" dirty="0"/>
              <a:t>f</a:t>
            </a:r>
            <a:r>
              <a:rPr lang="en-IN" dirty="0" smtClean="0"/>
              <a:t>’(A)= g(A) + h’(A) = 0 + 10 = 10</a:t>
            </a:r>
          </a:p>
          <a:p>
            <a:r>
              <a:rPr lang="en-IN" dirty="0" smtClean="0"/>
              <a:t>CLOSED = {    }</a:t>
            </a:r>
          </a:p>
          <a:p>
            <a:r>
              <a:rPr lang="en-IN" dirty="0" smtClean="0"/>
              <a:t>BESTNODE = A</a:t>
            </a:r>
          </a:p>
          <a:p>
            <a:r>
              <a:rPr lang="en-IN" dirty="0" smtClean="0"/>
              <a:t>OPEN = {   }</a:t>
            </a:r>
          </a:p>
          <a:p>
            <a:r>
              <a:rPr lang="en-IN" dirty="0" smtClean="0"/>
              <a:t>CLOSED = { A }</a:t>
            </a:r>
          </a:p>
          <a:p>
            <a:r>
              <a:rPr lang="en-IN" dirty="0" smtClean="0"/>
              <a:t>Successors of A = { B,  F }</a:t>
            </a:r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826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For </a:t>
            </a:r>
            <a:r>
              <a:rPr lang="en-IN" dirty="0" err="1" smtClean="0"/>
              <a:t>Sucessor</a:t>
            </a:r>
            <a:r>
              <a:rPr lang="en-IN" dirty="0" smtClean="0"/>
              <a:t> = B</a:t>
            </a:r>
          </a:p>
          <a:p>
            <a:r>
              <a:rPr lang="en-IN" dirty="0"/>
              <a:t> </a:t>
            </a:r>
            <a:r>
              <a:rPr lang="en-IN" dirty="0" smtClean="0"/>
              <a:t>A </a:t>
            </a:r>
            <a:r>
              <a:rPr lang="en-IN" dirty="0" smtClean="0">
                <a:sym typeface="Wingdings" pitchFamily="2" charset="2"/>
              </a:rPr>
              <a:t> B</a:t>
            </a:r>
          </a:p>
          <a:p>
            <a:r>
              <a:rPr lang="en-IN" dirty="0">
                <a:sym typeface="Wingdings" pitchFamily="2" charset="2"/>
              </a:rPr>
              <a:t>g</a:t>
            </a:r>
            <a:r>
              <a:rPr lang="en-IN" dirty="0" smtClean="0">
                <a:sym typeface="Wingdings" pitchFamily="2" charset="2"/>
              </a:rPr>
              <a:t>(B) = g(A) + The cost of getting B from A</a:t>
            </a:r>
          </a:p>
          <a:p>
            <a:r>
              <a:rPr lang="en-IN" dirty="0">
                <a:sym typeface="Wingdings" pitchFamily="2" charset="2"/>
              </a:rPr>
              <a:t> </a:t>
            </a:r>
            <a:r>
              <a:rPr lang="en-IN" dirty="0" smtClean="0">
                <a:sym typeface="Wingdings" pitchFamily="2" charset="2"/>
              </a:rPr>
              <a:t>g(B) = 0 + 6 = 6</a:t>
            </a:r>
          </a:p>
          <a:p>
            <a:r>
              <a:rPr lang="en-IN" dirty="0" smtClean="0">
                <a:sym typeface="Wingdings" pitchFamily="2" charset="2"/>
              </a:rPr>
              <a:t>OPEN = { B }</a:t>
            </a:r>
          </a:p>
          <a:p>
            <a:r>
              <a:rPr lang="en-US" dirty="0">
                <a:latin typeface="Comic Sans MS" pitchFamily="66" charset="0"/>
              </a:rPr>
              <a:t>f’(SUCCESSOR) = g(SUCCESSOR) + h’(SUCCESSOR).</a:t>
            </a:r>
          </a:p>
          <a:p>
            <a:r>
              <a:rPr lang="en-IN" dirty="0" smtClean="0"/>
              <a:t>f’(B)= 6 + 8 = 14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722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/>
              <a:t>For </a:t>
            </a:r>
            <a:r>
              <a:rPr lang="en-IN" dirty="0" smtClean="0"/>
              <a:t>Successor </a:t>
            </a:r>
            <a:r>
              <a:rPr lang="en-IN" dirty="0"/>
              <a:t>= </a:t>
            </a:r>
            <a:r>
              <a:rPr lang="en-IN" dirty="0" smtClean="0"/>
              <a:t>F</a:t>
            </a:r>
            <a:endParaRPr lang="en-IN" dirty="0"/>
          </a:p>
          <a:p>
            <a:r>
              <a:rPr lang="en-IN" dirty="0"/>
              <a:t> A </a:t>
            </a:r>
            <a:r>
              <a:rPr lang="en-IN" dirty="0">
                <a:sym typeface="Wingdings" pitchFamily="2" charset="2"/>
              </a:rPr>
              <a:t> </a:t>
            </a:r>
            <a:r>
              <a:rPr lang="en-IN" dirty="0" smtClean="0">
                <a:sym typeface="Wingdings" pitchFamily="2" charset="2"/>
              </a:rPr>
              <a:t>F</a:t>
            </a:r>
            <a:endParaRPr lang="en-IN" dirty="0">
              <a:sym typeface="Wingdings" pitchFamily="2" charset="2"/>
            </a:endParaRPr>
          </a:p>
          <a:p>
            <a:r>
              <a:rPr lang="en-IN" dirty="0" smtClean="0">
                <a:sym typeface="Wingdings" pitchFamily="2" charset="2"/>
              </a:rPr>
              <a:t>g(F) </a:t>
            </a:r>
            <a:r>
              <a:rPr lang="en-IN" dirty="0">
                <a:sym typeface="Wingdings" pitchFamily="2" charset="2"/>
              </a:rPr>
              <a:t>= g(A) + The cost of getting </a:t>
            </a:r>
            <a:r>
              <a:rPr lang="en-IN" dirty="0" smtClean="0">
                <a:sym typeface="Wingdings" pitchFamily="2" charset="2"/>
              </a:rPr>
              <a:t>F </a:t>
            </a:r>
            <a:r>
              <a:rPr lang="en-IN" dirty="0">
                <a:sym typeface="Wingdings" pitchFamily="2" charset="2"/>
              </a:rPr>
              <a:t>from A</a:t>
            </a:r>
          </a:p>
          <a:p>
            <a:r>
              <a:rPr lang="en-IN" dirty="0">
                <a:sym typeface="Wingdings" pitchFamily="2" charset="2"/>
              </a:rPr>
              <a:t> </a:t>
            </a:r>
            <a:r>
              <a:rPr lang="en-IN" dirty="0" smtClean="0">
                <a:sym typeface="Wingdings" pitchFamily="2" charset="2"/>
              </a:rPr>
              <a:t>g(F) </a:t>
            </a:r>
            <a:r>
              <a:rPr lang="en-IN" dirty="0">
                <a:sym typeface="Wingdings" pitchFamily="2" charset="2"/>
              </a:rPr>
              <a:t>= 0 </a:t>
            </a:r>
            <a:r>
              <a:rPr lang="en-IN" dirty="0" smtClean="0">
                <a:sym typeface="Wingdings" pitchFamily="2" charset="2"/>
              </a:rPr>
              <a:t>+ 3  </a:t>
            </a:r>
            <a:r>
              <a:rPr lang="en-IN" dirty="0">
                <a:sym typeface="Wingdings" pitchFamily="2" charset="2"/>
              </a:rPr>
              <a:t>= </a:t>
            </a:r>
            <a:r>
              <a:rPr lang="en-IN" dirty="0" smtClean="0">
                <a:sym typeface="Wingdings" pitchFamily="2" charset="2"/>
              </a:rPr>
              <a:t>3</a:t>
            </a:r>
            <a:endParaRPr lang="en-IN" dirty="0">
              <a:sym typeface="Wingdings" pitchFamily="2" charset="2"/>
            </a:endParaRPr>
          </a:p>
          <a:p>
            <a:r>
              <a:rPr lang="en-IN" dirty="0">
                <a:sym typeface="Wingdings" pitchFamily="2" charset="2"/>
              </a:rPr>
              <a:t>OPEN = { </a:t>
            </a:r>
            <a:r>
              <a:rPr lang="en-IN" dirty="0" smtClean="0">
                <a:sym typeface="Wingdings" pitchFamily="2" charset="2"/>
              </a:rPr>
              <a:t>B-14,  F-9 </a:t>
            </a:r>
            <a:r>
              <a:rPr lang="en-IN" dirty="0">
                <a:sym typeface="Wingdings" pitchFamily="2" charset="2"/>
              </a:rPr>
              <a:t>}</a:t>
            </a:r>
          </a:p>
          <a:p>
            <a:r>
              <a:rPr lang="en-US" dirty="0">
                <a:latin typeface="Comic Sans MS" pitchFamily="66" charset="0"/>
              </a:rPr>
              <a:t>f’(SUCCESSOR) = g(SUCCESSOR) + h’(SUCCESSOR).</a:t>
            </a:r>
          </a:p>
          <a:p>
            <a:r>
              <a:rPr lang="en-IN" dirty="0"/>
              <a:t>f</a:t>
            </a:r>
            <a:r>
              <a:rPr lang="en-IN" dirty="0" smtClean="0"/>
              <a:t>’(F)= 3 + 6 </a:t>
            </a:r>
            <a:r>
              <a:rPr lang="en-IN" dirty="0"/>
              <a:t>= </a:t>
            </a:r>
            <a:r>
              <a:rPr lang="en-IN" dirty="0" smtClean="0"/>
              <a:t>9</a:t>
            </a:r>
          </a:p>
          <a:p>
            <a:r>
              <a:rPr lang="en-IN" dirty="0" smtClean="0"/>
              <a:t>BESTNODE= F</a:t>
            </a:r>
          </a:p>
          <a:p>
            <a:r>
              <a:rPr lang="en-IN" dirty="0" smtClean="0"/>
              <a:t>OPEN= { B } </a:t>
            </a:r>
          </a:p>
          <a:p>
            <a:r>
              <a:rPr lang="en-IN" dirty="0" smtClean="0"/>
              <a:t>CLOSED = { A, F }</a:t>
            </a:r>
          </a:p>
          <a:p>
            <a:r>
              <a:rPr lang="en-IN" dirty="0" smtClean="0"/>
              <a:t>Successors of F = {  G, H}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311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806</Words>
  <Application>Microsoft Office PowerPoint</Application>
  <PresentationFormat>On-screen Show (4:3)</PresentationFormat>
  <Paragraphs>91</Paragraphs>
  <Slides>11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A* Algorithm</vt:lpstr>
      <vt:lpstr> A* Algorithm </vt:lpstr>
      <vt:lpstr>A* Algorithm</vt:lpstr>
      <vt:lpstr>A* Algorithm ( contd)</vt:lpstr>
      <vt:lpstr>A*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A* Algorithm</dc:title>
  <dc:creator>Admin</dc:creator>
  <cp:lastModifiedBy>Admin</cp:lastModifiedBy>
  <cp:revision>60</cp:revision>
  <dcterms:created xsi:type="dcterms:W3CDTF">2006-08-16T00:00:00Z</dcterms:created>
  <dcterms:modified xsi:type="dcterms:W3CDTF">2021-03-23T10:08:00Z</dcterms:modified>
</cp:coreProperties>
</file>