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BF55F-D991-4059-8AB5-733FF2E63ABA}" type="datetimeFigureOut">
              <a:rPr lang="en-IN" smtClean="0"/>
              <a:t>30-03-2021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3EFCF-DA48-483B-9ACB-7A9D0A66B1BB}" type="slidenum">
              <a:rPr lang="en-IN" smtClean="0"/>
              <a:t>‹#›</a:t>
            </a:fld>
            <a:endParaRPr lang="en-IN"/>
          </a:p>
        </p:txBody>
      </p:sp>
    </p:spTree>
    <p:extLst>
      <p:ext uri="{BB962C8B-B14F-4D97-AF65-F5344CB8AC3E}">
        <p14:creationId xmlns:p14="http://schemas.microsoft.com/office/powerpoint/2010/main" val="391393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68420F-998D-41BD-9DFA-472A72E0C8DC}" type="slidenum">
              <a:rPr lang="en-US">
                <a:solidFill>
                  <a:prstClr val="black"/>
                </a:solidFill>
              </a:rPr>
              <a:pPr eaLnBrk="1" hangingPunct="1"/>
              <a:t>7</a:t>
            </a:fld>
            <a:endParaRPr 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FD9C7B-523D-48E8-8104-1A7662D2C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538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FF0D862-2169-4D82-BFE6-48B21A6153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546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87847DE-C679-449C-BC76-0C76D89BBC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1683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2ADDD6-D425-4375-BE85-BEE34BBA29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685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17FD272-9164-4BA0-8FCC-7087CE8CD3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0665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7AC80E-DBF6-4CB9-940A-F054B17847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2738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32E77B-5C2F-4E64-9ED3-B540B88FD5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0644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3C4AC8-0D88-4D0B-881F-EF7528A1CAB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7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154A104-2E60-43B2-AB60-10D120A429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2297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9DB9C9-F413-4668-AC8F-FF29796B87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0502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FD0A15-B4E4-42FF-86A7-B7294A23A2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1267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pPr lvl="0"/>
            <a:endParaRPr lang="en-I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BFC4EC-A61E-48FC-89E3-3110CA19EB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731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37B7847B-16C5-4767-BEE2-9F96EAE6E0C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87402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AO* Algorithm</a:t>
            </a:r>
            <a:endParaRPr lang="en-IN" dirty="0"/>
          </a:p>
        </p:txBody>
      </p:sp>
      <p:sp>
        <p:nvSpPr>
          <p:cNvPr id="3" name="Content Placeholder 2"/>
          <p:cNvSpPr>
            <a:spLocks noGrp="1"/>
          </p:cNvSpPr>
          <p:nvPr>
            <p:ph idx="1"/>
          </p:nvPr>
        </p:nvSpPr>
        <p:spPr/>
        <p:txBody>
          <a:bodyPr/>
          <a:lstStyle/>
          <a:p>
            <a:r>
              <a:rPr lang="en-IN" dirty="0" smtClean="0"/>
              <a:t>Heuristic Search </a:t>
            </a:r>
          </a:p>
          <a:p>
            <a:r>
              <a:rPr lang="en-IN" dirty="0" smtClean="0"/>
              <a:t>AND_OR Graphs</a:t>
            </a:r>
          </a:p>
          <a:p>
            <a:r>
              <a:rPr lang="en-IN" dirty="0" smtClean="0"/>
              <a:t>FUTILITY</a:t>
            </a:r>
          </a:p>
          <a:p>
            <a:r>
              <a:rPr lang="en-IN" dirty="0" smtClean="0"/>
              <a:t>GRAPH</a:t>
            </a:r>
          </a:p>
          <a:p>
            <a:r>
              <a:rPr lang="en-IN" dirty="0"/>
              <a:t>h</a:t>
            </a:r>
            <a:r>
              <a:rPr lang="en-IN" dirty="0" smtClean="0"/>
              <a:t>’ value</a:t>
            </a:r>
            <a:endParaRPr lang="en-IN" dirty="0"/>
          </a:p>
        </p:txBody>
      </p:sp>
    </p:spTree>
    <p:extLst>
      <p:ext uri="{BB962C8B-B14F-4D97-AF65-F5344CB8AC3E}">
        <p14:creationId xmlns:p14="http://schemas.microsoft.com/office/powerpoint/2010/main" val="158425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2c) S = { NODE} = {A}</a:t>
            </a:r>
          </a:p>
          <a:p>
            <a:r>
              <a:rPr lang="en-IN" dirty="0" smtClean="0"/>
              <a:t>2c(i) CURRENT= A</a:t>
            </a:r>
          </a:p>
          <a:p>
            <a:r>
              <a:rPr lang="en-IN" dirty="0" smtClean="0"/>
              <a:t>S= { }</a:t>
            </a:r>
          </a:p>
          <a:p>
            <a:r>
              <a:rPr lang="en-IN" dirty="0"/>
              <a:t>h</a:t>
            </a:r>
            <a:r>
              <a:rPr lang="en-IN" dirty="0" smtClean="0"/>
              <a:t>’(AB)= 6</a:t>
            </a:r>
          </a:p>
          <a:p>
            <a:r>
              <a:rPr lang="en-IN" dirty="0" smtClean="0"/>
              <a:t>h’(CAB)=9</a:t>
            </a:r>
          </a:p>
          <a:p>
            <a:r>
              <a:rPr lang="en-IN" dirty="0" smtClean="0"/>
              <a:t>h’(CURRENT)= 6</a:t>
            </a:r>
          </a:p>
          <a:p>
            <a:r>
              <a:rPr lang="en-IN" dirty="0" smtClean="0"/>
              <a:t>2c(ii) BEST-PATH= AB</a:t>
            </a:r>
          </a:p>
          <a:p>
            <a:r>
              <a:rPr lang="en-IN" dirty="0" smtClean="0"/>
              <a:t>2c(iii) ---  2c(iv) ---- 2c(v) ------</a:t>
            </a:r>
          </a:p>
          <a:p>
            <a:endParaRPr lang="en-IN" dirty="0"/>
          </a:p>
        </p:txBody>
      </p:sp>
    </p:spTree>
    <p:extLst>
      <p:ext uri="{BB962C8B-B14F-4D97-AF65-F5344CB8AC3E}">
        <p14:creationId xmlns:p14="http://schemas.microsoft.com/office/powerpoint/2010/main" val="2821211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`2(a) NODE= B</a:t>
            </a:r>
          </a:p>
          <a:p>
            <a:r>
              <a:rPr lang="en-IN" dirty="0" smtClean="0"/>
              <a:t>(b) Successors of B = { E,F}</a:t>
            </a:r>
          </a:p>
          <a:p>
            <a:r>
              <a:rPr lang="en-IN" dirty="0" smtClean="0"/>
              <a:t>For Successor = E</a:t>
            </a:r>
          </a:p>
          <a:p>
            <a:r>
              <a:rPr lang="en-IN" dirty="0" smtClean="0"/>
              <a:t>2b(i) GRAPH= {A,B,C,D,E}</a:t>
            </a:r>
          </a:p>
          <a:p>
            <a:r>
              <a:rPr lang="en-IN" dirty="0" smtClean="0"/>
              <a:t>(ii) Label E as </a:t>
            </a:r>
            <a:r>
              <a:rPr lang="en-IN" dirty="0" smtClean="0"/>
              <a:t>solved, h’(E) = 0</a:t>
            </a:r>
            <a:endParaRPr lang="en-IN" dirty="0" smtClean="0"/>
          </a:p>
          <a:p>
            <a:r>
              <a:rPr lang="en-IN" dirty="0" smtClean="0"/>
              <a:t>(iii) ---</a:t>
            </a:r>
          </a:p>
          <a:p>
            <a:r>
              <a:rPr lang="en-IN" dirty="0" smtClean="0"/>
              <a:t>For Successor = {F}</a:t>
            </a:r>
          </a:p>
          <a:p>
            <a:r>
              <a:rPr lang="en-IN" dirty="0" smtClean="0"/>
              <a:t>2b(i)</a:t>
            </a:r>
            <a:r>
              <a:rPr lang="en-IN" dirty="0"/>
              <a:t> GRAPH= {</a:t>
            </a:r>
            <a:r>
              <a:rPr lang="en-IN" dirty="0" smtClean="0"/>
              <a:t>A,B,C,D,E,F}</a:t>
            </a:r>
          </a:p>
          <a:p>
            <a:r>
              <a:rPr lang="en-IN" dirty="0"/>
              <a:t>(ii) Label </a:t>
            </a:r>
            <a:r>
              <a:rPr lang="en-IN" dirty="0" smtClean="0"/>
              <a:t>F </a:t>
            </a:r>
            <a:r>
              <a:rPr lang="en-IN" dirty="0"/>
              <a:t>as </a:t>
            </a:r>
            <a:r>
              <a:rPr lang="en-IN" dirty="0" smtClean="0"/>
              <a:t>solved, h’(F) = 0</a:t>
            </a:r>
            <a:endParaRPr lang="en-IN" dirty="0"/>
          </a:p>
          <a:p>
            <a:endParaRPr lang="en-IN" dirty="0"/>
          </a:p>
          <a:p>
            <a:r>
              <a:rPr lang="en-IN" dirty="0" smtClean="0"/>
              <a:t> </a:t>
            </a:r>
          </a:p>
          <a:p>
            <a:endParaRPr lang="en-IN" dirty="0"/>
          </a:p>
        </p:txBody>
      </p:sp>
    </p:spTree>
    <p:extLst>
      <p:ext uri="{BB962C8B-B14F-4D97-AF65-F5344CB8AC3E}">
        <p14:creationId xmlns:p14="http://schemas.microsoft.com/office/powerpoint/2010/main" val="4049382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2c)  S = {B}</a:t>
            </a:r>
          </a:p>
          <a:p>
            <a:r>
              <a:rPr lang="en-IN" dirty="0" smtClean="0"/>
              <a:t>2c(i) CURRENT= B</a:t>
            </a:r>
          </a:p>
          <a:p>
            <a:r>
              <a:rPr lang="en-IN" dirty="0" smtClean="0"/>
              <a:t>S = {  }</a:t>
            </a:r>
          </a:p>
          <a:p>
            <a:r>
              <a:rPr lang="en-IN" dirty="0" smtClean="0"/>
              <a:t>h’(BEF)=17</a:t>
            </a:r>
          </a:p>
          <a:p>
            <a:r>
              <a:rPr lang="en-IN" dirty="0" smtClean="0"/>
              <a:t>BEST_PATH= EBF</a:t>
            </a:r>
          </a:p>
          <a:p>
            <a:r>
              <a:rPr lang="en-IN" dirty="0" smtClean="0"/>
              <a:t>(iv) Mark B as solved</a:t>
            </a:r>
          </a:p>
          <a:p>
            <a:r>
              <a:rPr lang="en-IN" dirty="0" smtClean="0"/>
              <a:t>V) S= {A}</a:t>
            </a:r>
          </a:p>
          <a:p>
            <a:r>
              <a:rPr lang="en-IN" dirty="0" smtClean="0"/>
              <a:t>2 c) S= {B,E,F}</a:t>
            </a:r>
          </a:p>
          <a:p>
            <a:r>
              <a:rPr lang="en-IN" dirty="0" smtClean="0"/>
              <a:t>(i) CURRENT = A</a:t>
            </a:r>
          </a:p>
          <a:p>
            <a:r>
              <a:rPr lang="en-IN" dirty="0" smtClean="0"/>
              <a:t>(ii) h’(AB) = 18</a:t>
            </a:r>
          </a:p>
          <a:p>
            <a:r>
              <a:rPr lang="en-IN" dirty="0" smtClean="0"/>
              <a:t>BEST_PATH=AB</a:t>
            </a:r>
          </a:p>
          <a:p>
            <a:r>
              <a:rPr lang="en-IN" dirty="0" smtClean="0"/>
              <a:t>Mark A as solved </a:t>
            </a:r>
          </a:p>
          <a:p>
            <a:r>
              <a:rPr lang="en-IN" dirty="0"/>
              <a:t>h</a:t>
            </a:r>
            <a:r>
              <a:rPr lang="en-IN" dirty="0" smtClean="0"/>
              <a:t>’(A)=0</a:t>
            </a:r>
          </a:p>
          <a:p>
            <a:endParaRPr lang="en-IN" dirty="0"/>
          </a:p>
        </p:txBody>
      </p:sp>
    </p:spTree>
    <p:extLst>
      <p:ext uri="{BB962C8B-B14F-4D97-AF65-F5344CB8AC3E}">
        <p14:creationId xmlns:p14="http://schemas.microsoft.com/office/powerpoint/2010/main" val="8466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2c(ii)</a:t>
            </a:r>
          </a:p>
          <a:p>
            <a:r>
              <a:rPr lang="en-IN" dirty="0" smtClean="0"/>
              <a:t>h’( AB) = 18</a:t>
            </a:r>
          </a:p>
          <a:p>
            <a:r>
              <a:rPr lang="en-IN" dirty="0" smtClean="0"/>
              <a:t>BEST_PATH= AB</a:t>
            </a:r>
          </a:p>
          <a:p>
            <a:r>
              <a:rPr lang="en-IN" dirty="0" smtClean="0"/>
              <a:t>LABEL CURRENT= A as solved</a:t>
            </a:r>
          </a:p>
          <a:p>
            <a:r>
              <a:rPr lang="en-IN" dirty="0" smtClean="0"/>
              <a:t>h’(A) =0</a:t>
            </a:r>
          </a:p>
          <a:p>
            <a:pPr marL="0" indent="0">
              <a:buNone/>
            </a:pPr>
            <a:r>
              <a:rPr lang="en-IN" dirty="0" smtClean="0"/>
              <a:t>INIT which is A has been </a:t>
            </a:r>
            <a:r>
              <a:rPr lang="en-IN" smtClean="0"/>
              <a:t>labelled solved.</a:t>
            </a:r>
            <a:endParaRPr lang="en-IN" dirty="0" smtClean="0"/>
          </a:p>
          <a:p>
            <a:endParaRPr lang="en-IN" dirty="0"/>
          </a:p>
        </p:txBody>
      </p:sp>
    </p:spTree>
    <p:extLst>
      <p:ext uri="{BB962C8B-B14F-4D97-AF65-F5344CB8AC3E}">
        <p14:creationId xmlns:p14="http://schemas.microsoft.com/office/powerpoint/2010/main" val="232355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t>
            </a:r>
            <a:r>
              <a:rPr lang="en-IN" dirty="0" smtClean="0"/>
              <a:t>Algorithm Steps</a:t>
            </a:r>
            <a:endParaRPr lang="en-IN" dirty="0"/>
          </a:p>
        </p:txBody>
      </p:sp>
      <p:sp>
        <p:nvSpPr>
          <p:cNvPr id="3" name="Content Placeholder 2"/>
          <p:cNvSpPr>
            <a:spLocks noGrp="1"/>
          </p:cNvSpPr>
          <p:nvPr>
            <p:ph idx="1"/>
          </p:nvPr>
        </p:nvSpPr>
        <p:spPr/>
        <p:txBody>
          <a:bodyPr>
            <a:normAutofit fontScale="92500" lnSpcReduction="20000"/>
          </a:bodyPr>
          <a:lstStyle/>
          <a:p>
            <a:r>
              <a:rPr lang="en-IN" dirty="0"/>
              <a:t>AO* ALGORITHM:</a:t>
            </a:r>
          </a:p>
          <a:p>
            <a:r>
              <a:rPr lang="en-IN" dirty="0"/>
              <a:t>1. Let GRAPH consists of only the node representing the initial state. Call this node </a:t>
            </a:r>
            <a:r>
              <a:rPr lang="en-IN" dirty="0" smtClean="0"/>
              <a:t>INIT</a:t>
            </a:r>
            <a:r>
              <a:rPr lang="en-IN" dirty="0"/>
              <a:t>. Compute h' (INIT).</a:t>
            </a:r>
          </a:p>
          <a:p>
            <a:r>
              <a:rPr lang="en-IN" dirty="0"/>
              <a:t>2. Until INIT is labelled SOLVED or  h'(INIT) becomes greater than FUTILITY, repeat the</a:t>
            </a:r>
          </a:p>
          <a:p>
            <a:pPr marL="0" indent="0">
              <a:buNone/>
            </a:pPr>
            <a:r>
              <a:rPr lang="en-IN" dirty="0" smtClean="0"/>
              <a:t>    following </a:t>
            </a:r>
            <a:r>
              <a:rPr lang="en-IN" dirty="0"/>
              <a:t>procedure: </a:t>
            </a:r>
          </a:p>
          <a:p>
            <a:pPr lvl="0"/>
            <a:r>
              <a:rPr lang="en-IN" smtClean="0"/>
              <a:t>(a). Trace </a:t>
            </a:r>
            <a:r>
              <a:rPr lang="en-IN" dirty="0"/>
              <a:t>the labelled arcs from INIT and select for expansion, one of the  </a:t>
            </a:r>
            <a:r>
              <a:rPr lang="en-IN" dirty="0" smtClean="0"/>
              <a:t>unexpanded </a:t>
            </a:r>
            <a:r>
              <a:rPr lang="en-IN" dirty="0"/>
              <a:t>nodes that occurs in this path. Call the selected node as  NODE.</a:t>
            </a:r>
          </a:p>
          <a:p>
            <a:pPr marL="0" indent="0">
              <a:buNone/>
            </a:pPr>
            <a:endParaRPr lang="en-IN" dirty="0"/>
          </a:p>
        </p:txBody>
      </p:sp>
    </p:spTree>
    <p:extLst>
      <p:ext uri="{BB962C8B-B14F-4D97-AF65-F5344CB8AC3E}">
        <p14:creationId xmlns:p14="http://schemas.microsoft.com/office/powerpoint/2010/main" val="821058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a:t>
            </a:r>
            <a:r>
              <a:rPr lang="en-IN" dirty="0" smtClean="0"/>
              <a:t>Steps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a:t> </a:t>
            </a:r>
            <a:r>
              <a:rPr lang="en-IN" dirty="0" smtClean="0"/>
              <a:t>b </a:t>
            </a:r>
            <a:r>
              <a:rPr lang="en-IN" dirty="0"/>
              <a:t>) Generate the successors of </a:t>
            </a:r>
            <a:r>
              <a:rPr lang="en-IN" dirty="0" smtClean="0"/>
              <a:t>NODE. </a:t>
            </a:r>
            <a:r>
              <a:rPr lang="en-IN" dirty="0"/>
              <a:t>If there are no successors then assign FUTILITY </a:t>
            </a:r>
            <a:r>
              <a:rPr lang="en-IN" dirty="0" smtClean="0"/>
              <a:t>as h' </a:t>
            </a:r>
            <a:r>
              <a:rPr lang="en-IN" dirty="0"/>
              <a:t>(NODE). This means that NODE is not solvable. If there are successors then for </a:t>
            </a:r>
            <a:r>
              <a:rPr lang="en-IN" dirty="0" smtClean="0"/>
              <a:t>each one </a:t>
            </a:r>
            <a:r>
              <a:rPr lang="en-IN" dirty="0"/>
              <a:t>called SUCCESSOR, that is not also an ancestor of NODE do the following:</a:t>
            </a:r>
          </a:p>
          <a:p>
            <a:r>
              <a:rPr lang="en-IN" dirty="0"/>
              <a:t>(i) Add SUCCESSOR to graph G.</a:t>
            </a:r>
          </a:p>
          <a:p>
            <a:r>
              <a:rPr lang="en-IN" dirty="0"/>
              <a:t>(ii) If successor is  a terminal node, mark it solved and assign zero as  its h ' value.</a:t>
            </a:r>
          </a:p>
          <a:p>
            <a:r>
              <a:rPr lang="en-IN" dirty="0"/>
              <a:t>iii) If successor is not a terminal node, compute </a:t>
            </a:r>
            <a:r>
              <a:rPr lang="en-IN" dirty="0" smtClean="0"/>
              <a:t>its h</a:t>
            </a:r>
            <a:r>
              <a:rPr lang="en-IN" dirty="0"/>
              <a:t>' value.</a:t>
            </a:r>
          </a:p>
          <a:p>
            <a:endParaRPr lang="en-IN" dirty="0"/>
          </a:p>
        </p:txBody>
      </p:sp>
    </p:spTree>
    <p:extLst>
      <p:ext uri="{BB962C8B-B14F-4D97-AF65-F5344CB8AC3E}">
        <p14:creationId xmlns:p14="http://schemas.microsoft.com/office/powerpoint/2010/main" val="291486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85000" lnSpcReduction="10000"/>
          </a:bodyPr>
          <a:lstStyle/>
          <a:p>
            <a:r>
              <a:rPr lang="en-IN" dirty="0"/>
              <a:t>(c) Propagate the newly discovered information up the graph by doing the following. Let S be a set of nodes that have been labelled SOLVED or whose h’ values have been just changed and hence need to propagate the new values back to their parents.  </a:t>
            </a:r>
            <a:endParaRPr lang="en-IN" dirty="0" smtClean="0"/>
          </a:p>
          <a:p>
            <a:r>
              <a:rPr lang="en-IN" dirty="0" smtClean="0"/>
              <a:t>Initialize </a:t>
            </a:r>
            <a:r>
              <a:rPr lang="en-IN" dirty="0"/>
              <a:t>S to NODE. Until S is empty, repeat the following procedure:</a:t>
            </a:r>
          </a:p>
          <a:p>
            <a:r>
              <a:rPr lang="en-IN" dirty="0"/>
              <a:t>(i) If possible, select  from S, a node none of whose descendants in GRAPH  occurs in S. If there is no such node, select any node from S. Call this node CURRENT and remove it from S.</a:t>
            </a:r>
          </a:p>
          <a:p>
            <a:endParaRPr lang="en-IN" dirty="0"/>
          </a:p>
        </p:txBody>
      </p:sp>
    </p:spTree>
    <p:extLst>
      <p:ext uri="{BB962C8B-B14F-4D97-AF65-F5344CB8AC3E}">
        <p14:creationId xmlns:p14="http://schemas.microsoft.com/office/powerpoint/2010/main" val="1644000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92500" lnSpcReduction="10000"/>
          </a:bodyPr>
          <a:lstStyle/>
          <a:p>
            <a:r>
              <a:rPr lang="en-IN" dirty="0"/>
              <a:t>(ii) Compute the cost of   ( h' values)  for  each of the arcs emerging from CURRENT. The cost of each arc is equal to the sum of the h’ values of each of the nodes at the end of the arc plus whatever the cost of the arc itself is.  Assign as CURRENT’s  new h’ value, the minimum of the costs just computed for the arcs emerging from it. (</a:t>
            </a:r>
            <a:r>
              <a:rPr lang="en-IN" dirty="0" err="1"/>
              <a:t>ie</a:t>
            </a:r>
            <a:r>
              <a:rPr lang="en-IN" dirty="0"/>
              <a:t> Assign  the minimum h'  value to CURRENT.).</a:t>
            </a:r>
          </a:p>
          <a:p>
            <a:r>
              <a:rPr lang="en-IN" dirty="0"/>
              <a:t>(iii) Mark the minimum cost path as the best path out of CURRENT.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44114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lstStyle/>
          <a:p>
            <a:r>
              <a:rPr lang="en-IN" dirty="0"/>
              <a:t>(iv) Mark CURRENT SOLVED if all of the nodes connected to it through the new marked arcs have been labelled SOLVED.</a:t>
            </a:r>
          </a:p>
          <a:p>
            <a:r>
              <a:rPr lang="en-IN" dirty="0"/>
              <a:t>(v) If CURRENT has been marked SOLVED or its h ' has just changed, its new </a:t>
            </a:r>
            <a:r>
              <a:rPr lang="en-IN" dirty="0" smtClean="0"/>
              <a:t>status must </a:t>
            </a:r>
            <a:r>
              <a:rPr lang="en-IN" dirty="0"/>
              <a:t>be propagated backwards up the graph . Hence, add all the ancestors of CURRENT to S.</a:t>
            </a:r>
          </a:p>
        </p:txBody>
      </p:sp>
    </p:spTree>
    <p:extLst>
      <p:ext uri="{BB962C8B-B14F-4D97-AF65-F5344CB8AC3E}">
        <p14:creationId xmlns:p14="http://schemas.microsoft.com/office/powerpoint/2010/main" val="3895028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95300" y="381000"/>
            <a:ext cx="8229600" cy="1143000"/>
          </a:xfrm>
        </p:spPr>
        <p:txBody>
          <a:bodyPr/>
          <a:lstStyle/>
          <a:p>
            <a:pPr eaLnBrk="1" hangingPunct="1"/>
            <a:r>
              <a:rPr lang="en-US" dirty="0" smtClean="0">
                <a:latin typeface="Comic Sans MS" pitchFamily="66" charset="0"/>
              </a:rPr>
              <a:t>AND-OR graph examples</a:t>
            </a:r>
          </a:p>
        </p:txBody>
      </p:sp>
      <p:grpSp>
        <p:nvGrpSpPr>
          <p:cNvPr id="40963" name="Group 66"/>
          <p:cNvGrpSpPr>
            <a:grpSpLocks/>
          </p:cNvGrpSpPr>
          <p:nvPr/>
        </p:nvGrpSpPr>
        <p:grpSpPr bwMode="auto">
          <a:xfrm>
            <a:off x="1409700" y="1981200"/>
            <a:ext cx="7239000" cy="2957512"/>
            <a:chOff x="816" y="1536"/>
            <a:chExt cx="4560" cy="1863"/>
          </a:xfrm>
        </p:grpSpPr>
        <p:grpSp>
          <p:nvGrpSpPr>
            <p:cNvPr id="40964" name="Group 16"/>
            <p:cNvGrpSpPr>
              <a:grpSpLocks/>
            </p:cNvGrpSpPr>
            <p:nvPr/>
          </p:nvGrpSpPr>
          <p:grpSpPr bwMode="auto">
            <a:xfrm>
              <a:off x="816" y="1536"/>
              <a:ext cx="1536" cy="759"/>
              <a:chOff x="816" y="1536"/>
              <a:chExt cx="1536" cy="759"/>
            </a:xfrm>
          </p:grpSpPr>
          <p:grpSp>
            <p:nvGrpSpPr>
              <p:cNvPr id="40999" name="Group 4"/>
              <p:cNvGrpSpPr>
                <a:grpSpLocks/>
              </p:cNvGrpSpPr>
              <p:nvPr/>
            </p:nvGrpSpPr>
            <p:grpSpPr bwMode="auto">
              <a:xfrm>
                <a:off x="816" y="1536"/>
                <a:ext cx="1536" cy="759"/>
                <a:chOff x="1920" y="1392"/>
                <a:chExt cx="1536" cy="759"/>
              </a:xfrm>
            </p:grpSpPr>
            <p:sp>
              <p:nvSpPr>
                <p:cNvPr id="41001" name="Text Box 5"/>
                <p:cNvSpPr txBox="1">
                  <a:spLocks noChangeArrowheads="1"/>
                </p:cNvSpPr>
                <p:nvPr/>
              </p:nvSpPr>
              <p:spPr bwMode="auto">
                <a:xfrm>
                  <a:off x="2448" y="139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A</a:t>
                  </a:r>
                </a:p>
              </p:txBody>
            </p:sp>
            <p:sp>
              <p:nvSpPr>
                <p:cNvPr id="41002" name="Text Box 6"/>
                <p:cNvSpPr txBox="1">
                  <a:spLocks noChangeArrowheads="1"/>
                </p:cNvSpPr>
                <p:nvPr/>
              </p:nvSpPr>
              <p:spPr bwMode="auto">
                <a:xfrm>
                  <a:off x="192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B</a:t>
                  </a:r>
                </a:p>
              </p:txBody>
            </p:sp>
            <p:sp>
              <p:nvSpPr>
                <p:cNvPr id="41003" name="Text Box 7"/>
                <p:cNvSpPr txBox="1">
                  <a:spLocks noChangeArrowheads="1"/>
                </p:cNvSpPr>
                <p:nvPr/>
              </p:nvSpPr>
              <p:spPr bwMode="auto">
                <a:xfrm>
                  <a:off x="240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C</a:t>
                  </a:r>
                </a:p>
              </p:txBody>
            </p:sp>
            <p:sp>
              <p:nvSpPr>
                <p:cNvPr id="41004" name="Text Box 8"/>
                <p:cNvSpPr txBox="1">
                  <a:spLocks noChangeArrowheads="1"/>
                </p:cNvSpPr>
                <p:nvPr/>
              </p:nvSpPr>
              <p:spPr bwMode="auto">
                <a:xfrm>
                  <a:off x="2928"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D</a:t>
                  </a:r>
                </a:p>
              </p:txBody>
            </p:sp>
            <p:sp>
              <p:nvSpPr>
                <p:cNvPr id="41005" name="Line 9"/>
                <p:cNvSpPr>
                  <a:spLocks noChangeShapeType="1"/>
                </p:cNvSpPr>
                <p:nvPr/>
              </p:nvSpPr>
              <p:spPr bwMode="auto">
                <a:xfrm flipH="1">
                  <a:off x="2064" y="1632"/>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1006" name="Line 10"/>
                <p:cNvSpPr>
                  <a:spLocks noChangeShapeType="1"/>
                </p:cNvSpPr>
                <p:nvPr/>
              </p:nvSpPr>
              <p:spPr bwMode="auto">
                <a:xfrm flipH="1">
                  <a:off x="2592" y="1632"/>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1007" name="Line 11"/>
                <p:cNvSpPr>
                  <a:spLocks noChangeShapeType="1"/>
                </p:cNvSpPr>
                <p:nvPr/>
              </p:nvSpPr>
              <p:spPr bwMode="auto">
                <a:xfrm>
                  <a:off x="2640" y="163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1008" name="Text Box 12"/>
                <p:cNvSpPr txBox="1">
                  <a:spLocks noChangeArrowheads="1"/>
                </p:cNvSpPr>
                <p:nvPr/>
              </p:nvSpPr>
              <p:spPr bwMode="auto">
                <a:xfrm>
                  <a:off x="2256" y="19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1000" smtClean="0">
                      <a:solidFill>
                        <a:srgbClr val="000000"/>
                      </a:solidFill>
                    </a:rPr>
                    <a:t>5</a:t>
                  </a:r>
                </a:p>
              </p:txBody>
            </p:sp>
            <p:sp>
              <p:nvSpPr>
                <p:cNvPr id="41009" name="Text Box 13"/>
                <p:cNvSpPr txBox="1">
                  <a:spLocks noChangeArrowheads="1"/>
                </p:cNvSpPr>
                <p:nvPr/>
              </p:nvSpPr>
              <p:spPr bwMode="auto">
                <a:xfrm>
                  <a:off x="2688"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3</a:t>
                  </a:r>
                </a:p>
              </p:txBody>
            </p:sp>
            <p:sp>
              <p:nvSpPr>
                <p:cNvPr id="41010" name="Text Box 14"/>
                <p:cNvSpPr txBox="1">
                  <a:spLocks noChangeArrowheads="1"/>
                </p:cNvSpPr>
                <p:nvPr/>
              </p:nvSpPr>
              <p:spPr bwMode="auto">
                <a:xfrm>
                  <a:off x="3264"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4</a:t>
                  </a:r>
                </a:p>
              </p:txBody>
            </p:sp>
          </p:grpSp>
          <p:sp>
            <p:nvSpPr>
              <p:cNvPr id="41000" name="Freeform 15"/>
              <p:cNvSpPr>
                <a:spLocks/>
              </p:cNvSpPr>
              <p:nvPr/>
            </p:nvSpPr>
            <p:spPr bwMode="auto">
              <a:xfrm>
                <a:off x="1488" y="1872"/>
                <a:ext cx="240" cy="56"/>
              </a:xfrm>
              <a:custGeom>
                <a:avLst/>
                <a:gdLst>
                  <a:gd name="T0" fmla="*/ 0 w 240"/>
                  <a:gd name="T1" fmla="*/ 48 h 56"/>
                  <a:gd name="T2" fmla="*/ 144 w 240"/>
                  <a:gd name="T3" fmla="*/ 48 h 56"/>
                  <a:gd name="T4" fmla="*/ 240 w 240"/>
                  <a:gd name="T5" fmla="*/ 0 h 56"/>
                  <a:gd name="T6" fmla="*/ 0 60000 65536"/>
                  <a:gd name="T7" fmla="*/ 0 60000 65536"/>
                  <a:gd name="T8" fmla="*/ 0 60000 65536"/>
                </a:gdLst>
                <a:ahLst/>
                <a:cxnLst>
                  <a:cxn ang="T6">
                    <a:pos x="T0" y="T1"/>
                  </a:cxn>
                  <a:cxn ang="T7">
                    <a:pos x="T2" y="T3"/>
                  </a:cxn>
                  <a:cxn ang="T8">
                    <a:pos x="T4" y="T5"/>
                  </a:cxn>
                </a:cxnLst>
                <a:rect l="0" t="0" r="r" b="b"/>
                <a:pathLst>
                  <a:path w="240" h="56">
                    <a:moveTo>
                      <a:pt x="0" y="48"/>
                    </a:moveTo>
                    <a:cubicBezTo>
                      <a:pt x="52" y="52"/>
                      <a:pt x="104" y="56"/>
                      <a:pt x="144" y="48"/>
                    </a:cubicBezTo>
                    <a:cubicBezTo>
                      <a:pt x="184" y="40"/>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grpSp>
        <p:sp>
          <p:nvSpPr>
            <p:cNvPr id="40965" name="Text Box 18"/>
            <p:cNvSpPr txBox="1">
              <a:spLocks noChangeArrowheads="1"/>
            </p:cNvSpPr>
            <p:nvPr/>
          </p:nvSpPr>
          <p:spPr bwMode="auto">
            <a:xfrm>
              <a:off x="3912" y="1536"/>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smtClean="0">
                  <a:solidFill>
                    <a:srgbClr val="FF0000"/>
                  </a:solidFill>
                </a:rPr>
                <a:t>A</a:t>
              </a:r>
            </a:p>
          </p:txBody>
        </p:sp>
        <p:sp>
          <p:nvSpPr>
            <p:cNvPr id="40966" name="Text Box 19"/>
            <p:cNvSpPr txBox="1">
              <a:spLocks noChangeArrowheads="1"/>
            </p:cNvSpPr>
            <p:nvPr/>
          </p:nvSpPr>
          <p:spPr bwMode="auto">
            <a:xfrm>
              <a:off x="3389"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smtClean="0">
                  <a:solidFill>
                    <a:srgbClr val="FF0000"/>
                  </a:solidFill>
                </a:rPr>
                <a:t>B</a:t>
              </a:r>
            </a:p>
          </p:txBody>
        </p:sp>
        <p:sp>
          <p:nvSpPr>
            <p:cNvPr id="40967" name="Text Box 20"/>
            <p:cNvSpPr txBox="1">
              <a:spLocks noChangeArrowheads="1"/>
            </p:cNvSpPr>
            <p:nvPr/>
          </p:nvSpPr>
          <p:spPr bwMode="auto">
            <a:xfrm>
              <a:off x="3888"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C</a:t>
              </a:r>
            </a:p>
          </p:txBody>
        </p:sp>
        <p:sp>
          <p:nvSpPr>
            <p:cNvPr id="40968" name="Text Box 21"/>
            <p:cNvSpPr txBox="1">
              <a:spLocks noChangeArrowheads="1"/>
            </p:cNvSpPr>
            <p:nvPr/>
          </p:nvSpPr>
          <p:spPr bwMode="auto">
            <a:xfrm>
              <a:off x="4416"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D</a:t>
              </a:r>
            </a:p>
          </p:txBody>
        </p:sp>
        <p:sp>
          <p:nvSpPr>
            <p:cNvPr id="40969" name="Line 22"/>
            <p:cNvSpPr>
              <a:spLocks noChangeShapeType="1"/>
            </p:cNvSpPr>
            <p:nvPr/>
          </p:nvSpPr>
          <p:spPr bwMode="auto">
            <a:xfrm flipH="1">
              <a:off x="3552" y="1728"/>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70" name="Line 23"/>
            <p:cNvSpPr>
              <a:spLocks noChangeShapeType="1"/>
            </p:cNvSpPr>
            <p:nvPr/>
          </p:nvSpPr>
          <p:spPr bwMode="auto">
            <a:xfrm flipH="1">
              <a:off x="4080" y="1728"/>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71" name="Line 24"/>
            <p:cNvSpPr>
              <a:spLocks noChangeShapeType="1"/>
            </p:cNvSpPr>
            <p:nvPr/>
          </p:nvSpPr>
          <p:spPr bwMode="auto">
            <a:xfrm>
              <a:off x="4128" y="1728"/>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72" name="Text Box 39"/>
            <p:cNvSpPr txBox="1">
              <a:spLocks noChangeArrowheads="1"/>
            </p:cNvSpPr>
            <p:nvPr/>
          </p:nvSpPr>
          <p:spPr bwMode="auto">
            <a:xfrm>
              <a:off x="316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smtClean="0">
                  <a:solidFill>
                    <a:srgbClr val="FF0000"/>
                  </a:solidFill>
                </a:rPr>
                <a:t>F</a:t>
              </a:r>
            </a:p>
          </p:txBody>
        </p:sp>
        <p:sp>
          <p:nvSpPr>
            <p:cNvPr id="40973" name="Text Box 40"/>
            <p:cNvSpPr txBox="1">
              <a:spLocks noChangeArrowheads="1"/>
            </p:cNvSpPr>
            <p:nvPr/>
          </p:nvSpPr>
          <p:spPr bwMode="auto">
            <a:xfrm>
              <a:off x="360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G</a:t>
              </a:r>
            </a:p>
          </p:txBody>
        </p:sp>
        <p:sp>
          <p:nvSpPr>
            <p:cNvPr id="40974" name="Text Box 41"/>
            <p:cNvSpPr txBox="1">
              <a:spLocks noChangeArrowheads="1"/>
            </p:cNvSpPr>
            <p:nvPr/>
          </p:nvSpPr>
          <p:spPr bwMode="auto">
            <a:xfrm>
              <a:off x="268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smtClean="0">
                  <a:solidFill>
                    <a:srgbClr val="FF0000"/>
                  </a:solidFill>
                </a:rPr>
                <a:t>E</a:t>
              </a:r>
            </a:p>
          </p:txBody>
        </p:sp>
        <p:sp>
          <p:nvSpPr>
            <p:cNvPr id="40975" name="Text Box 42"/>
            <p:cNvSpPr txBox="1">
              <a:spLocks noChangeArrowheads="1"/>
            </p:cNvSpPr>
            <p:nvPr/>
          </p:nvSpPr>
          <p:spPr bwMode="auto">
            <a:xfrm>
              <a:off x="412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H</a:t>
              </a:r>
            </a:p>
          </p:txBody>
        </p:sp>
        <p:sp>
          <p:nvSpPr>
            <p:cNvPr id="40976" name="Text Box 43"/>
            <p:cNvSpPr txBox="1">
              <a:spLocks noChangeArrowheads="1"/>
            </p:cNvSpPr>
            <p:nvPr/>
          </p:nvSpPr>
          <p:spPr bwMode="auto">
            <a:xfrm>
              <a:off x="456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I</a:t>
              </a:r>
            </a:p>
          </p:txBody>
        </p:sp>
        <p:sp>
          <p:nvSpPr>
            <p:cNvPr id="40977" name="Text Box 44"/>
            <p:cNvSpPr txBox="1">
              <a:spLocks noChangeArrowheads="1"/>
            </p:cNvSpPr>
            <p:nvPr/>
          </p:nvSpPr>
          <p:spPr bwMode="auto">
            <a:xfrm>
              <a:off x="504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J</a:t>
              </a:r>
            </a:p>
          </p:txBody>
        </p:sp>
        <p:sp>
          <p:nvSpPr>
            <p:cNvPr id="40978" name="Line 45"/>
            <p:cNvSpPr>
              <a:spLocks noChangeShapeType="1"/>
            </p:cNvSpPr>
            <p:nvPr/>
          </p:nvSpPr>
          <p:spPr bwMode="auto">
            <a:xfrm flipH="1">
              <a:off x="2832" y="2208"/>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79" name="Line 46"/>
            <p:cNvSpPr>
              <a:spLocks noChangeShapeType="1"/>
            </p:cNvSpPr>
            <p:nvPr/>
          </p:nvSpPr>
          <p:spPr bwMode="auto">
            <a:xfrm flipH="1">
              <a:off x="331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0" name="Line 47"/>
            <p:cNvSpPr>
              <a:spLocks noChangeShapeType="1"/>
            </p:cNvSpPr>
            <p:nvPr/>
          </p:nvSpPr>
          <p:spPr bwMode="auto">
            <a:xfrm flipH="1">
              <a:off x="3744" y="2208"/>
              <a:ext cx="288"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1" name="Line 48"/>
            <p:cNvSpPr>
              <a:spLocks noChangeShapeType="1"/>
            </p:cNvSpPr>
            <p:nvPr/>
          </p:nvSpPr>
          <p:spPr bwMode="auto">
            <a:xfrm>
              <a:off x="403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2" name="Line 49"/>
            <p:cNvSpPr>
              <a:spLocks noChangeShapeType="1"/>
            </p:cNvSpPr>
            <p:nvPr/>
          </p:nvSpPr>
          <p:spPr bwMode="auto">
            <a:xfrm>
              <a:off x="4608" y="2208"/>
              <a:ext cx="9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3" name="Line 50"/>
            <p:cNvSpPr>
              <a:spLocks noChangeShapeType="1"/>
            </p:cNvSpPr>
            <p:nvPr/>
          </p:nvSpPr>
          <p:spPr bwMode="auto">
            <a:xfrm>
              <a:off x="4608" y="2208"/>
              <a:ext cx="57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4" name="Freeform 51"/>
            <p:cNvSpPr>
              <a:spLocks/>
            </p:cNvSpPr>
            <p:nvPr/>
          </p:nvSpPr>
          <p:spPr bwMode="auto">
            <a:xfrm>
              <a:off x="3216" y="2448"/>
              <a:ext cx="192" cy="56"/>
            </a:xfrm>
            <a:custGeom>
              <a:avLst/>
              <a:gdLst>
                <a:gd name="T0" fmla="*/ 0 w 192"/>
                <a:gd name="T1" fmla="*/ 0 h 56"/>
                <a:gd name="T2" fmla="*/ 96 w 192"/>
                <a:gd name="T3" fmla="*/ 48 h 56"/>
                <a:gd name="T4" fmla="*/ 192 w 192"/>
                <a:gd name="T5" fmla="*/ 48 h 56"/>
                <a:gd name="T6" fmla="*/ 0 60000 65536"/>
                <a:gd name="T7" fmla="*/ 0 60000 65536"/>
                <a:gd name="T8" fmla="*/ 0 60000 65536"/>
              </a:gdLst>
              <a:ahLst/>
              <a:cxnLst>
                <a:cxn ang="T6">
                  <a:pos x="T0" y="T1"/>
                </a:cxn>
                <a:cxn ang="T7">
                  <a:pos x="T2" y="T3"/>
                </a:cxn>
                <a:cxn ang="T8">
                  <a:pos x="T4" y="T5"/>
                </a:cxn>
              </a:cxnLst>
              <a:rect l="0" t="0" r="r" b="b"/>
              <a:pathLst>
                <a:path w="192" h="56">
                  <a:moveTo>
                    <a:pt x="0" y="0"/>
                  </a:moveTo>
                  <a:cubicBezTo>
                    <a:pt x="32" y="20"/>
                    <a:pt x="64" y="40"/>
                    <a:pt x="96" y="48"/>
                  </a:cubicBezTo>
                  <a:cubicBezTo>
                    <a:pt x="128" y="56"/>
                    <a:pt x="168" y="48"/>
                    <a:pt x="192"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5" name="Freeform 52"/>
            <p:cNvSpPr>
              <a:spLocks/>
            </p:cNvSpPr>
            <p:nvPr/>
          </p:nvSpPr>
          <p:spPr bwMode="auto">
            <a:xfrm>
              <a:off x="3888" y="2496"/>
              <a:ext cx="240" cy="48"/>
            </a:xfrm>
            <a:custGeom>
              <a:avLst/>
              <a:gdLst>
                <a:gd name="T0" fmla="*/ 0 w 240"/>
                <a:gd name="T1" fmla="*/ 0 h 48"/>
                <a:gd name="T2" fmla="*/ 144 w 240"/>
                <a:gd name="T3" fmla="*/ 48 h 48"/>
                <a:gd name="T4" fmla="*/ 240 w 240"/>
                <a:gd name="T5" fmla="*/ 0 h 48"/>
                <a:gd name="T6" fmla="*/ 0 60000 65536"/>
                <a:gd name="T7" fmla="*/ 0 60000 65536"/>
                <a:gd name="T8" fmla="*/ 0 60000 65536"/>
              </a:gdLst>
              <a:ahLst/>
              <a:cxnLst>
                <a:cxn ang="T6">
                  <a:pos x="T0" y="T1"/>
                </a:cxn>
                <a:cxn ang="T7">
                  <a:pos x="T2" y="T3"/>
                </a:cxn>
                <a:cxn ang="T8">
                  <a:pos x="T4" y="T5"/>
                </a:cxn>
              </a:cxnLst>
              <a:rect l="0" t="0" r="r" b="b"/>
              <a:pathLst>
                <a:path w="240" h="48">
                  <a:moveTo>
                    <a:pt x="0" y="0"/>
                  </a:moveTo>
                  <a:cubicBezTo>
                    <a:pt x="52" y="24"/>
                    <a:pt x="104" y="48"/>
                    <a:pt x="144" y="48"/>
                  </a:cubicBezTo>
                  <a:cubicBezTo>
                    <a:pt x="184" y="48"/>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6" name="Freeform 53"/>
            <p:cNvSpPr>
              <a:spLocks/>
            </p:cNvSpPr>
            <p:nvPr/>
          </p:nvSpPr>
          <p:spPr bwMode="auto">
            <a:xfrm>
              <a:off x="4656" y="2448"/>
              <a:ext cx="144" cy="8"/>
            </a:xfrm>
            <a:custGeom>
              <a:avLst/>
              <a:gdLst>
                <a:gd name="T0" fmla="*/ 0 w 144"/>
                <a:gd name="T1" fmla="*/ 0 h 8"/>
                <a:gd name="T2" fmla="*/ 144 w 144"/>
                <a:gd name="T3" fmla="*/ 0 h 8"/>
                <a:gd name="T4" fmla="*/ 0 60000 65536"/>
                <a:gd name="T5" fmla="*/ 0 60000 65536"/>
              </a:gdLst>
              <a:ahLst/>
              <a:cxnLst>
                <a:cxn ang="T4">
                  <a:pos x="T0" y="T1"/>
                </a:cxn>
                <a:cxn ang="T5">
                  <a:pos x="T2" y="T3"/>
                </a:cxn>
              </a:cxnLst>
              <a:rect l="0" t="0" r="r" b="b"/>
              <a:pathLst>
                <a:path w="144" h="8">
                  <a:moveTo>
                    <a:pt x="0" y="0"/>
                  </a:moveTo>
                  <a:cubicBezTo>
                    <a:pt x="60" y="4"/>
                    <a:pt x="120" y="8"/>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7" name="Freeform 54"/>
            <p:cNvSpPr>
              <a:spLocks/>
            </p:cNvSpPr>
            <p:nvPr/>
          </p:nvSpPr>
          <p:spPr bwMode="auto">
            <a:xfrm>
              <a:off x="4080" y="1824"/>
              <a:ext cx="288" cy="56"/>
            </a:xfrm>
            <a:custGeom>
              <a:avLst/>
              <a:gdLst>
                <a:gd name="T0" fmla="*/ 0 w 288"/>
                <a:gd name="T1" fmla="*/ 48 h 56"/>
                <a:gd name="T2" fmla="*/ 192 w 288"/>
                <a:gd name="T3" fmla="*/ 48 h 56"/>
                <a:gd name="T4" fmla="*/ 288 w 288"/>
                <a:gd name="T5" fmla="*/ 0 h 56"/>
                <a:gd name="T6" fmla="*/ 0 60000 65536"/>
                <a:gd name="T7" fmla="*/ 0 60000 65536"/>
                <a:gd name="T8" fmla="*/ 0 60000 65536"/>
              </a:gdLst>
              <a:ahLst/>
              <a:cxnLst>
                <a:cxn ang="T6">
                  <a:pos x="T0" y="T1"/>
                </a:cxn>
                <a:cxn ang="T7">
                  <a:pos x="T2" y="T3"/>
                </a:cxn>
                <a:cxn ang="T8">
                  <a:pos x="T4" y="T5"/>
                </a:cxn>
              </a:cxnLst>
              <a:rect l="0" t="0" r="r" b="b"/>
              <a:pathLst>
                <a:path w="288" h="56">
                  <a:moveTo>
                    <a:pt x="0" y="48"/>
                  </a:moveTo>
                  <a:cubicBezTo>
                    <a:pt x="72" y="52"/>
                    <a:pt x="144" y="56"/>
                    <a:pt x="192" y="48"/>
                  </a:cubicBezTo>
                  <a:cubicBezTo>
                    <a:pt x="240" y="40"/>
                    <a:pt x="272" y="8"/>
                    <a:pt x="28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smtClean="0">
                <a:solidFill>
                  <a:srgbClr val="000000"/>
                </a:solidFill>
              </a:endParaRPr>
            </a:p>
          </p:txBody>
        </p:sp>
        <p:sp>
          <p:nvSpPr>
            <p:cNvPr id="40988" name="Text Box 55"/>
            <p:cNvSpPr txBox="1">
              <a:spLocks noChangeArrowheads="1"/>
            </p:cNvSpPr>
            <p:nvPr/>
          </p:nvSpPr>
          <p:spPr bwMode="auto">
            <a:xfrm>
              <a:off x="268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5</a:t>
              </a:r>
            </a:p>
          </p:txBody>
        </p:sp>
        <p:sp>
          <p:nvSpPr>
            <p:cNvPr id="40989" name="Text Box 56"/>
            <p:cNvSpPr txBox="1">
              <a:spLocks noChangeArrowheads="1"/>
            </p:cNvSpPr>
            <p:nvPr/>
          </p:nvSpPr>
          <p:spPr bwMode="auto">
            <a:xfrm>
              <a:off x="3072" y="316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10</a:t>
              </a:r>
            </a:p>
          </p:txBody>
        </p:sp>
        <p:sp>
          <p:nvSpPr>
            <p:cNvPr id="40990" name="Text Box 57"/>
            <p:cNvSpPr txBox="1">
              <a:spLocks noChangeArrowheads="1"/>
            </p:cNvSpPr>
            <p:nvPr/>
          </p:nvSpPr>
          <p:spPr bwMode="auto">
            <a:xfrm>
              <a:off x="364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3</a:t>
              </a:r>
            </a:p>
          </p:txBody>
        </p:sp>
        <p:sp>
          <p:nvSpPr>
            <p:cNvPr id="40991" name="Text Box 58"/>
            <p:cNvSpPr txBox="1">
              <a:spLocks noChangeArrowheads="1"/>
            </p:cNvSpPr>
            <p:nvPr/>
          </p:nvSpPr>
          <p:spPr bwMode="auto">
            <a:xfrm>
              <a:off x="4176"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4</a:t>
              </a:r>
            </a:p>
          </p:txBody>
        </p:sp>
        <p:sp>
          <p:nvSpPr>
            <p:cNvPr id="40992" name="Text Box 59"/>
            <p:cNvSpPr txBox="1">
              <a:spLocks noChangeArrowheads="1"/>
            </p:cNvSpPr>
            <p:nvPr/>
          </p:nvSpPr>
          <p:spPr bwMode="auto">
            <a:xfrm>
              <a:off x="4608" y="31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15</a:t>
              </a:r>
            </a:p>
          </p:txBody>
        </p:sp>
        <p:sp>
          <p:nvSpPr>
            <p:cNvPr id="40993" name="Text Box 60"/>
            <p:cNvSpPr txBox="1">
              <a:spLocks noChangeArrowheads="1"/>
            </p:cNvSpPr>
            <p:nvPr/>
          </p:nvSpPr>
          <p:spPr bwMode="auto">
            <a:xfrm>
              <a:off x="5088" y="31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10</a:t>
              </a:r>
            </a:p>
          </p:txBody>
        </p:sp>
        <p:sp>
          <p:nvSpPr>
            <p:cNvPr id="40994" name="Text Box 61"/>
            <p:cNvSpPr txBox="1">
              <a:spLocks noChangeArrowheads="1"/>
            </p:cNvSpPr>
            <p:nvPr/>
          </p:nvSpPr>
          <p:spPr bwMode="auto">
            <a:xfrm>
              <a:off x="3072" y="249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17</a:t>
              </a:r>
            </a:p>
          </p:txBody>
        </p:sp>
        <p:sp>
          <p:nvSpPr>
            <p:cNvPr id="40995" name="Text Box 62"/>
            <p:cNvSpPr txBox="1">
              <a:spLocks noChangeArrowheads="1"/>
            </p:cNvSpPr>
            <p:nvPr/>
          </p:nvSpPr>
          <p:spPr bwMode="auto">
            <a:xfrm>
              <a:off x="3840" y="254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9</a:t>
              </a:r>
            </a:p>
          </p:txBody>
        </p:sp>
        <p:sp>
          <p:nvSpPr>
            <p:cNvPr id="40996" name="Text Box 63"/>
            <p:cNvSpPr txBox="1">
              <a:spLocks noChangeArrowheads="1"/>
            </p:cNvSpPr>
            <p:nvPr/>
          </p:nvSpPr>
          <p:spPr bwMode="auto">
            <a:xfrm>
              <a:off x="4704" y="249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27</a:t>
              </a:r>
            </a:p>
          </p:txBody>
        </p:sp>
        <p:sp>
          <p:nvSpPr>
            <p:cNvPr id="40997" name="Text Box 64"/>
            <p:cNvSpPr txBox="1">
              <a:spLocks noChangeArrowheads="1"/>
            </p:cNvSpPr>
            <p:nvPr/>
          </p:nvSpPr>
          <p:spPr bwMode="auto">
            <a:xfrm>
              <a:off x="4128" y="182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38</a:t>
              </a:r>
            </a:p>
          </p:txBody>
        </p:sp>
        <p:sp>
          <p:nvSpPr>
            <p:cNvPr id="40998" name="Text Box 65"/>
            <p:cNvSpPr txBox="1">
              <a:spLocks noChangeArrowheads="1"/>
            </p:cNvSpPr>
            <p:nvPr/>
          </p:nvSpPr>
          <p:spPr bwMode="auto">
            <a:xfrm>
              <a:off x="1536" y="187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mtClean="0">
                  <a:solidFill>
                    <a:srgbClr val="000000"/>
                  </a:solidFill>
                </a:rPr>
                <a:t>9</a:t>
              </a:r>
            </a:p>
          </p:txBody>
        </p:sp>
      </p:grpSp>
    </p:spTree>
    <p:extLst>
      <p:ext uri="{BB962C8B-B14F-4D97-AF65-F5344CB8AC3E}">
        <p14:creationId xmlns:p14="http://schemas.microsoft.com/office/powerpoint/2010/main" val="2591921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Graph = {  A}</a:t>
            </a:r>
          </a:p>
          <a:p>
            <a:r>
              <a:rPr lang="en-IN" dirty="0" smtClean="0"/>
              <a:t>INIT = A</a:t>
            </a:r>
          </a:p>
          <a:p>
            <a:r>
              <a:rPr lang="en-IN" dirty="0"/>
              <a:t>h</a:t>
            </a:r>
            <a:r>
              <a:rPr lang="en-IN" dirty="0" smtClean="0"/>
              <a:t>’(A) = 10</a:t>
            </a:r>
          </a:p>
          <a:p>
            <a:r>
              <a:rPr lang="en-IN" dirty="0" smtClean="0"/>
              <a:t>FUTILITY= </a:t>
            </a:r>
            <a:r>
              <a:rPr lang="en-IN" dirty="0" smtClean="0"/>
              <a:t>1000</a:t>
            </a:r>
          </a:p>
          <a:p>
            <a:pPr marL="0" indent="0">
              <a:buNone/>
            </a:pPr>
            <a:r>
              <a:rPr lang="en-IN" dirty="0" smtClean="0"/>
              <a:t>*************************</a:t>
            </a:r>
            <a:endParaRPr lang="en-IN" dirty="0" smtClean="0"/>
          </a:p>
          <a:p>
            <a:r>
              <a:rPr lang="en-IN" dirty="0" smtClean="0"/>
              <a:t>2 (a). NODE = A</a:t>
            </a:r>
          </a:p>
          <a:p>
            <a:r>
              <a:rPr lang="en-IN" dirty="0" smtClean="0"/>
              <a:t>2b). Successors = {B, C, D}</a:t>
            </a:r>
          </a:p>
          <a:p>
            <a:r>
              <a:rPr lang="en-IN" dirty="0" smtClean="0"/>
              <a:t>For Successor = B</a:t>
            </a:r>
          </a:p>
          <a:p>
            <a:r>
              <a:rPr lang="en-IN" dirty="0" smtClean="0"/>
              <a:t>2b) (i) GRAPH= { A,B}</a:t>
            </a:r>
          </a:p>
          <a:p>
            <a:r>
              <a:rPr lang="en-IN" dirty="0" smtClean="0"/>
              <a:t>(ii) ----</a:t>
            </a:r>
          </a:p>
          <a:p>
            <a:r>
              <a:rPr lang="en-IN" dirty="0" smtClean="0"/>
              <a:t>(iii) </a:t>
            </a:r>
          </a:p>
          <a:p>
            <a:endParaRPr lang="en-IN" dirty="0"/>
          </a:p>
        </p:txBody>
      </p:sp>
    </p:spTree>
    <p:extLst>
      <p:ext uri="{BB962C8B-B14F-4D97-AF65-F5344CB8AC3E}">
        <p14:creationId xmlns:p14="http://schemas.microsoft.com/office/powerpoint/2010/main" val="3026542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a:t>
            </a:r>
            <a:r>
              <a:rPr lang="en-IN" dirty="0" smtClean="0"/>
              <a:t>ii) h</a:t>
            </a:r>
            <a:r>
              <a:rPr lang="en-IN" dirty="0" smtClean="0"/>
              <a:t>’(B)= 5</a:t>
            </a:r>
          </a:p>
          <a:p>
            <a:r>
              <a:rPr lang="en-IN" dirty="0" smtClean="0"/>
              <a:t>For Successor = C</a:t>
            </a:r>
          </a:p>
          <a:p>
            <a:r>
              <a:rPr lang="en-IN" dirty="0" smtClean="0"/>
              <a:t>2b(i) GRAPH = { A,B,C}</a:t>
            </a:r>
          </a:p>
          <a:p>
            <a:r>
              <a:rPr lang="en-IN" dirty="0" smtClean="0"/>
              <a:t>(ii) ----</a:t>
            </a:r>
          </a:p>
          <a:p>
            <a:r>
              <a:rPr lang="en-IN" dirty="0" smtClean="0"/>
              <a:t>(iii) h’(C) = 3</a:t>
            </a:r>
          </a:p>
          <a:p>
            <a:r>
              <a:rPr lang="en-IN" dirty="0"/>
              <a:t>For Successor = </a:t>
            </a:r>
            <a:r>
              <a:rPr lang="en-IN" dirty="0" smtClean="0"/>
              <a:t>D</a:t>
            </a:r>
            <a:endParaRPr lang="en-IN" dirty="0"/>
          </a:p>
          <a:p>
            <a:r>
              <a:rPr lang="en-IN" dirty="0"/>
              <a:t>2b(i) GRAPH = { </a:t>
            </a:r>
            <a:r>
              <a:rPr lang="en-IN" dirty="0" smtClean="0"/>
              <a:t>A,B,C,D}</a:t>
            </a:r>
            <a:endParaRPr lang="en-IN" dirty="0"/>
          </a:p>
          <a:p>
            <a:r>
              <a:rPr lang="en-IN" dirty="0"/>
              <a:t>(ii) ----</a:t>
            </a:r>
          </a:p>
          <a:p>
            <a:r>
              <a:rPr lang="en-IN" dirty="0"/>
              <a:t>(iii) h</a:t>
            </a:r>
            <a:r>
              <a:rPr lang="en-IN" dirty="0" smtClean="0"/>
              <a:t>’(D) </a:t>
            </a:r>
            <a:r>
              <a:rPr lang="en-IN" dirty="0"/>
              <a:t>= </a:t>
            </a:r>
            <a:r>
              <a:rPr lang="en-IN" dirty="0" smtClean="0"/>
              <a:t>4</a:t>
            </a:r>
            <a:endParaRPr lang="en-IN" dirty="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821211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873</Words>
  <Application>Microsoft Office PowerPoint</Application>
  <PresentationFormat>On-screen Show (4:3)</PresentationFormat>
  <Paragraphs>118</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Default Design</vt:lpstr>
      <vt:lpstr>AO* Algorithm</vt:lpstr>
      <vt:lpstr>AO* Algorithm Steps</vt:lpstr>
      <vt:lpstr>AO* Algorithm Steps Contd…</vt:lpstr>
      <vt:lpstr>AO* Algorithm Steps Contd…</vt:lpstr>
      <vt:lpstr>AO* Algorithm Steps Contd…</vt:lpstr>
      <vt:lpstr>AO* Algorithm Steps Contd…</vt:lpstr>
      <vt:lpstr>AND-OR graph examples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 Algorithm</dc:title>
  <dc:creator>Admin</dc:creator>
  <cp:lastModifiedBy>Admin</cp:lastModifiedBy>
  <cp:revision>47</cp:revision>
  <dcterms:created xsi:type="dcterms:W3CDTF">2006-08-16T00:00:00Z</dcterms:created>
  <dcterms:modified xsi:type="dcterms:W3CDTF">2021-03-30T10:10:40Z</dcterms:modified>
</cp:coreProperties>
</file>