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306" r:id="rId39"/>
    <p:sldId id="307" r:id="rId40"/>
    <p:sldId id="309" r:id="rId41"/>
    <p:sldId id="308" r:id="rId42"/>
    <p:sldId id="313" r:id="rId43"/>
    <p:sldId id="314" r:id="rId44"/>
    <p:sldId id="311" r:id="rId45"/>
    <p:sldId id="315" r:id="rId46"/>
    <p:sldId id="296" r:id="rId47"/>
    <p:sldId id="297" r:id="rId48"/>
    <p:sldId id="299" r:id="rId49"/>
    <p:sldId id="304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B54D6-095C-49AC-9CA5-4FC9002A2ED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61C2-9636-409C-9011-B2A18E2A9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6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0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8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9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0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5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2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7634-6803-4550-B267-F892CECED240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F1C-2D52-478E-B7E2-D777EEEF2824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9AA-0C1E-4983-8CD1-B5FE26A95BC0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0CF51F-E5D5-4BDD-8E46-40624157D06A}" type="datetime1">
              <a:rPr lang="en-US" altLang="zh-CN" smtClean="0"/>
              <a:t>4/8/2021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1E24E9BB-9486-47F9-9FDD-FBF926A8F20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12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5645FD-CAF6-4F64-A267-C9898D3A0E63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4812B-1AC9-4EDA-A13B-892275D2496C}" type="slidenum">
              <a:rPr lang="zh-TW" altLang="en-US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41C5-0C80-4496-A75C-0A52D5B5A4FB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E9DE-41D2-40E3-B2E4-C962FF8C111B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D954577-355C-4065-8CAE-BA50329CCB27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8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68739-C465-4735-82D4-A885451EB01E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E22EE94-5016-4AC4-824E-DC25304260CD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7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203D-26FC-4B17-9CBB-D04C1D23F0A6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6730F03-997B-4823-9B1F-F21B57ACC07F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26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5BF0-F64B-4BA2-9164-10A113423E59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9F3AD6F-576C-48ED-A0EC-D3FEC981CFEA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8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10F24-FD09-4FDF-9F52-A9007F1977DD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ED5AA61-444C-4E42-BEA6-967FF15079AC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55B2-2F0D-45B5-8D5F-F8D7DB14D492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A050-5CF6-4D23-ADEF-D10A2F0D465B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7C1042C-F0F9-496F-8295-9A55960FEEA8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5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61101-D5D5-4429-808F-696F5790C941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1F767AD-9094-44DB-A233-AA945A8F7BB9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31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6B33-3FD9-4E9E-B742-B576A2F4F9C9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3424794-0F10-476C-884D-457D97C9598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06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A6D4-796D-4E3B-BA4F-146E1AF3397D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1A0CFD0-82A3-487E-944C-D5937D5549C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95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1EADF5-CB42-4819-9A96-3DEFD664582C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4812B-1AC9-4EDA-A13B-892275D2496C}" type="slidenum">
              <a:rPr lang="zh-TW" altLang="en-US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3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85B53-6F4D-474E-83B0-E5FD521F6863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28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D05F-D366-4035-9089-E555AEDECEBC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D954577-355C-4065-8CAE-BA50329CCB27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9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E94CD-91E8-4790-974A-7A06EA93EE67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E22EE94-5016-4AC4-824E-DC25304260CD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42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FCD3-6FFA-4D50-8407-122742747164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6730F03-997B-4823-9B1F-F21B57ACC07F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9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3FB4F-E2FE-43AC-A043-91194FD796CF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9F3AD6F-576C-48ED-A0EC-D3FEC981CFEA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3F7-FFDF-4066-8357-64051DC48A2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EC269-C3BD-492B-82CB-0D218B816AB6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ED5AA61-444C-4E42-BEA6-967FF15079AC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40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4E886-CCC6-4A20-9707-49131B2BE38F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7C1042C-F0F9-496F-8295-9A55960FEEA8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08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CE526-9936-41E1-97A8-446EC776130C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1F767AD-9094-44DB-A233-AA945A8F7BB9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04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26B7-1D4C-427F-8167-7938FB5CD668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3424794-0F10-476C-884D-457D97C9598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01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C9D95-5EC6-467C-8DD3-0EE2D0C71F3F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1A0CFD0-82A3-487E-944C-D5937D5549C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509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2846E3-378C-4286-98B9-F23A750EB235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4812B-1AC9-4EDA-A13B-892275D2496C}" type="slidenum">
              <a:rPr lang="zh-TW" altLang="en-US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040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257C5-5368-45EB-8450-14C2327DC0FF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42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D6764-8FCC-4F18-B99D-B50D2499E8D3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D954577-355C-4065-8CAE-BA50329CCB27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143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952E0-AFDC-4448-B7FB-D82306CEA89C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E22EE94-5016-4AC4-824E-DC25304260CD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80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A80F-E66B-4EF8-9A0F-128E8F9653CC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6730F03-997B-4823-9B1F-F21B57ACC07F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A9D-2011-4F22-86BE-13DA325C4912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9113-B863-43D3-B682-84857BD73B85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9F3AD6F-576C-48ED-A0EC-D3FEC981CFEA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6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F9098-5DEA-45B8-B387-E4268B4C32EF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ED5AA61-444C-4E42-BEA6-967FF15079AC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8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84882-E14C-433A-AD91-4B6F5E349794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7C1042C-F0F9-496F-8295-9A55960FEEA8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585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41592-8C52-4B1E-8D43-C72F1C9E57B7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1F767AD-9094-44DB-A233-AA945A8F7BB9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221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9492-9F65-44CD-9100-C3E297009A8B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3424794-0F10-476C-884D-457D97C9598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69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3978E-097C-450B-B47F-16873D55F2E6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1A0CFD0-82A3-487E-944C-D5937D5549C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D4-B3A6-49A5-84A2-6FB9496D8CF4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561-C885-4B38-A1D6-B5CBCC84AEF1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9857-2EDB-48E7-80BB-2091A21A28CC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4202-6888-4432-9F70-49896C258BA5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3E7E-E505-40D5-BB6C-E00022ADEAAA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4B48-A670-450B-A1F0-066A05410FDB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20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354D2-FB35-420A-81B3-13F3297259C9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389E2EC-A02C-468E-837A-96CE2BFA7F3D}" type="slidenum">
              <a:rPr lang="en-US" altLang="zh-TW">
                <a:solidFill>
                  <a:srgbClr val="00E4A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20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9526A-211B-4821-BB47-1A8B5FCEBD21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389E2EC-A02C-468E-837A-96CE2BFA7F3D}" type="slidenum">
              <a:rPr lang="en-US" altLang="zh-TW">
                <a:solidFill>
                  <a:srgbClr val="00E4A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3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20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5014B-91DA-4D3D-AF04-BD87A74FD78B}" type="datetime1">
              <a:rPr lang="en-US" altLang="zh-TW" smtClean="0">
                <a:solidFill>
                  <a:srgbClr val="00E4A8"/>
                </a:solidFill>
              </a:rPr>
              <a:t>4/8/2021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389E2EC-A02C-468E-837A-96CE2BFA7F3D}" type="slidenum">
              <a:rPr lang="en-US" altLang="zh-TW">
                <a:solidFill>
                  <a:srgbClr val="00E4A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Randomized Algorithms</a:t>
            </a:r>
          </a:p>
          <a:p>
            <a:r>
              <a:rPr lang="en-IN" dirty="0" smtClean="0"/>
              <a:t>Las Vegas Algorithm</a:t>
            </a:r>
          </a:p>
          <a:p>
            <a:r>
              <a:rPr lang="en-IN" dirty="0" smtClean="0"/>
              <a:t>Monte-Carlo Algorithm</a:t>
            </a:r>
          </a:p>
          <a:p>
            <a:r>
              <a:rPr lang="en-IN" dirty="0" smtClean="0"/>
              <a:t>Randomized Quick Sort</a:t>
            </a:r>
          </a:p>
          <a:p>
            <a:r>
              <a:rPr lang="en-IN" dirty="0" err="1" smtClean="0"/>
              <a:t>Primality</a:t>
            </a:r>
            <a:r>
              <a:rPr lang="en-IN" dirty="0" smtClean="0"/>
              <a:t>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Randomized</a:t>
            </a:r>
            <a:r>
              <a:rPr lang="en-US" altLang="zh-TW" dirty="0">
                <a:solidFill>
                  <a:srgbClr val="FF0066"/>
                </a:solidFill>
              </a:rPr>
              <a:t>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just">
              <a:lnSpc>
                <a:spcPct val="9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randomized algorithm (probabilistic algorithm), we make some random choices.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TW" alt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randomized algorithms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lnSpc>
                <a:spcPct val="9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TW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optimization problem, a randomized algorithm gives an optimal solution. The average case time-complexity is more important than the worst case time-complexity.</a:t>
            </a:r>
          </a:p>
          <a:p>
            <a:pPr marL="914400" lvl="1" indent="-457200" algn="just">
              <a:lnSpc>
                <a:spcPct val="9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TW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decision problem, a randomized algorithm may make mistakes. The probability of producing wrong solutions is very small.</a:t>
            </a:r>
            <a:endParaRPr lang="zh-TW" altLang="en-US" sz="3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Types of Random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Vegas:</a:t>
            </a:r>
          </a:p>
          <a:p>
            <a:pPr lvl="1"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 to produce correct answer, but running time is probabilistic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bounded by input size, but answer may be wrong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Las Vegas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gives the true answer.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random.</a:t>
            </a:r>
          </a:p>
          <a:p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bounded.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Las Vegas algorithm.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Vegas	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correct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a random variable whose expectation is bounded (say by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Monte Carlo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produce incorrect answer!</a:t>
            </a:r>
          </a:p>
          <a:p>
            <a:pPr algn="just"/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able to bound its probability.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running it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times on independent random 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make the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probability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arbitrarily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expense of running 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for a fi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xed number of steps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an answer that is correct with probability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1/2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Las Vegas VS Monte Carlo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 Vegas Algorithm: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always produces the correct answer and the expected running time is finite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(e.s.p. randomized quick sort).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Algorithm: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may produce incorrect answer but with bounded error probability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(e.s.p. randomized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min_cut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computer has </a:t>
            </a: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b="1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D(i).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follow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same edge simultaneously.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oblivious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oblivious 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nodes,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with an out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an instance of permutation routing requiring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(N/d) 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</a:t>
            </a:r>
            <a:r>
              <a:rPr lang="en-US" dirty="0" smtClean="0">
                <a:solidFill>
                  <a:srgbClr val="0000FF"/>
                </a:solidFill>
              </a:rPr>
              <a:t>Problem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intermediate destination.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first travels to the intermediate 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to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destination.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probability at least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1-(1/N),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packet reaches its destination 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fewer steps in Q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steps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Expectation:-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X()------ flips a coin.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FF"/>
                </a:solidFill>
              </a:rPr>
              <a:t>Heads: One second to execute.</a:t>
            </a:r>
          </a:p>
          <a:p>
            <a:pPr marL="0" indent="0">
              <a:buNone/>
            </a:pPr>
            <a:r>
              <a:rPr lang="en-US" dirty="0">
                <a:solidFill>
                  <a:srgbClr val="9AA907"/>
                </a:solidFill>
              </a:rPr>
              <a:t>      Tails: Three seconds.</a:t>
            </a:r>
          </a:p>
          <a:p>
            <a:r>
              <a:rPr lang="en-US" dirty="0">
                <a:solidFill>
                  <a:srgbClr val="00FFFF"/>
                </a:solidFill>
              </a:rPr>
              <a:t>Let X be running time of one cell to X() </a:t>
            </a:r>
          </a:p>
          <a:p>
            <a:r>
              <a:rPr lang="en-US" dirty="0">
                <a:solidFill>
                  <a:srgbClr val="FF0066"/>
                </a:solidFill>
              </a:rPr>
              <a:t>with probability 0.5------ X is 1.</a:t>
            </a:r>
          </a:p>
          <a:p>
            <a:r>
              <a:rPr lang="en-US" dirty="0">
                <a:solidFill>
                  <a:srgbClr val="0066FF"/>
                </a:solidFill>
              </a:rPr>
              <a:t>With probability 0.5------X is 3.</a:t>
            </a:r>
          </a:p>
          <a:p>
            <a:r>
              <a:rPr lang="en-US" dirty="0">
                <a:solidFill>
                  <a:srgbClr val="33CC33"/>
                </a:solidFill>
              </a:rPr>
              <a:t>Here random variable is X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66FF"/>
                </a:solidFill>
              </a:rPr>
              <a:t>Expected value of X=E[X]=0.5x1+0.5x3= 2 seconds expected time.</a:t>
            </a:r>
          </a:p>
          <a:p>
            <a:r>
              <a:rPr lang="en-US" dirty="0">
                <a:solidFill>
                  <a:srgbClr val="FF0066"/>
                </a:solidFill>
              </a:rPr>
              <a:t>Suppose we run X(),// take time X</a:t>
            </a:r>
          </a:p>
          <a:p>
            <a:pPr marL="0" indent="0">
              <a:buNone/>
            </a:pPr>
            <a:r>
              <a:rPr lang="en-US" dirty="0">
                <a:solidFill>
                  <a:srgbClr val="FF0066"/>
                </a:solidFill>
              </a:rPr>
              <a:t>                                  X(),// take time Y</a:t>
            </a:r>
          </a:p>
          <a:p>
            <a:r>
              <a:rPr lang="en-US" dirty="0">
                <a:solidFill>
                  <a:srgbClr val="FF00FF"/>
                </a:solidFill>
              </a:rPr>
              <a:t>Total running time is T=X+Y , here T is random variable.</a:t>
            </a:r>
          </a:p>
          <a:p>
            <a:r>
              <a:rPr lang="en-US" dirty="0">
                <a:solidFill>
                  <a:srgbClr val="FF0000"/>
                </a:solidFill>
              </a:rPr>
              <a:t>What is expected total time E[T]=?</a:t>
            </a:r>
          </a:p>
          <a:p>
            <a:r>
              <a:rPr lang="en-US" dirty="0">
                <a:solidFill>
                  <a:srgbClr val="0070C0"/>
                </a:solidFill>
              </a:rPr>
              <a:t>Linearity of expectation: E[X+Y]=E[X]+E[Y]=2+2=4 seconds expected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Min_Cut</a:t>
            </a:r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Definition: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Min_cut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Problem is to find the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minimum edge set 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removing C disconnects the graph.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Traditional Solution: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Max-flow: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maximum amount of flow is 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 to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capacity of a minimum cut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randomized algorithm</a:t>
            </a:r>
            <a:r>
              <a:rPr lang="en-US" dirty="0"/>
              <a:t> is just one that depends on random numbers for its operation</a:t>
            </a:r>
          </a:p>
          <a:p>
            <a:r>
              <a:rPr lang="en-US" dirty="0"/>
              <a:t>These are randomized algorithms:</a:t>
            </a:r>
          </a:p>
          <a:p>
            <a:pPr lvl="1"/>
            <a:r>
              <a:rPr lang="en-US" dirty="0"/>
              <a:t>Using random numbers to help find a solution to a </a:t>
            </a:r>
            <a:r>
              <a:rPr lang="en-US" dirty="0" smtClean="0"/>
              <a:t>problem.</a:t>
            </a:r>
            <a:endParaRPr lang="en-US" dirty="0"/>
          </a:p>
          <a:p>
            <a:pPr lvl="1"/>
            <a:r>
              <a:rPr lang="en-US" dirty="0"/>
              <a:t>Using random numbers to improve a solution to a </a:t>
            </a:r>
            <a:r>
              <a:rPr lang="en-US" dirty="0" smtClean="0"/>
              <a:t>problem.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1"/>
            <a:ext cx="8153400" cy="8763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Example of Min_Cut</a:t>
            </a:r>
          </a:p>
        </p:txBody>
      </p:sp>
      <p:sp>
        <p:nvSpPr>
          <p:cNvPr id="35905" name="Line 65"/>
          <p:cNvSpPr>
            <a:spLocks noChangeShapeType="1"/>
          </p:cNvSpPr>
          <p:nvPr/>
        </p:nvSpPr>
        <p:spPr bwMode="auto">
          <a:xfrm flipH="1">
            <a:off x="1524000" y="21336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6" name="Line 66"/>
          <p:cNvSpPr>
            <a:spLocks noChangeShapeType="1"/>
          </p:cNvSpPr>
          <p:nvPr/>
        </p:nvSpPr>
        <p:spPr bwMode="auto">
          <a:xfrm>
            <a:off x="1524000" y="3352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 flipH="1">
            <a:off x="2514600" y="2133600"/>
            <a:ext cx="152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8" name="Line 68"/>
          <p:cNvSpPr>
            <a:spLocks noChangeShapeType="1"/>
          </p:cNvSpPr>
          <p:nvPr/>
        </p:nvSpPr>
        <p:spPr bwMode="auto">
          <a:xfrm>
            <a:off x="2667000" y="2133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>
            <a:off x="3810000" y="30480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0" name="Line 70"/>
          <p:cNvSpPr>
            <a:spLocks noChangeShapeType="1"/>
          </p:cNvSpPr>
          <p:nvPr/>
        </p:nvSpPr>
        <p:spPr bwMode="auto">
          <a:xfrm flipV="1">
            <a:off x="2514600" y="44958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1" name="Line 71"/>
          <p:cNvSpPr>
            <a:spLocks noChangeShapeType="1"/>
          </p:cNvSpPr>
          <p:nvPr/>
        </p:nvSpPr>
        <p:spPr bwMode="auto">
          <a:xfrm flipV="1">
            <a:off x="1524000" y="30480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2" name="Line 72"/>
          <p:cNvSpPr>
            <a:spLocks noChangeShapeType="1"/>
          </p:cNvSpPr>
          <p:nvPr/>
        </p:nvSpPr>
        <p:spPr bwMode="auto">
          <a:xfrm>
            <a:off x="2667000" y="213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3" name="Line 73"/>
          <p:cNvSpPr>
            <a:spLocks noChangeShapeType="1"/>
          </p:cNvSpPr>
          <p:nvPr/>
        </p:nvSpPr>
        <p:spPr bwMode="auto">
          <a:xfrm flipH="1">
            <a:off x="3810000" y="2133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4" name="Line 74"/>
          <p:cNvSpPr>
            <a:spLocks noChangeShapeType="1"/>
          </p:cNvSpPr>
          <p:nvPr/>
        </p:nvSpPr>
        <p:spPr bwMode="auto">
          <a:xfrm>
            <a:off x="4191000" y="21336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5" name="Line 75"/>
          <p:cNvSpPr>
            <a:spLocks noChangeShapeType="1"/>
          </p:cNvSpPr>
          <p:nvPr/>
        </p:nvSpPr>
        <p:spPr bwMode="auto">
          <a:xfrm flipV="1">
            <a:off x="3810000" y="2895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6" name="Line 76"/>
          <p:cNvSpPr>
            <a:spLocks noChangeShapeType="1"/>
          </p:cNvSpPr>
          <p:nvPr/>
        </p:nvSpPr>
        <p:spPr bwMode="auto">
          <a:xfrm flipV="1">
            <a:off x="4038600" y="28956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 flipV="1">
            <a:off x="4191000" y="1905000"/>
            <a:ext cx="2133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>
            <a:off x="5105400" y="2895600"/>
            <a:ext cx="1371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9" name="Line 79"/>
          <p:cNvSpPr>
            <a:spLocks noChangeShapeType="1"/>
          </p:cNvSpPr>
          <p:nvPr/>
        </p:nvSpPr>
        <p:spPr bwMode="auto">
          <a:xfrm>
            <a:off x="6324600" y="19050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0" name="Line 80"/>
          <p:cNvSpPr>
            <a:spLocks noChangeShapeType="1"/>
          </p:cNvSpPr>
          <p:nvPr/>
        </p:nvSpPr>
        <p:spPr bwMode="auto">
          <a:xfrm>
            <a:off x="63246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1" name="Line 81"/>
          <p:cNvSpPr>
            <a:spLocks noChangeShapeType="1"/>
          </p:cNvSpPr>
          <p:nvPr/>
        </p:nvSpPr>
        <p:spPr bwMode="auto">
          <a:xfrm flipH="1">
            <a:off x="6477000" y="19050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2" name="Line 82"/>
          <p:cNvSpPr>
            <a:spLocks noChangeShapeType="1"/>
          </p:cNvSpPr>
          <p:nvPr/>
        </p:nvSpPr>
        <p:spPr bwMode="auto">
          <a:xfrm>
            <a:off x="6324600" y="19050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3" name="Line 83"/>
          <p:cNvSpPr>
            <a:spLocks noChangeShapeType="1"/>
          </p:cNvSpPr>
          <p:nvPr/>
        </p:nvSpPr>
        <p:spPr bwMode="auto">
          <a:xfrm flipH="1">
            <a:off x="7467600" y="1905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4" name="Line 84"/>
          <p:cNvSpPr>
            <a:spLocks noChangeShapeType="1"/>
          </p:cNvSpPr>
          <p:nvPr/>
        </p:nvSpPr>
        <p:spPr bwMode="auto">
          <a:xfrm>
            <a:off x="6477000" y="2971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3200400" y="5105400"/>
            <a:ext cx="3048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e.g. Min_Cut = 2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495300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486400" y="312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929" name="Freeform 89"/>
          <p:cNvSpPr>
            <a:spLocks/>
          </p:cNvSpPr>
          <p:nvPr/>
        </p:nvSpPr>
        <p:spPr bwMode="auto">
          <a:xfrm>
            <a:off x="5257800" y="1524000"/>
            <a:ext cx="863600" cy="1803400"/>
          </a:xfrm>
          <a:custGeom>
            <a:avLst/>
            <a:gdLst>
              <a:gd name="T0" fmla="*/ 0 w 544"/>
              <a:gd name="T1" fmla="*/ 0 h 1136"/>
              <a:gd name="T2" fmla="*/ 336 w 544"/>
              <a:gd name="T3" fmla="*/ 432 h 1136"/>
              <a:gd name="T4" fmla="*/ 144 w 544"/>
              <a:gd name="T5" fmla="*/ 624 h 1136"/>
              <a:gd name="T6" fmla="*/ 480 w 544"/>
              <a:gd name="T7" fmla="*/ 1056 h 1136"/>
              <a:gd name="T8" fmla="*/ 528 w 544"/>
              <a:gd name="T9" fmla="*/ 110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" h="1136">
                <a:moveTo>
                  <a:pt x="0" y="0"/>
                </a:moveTo>
                <a:cubicBezTo>
                  <a:pt x="156" y="164"/>
                  <a:pt x="312" y="328"/>
                  <a:pt x="336" y="432"/>
                </a:cubicBezTo>
                <a:cubicBezTo>
                  <a:pt x="360" y="536"/>
                  <a:pt x="120" y="520"/>
                  <a:pt x="144" y="624"/>
                </a:cubicBezTo>
                <a:cubicBezTo>
                  <a:pt x="168" y="728"/>
                  <a:pt x="416" y="976"/>
                  <a:pt x="480" y="1056"/>
                </a:cubicBezTo>
                <a:cubicBezTo>
                  <a:pt x="544" y="1136"/>
                  <a:pt x="512" y="1096"/>
                  <a:pt x="528" y="1104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9BB-9486-47F9-9FDD-FBF926A8F204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85854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Intuition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867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nodes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of min_cut = 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is 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|C| = 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: degree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each node &gt;= 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total number of edges in G &gt;= </a:t>
            </a:r>
            <a:r>
              <a:rPr lang="en-US" altLang="zh-CN" dirty="0" smtClean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nk/2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Min_Cut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   a graph G(V, E), |V| = 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 min_cut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edge uniformly at random, collapse it and remove self-loops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zh-CN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|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V| down to </a:t>
            </a:r>
            <a:r>
              <a:rPr lang="en-US" altLang="zh-CN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*Running time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O(n2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201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66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Example of</a:t>
            </a:r>
            <a:r>
              <a:rPr lang="en-US" altLang="zh-CN" sz="36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FF0066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Randomized Min_Cut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0480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38100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45720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2766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886200" y="2362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4038600" y="2743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038600" y="2209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533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1295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5334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12954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20574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7620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762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60960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371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1524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1524000" y="2286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685800" y="2438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V="1">
            <a:off x="762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2766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3" name="Freeform 33"/>
          <p:cNvSpPr>
            <a:spLocks/>
          </p:cNvSpPr>
          <p:nvPr/>
        </p:nvSpPr>
        <p:spPr bwMode="auto">
          <a:xfrm>
            <a:off x="3200400" y="2362200"/>
            <a:ext cx="609600" cy="685800"/>
          </a:xfrm>
          <a:custGeom>
            <a:avLst/>
            <a:gdLst>
              <a:gd name="T0" fmla="*/ 0 w 384"/>
              <a:gd name="T1" fmla="*/ 0 h 432"/>
              <a:gd name="T2" fmla="*/ 96 w 384"/>
              <a:gd name="T3" fmla="*/ 240 h 432"/>
              <a:gd name="T4" fmla="*/ 384 w 384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432">
                <a:moveTo>
                  <a:pt x="0" y="0"/>
                </a:moveTo>
                <a:cubicBezTo>
                  <a:pt x="16" y="84"/>
                  <a:pt x="32" y="168"/>
                  <a:pt x="96" y="240"/>
                </a:cubicBezTo>
                <a:cubicBezTo>
                  <a:pt x="160" y="312"/>
                  <a:pt x="272" y="372"/>
                  <a:pt x="384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5" name="Freeform 35"/>
          <p:cNvSpPr>
            <a:spLocks/>
          </p:cNvSpPr>
          <p:nvPr/>
        </p:nvSpPr>
        <p:spPr bwMode="auto">
          <a:xfrm>
            <a:off x="3200400" y="1981200"/>
            <a:ext cx="685800" cy="152400"/>
          </a:xfrm>
          <a:custGeom>
            <a:avLst/>
            <a:gdLst>
              <a:gd name="T0" fmla="*/ 0 w 432"/>
              <a:gd name="T1" fmla="*/ 96 h 96"/>
              <a:gd name="T2" fmla="*/ 192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48" y="48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130" name="Group 50"/>
          <p:cNvGrpSpPr>
            <a:grpSpLocks/>
          </p:cNvGrpSpPr>
          <p:nvPr/>
        </p:nvGrpSpPr>
        <p:grpSpPr bwMode="auto">
          <a:xfrm>
            <a:off x="5638800" y="2362200"/>
            <a:ext cx="1828800" cy="533400"/>
            <a:chOff x="3552" y="1248"/>
            <a:chExt cx="1152" cy="336"/>
          </a:xfrm>
        </p:grpSpPr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4032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4560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>
              <a:off x="369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6" name="Freeform 46"/>
            <p:cNvSpPr>
              <a:spLocks/>
            </p:cNvSpPr>
            <p:nvPr/>
          </p:nvSpPr>
          <p:spPr bwMode="auto">
            <a:xfrm>
              <a:off x="3648" y="1248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7" name="Freeform 47"/>
            <p:cNvSpPr>
              <a:spLocks/>
            </p:cNvSpPr>
            <p:nvPr/>
          </p:nvSpPr>
          <p:spPr bwMode="auto">
            <a:xfrm>
              <a:off x="3648" y="1472"/>
              <a:ext cx="480" cy="112"/>
            </a:xfrm>
            <a:custGeom>
              <a:avLst/>
              <a:gdLst>
                <a:gd name="T0" fmla="*/ 0 w 480"/>
                <a:gd name="T1" fmla="*/ 16 h 112"/>
                <a:gd name="T2" fmla="*/ 240 w 480"/>
                <a:gd name="T3" fmla="*/ 112 h 112"/>
                <a:gd name="T4" fmla="*/ 432 w 480"/>
                <a:gd name="T5" fmla="*/ 16 h 112"/>
                <a:gd name="T6" fmla="*/ 480 w 480"/>
                <a:gd name="T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112">
                  <a:moveTo>
                    <a:pt x="0" y="16"/>
                  </a:moveTo>
                  <a:cubicBezTo>
                    <a:pt x="84" y="64"/>
                    <a:pt x="168" y="112"/>
                    <a:pt x="240" y="112"/>
                  </a:cubicBezTo>
                  <a:cubicBezTo>
                    <a:pt x="312" y="112"/>
                    <a:pt x="392" y="32"/>
                    <a:pt x="432" y="16"/>
                  </a:cubicBezTo>
                  <a:cubicBezTo>
                    <a:pt x="472" y="0"/>
                    <a:pt x="464" y="8"/>
                    <a:pt x="480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8" name="Freeform 48"/>
            <p:cNvSpPr>
              <a:spLocks/>
            </p:cNvSpPr>
            <p:nvPr/>
          </p:nvSpPr>
          <p:spPr bwMode="auto">
            <a:xfrm>
              <a:off x="3696" y="144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44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44" y="48"/>
                    <a:pt x="88" y="96"/>
                    <a:pt x="144" y="96"/>
                  </a:cubicBezTo>
                  <a:cubicBezTo>
                    <a:pt x="200" y="96"/>
                    <a:pt x="304" y="16"/>
                    <a:pt x="3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9" name="Line 49"/>
            <p:cNvSpPr>
              <a:spLocks noChangeShapeType="1"/>
            </p:cNvSpPr>
            <p:nvPr/>
          </p:nvSpPr>
          <p:spPr bwMode="auto">
            <a:xfrm>
              <a:off x="4176" y="14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6133" name="Oval 53"/>
          <p:cNvSpPr>
            <a:spLocks noChangeArrowheads="1"/>
          </p:cNvSpPr>
          <p:nvPr/>
        </p:nvSpPr>
        <p:spPr bwMode="auto">
          <a:xfrm>
            <a:off x="4572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34" name="Oval 54"/>
          <p:cNvSpPr>
            <a:spLocks noChangeArrowheads="1"/>
          </p:cNvSpPr>
          <p:nvPr/>
        </p:nvSpPr>
        <p:spPr bwMode="auto">
          <a:xfrm>
            <a:off x="5334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35" name="Oval 55"/>
          <p:cNvSpPr>
            <a:spLocks noChangeArrowheads="1"/>
          </p:cNvSpPr>
          <p:nvPr/>
        </p:nvSpPr>
        <p:spPr bwMode="auto">
          <a:xfrm>
            <a:off x="61722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4800600" y="39624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37" name="Freeform 57"/>
          <p:cNvSpPr>
            <a:spLocks/>
          </p:cNvSpPr>
          <p:nvPr/>
        </p:nvSpPr>
        <p:spPr bwMode="auto">
          <a:xfrm>
            <a:off x="4724400" y="3733800"/>
            <a:ext cx="685800" cy="152400"/>
          </a:xfrm>
          <a:custGeom>
            <a:avLst/>
            <a:gdLst>
              <a:gd name="T0" fmla="*/ 0 w 432"/>
              <a:gd name="T1" fmla="*/ 96 h 96"/>
              <a:gd name="T2" fmla="*/ 192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48" y="48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38" name="Freeform 58"/>
          <p:cNvSpPr>
            <a:spLocks/>
          </p:cNvSpPr>
          <p:nvPr/>
        </p:nvSpPr>
        <p:spPr bwMode="auto">
          <a:xfrm>
            <a:off x="4724400" y="4089400"/>
            <a:ext cx="762000" cy="177800"/>
          </a:xfrm>
          <a:custGeom>
            <a:avLst/>
            <a:gdLst>
              <a:gd name="T0" fmla="*/ 0 w 480"/>
              <a:gd name="T1" fmla="*/ 16 h 112"/>
              <a:gd name="T2" fmla="*/ 240 w 480"/>
              <a:gd name="T3" fmla="*/ 112 h 112"/>
              <a:gd name="T4" fmla="*/ 432 w 480"/>
              <a:gd name="T5" fmla="*/ 16 h 112"/>
              <a:gd name="T6" fmla="*/ 480 w 480"/>
              <a:gd name="T7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12">
                <a:moveTo>
                  <a:pt x="0" y="16"/>
                </a:moveTo>
                <a:cubicBezTo>
                  <a:pt x="84" y="64"/>
                  <a:pt x="168" y="112"/>
                  <a:pt x="240" y="112"/>
                </a:cubicBezTo>
                <a:cubicBezTo>
                  <a:pt x="312" y="112"/>
                  <a:pt x="392" y="32"/>
                  <a:pt x="432" y="16"/>
                </a:cubicBezTo>
                <a:cubicBezTo>
                  <a:pt x="472" y="0"/>
                  <a:pt x="464" y="8"/>
                  <a:pt x="48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39" name="Freeform 59"/>
          <p:cNvSpPr>
            <a:spLocks/>
          </p:cNvSpPr>
          <p:nvPr/>
        </p:nvSpPr>
        <p:spPr bwMode="auto">
          <a:xfrm>
            <a:off x="4800600" y="4038600"/>
            <a:ext cx="533400" cy="152400"/>
          </a:xfrm>
          <a:custGeom>
            <a:avLst/>
            <a:gdLst>
              <a:gd name="T0" fmla="*/ 0 w 336"/>
              <a:gd name="T1" fmla="*/ 0 h 96"/>
              <a:gd name="T2" fmla="*/ 144 w 336"/>
              <a:gd name="T3" fmla="*/ 96 h 96"/>
              <a:gd name="T4" fmla="*/ 336 w 33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44" y="48"/>
                  <a:pt x="88" y="96"/>
                  <a:pt x="144" y="96"/>
                </a:cubicBezTo>
                <a:cubicBezTo>
                  <a:pt x="200" y="96"/>
                  <a:pt x="304" y="1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5562600" y="39814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2" name="Oval 62"/>
          <p:cNvSpPr>
            <a:spLocks noChangeArrowheads="1"/>
          </p:cNvSpPr>
          <p:nvPr/>
        </p:nvSpPr>
        <p:spPr bwMode="auto">
          <a:xfrm>
            <a:off x="45720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43" name="Oval 63"/>
          <p:cNvSpPr>
            <a:spLocks noChangeArrowheads="1"/>
          </p:cNvSpPr>
          <p:nvPr/>
        </p:nvSpPr>
        <p:spPr bwMode="auto">
          <a:xfrm>
            <a:off x="53340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44" name="Oval 64"/>
          <p:cNvSpPr>
            <a:spLocks noChangeArrowheads="1"/>
          </p:cNvSpPr>
          <p:nvPr/>
        </p:nvSpPr>
        <p:spPr bwMode="auto">
          <a:xfrm>
            <a:off x="61722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45" name="Line 65"/>
          <p:cNvSpPr>
            <a:spLocks noChangeShapeType="1"/>
          </p:cNvSpPr>
          <p:nvPr/>
        </p:nvSpPr>
        <p:spPr bwMode="auto">
          <a:xfrm>
            <a:off x="4800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6" name="Freeform 66"/>
          <p:cNvSpPr>
            <a:spLocks/>
          </p:cNvSpPr>
          <p:nvPr/>
        </p:nvSpPr>
        <p:spPr bwMode="auto">
          <a:xfrm>
            <a:off x="4724400" y="5105400"/>
            <a:ext cx="685800" cy="152400"/>
          </a:xfrm>
          <a:custGeom>
            <a:avLst/>
            <a:gdLst>
              <a:gd name="T0" fmla="*/ 0 w 432"/>
              <a:gd name="T1" fmla="*/ 96 h 96"/>
              <a:gd name="T2" fmla="*/ 192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48" y="48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7" name="Freeform 67"/>
          <p:cNvSpPr>
            <a:spLocks/>
          </p:cNvSpPr>
          <p:nvPr/>
        </p:nvSpPr>
        <p:spPr bwMode="auto">
          <a:xfrm>
            <a:off x="4724400" y="5461000"/>
            <a:ext cx="762000" cy="177800"/>
          </a:xfrm>
          <a:custGeom>
            <a:avLst/>
            <a:gdLst>
              <a:gd name="T0" fmla="*/ 0 w 480"/>
              <a:gd name="T1" fmla="*/ 16 h 112"/>
              <a:gd name="T2" fmla="*/ 240 w 480"/>
              <a:gd name="T3" fmla="*/ 112 h 112"/>
              <a:gd name="T4" fmla="*/ 432 w 480"/>
              <a:gd name="T5" fmla="*/ 16 h 112"/>
              <a:gd name="T6" fmla="*/ 480 w 480"/>
              <a:gd name="T7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12">
                <a:moveTo>
                  <a:pt x="0" y="16"/>
                </a:moveTo>
                <a:cubicBezTo>
                  <a:pt x="84" y="64"/>
                  <a:pt x="168" y="112"/>
                  <a:pt x="240" y="112"/>
                </a:cubicBezTo>
                <a:cubicBezTo>
                  <a:pt x="312" y="112"/>
                  <a:pt x="392" y="32"/>
                  <a:pt x="432" y="16"/>
                </a:cubicBezTo>
                <a:cubicBezTo>
                  <a:pt x="472" y="0"/>
                  <a:pt x="464" y="8"/>
                  <a:pt x="48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8" name="Freeform 68"/>
          <p:cNvSpPr>
            <a:spLocks/>
          </p:cNvSpPr>
          <p:nvPr/>
        </p:nvSpPr>
        <p:spPr bwMode="auto">
          <a:xfrm>
            <a:off x="4800600" y="5410200"/>
            <a:ext cx="533400" cy="152400"/>
          </a:xfrm>
          <a:custGeom>
            <a:avLst/>
            <a:gdLst>
              <a:gd name="T0" fmla="*/ 0 w 336"/>
              <a:gd name="T1" fmla="*/ 0 h 96"/>
              <a:gd name="T2" fmla="*/ 144 w 336"/>
              <a:gd name="T3" fmla="*/ 96 h 96"/>
              <a:gd name="T4" fmla="*/ 336 w 33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44" y="48"/>
                  <a:pt x="88" y="96"/>
                  <a:pt x="144" y="96"/>
                </a:cubicBezTo>
                <a:cubicBezTo>
                  <a:pt x="200" y="96"/>
                  <a:pt x="304" y="1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>
            <a:off x="5562600" y="535305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0" name="Oval 70"/>
          <p:cNvSpPr>
            <a:spLocks noChangeArrowheads="1"/>
          </p:cNvSpPr>
          <p:nvPr/>
        </p:nvSpPr>
        <p:spPr bwMode="auto">
          <a:xfrm>
            <a:off x="2514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348615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2" name="Oval 72"/>
          <p:cNvSpPr>
            <a:spLocks noChangeArrowheads="1"/>
          </p:cNvSpPr>
          <p:nvPr/>
        </p:nvSpPr>
        <p:spPr bwMode="auto">
          <a:xfrm>
            <a:off x="25146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3" name="Oval 73"/>
          <p:cNvSpPr>
            <a:spLocks noChangeArrowheads="1"/>
          </p:cNvSpPr>
          <p:nvPr/>
        </p:nvSpPr>
        <p:spPr bwMode="auto">
          <a:xfrm>
            <a:off x="3533775" y="52482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4" name="Freeform 74"/>
          <p:cNvSpPr>
            <a:spLocks/>
          </p:cNvSpPr>
          <p:nvPr/>
        </p:nvSpPr>
        <p:spPr bwMode="auto">
          <a:xfrm>
            <a:off x="2743200" y="3721100"/>
            <a:ext cx="762000" cy="241300"/>
          </a:xfrm>
          <a:custGeom>
            <a:avLst/>
            <a:gdLst>
              <a:gd name="T0" fmla="*/ 0 w 480"/>
              <a:gd name="T1" fmla="*/ 152 h 152"/>
              <a:gd name="T2" fmla="*/ 192 w 480"/>
              <a:gd name="T3" fmla="*/ 8 h 152"/>
              <a:gd name="T4" fmla="*/ 480 w 480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52">
                <a:moveTo>
                  <a:pt x="0" y="152"/>
                </a:moveTo>
                <a:cubicBezTo>
                  <a:pt x="56" y="84"/>
                  <a:pt x="112" y="16"/>
                  <a:pt x="192" y="8"/>
                </a:cubicBezTo>
                <a:cubicBezTo>
                  <a:pt x="272" y="0"/>
                  <a:pt x="376" y="52"/>
                  <a:pt x="48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5" name="Freeform 75"/>
          <p:cNvSpPr>
            <a:spLocks/>
          </p:cNvSpPr>
          <p:nvPr/>
        </p:nvSpPr>
        <p:spPr bwMode="auto">
          <a:xfrm>
            <a:off x="2743200" y="3962400"/>
            <a:ext cx="762000" cy="241300"/>
          </a:xfrm>
          <a:custGeom>
            <a:avLst/>
            <a:gdLst>
              <a:gd name="T0" fmla="*/ 0 w 480"/>
              <a:gd name="T1" fmla="*/ 0 h 152"/>
              <a:gd name="T2" fmla="*/ 288 w 480"/>
              <a:gd name="T3" fmla="*/ 144 h 152"/>
              <a:gd name="T4" fmla="*/ 480 w 480"/>
              <a:gd name="T5" fmla="*/ 4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52">
                <a:moveTo>
                  <a:pt x="0" y="0"/>
                </a:moveTo>
                <a:cubicBezTo>
                  <a:pt x="104" y="68"/>
                  <a:pt x="208" y="136"/>
                  <a:pt x="288" y="144"/>
                </a:cubicBezTo>
                <a:cubicBezTo>
                  <a:pt x="368" y="152"/>
                  <a:pt x="424" y="100"/>
                  <a:pt x="48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6" name="Freeform 76"/>
          <p:cNvSpPr>
            <a:spLocks/>
          </p:cNvSpPr>
          <p:nvPr/>
        </p:nvSpPr>
        <p:spPr bwMode="auto">
          <a:xfrm>
            <a:off x="2667000" y="5029200"/>
            <a:ext cx="914400" cy="228600"/>
          </a:xfrm>
          <a:custGeom>
            <a:avLst/>
            <a:gdLst>
              <a:gd name="T0" fmla="*/ 0 w 576"/>
              <a:gd name="T1" fmla="*/ 144 h 144"/>
              <a:gd name="T2" fmla="*/ 240 w 576"/>
              <a:gd name="T3" fmla="*/ 0 h 144"/>
              <a:gd name="T4" fmla="*/ 576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0" y="144"/>
                </a:moveTo>
                <a:cubicBezTo>
                  <a:pt x="72" y="72"/>
                  <a:pt x="144" y="0"/>
                  <a:pt x="240" y="0"/>
                </a:cubicBezTo>
                <a:cubicBezTo>
                  <a:pt x="336" y="0"/>
                  <a:pt x="456" y="72"/>
                  <a:pt x="57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7" name="Freeform 77"/>
          <p:cNvSpPr>
            <a:spLocks/>
          </p:cNvSpPr>
          <p:nvPr/>
        </p:nvSpPr>
        <p:spPr bwMode="auto">
          <a:xfrm>
            <a:off x="2667000" y="5486400"/>
            <a:ext cx="914400" cy="152400"/>
          </a:xfrm>
          <a:custGeom>
            <a:avLst/>
            <a:gdLst>
              <a:gd name="T0" fmla="*/ 0 w 576"/>
              <a:gd name="T1" fmla="*/ 0 h 96"/>
              <a:gd name="T2" fmla="*/ 288 w 576"/>
              <a:gd name="T3" fmla="*/ 96 h 96"/>
              <a:gd name="T4" fmla="*/ 576 w 57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96" y="48"/>
                  <a:pt x="192" y="96"/>
                  <a:pt x="288" y="96"/>
                </a:cubicBezTo>
                <a:cubicBezTo>
                  <a:pt x="384" y="96"/>
                  <a:pt x="480" y="4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60" name="Freeform 80"/>
          <p:cNvSpPr>
            <a:spLocks/>
          </p:cNvSpPr>
          <p:nvPr/>
        </p:nvSpPr>
        <p:spPr bwMode="auto">
          <a:xfrm>
            <a:off x="2743200" y="5181600"/>
            <a:ext cx="762000" cy="152400"/>
          </a:xfrm>
          <a:custGeom>
            <a:avLst/>
            <a:gdLst>
              <a:gd name="T0" fmla="*/ 0 w 480"/>
              <a:gd name="T1" fmla="*/ 96 h 96"/>
              <a:gd name="T2" fmla="*/ 192 w 480"/>
              <a:gd name="T3" fmla="*/ 0 h 96"/>
              <a:gd name="T4" fmla="*/ 480 w 48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6">
                <a:moveTo>
                  <a:pt x="0" y="96"/>
                </a:moveTo>
                <a:cubicBezTo>
                  <a:pt x="56" y="48"/>
                  <a:pt x="112" y="0"/>
                  <a:pt x="192" y="0"/>
                </a:cubicBezTo>
                <a:cubicBezTo>
                  <a:pt x="272" y="0"/>
                  <a:pt x="376" y="48"/>
                  <a:pt x="48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61" name="Freeform 81"/>
          <p:cNvSpPr>
            <a:spLocks/>
          </p:cNvSpPr>
          <p:nvPr/>
        </p:nvSpPr>
        <p:spPr bwMode="auto">
          <a:xfrm>
            <a:off x="2743200" y="5410200"/>
            <a:ext cx="838200" cy="76200"/>
          </a:xfrm>
          <a:custGeom>
            <a:avLst/>
            <a:gdLst>
              <a:gd name="T0" fmla="*/ 0 w 528"/>
              <a:gd name="T1" fmla="*/ 0 h 48"/>
              <a:gd name="T2" fmla="*/ 240 w 528"/>
              <a:gd name="T3" fmla="*/ 48 h 48"/>
              <a:gd name="T4" fmla="*/ 528 w 528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48">
                <a:moveTo>
                  <a:pt x="0" y="0"/>
                </a:moveTo>
                <a:cubicBezTo>
                  <a:pt x="76" y="24"/>
                  <a:pt x="152" y="48"/>
                  <a:pt x="240" y="48"/>
                </a:cubicBezTo>
                <a:cubicBezTo>
                  <a:pt x="328" y="48"/>
                  <a:pt x="428" y="24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62" name="AutoShape 82"/>
          <p:cNvSpPr>
            <a:spLocks noChangeArrowheads="1"/>
          </p:cNvSpPr>
          <p:nvPr/>
        </p:nvSpPr>
        <p:spPr bwMode="auto">
          <a:xfrm>
            <a:off x="2514600" y="2590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3" name="AutoShape 83"/>
          <p:cNvSpPr>
            <a:spLocks noChangeArrowheads="1"/>
          </p:cNvSpPr>
          <p:nvPr/>
        </p:nvSpPr>
        <p:spPr bwMode="auto">
          <a:xfrm>
            <a:off x="5029200" y="2514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4" name="AutoShape 84"/>
          <p:cNvSpPr>
            <a:spLocks noChangeArrowheads="1"/>
          </p:cNvSpPr>
          <p:nvPr/>
        </p:nvSpPr>
        <p:spPr bwMode="auto">
          <a:xfrm>
            <a:off x="7239000" y="3352800"/>
            <a:ext cx="304800" cy="1676400"/>
          </a:xfrm>
          <a:prstGeom prst="curvedLeft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5" name="Text Box 85"/>
          <p:cNvSpPr txBox="1">
            <a:spLocks noChangeArrowheads="1"/>
          </p:cNvSpPr>
          <p:nvPr/>
        </p:nvSpPr>
        <p:spPr bwMode="auto">
          <a:xfrm>
            <a:off x="4648200" y="4419600"/>
            <a:ext cx="210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Or maybe…</a:t>
            </a:r>
          </a:p>
        </p:txBody>
      </p:sp>
      <p:sp>
        <p:nvSpPr>
          <p:cNvPr id="46166" name="Text Box 86"/>
          <p:cNvSpPr txBox="1">
            <a:spLocks noChangeArrowheads="1"/>
          </p:cNvSpPr>
          <p:nvPr/>
        </p:nvSpPr>
        <p:spPr bwMode="auto">
          <a:xfrm>
            <a:off x="838200" y="3886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min_cut = 2</a:t>
            </a:r>
          </a:p>
        </p:txBody>
      </p:sp>
      <p:sp>
        <p:nvSpPr>
          <p:cNvPr id="46167" name="Text Box 87"/>
          <p:cNvSpPr txBox="1">
            <a:spLocks noChangeArrowheads="1"/>
          </p:cNvSpPr>
          <p:nvPr/>
        </p:nvSpPr>
        <p:spPr bwMode="auto">
          <a:xfrm>
            <a:off x="838200" y="518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min_cut = 4</a:t>
            </a:r>
          </a:p>
        </p:txBody>
      </p:sp>
      <p:sp>
        <p:nvSpPr>
          <p:cNvPr id="46168" name="AutoShape 88"/>
          <p:cNvSpPr>
            <a:spLocks noChangeArrowheads="1"/>
          </p:cNvSpPr>
          <p:nvPr/>
        </p:nvSpPr>
        <p:spPr bwMode="auto">
          <a:xfrm>
            <a:off x="3962400" y="38862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9" name="AutoShape 89"/>
          <p:cNvSpPr>
            <a:spLocks noChangeArrowheads="1"/>
          </p:cNvSpPr>
          <p:nvPr/>
        </p:nvSpPr>
        <p:spPr bwMode="auto">
          <a:xfrm>
            <a:off x="3962400" y="52578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70" name="Freeform 90"/>
          <p:cNvSpPr>
            <a:spLocks/>
          </p:cNvSpPr>
          <p:nvPr/>
        </p:nvSpPr>
        <p:spPr bwMode="auto">
          <a:xfrm>
            <a:off x="6629400" y="2667000"/>
            <a:ext cx="609600" cy="88900"/>
          </a:xfrm>
          <a:custGeom>
            <a:avLst/>
            <a:gdLst>
              <a:gd name="T0" fmla="*/ 0 w 384"/>
              <a:gd name="T1" fmla="*/ 0 h 56"/>
              <a:gd name="T2" fmla="*/ 192 w 384"/>
              <a:gd name="T3" fmla="*/ 48 h 56"/>
              <a:gd name="T4" fmla="*/ 240 w 384"/>
              <a:gd name="T5" fmla="*/ 48 h 56"/>
              <a:gd name="T6" fmla="*/ 384 w 384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56">
                <a:moveTo>
                  <a:pt x="0" y="0"/>
                </a:moveTo>
                <a:cubicBezTo>
                  <a:pt x="76" y="20"/>
                  <a:pt x="152" y="40"/>
                  <a:pt x="192" y="48"/>
                </a:cubicBezTo>
                <a:cubicBezTo>
                  <a:pt x="232" y="56"/>
                  <a:pt x="208" y="56"/>
                  <a:pt x="240" y="48"/>
                </a:cubicBezTo>
                <a:cubicBezTo>
                  <a:pt x="272" y="40"/>
                  <a:pt x="328" y="2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71" name="Freeform 91"/>
          <p:cNvSpPr>
            <a:spLocks/>
          </p:cNvSpPr>
          <p:nvPr/>
        </p:nvSpPr>
        <p:spPr bwMode="auto">
          <a:xfrm>
            <a:off x="5562600" y="4038600"/>
            <a:ext cx="609600" cy="88900"/>
          </a:xfrm>
          <a:custGeom>
            <a:avLst/>
            <a:gdLst>
              <a:gd name="T0" fmla="*/ 0 w 384"/>
              <a:gd name="T1" fmla="*/ 0 h 56"/>
              <a:gd name="T2" fmla="*/ 192 w 384"/>
              <a:gd name="T3" fmla="*/ 48 h 56"/>
              <a:gd name="T4" fmla="*/ 240 w 384"/>
              <a:gd name="T5" fmla="*/ 48 h 56"/>
              <a:gd name="T6" fmla="*/ 384 w 384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56">
                <a:moveTo>
                  <a:pt x="0" y="0"/>
                </a:moveTo>
                <a:cubicBezTo>
                  <a:pt x="76" y="20"/>
                  <a:pt x="152" y="40"/>
                  <a:pt x="192" y="48"/>
                </a:cubicBezTo>
                <a:cubicBezTo>
                  <a:pt x="232" y="56"/>
                  <a:pt x="208" y="56"/>
                  <a:pt x="240" y="48"/>
                </a:cubicBezTo>
                <a:cubicBezTo>
                  <a:pt x="272" y="40"/>
                  <a:pt x="328" y="2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72" name="Freeform 92"/>
          <p:cNvSpPr>
            <a:spLocks/>
          </p:cNvSpPr>
          <p:nvPr/>
        </p:nvSpPr>
        <p:spPr bwMode="auto">
          <a:xfrm>
            <a:off x="5562600" y="5486400"/>
            <a:ext cx="609600" cy="88900"/>
          </a:xfrm>
          <a:custGeom>
            <a:avLst/>
            <a:gdLst>
              <a:gd name="T0" fmla="*/ 0 w 384"/>
              <a:gd name="T1" fmla="*/ 0 h 56"/>
              <a:gd name="T2" fmla="*/ 192 w 384"/>
              <a:gd name="T3" fmla="*/ 48 h 56"/>
              <a:gd name="T4" fmla="*/ 240 w 384"/>
              <a:gd name="T5" fmla="*/ 48 h 56"/>
              <a:gd name="T6" fmla="*/ 384 w 384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56">
                <a:moveTo>
                  <a:pt x="0" y="0"/>
                </a:moveTo>
                <a:cubicBezTo>
                  <a:pt x="76" y="20"/>
                  <a:pt x="152" y="40"/>
                  <a:pt x="192" y="48"/>
                </a:cubicBezTo>
                <a:cubicBezTo>
                  <a:pt x="232" y="56"/>
                  <a:pt x="208" y="56"/>
                  <a:pt x="240" y="48"/>
                </a:cubicBezTo>
                <a:cubicBezTo>
                  <a:pt x="272" y="40"/>
                  <a:pt x="328" y="2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73" name="Picture 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174" name="Picture 9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292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4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- 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Hash Tables:-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maps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key to randomly chosen bucket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 keys random hash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never changes.</a:t>
            </a:r>
          </a:p>
          <a:p>
            <a:pPr algn="just"/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model for how a good hash code will perform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hash table uses chaining 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keys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Algorithms - 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(k).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hashes to bucket b cost of search is one birr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birr for every entry in the bucket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key is not 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keys in table besides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V1,V2,………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Random variables for each key Ki,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Vi=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Ki hashes to bucket b 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Algorithms - 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find(k) is T= 1+V1+V2+……….+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cost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E[T]= 1+E[V1]+E[V2]+-------+E[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buckets:-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key has 1/N probability of hashing to bucket b ≤ 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E[Vi]=1/N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E[T]=1+n/N.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load factor ≤ C,E[T]€ O(1).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operations take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 expected amortized time.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that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behaves the same way given the same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input completely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computations performed by the algorithm.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base their behavior not only on the input but also on several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b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randomized algorithm,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input multiple times, may perform different computations in each invocation. </a:t>
            </a:r>
            <a:endParaRPr lang="en-US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among other things, that the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a randomized algorithm on a given input is no longer 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is itself a random variable. 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 Nuts and Bolts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nuts and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sizes.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 matches exactly one bolt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 versa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nuts and bolts are all almost exactly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tell if one bolt is bigger than the other, or if one nut is bigger than the other.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try to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nut witch a bolt, however, the nut will be either too big, too small, or just right for the bolt. 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task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match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nut to its corresponding bolt.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304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algorithms: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that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behaves the same way given the same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input completely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computations performed by the algorithm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behavior not only on the input but also on several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input multiple times, may perform different computations in each invocation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among other things, that the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a randomized algorithm on a given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is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longer 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is itself a random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313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33400"/>
            <a:ext cx="8882418" cy="6172200"/>
          </a:xfrm>
        </p:spPr>
        <p:txBody>
          <a:bodyPr>
            <a:normAutofit lnSpcReduction="10000"/>
          </a:bodyPr>
          <a:lstStyle/>
          <a:p>
            <a:pPr algn="just"/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                                                       Output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to 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</a:t>
            </a:r>
            <a:r>
              <a:rPr lang="en-US" sz="4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solves the </a:t>
            </a:r>
            <a:r>
              <a:rPr lang="en-US" sz="4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correctly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  <a:r>
              <a:rPr lang="en-US" sz="44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quickly.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ypically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should </a:t>
            </a:r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4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size </a:t>
            </a:r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143000"/>
            <a:ext cx="3505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15748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154577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 that matches a given bolt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‘Uniformly’ is a technical term meaning that each nut has exactly the same probability of being chosen</a:t>
            </a:r>
            <a:r>
              <a:rPr lang="en-US" sz="36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if there are </a:t>
            </a:r>
            <a:r>
              <a:rPr lang="en-US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nuts left to 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one will be chosen with probability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</a:t>
            </a:r>
            <a:r>
              <a:rPr lang="en-US" sz="36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comparisons we have to perform?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Intuitively, it should be about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but let’s formalize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intuition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denote the number of comparisons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uses to find a match for a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 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still have some simple base cases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0 and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1, but when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variable. 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always between 1 and </a:t>
            </a:r>
            <a:r>
              <a:rPr lang="en-US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actual value depends on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algorithm’s random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choices. We are interested in the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defined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15000"/>
            <a:ext cx="4097482" cy="99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denote the number of comparisons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uses to find a match for a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 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still have some simple base cases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0 and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1, but when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variable. 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always between 1 and </a:t>
            </a:r>
            <a:r>
              <a:rPr lang="en-US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actual value depends on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algorithm’s random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choices. We are interested in the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defined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15000"/>
            <a:ext cx="4097482" cy="99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nut is the </a:t>
            </a:r>
            <a:r>
              <a:rPr lang="en-US" sz="24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nut tested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algorithm performs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n-1}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nut is the last nut chosen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don’t actually test it. Because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the next nut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uniformly at random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target nut is equally likely—with probability exactly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, second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third, 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bolt tested, for any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6" y="3141404"/>
            <a:ext cx="6319838" cy="37305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632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EXAMPLES for Randomized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Contention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Resolution.</a:t>
            </a:r>
          </a:p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Cut.</a:t>
            </a:r>
          </a:p>
          <a:p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Expectation.</a:t>
            </a:r>
          </a:p>
          <a:p>
            <a:r>
              <a:rPr lang="en-US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z="4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3-SATISFIABILITY.</a:t>
            </a:r>
          </a:p>
          <a:p>
            <a:r>
              <a:rPr lang="en-US" sz="4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Hashing.</a:t>
            </a:r>
          </a:p>
          <a:p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Balancing.</a:t>
            </a:r>
          </a:p>
          <a:p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Divide-and-Conquer.</a:t>
            </a:r>
          </a:p>
          <a:p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Queuing problems.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 Vegas </a:t>
            </a:r>
            <a:r>
              <a:rPr lang="en-IN" dirty="0" err="1" smtClean="0"/>
              <a:t>Vs</a:t>
            </a:r>
            <a:r>
              <a:rPr lang="en-IN" dirty="0" smtClean="0"/>
              <a:t> Monte Carlo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Las Vegas</a:t>
            </a:r>
            <a:r>
              <a:rPr lang="en-US" dirty="0"/>
              <a:t> algorithm is a randomized algorithm that always gives the correct result but gambles with resources.</a:t>
            </a:r>
          </a:p>
          <a:p>
            <a:r>
              <a:rPr lang="en-US" b="1" dirty="0"/>
              <a:t>Monte Carlo</a:t>
            </a:r>
            <a:r>
              <a:rPr lang="en-US" dirty="0"/>
              <a:t> simulations are a broad class of algorithms that use repeated random sampling to obtain numerical results.</a:t>
            </a:r>
          </a:p>
          <a:p>
            <a:r>
              <a:rPr lang="en-US" dirty="0"/>
              <a:t>Monte Carlo </a:t>
            </a:r>
            <a:r>
              <a:rPr lang="en-US" b="1" dirty="0"/>
              <a:t>simulations</a:t>
            </a:r>
            <a:r>
              <a:rPr lang="en-US" dirty="0"/>
              <a:t> are typically used to simulate the </a:t>
            </a:r>
            <a:r>
              <a:rPr lang="en-US" dirty="0" err="1"/>
              <a:t>behaviour</a:t>
            </a:r>
            <a:r>
              <a:rPr lang="en-US" dirty="0"/>
              <a:t> of other systems.</a:t>
            </a:r>
          </a:p>
          <a:p>
            <a:r>
              <a:rPr lang="en-US" dirty="0"/>
              <a:t>Monte Carlo </a:t>
            </a:r>
            <a:r>
              <a:rPr lang="en-US" b="1" dirty="0"/>
              <a:t>algorithms</a:t>
            </a:r>
            <a:r>
              <a:rPr lang="en-US" dirty="0"/>
              <a:t>, on the other hand, are randomized algorithms whose output may be incorrect with a certain, typically small, probability.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Las</a:t>
            </a:r>
            <a:r>
              <a:rPr lang="en-US" dirty="0"/>
              <a:t> </a:t>
            </a:r>
            <a:r>
              <a:rPr lang="en-US" dirty="0" smtClean="0"/>
              <a:t>Vegas Example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a Random </a:t>
            </a:r>
            <a:r>
              <a:rPr lang="en-US" dirty="0"/>
              <a:t>point in </a:t>
            </a:r>
            <a:r>
              <a:rPr lang="en-US" dirty="0" smtClean="0"/>
              <a:t>circle.</a:t>
            </a:r>
            <a:endParaRPr lang="en-US" dirty="0"/>
          </a:p>
          <a:p>
            <a:r>
              <a:rPr lang="en-US" dirty="0"/>
              <a:t>It’s easy and convenient to compute a random point in a circle with a Las Vegas algorithm.</a:t>
            </a:r>
          </a:p>
          <a:p>
            <a:r>
              <a:rPr lang="en-US" dirty="0"/>
              <a:t>The idea is to first generate a point (x, y), </a:t>
            </a:r>
            <a:r>
              <a:rPr lang="en-US" dirty="0" smtClean="0"/>
              <a:t>with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-1 &lt; x &lt; 1 and -1 &lt; y &lt; 1. If this point happens to fall within the unit circle we keep it, otherwise we throw it away and try again.</a:t>
            </a:r>
          </a:p>
          <a:p>
            <a:r>
              <a:rPr lang="en-US" dirty="0"/>
              <a:t>This algorithm obviously gives the correct result, but it gambles with the number of calls to the random number generator.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 to find a </a:t>
            </a:r>
            <a:r>
              <a:rPr lang="en-US" dirty="0" smtClean="0"/>
              <a:t> </a:t>
            </a:r>
            <a:r>
              <a:rPr lang="en-US" dirty="0"/>
              <a:t>Random point in circle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Point returns a random point in the unit circle.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func</a:t>
            </a:r>
            <a:r>
              <a:rPr lang="en-IN" dirty="0" smtClean="0"/>
              <a:t> </a:t>
            </a:r>
            <a:r>
              <a:rPr lang="en-IN" dirty="0"/>
              <a:t>Point() (x, y float64) {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for </a:t>
            </a:r>
            <a:r>
              <a:rPr lang="en-IN" dirty="0"/>
              <a:t>{ // This loop runs 4/</a:t>
            </a:r>
            <a:r>
              <a:rPr lang="el-GR" dirty="0"/>
              <a:t>π </a:t>
            </a:r>
            <a:r>
              <a:rPr lang="en-IN" dirty="0"/>
              <a:t>times on average.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x </a:t>
            </a:r>
            <a:r>
              <a:rPr lang="en-IN" dirty="0"/>
              <a:t>= 2*rand.Float64() </a:t>
            </a:r>
            <a:r>
              <a:rPr lang="en-IN" dirty="0" smtClean="0"/>
              <a:t>– 1;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/>
              <a:t>y = 2*rand.Float64() - 1 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if </a:t>
            </a:r>
            <a:r>
              <a:rPr lang="en-IN" dirty="0"/>
              <a:t>x*</a:t>
            </a:r>
            <a:r>
              <a:rPr lang="en-IN" dirty="0" err="1"/>
              <a:t>x+y</a:t>
            </a:r>
            <a:r>
              <a:rPr lang="en-IN" dirty="0"/>
              <a:t>*y &lt; 1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{ </a:t>
            </a:r>
            <a:r>
              <a:rPr lang="en-IN" dirty="0"/>
              <a:t>return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}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}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Circle with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83" y="2971800"/>
            <a:ext cx="2772000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Monte Carlo Algorithm Example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approximate </a:t>
            </a:r>
            <a:r>
              <a:rPr lang="en-US" dirty="0"/>
              <a:t>value of </a:t>
            </a:r>
            <a:r>
              <a:rPr lang="en-US" dirty="0" smtClean="0"/>
              <a:t>π.</a:t>
            </a:r>
          </a:p>
          <a:p>
            <a:r>
              <a:rPr lang="en-US" dirty="0" smtClean="0"/>
              <a:t> If </a:t>
            </a:r>
            <a:r>
              <a:rPr lang="en-US" dirty="0"/>
              <a:t>points (x, y), with -1 &lt; x &lt; 1 and -1 &lt; y &lt; 1, are placed randomly, the ratio of points that fall within the unit circle will be close to π/4.</a:t>
            </a:r>
          </a:p>
          <a:p>
            <a:r>
              <a:rPr lang="en-US" dirty="0"/>
              <a:t>A Monte Carlo simulation would randomly place points in the square and use the percentage of points inside the circle to estimate the value of π.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Allow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 in unit time.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randomize?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known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problem.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 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9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Monte </a:t>
            </a:r>
            <a:r>
              <a:rPr lang="en-US" dirty="0"/>
              <a:t>Carlo </a:t>
            </a:r>
            <a:r>
              <a:rPr lang="en-US" dirty="0" smtClean="0"/>
              <a:t>Algorithm Simulation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n = 100000</a:t>
            </a:r>
          </a:p>
          <a:p>
            <a:pPr marL="0" indent="0">
              <a:buNone/>
            </a:pPr>
            <a:r>
              <a:rPr lang="en-IN" dirty="0"/>
              <a:t>count := 0</a:t>
            </a:r>
          </a:p>
          <a:p>
            <a:pPr marL="0" indent="0">
              <a:buNone/>
            </a:pPr>
            <a:r>
              <a:rPr lang="en-IN" dirty="0"/>
              <a:t>for i := 0; i &lt; n; i++ {</a:t>
            </a:r>
          </a:p>
          <a:p>
            <a:pPr marL="0" indent="0">
              <a:buNone/>
            </a:pPr>
            <a:r>
              <a:rPr lang="en-IN" dirty="0"/>
              <a:t>    x := 2*rand.Float64() - 1</a:t>
            </a:r>
          </a:p>
          <a:p>
            <a:pPr marL="0" indent="0">
              <a:buNone/>
            </a:pPr>
            <a:r>
              <a:rPr lang="en-IN" dirty="0"/>
              <a:t>    y := 2*rand.Float64() - 1</a:t>
            </a:r>
          </a:p>
          <a:p>
            <a:pPr marL="0" indent="0">
              <a:buNone/>
            </a:pPr>
            <a:r>
              <a:rPr lang="en-IN" dirty="0"/>
              <a:t>    if x*</a:t>
            </a:r>
            <a:r>
              <a:rPr lang="en-IN" dirty="0" err="1"/>
              <a:t>x+y</a:t>
            </a:r>
            <a:r>
              <a:rPr lang="en-IN" dirty="0"/>
              <a:t>*y &lt; 1 {</a:t>
            </a:r>
          </a:p>
          <a:p>
            <a:pPr marL="0" indent="0">
              <a:buNone/>
            </a:pPr>
            <a:r>
              <a:rPr lang="en-IN" dirty="0"/>
              <a:t>        count++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fmt.Println</a:t>
            </a:r>
            <a:r>
              <a:rPr lang="en-IN" dirty="0"/>
              <a:t>(4 * float64(count) / float64(n)) // 3.1484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81000"/>
            <a:ext cx="762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149" name="Picture 5" descr="Las Vegas vs. Monte Carlo algorithms · YourBas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3" y="762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Vs. Randomized Quicksort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609600"/>
            <a:ext cx="9034818" cy="60960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Pick a pivot element from array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array into 3 </a:t>
            </a:r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arrays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those smaller than pivot, those larger than pivot,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Recursively sort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arrays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concatenate them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Pick a pivot element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uniformly at random from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array into 3 </a:t>
            </a:r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arrays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smaller than pivot, those larger than pivot,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Recursively sort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arrays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concatenate them.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Randomized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609600"/>
            <a:ext cx="9034818" cy="609600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40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sort array of size 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 a given array of length n in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expected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 can NOT eliminate the worst-case but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make it less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likely!</a:t>
            </a:r>
          </a:p>
          <a:p>
            <a:pPr algn="just"/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9034818" cy="620063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algorithm is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its worst-case running time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sorting n elements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comparisons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sizes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problems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balanced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pivot is </a:t>
            </a:r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uniformly at random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of comparisons of this randomized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Quicksort is bounded by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n).</a:t>
            </a: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 :</a:t>
            </a:r>
            <a:r>
              <a:rPr lang="en-US" dirty="0"/>
              <a:t> RANDOMIZED-QUICKSORT</a:t>
            </a:r>
            <a:r>
              <a:rPr lang="en-US" dirty="0">
                <a:latin typeface="Comic Sans MS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if </a:t>
            </a:r>
            <a:r>
              <a:rPr lang="en-US" dirty="0">
                <a:latin typeface="Comic Sans MS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then </a:t>
            </a:r>
            <a:r>
              <a:rPr lang="en-US" dirty="0">
                <a:latin typeface="Comic Sans MS" pitchFamily="66" charset="0"/>
              </a:rPr>
              <a:t>q ←</a:t>
            </a:r>
            <a:r>
              <a:rPr lang="en-US" dirty="0"/>
              <a:t> RANDOMIZED-PARTITION</a:t>
            </a:r>
            <a:r>
              <a:rPr lang="en-US" dirty="0">
                <a:latin typeface="Comic Sans MS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	RANDOMIZED-QUICKSORT</a:t>
            </a:r>
            <a:r>
              <a:rPr lang="en-US" dirty="0">
                <a:latin typeface="Comic Sans MS" pitchFamily="66" charset="0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	RANDOMIZED-QUICKSORT</a:t>
            </a:r>
            <a:r>
              <a:rPr lang="en-US" dirty="0">
                <a:latin typeface="Comic Sans MS" pitchFamily="66" charset="0"/>
              </a:rPr>
              <a:t>(A, q + 1, 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11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9D57AC67-B348-4F0A-9544-8BEFDE137ABB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47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 smtClean="0"/>
              <a:t>A randomized algorithm to test whether a number is prime. </a:t>
            </a:r>
            <a:endParaRPr lang="zh-TW" altLang="en-US" sz="40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239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This problem is very difficult and no polynomial algorithm has been found to solve this problem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Traditional method: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	use 2,3,</a:t>
            </a:r>
            <a:r>
              <a:rPr lang="en-US" altLang="zh-TW" sz="2800" dirty="0" smtClean="0">
                <a:latin typeface="Times New Roman" pitchFamily="18" charset="0"/>
              </a:rPr>
              <a:t>…</a:t>
            </a:r>
            <a:r>
              <a:rPr lang="en-US" altLang="zh-TW" sz="2800" dirty="0" smtClean="0"/>
              <a:t>     to test whether N is prime.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	input size of N : B=log</a:t>
            </a:r>
            <a:r>
              <a:rPr lang="en-US" altLang="zh-TW" sz="2800" baseline="-30000" dirty="0" smtClean="0"/>
              <a:t>2</a:t>
            </a:r>
            <a:r>
              <a:rPr lang="en-US" altLang="zh-TW" sz="2800" dirty="0" smtClean="0"/>
              <a:t>N (binary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                                        representation)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		=2</a:t>
            </a:r>
            <a:r>
              <a:rPr lang="en-US" altLang="zh-TW" sz="2800" baseline="30000" dirty="0" smtClean="0"/>
              <a:t>B/2</a:t>
            </a:r>
            <a:r>
              <a:rPr lang="en-US" altLang="zh-TW" sz="2800" dirty="0" smtClean="0"/>
              <a:t>, exponential function of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  </a:t>
            </a:r>
            <a:r>
              <a:rPr lang="en-US" altLang="zh-TW" sz="2800" u="sng" dirty="0" smtClean="0">
                <a:solidFill>
                  <a:schemeClr val="hlink"/>
                </a:solidFill>
              </a:rPr>
              <a:t>Thus      can not be viewed as a polynomial function of the input size.</a:t>
            </a:r>
            <a:r>
              <a:rPr lang="en-US" altLang="zh-TW" sz="2800" dirty="0" smtClean="0"/>
              <a:t> </a:t>
            </a:r>
            <a:endParaRPr lang="zh-TW" altLang="en-US" sz="2800" dirty="0" smtClean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819400" y="3276600"/>
          <a:ext cx="4572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291973" imgH="228501" progId="Equation.3">
                  <p:embed/>
                </p:oleObj>
              </mc:Choice>
              <mc:Fallback>
                <p:oleObj name="Equation" r:id="rId3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4572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19311"/>
              </p:ext>
            </p:extLst>
          </p:nvPr>
        </p:nvGraphicFramePr>
        <p:xfrm>
          <a:off x="1600200" y="4572000"/>
          <a:ext cx="533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5" imgW="291973" imgH="228501" progId="Equation.3">
                  <p:embed/>
                </p:oleObj>
              </mc:Choice>
              <mc:Fallback>
                <p:oleObj name="Equation" r:id="rId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533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rgbClr val="00E4A8"/>
                </a:solidFill>
              </a:rPr>
              <a:t>11</a:t>
            </a:r>
            <a:r>
              <a:rPr kumimoji="0" lang="en-US" altLang="zh-TW" sz="1400">
                <a:solidFill>
                  <a:srgbClr val="00E4A8"/>
                </a:solidFill>
              </a:rPr>
              <a:t> -</a:t>
            </a:r>
            <a:fld id="{7E13298D-F32C-4DDD-B687-82AAD3EFEF46}" type="slidenum">
              <a:rPr kumimoji="0" lang="en-US" altLang="zh-TW" sz="1400">
                <a:solidFill>
                  <a:srgbClr val="00E4A8"/>
                </a:solidFill>
              </a:rPr>
              <a:pPr eaLnBrk="1" hangingPunct="1"/>
              <a:t>48</a:t>
            </a:fld>
            <a:endParaRPr kumimoji="0" lang="en-US" altLang="zh-TW" sz="1400">
              <a:solidFill>
                <a:srgbClr val="00E4A8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Randomized prime number testing algorithm</a:t>
            </a:r>
            <a:endParaRPr lang="zh-TW" altLang="en-US" sz="40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u="sng" dirty="0" smtClean="0">
                <a:solidFill>
                  <a:schemeClr val="hlink"/>
                </a:solidFill>
              </a:rPr>
              <a:t>Input:</a:t>
            </a:r>
            <a:r>
              <a:rPr lang="en-US" altLang="zh-TW" sz="2400" dirty="0" smtClean="0"/>
              <a:t> A positive number N, and a parameter m.</a:t>
            </a:r>
            <a:endParaRPr lang="en-US" altLang="zh-TW" sz="2400" u="sng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u="sng" dirty="0" smtClean="0">
                <a:solidFill>
                  <a:schemeClr val="hlink"/>
                </a:solidFill>
              </a:rPr>
              <a:t>Output</a:t>
            </a:r>
            <a:r>
              <a:rPr lang="en-US" altLang="zh-TW" sz="2400" b="1" u="sng" dirty="0" smtClean="0">
                <a:solidFill>
                  <a:schemeClr val="hlink"/>
                </a:solidFill>
              </a:rPr>
              <a:t>: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Whether N is a prime or not, with probability of being correct at least 1-</a:t>
            </a:r>
            <a:r>
              <a:rPr lang="en-US" altLang="zh-TW" sz="2400" dirty="0" smtClean="0">
                <a:latin typeface="Times New Roman" pitchFamily="18" charset="0"/>
              </a:rPr>
              <a:t>ε</a:t>
            </a:r>
            <a:r>
              <a:rPr lang="en-US" altLang="zh-TW" sz="2400" dirty="0" smtClean="0"/>
              <a:t> = 1-2</a:t>
            </a:r>
            <a:r>
              <a:rPr lang="en-US" altLang="zh-TW" sz="2400" baseline="30000" dirty="0" smtClean="0"/>
              <a:t>-m</a:t>
            </a:r>
            <a:r>
              <a:rPr lang="en-US" altLang="zh-TW" sz="2400" dirty="0" smtClean="0"/>
              <a:t>.</a:t>
            </a:r>
            <a:endParaRPr lang="en-US" altLang="zh-TW" sz="2400" u="sng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u="sng" dirty="0" smtClean="0">
                <a:solidFill>
                  <a:schemeClr val="hlink"/>
                </a:solidFill>
              </a:rPr>
              <a:t>Step 1:</a:t>
            </a:r>
            <a:r>
              <a:rPr lang="en-US" altLang="zh-TW" sz="2400" dirty="0" smtClean="0"/>
              <a:t> Randomly choose m numbers b</a:t>
            </a:r>
            <a:r>
              <a:rPr lang="en-US" altLang="zh-TW" sz="2400" baseline="-30000" dirty="0" smtClean="0"/>
              <a:t>1</a:t>
            </a:r>
            <a:r>
              <a:rPr lang="en-US" altLang="zh-TW" sz="2400" dirty="0" smtClean="0"/>
              <a:t>, b</a:t>
            </a:r>
            <a:r>
              <a:rPr lang="en-US" altLang="zh-TW" sz="2400" baseline="-30000" dirty="0" smtClean="0"/>
              <a:t>2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latin typeface="Times New Roman" pitchFamily="18" charset="0"/>
              </a:rPr>
              <a:t>…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b</a:t>
            </a:r>
            <a:r>
              <a:rPr lang="en-US" altLang="zh-TW" sz="2400" baseline="-30000" dirty="0" err="1" smtClean="0"/>
              <a:t>m</a:t>
            </a:r>
            <a:r>
              <a:rPr lang="en-US" altLang="zh-TW" sz="2400" dirty="0" smtClean="0"/>
              <a:t>, 1</a:t>
            </a:r>
            <a:r>
              <a:rPr lang="en-US" altLang="zh-TW" sz="24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baseline="-30000" dirty="0" smtClean="0"/>
              <a:t> </a:t>
            </a:r>
            <a:r>
              <a:rPr lang="en-US" altLang="zh-TW" sz="2400" dirty="0" smtClean="0"/>
              <a:t>b</a:t>
            </a:r>
            <a:r>
              <a:rPr lang="en-US" altLang="zh-TW" sz="2400" baseline="-30000" dirty="0" smtClean="0"/>
              <a:t>1</a:t>
            </a:r>
            <a:r>
              <a:rPr lang="en-US" altLang="zh-TW" sz="2400" dirty="0" smtClean="0"/>
              <a:t>, b</a:t>
            </a:r>
            <a:r>
              <a:rPr lang="en-US" altLang="zh-TW" sz="2400" baseline="-30000" dirty="0" smtClean="0"/>
              <a:t>2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latin typeface="Times New Roman" pitchFamily="18" charset="0"/>
              </a:rPr>
              <a:t>…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b</a:t>
            </a:r>
            <a:r>
              <a:rPr lang="en-US" altLang="zh-TW" sz="2400" baseline="-30000" dirty="0" err="1" smtClean="0"/>
              <a:t>m</a:t>
            </a:r>
            <a:r>
              <a:rPr lang="en-US" altLang="zh-TW" sz="2400" dirty="0" smtClean="0"/>
              <a:t> &lt;N, where m</a:t>
            </a:r>
            <a:r>
              <a:rPr lang="en-US" altLang="zh-TW" sz="2400" dirty="0" smtClean="0">
                <a:sym typeface="Symbol" pitchFamily="18" charset="2"/>
              </a:rPr>
              <a:t></a:t>
            </a:r>
            <a:r>
              <a:rPr lang="en-US" altLang="zh-TW" sz="2400" dirty="0" smtClean="0"/>
              <a:t>log</a:t>
            </a:r>
            <a:r>
              <a:rPr lang="en-US" altLang="zh-TW" sz="2400" baseline="-30000" dirty="0" smtClean="0"/>
              <a:t>2</a:t>
            </a:r>
            <a:r>
              <a:rPr lang="en-US" altLang="zh-TW" sz="2400" dirty="0" smtClean="0"/>
              <a:t>(1/</a:t>
            </a:r>
            <a:r>
              <a:rPr lang="en-US" altLang="zh-TW" sz="2400" dirty="0" smtClean="0">
                <a:latin typeface="Times New Roman" pitchFamily="18" charset="0"/>
              </a:rPr>
              <a:t>ε</a:t>
            </a:r>
            <a:r>
              <a:rPr lang="en-US" altLang="zh-TW" sz="2400" dirty="0" smtClean="0"/>
              <a:t>).</a:t>
            </a:r>
            <a:endParaRPr lang="en-US" altLang="zh-TW" sz="2400" u="sng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u="sng" dirty="0" smtClean="0">
                <a:solidFill>
                  <a:schemeClr val="hlink"/>
                </a:solidFill>
              </a:rPr>
              <a:t>Step 2:</a:t>
            </a:r>
            <a:r>
              <a:rPr lang="en-US" altLang="zh-TW" sz="2400" dirty="0" smtClean="0"/>
              <a:t> For each b</a:t>
            </a:r>
            <a:r>
              <a:rPr lang="en-US" altLang="zh-TW" sz="2400" baseline="-30000" dirty="0" smtClean="0"/>
              <a:t>i</a:t>
            </a:r>
            <a:r>
              <a:rPr lang="en-US" altLang="zh-TW" sz="2400" dirty="0" smtClean="0"/>
              <a:t>, test whether W(b</a:t>
            </a:r>
            <a:r>
              <a:rPr lang="en-US" altLang="zh-TW" sz="2400" baseline="-30000" dirty="0" smtClean="0"/>
              <a:t>i</a:t>
            </a:r>
            <a:r>
              <a:rPr lang="en-US" altLang="zh-TW" sz="2400" dirty="0" smtClean="0"/>
              <a:t>) holds where W(b</a:t>
            </a:r>
            <a:r>
              <a:rPr lang="en-US" altLang="zh-TW" sz="2400" baseline="-30000" dirty="0" smtClean="0"/>
              <a:t>i</a:t>
            </a:r>
            <a:r>
              <a:rPr lang="en-US" altLang="zh-TW" sz="2400" dirty="0" smtClean="0"/>
              <a:t>) is defined as follows:</a:t>
            </a:r>
          </a:p>
          <a:p>
            <a:pPr marL="914400" lvl="1" indent="-457200" algn="just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altLang="zh-TW" sz="2400" dirty="0" smtClean="0"/>
              <a:t>(1) b</a:t>
            </a:r>
            <a:r>
              <a:rPr lang="en-US" altLang="zh-TW" sz="2400" baseline="-30000" dirty="0" smtClean="0"/>
              <a:t>i</a:t>
            </a:r>
            <a:r>
              <a:rPr lang="en-US" altLang="zh-TW" sz="2400" baseline="30000" dirty="0" smtClean="0"/>
              <a:t>N-1 </a:t>
            </a:r>
            <a:r>
              <a:rPr lang="en-US" altLang="zh-TW" sz="2400" dirty="0" smtClean="0">
                <a:sym typeface="Symbol" pitchFamily="18" charset="2"/>
              </a:rPr>
              <a:t></a:t>
            </a:r>
            <a:r>
              <a:rPr lang="en-US" altLang="zh-TW" sz="2400" dirty="0" smtClean="0"/>
              <a:t> 1mod N   or</a:t>
            </a:r>
          </a:p>
          <a:p>
            <a:pPr marL="914400" lvl="1" indent="-457200" algn="just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sym typeface="Symbol" pitchFamily="18" charset="2"/>
              </a:rPr>
              <a:t>(2) </a:t>
            </a:r>
            <a:r>
              <a:rPr lang="en-US" altLang="zh-TW" sz="2400" dirty="0" smtClean="0"/>
              <a:t> j such that      = k is an integer and the greatest common divisor of (b</a:t>
            </a:r>
            <a:r>
              <a:rPr lang="en-US" altLang="zh-TW" sz="2400" baseline="-30000" dirty="0" smtClean="0"/>
              <a:t>i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k</a:t>
            </a:r>
            <a:r>
              <a:rPr lang="en-US" altLang="zh-TW" sz="2400" dirty="0" smtClean="0"/>
              <a:t>-1 and N is not 1 or N.</a:t>
            </a:r>
          </a:p>
          <a:p>
            <a:pPr marL="914400" lvl="1" indent="-457200" algn="just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altLang="zh-TW" sz="2400" dirty="0" smtClean="0"/>
              <a:t>If any W(b</a:t>
            </a:r>
            <a:r>
              <a:rPr lang="en-US" altLang="zh-TW" sz="2400" baseline="-30000" dirty="0" smtClean="0"/>
              <a:t>i</a:t>
            </a:r>
            <a:r>
              <a:rPr lang="en-US" altLang="zh-TW" sz="2400" dirty="0" smtClean="0"/>
              <a:t>) holds, then return N as a composite number, otherwise, return N as a prime. </a:t>
            </a:r>
            <a:endParaRPr lang="zh-TW" altLang="en-US" sz="2400" dirty="0" smtClean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810000" y="46482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380835" imgH="393529" progId="Equation.3">
                  <p:embed/>
                </p:oleObj>
              </mc:Choice>
              <mc:Fallback>
                <p:oleObj name="Equation" r:id="rId3" imgW="38083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rgbClr val="00E4A8"/>
                </a:solidFill>
              </a:rPr>
              <a:t>11</a:t>
            </a:r>
            <a:r>
              <a:rPr kumimoji="0" lang="en-US" altLang="zh-TW" sz="1400">
                <a:solidFill>
                  <a:srgbClr val="00E4A8"/>
                </a:solidFill>
              </a:rPr>
              <a:t> -</a:t>
            </a:r>
            <a:fld id="{EF200383-4AD2-4DD6-828E-43CED3AFF5B2}" type="slidenum">
              <a:rPr kumimoji="0" lang="en-US" altLang="zh-TW" sz="1400">
                <a:solidFill>
                  <a:srgbClr val="00E4A8"/>
                </a:solidFill>
              </a:rPr>
              <a:pPr eaLnBrk="1" hangingPunct="1"/>
              <a:t>49</a:t>
            </a:fld>
            <a:endParaRPr kumimoji="0" lang="en-US" altLang="zh-TW" sz="1400">
              <a:solidFill>
                <a:srgbClr val="00E4A8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20000" cy="769938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Examples for randomized prime number testing</a:t>
            </a:r>
            <a:endParaRPr lang="zh-TW" altLang="en-US" sz="40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533400" indent="-533400" algn="just" eaLnBrk="1" hangingPunct="1"/>
            <a:r>
              <a:rPr lang="en-US" altLang="zh-TW" sz="2800" dirty="0" smtClean="0"/>
              <a:t>Example 1: N = </a:t>
            </a:r>
            <a:r>
              <a:rPr lang="en-US" altLang="zh-TW" sz="2800" dirty="0" smtClean="0"/>
              <a:t>12</a:t>
            </a:r>
          </a:p>
          <a:p>
            <a:pPr marL="533400" indent="-533400" algn="just" eaLnBrk="1" hangingPunct="1"/>
            <a:r>
              <a:rPr lang="en-US" altLang="zh-TW" sz="2800" dirty="0" smtClean="0"/>
              <a:t>m = 3 </a:t>
            </a:r>
            <a:endParaRPr lang="en-US" altLang="zh-TW" sz="2800" dirty="0" smtClean="0"/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 smtClean="0"/>
              <a:t>	Randomly choose </a:t>
            </a:r>
            <a:r>
              <a:rPr lang="en-US" altLang="zh-TW" sz="2800" dirty="0" smtClean="0"/>
              <a:t>three numbers between 1 and 12 in such a way that 1 &lt;=b  and b&lt;12,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Let us take three numbers </a:t>
            </a:r>
            <a:r>
              <a:rPr lang="en-US" altLang="zh-TW" sz="2800" dirty="0" smtClean="0"/>
              <a:t> 2</a:t>
            </a:r>
            <a:r>
              <a:rPr lang="en-US" altLang="zh-TW" sz="2800" dirty="0" smtClean="0"/>
              <a:t>, 3, 7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 smtClean="0"/>
              <a:t>	2</a:t>
            </a:r>
            <a:r>
              <a:rPr lang="en-US" altLang="zh-TW" sz="2800" baseline="30000" dirty="0" smtClean="0"/>
              <a:t>12-1 </a:t>
            </a:r>
            <a:r>
              <a:rPr lang="en-US" altLang="zh-TW" sz="2800" dirty="0" smtClean="0"/>
              <a:t>= 2048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 sz="2800" dirty="0" smtClean="0"/>
              <a:t> 1 mod 12 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 smtClean="0"/>
              <a:t>   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TW" sz="2800" dirty="0" smtClean="0"/>
              <a:t> 12  is a composite number.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 smtClean="0"/>
              <a:t>2048 / 12 gives the remainder 8.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 smtClean="0"/>
              <a:t>Hence, the remainder is not equal to 1.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 smtClean="0"/>
              <a:t>It implies that 12 is a composite number.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677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" y="121694"/>
            <a:ext cx="8915400" cy="304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 smtClean="0"/>
              <a:t>                                           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              </a:t>
            </a: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takes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source of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random choices during execution.</a:t>
            </a:r>
          </a:p>
          <a:p>
            <a:pPr algn="just"/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algorithms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decisions </a:t>
            </a:r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rolls of the dice.</a:t>
            </a:r>
          </a:p>
          <a:p>
            <a:pPr algn="just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en-US" sz="40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Select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Hash tables.</a:t>
            </a:r>
          </a:p>
          <a:p>
            <a:endParaRPr lang="en-U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661916"/>
            <a:ext cx="3276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ALGORITHM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1195316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4229100" y="1728716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867400" y="1195316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rgbClr val="00E4A8"/>
                </a:solidFill>
              </a:rPr>
              <a:t>11</a:t>
            </a:r>
            <a:r>
              <a:rPr kumimoji="0" lang="en-US" altLang="zh-TW" sz="1400">
                <a:solidFill>
                  <a:srgbClr val="00E4A8"/>
                </a:solidFill>
              </a:rPr>
              <a:t> -</a:t>
            </a:r>
            <a:fld id="{71CAB718-887D-453F-BE4A-6B4963AC54BB}" type="slidenum">
              <a:rPr kumimoji="0" lang="en-US" altLang="zh-TW" sz="1400">
                <a:solidFill>
                  <a:srgbClr val="00E4A8"/>
                </a:solidFill>
              </a:rPr>
              <a:pPr eaLnBrk="1" hangingPunct="1"/>
              <a:t>50</a:t>
            </a:fld>
            <a:endParaRPr kumimoji="0" lang="en-US" altLang="zh-TW" sz="1400">
              <a:solidFill>
                <a:srgbClr val="00E4A8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Example 2:  N = 11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   Randomly choose 2, 5, 7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(1) 2</a:t>
            </a:r>
            <a:r>
              <a:rPr lang="en-US" altLang="zh-TW" sz="2400" baseline="30000" dirty="0" smtClean="0"/>
              <a:t>11-1</a:t>
            </a:r>
            <a:r>
              <a:rPr lang="en-US" altLang="zh-TW" sz="2400" dirty="0" smtClean="0"/>
              <a:t>=1024</a:t>
            </a:r>
            <a:r>
              <a:rPr lang="en-US" altLang="zh-TW" sz="2400" dirty="0" smtClean="0">
                <a:latin typeface="Times New Roman" pitchFamily="18" charset="0"/>
              </a:rPr>
              <a:t>≡</a:t>
            </a:r>
            <a:r>
              <a:rPr lang="en-US" altLang="zh-TW" sz="2400" dirty="0" smtClean="0"/>
              <a:t>1 mod 11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   j=1, (N-1)/2</a:t>
            </a:r>
            <a:r>
              <a:rPr lang="en-US" altLang="zh-TW" sz="2400" baseline="30000" dirty="0" smtClean="0"/>
              <a:t>j</a:t>
            </a:r>
            <a:r>
              <a:rPr lang="en-US" altLang="zh-TW" sz="2400" dirty="0" smtClean="0"/>
              <a:t>==5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 GCD(2</a:t>
            </a:r>
            <a:r>
              <a:rPr lang="en-US" altLang="zh-TW" sz="2400" baseline="30000" dirty="0" smtClean="0"/>
              <a:t>5</a:t>
            </a:r>
            <a:r>
              <a:rPr lang="en-US" altLang="zh-TW" sz="2400" dirty="0" smtClean="0"/>
              <a:t>-1, 11) = </a:t>
            </a:r>
            <a:r>
              <a:rPr lang="en-US" altLang="zh-TW" sz="2400" dirty="0" smtClean="0"/>
              <a:t>1      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(32,11) =1</a:t>
            </a:r>
            <a:endParaRPr lang="en-US" altLang="zh-TW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 W(2) does not hold . </a:t>
            </a:r>
            <a:r>
              <a:rPr lang="en-US" altLang="zh-TW" sz="2400" dirty="0" smtClean="0"/>
              <a:t>//2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(2) 5</a:t>
            </a:r>
            <a:r>
              <a:rPr lang="en-US" altLang="zh-TW" sz="2400" baseline="30000" dirty="0" smtClean="0"/>
              <a:t>11-1</a:t>
            </a:r>
            <a:r>
              <a:rPr lang="en-US" altLang="zh-TW" sz="2400" dirty="0" smtClean="0"/>
              <a:t>=9765625</a:t>
            </a:r>
            <a:r>
              <a:rPr lang="en-US" altLang="zh-TW" sz="2400" dirty="0" smtClean="0">
                <a:latin typeface="Times New Roman" pitchFamily="18" charset="0"/>
              </a:rPr>
              <a:t>≡</a:t>
            </a:r>
            <a:r>
              <a:rPr lang="en-US" altLang="zh-TW" sz="2400" dirty="0" smtClean="0"/>
              <a:t>1 mod 11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GCD(5</a:t>
            </a:r>
            <a:r>
              <a:rPr lang="en-US" altLang="zh-TW" sz="2400" baseline="30000" dirty="0" smtClean="0"/>
              <a:t>5</a:t>
            </a:r>
            <a:r>
              <a:rPr lang="en-US" altLang="zh-TW" sz="2400" dirty="0" smtClean="0"/>
              <a:t>-1, 11) = </a:t>
            </a:r>
            <a:r>
              <a:rPr lang="en-US" altLang="zh-TW" sz="2400" dirty="0" smtClean="0"/>
              <a:t> GCD(3124, 11)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                      =11, </a:t>
            </a:r>
            <a:endParaRPr lang="en-US" altLang="zh-TW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smtClean="0"/>
              <a:t>W(5) does not hold </a:t>
            </a:r>
            <a:r>
              <a:rPr lang="en-US" altLang="zh-TW" sz="2400" dirty="0" smtClean="0"/>
              <a:t>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(3) 7</a:t>
            </a:r>
            <a:r>
              <a:rPr lang="en-US" altLang="zh-TW" sz="2400" baseline="30000" dirty="0" smtClean="0"/>
              <a:t>11-1</a:t>
            </a:r>
            <a:r>
              <a:rPr lang="en-US" altLang="zh-TW" sz="2400" dirty="0" smtClean="0"/>
              <a:t>=282475249</a:t>
            </a:r>
            <a:r>
              <a:rPr lang="en-US" altLang="zh-TW" sz="2400" dirty="0" smtClean="0">
                <a:latin typeface="Times New Roman" pitchFamily="18" charset="0"/>
              </a:rPr>
              <a:t>≡</a:t>
            </a:r>
            <a:r>
              <a:rPr lang="en-US" altLang="zh-TW" sz="2400" dirty="0" smtClean="0"/>
              <a:t>1 mod 11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GCD(7</a:t>
            </a:r>
            <a:r>
              <a:rPr lang="en-US" altLang="zh-TW" sz="2400" baseline="30000" dirty="0" smtClean="0"/>
              <a:t>5</a:t>
            </a:r>
            <a:r>
              <a:rPr lang="en-US" altLang="zh-TW" sz="2400" dirty="0" smtClean="0"/>
              <a:t>-1, 11) = 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     W(7) does not hold 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/>
              <a:t>Thus, 11 is a prime number with the probability of correctness being at least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   1-2</a:t>
            </a:r>
            <a:r>
              <a:rPr lang="en-US" altLang="zh-TW" sz="2800" baseline="30000" dirty="0" smtClean="0"/>
              <a:t>-3</a:t>
            </a:r>
            <a:r>
              <a:rPr lang="en-US" altLang="zh-TW" sz="2800" dirty="0" smtClean="0"/>
              <a:t>= 7/8  .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38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Sorts an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randQuickSort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[], low, high)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If low &gt;= high, then EXIT.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While pivot 'x' is not a Central Pivot.</a:t>
            </a:r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i)   Choose uniformly at random a number from [</a:t>
            </a:r>
            <a:r>
              <a:rPr lang="en-US" dirty="0" err="1"/>
              <a:t>low..high</a:t>
            </a:r>
            <a:r>
              <a:rPr lang="en-US" dirty="0"/>
              <a:t>].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the randomly picked number </a:t>
            </a:r>
            <a:r>
              <a:rPr lang="en-US" dirty="0" err="1"/>
              <a:t>number</a:t>
            </a:r>
            <a:r>
              <a:rPr lang="en-US" dirty="0"/>
              <a:t> be x.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51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</a:t>
            </a:r>
            <a:r>
              <a:rPr lang="en-US" dirty="0" smtClean="0"/>
              <a:t>Quicksort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(ii)  Count elements in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that are smaller </a:t>
            </a:r>
            <a:r>
              <a:rPr lang="en-US" dirty="0" smtClean="0"/>
              <a:t>than </a:t>
            </a:r>
            <a:r>
              <a:rPr lang="en-US" dirty="0" err="1"/>
              <a:t>arr</a:t>
            </a:r>
            <a:r>
              <a:rPr lang="en-US" dirty="0"/>
              <a:t>[x]. Let this count be sc.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iii) Count elements in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that are greater </a:t>
            </a:r>
            <a:r>
              <a:rPr lang="en-US" dirty="0" smtClean="0"/>
              <a:t>than </a:t>
            </a:r>
            <a:r>
              <a:rPr lang="en-US" dirty="0" err="1"/>
              <a:t>arr</a:t>
            </a:r>
            <a:r>
              <a:rPr lang="en-US" dirty="0"/>
              <a:t>[x]. Let this count be </a:t>
            </a:r>
            <a:r>
              <a:rPr lang="en-US" dirty="0" err="1"/>
              <a:t>gc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iv)  Let n = (high-low+1). If </a:t>
            </a:r>
            <a:r>
              <a:rPr lang="en-US" dirty="0" err="1"/>
              <a:t>sc</a:t>
            </a:r>
            <a:r>
              <a:rPr lang="en-US" dirty="0"/>
              <a:t> &gt;= n/4 </a:t>
            </a:r>
            <a:r>
              <a:rPr lang="en-US" dirty="0" smtClean="0"/>
              <a:t>and  </a:t>
            </a:r>
            <a:r>
              <a:rPr lang="en-US" dirty="0" err="1"/>
              <a:t>gc</a:t>
            </a:r>
            <a:r>
              <a:rPr lang="en-US" dirty="0"/>
              <a:t> &gt;= n/4, then x is a central pivot.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52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Partition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low..high</a:t>
            </a:r>
            <a:r>
              <a:rPr lang="en-IN" dirty="0"/>
              <a:t>] around the pivot x.</a:t>
            </a:r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dirty="0"/>
              <a:t>. // Recur for smaller elements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/>
              <a:t>randQuickSort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sc-1) </a:t>
            </a:r>
          </a:p>
          <a:p>
            <a:pPr marL="0" indent="0">
              <a:buNone/>
            </a:pPr>
            <a:r>
              <a:rPr lang="en-IN" dirty="0" smtClean="0"/>
              <a:t>5</a:t>
            </a:r>
            <a:r>
              <a:rPr lang="en-IN" dirty="0"/>
              <a:t>. // Recur for greater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randQuickSort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/>
              <a:t>, high-gc+1, high)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53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Hoare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Algorithm for random pivoting using Hoare Partitioning</a:t>
            </a:r>
          </a:p>
          <a:p>
            <a:pPr marL="0" indent="0">
              <a:buNone/>
            </a:pPr>
            <a:r>
              <a:rPr lang="en-IN" dirty="0" smtClean="0"/>
              <a:t>  partition(</a:t>
            </a:r>
            <a:r>
              <a:rPr lang="en-IN" dirty="0" err="1" smtClean="0"/>
              <a:t>arr</a:t>
            </a:r>
            <a:r>
              <a:rPr lang="en-IN" dirty="0" smtClean="0"/>
              <a:t>[], lo, hi)</a:t>
            </a:r>
          </a:p>
          <a:p>
            <a:pPr marL="0" indent="0">
              <a:buNone/>
            </a:pPr>
            <a:r>
              <a:rPr lang="en-IN" dirty="0" smtClean="0"/>
              <a:t>  pivot </a:t>
            </a:r>
            <a:r>
              <a:rPr lang="en-IN" dirty="0"/>
              <a:t>= </a:t>
            </a:r>
            <a:r>
              <a:rPr lang="en-IN" dirty="0" err="1" smtClean="0"/>
              <a:t>arr</a:t>
            </a:r>
            <a:r>
              <a:rPr lang="en-IN" dirty="0" smtClean="0"/>
              <a:t>[lo]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 </a:t>
            </a:r>
            <a:r>
              <a:rPr lang="en-IN" dirty="0"/>
              <a:t>= lo - 1  // Initialize left index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j = hi + 1  // Initialize right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54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while(True)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Find a value in left side greater than </a:t>
            </a:r>
            <a:r>
              <a:rPr lang="en-US" dirty="0" smtClean="0"/>
              <a:t>pivot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          i = i + 1</a:t>
            </a:r>
          </a:p>
          <a:p>
            <a:pPr marL="0" indent="0">
              <a:buNone/>
            </a:pPr>
            <a:r>
              <a:rPr lang="en-US" dirty="0"/>
              <a:t>           while </a:t>
            </a:r>
            <a:r>
              <a:rPr lang="en-US" dirty="0" err="1"/>
              <a:t>arr</a:t>
            </a:r>
            <a:r>
              <a:rPr lang="en-US" dirty="0"/>
              <a:t>[i] &lt; pivot</a:t>
            </a:r>
          </a:p>
          <a:p>
            <a:pPr marL="0" indent="0">
              <a:buNone/>
            </a:pPr>
            <a:r>
              <a:rPr lang="en-US" dirty="0"/>
              <a:t> 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55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Find a value in right side smaller than pivot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j = j - 1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/>
              <a:t>while </a:t>
            </a:r>
            <a:r>
              <a:rPr lang="en-US" dirty="0" err="1"/>
              <a:t>arr</a:t>
            </a:r>
            <a:r>
              <a:rPr lang="en-US" dirty="0"/>
              <a:t>[j] &gt; pivot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56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 &gt;= j then  </a:t>
            </a:r>
          </a:p>
          <a:p>
            <a:pPr marL="0" indent="0">
              <a:buNone/>
            </a:pPr>
            <a:r>
              <a:rPr lang="en-US" dirty="0"/>
              <a:t>              return </a:t>
            </a:r>
            <a:r>
              <a:rPr lang="en-US" dirty="0" smtClean="0"/>
              <a:t>j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/>
              <a:t>swap </a:t>
            </a:r>
            <a:r>
              <a:rPr lang="en-US" dirty="0" err="1"/>
              <a:t>arr</a:t>
            </a:r>
            <a:r>
              <a:rPr lang="en-US" dirty="0"/>
              <a:t>[i] with </a:t>
            </a:r>
            <a:r>
              <a:rPr lang="en-US" dirty="0" err="1"/>
              <a:t>arr</a:t>
            </a:r>
            <a:r>
              <a:rPr lang="en-US" dirty="0"/>
              <a:t>[j]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end    while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57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partition_r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[], lo, hi)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r = Random number from lo to hi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Swap </a:t>
            </a:r>
            <a:r>
              <a:rPr lang="en-IN" dirty="0" err="1"/>
              <a:t>arr</a:t>
            </a:r>
            <a:r>
              <a:rPr lang="en-IN" dirty="0"/>
              <a:t>[r] and </a:t>
            </a:r>
            <a:r>
              <a:rPr lang="en-IN" dirty="0" err="1"/>
              <a:t>arr</a:t>
            </a:r>
            <a:r>
              <a:rPr lang="en-IN" dirty="0"/>
              <a:t>[lo]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return partition(</a:t>
            </a:r>
            <a:r>
              <a:rPr lang="en-IN" dirty="0" err="1"/>
              <a:t>arr</a:t>
            </a:r>
            <a:r>
              <a:rPr lang="en-IN" dirty="0"/>
              <a:t>, lo, 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58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quicksort(</a:t>
            </a:r>
            <a:r>
              <a:rPr lang="en-IN" dirty="0" err="1"/>
              <a:t>arr</a:t>
            </a:r>
            <a:r>
              <a:rPr lang="en-IN" dirty="0"/>
              <a:t>[], lo, hi)</a:t>
            </a:r>
          </a:p>
          <a:p>
            <a:pPr marL="0" indent="0">
              <a:buNone/>
            </a:pPr>
            <a:r>
              <a:rPr lang="en-IN" dirty="0"/>
              <a:t>    if lo &lt; hi</a:t>
            </a:r>
          </a:p>
          <a:p>
            <a:pPr marL="0" indent="0">
              <a:buNone/>
            </a:pPr>
            <a:r>
              <a:rPr lang="en-IN" dirty="0" smtClean="0"/>
              <a:t>       p </a:t>
            </a:r>
            <a:r>
              <a:rPr lang="en-IN" dirty="0"/>
              <a:t>= </a:t>
            </a:r>
            <a:r>
              <a:rPr lang="en-IN" dirty="0" err="1"/>
              <a:t>partition_r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lo, hi</a:t>
            </a:r>
            <a:r>
              <a:rPr lang="en-IN" dirty="0" smtClean="0"/>
              <a:t>)                	quicksort(</a:t>
            </a:r>
            <a:r>
              <a:rPr lang="en-IN" dirty="0" err="1" smtClean="0"/>
              <a:t>arr</a:t>
            </a:r>
            <a:r>
              <a:rPr lang="en-IN" dirty="0"/>
              <a:t>, lo, </a:t>
            </a:r>
            <a:r>
              <a:rPr lang="en-IN" dirty="0" smtClean="0"/>
              <a:t>p)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quicksort(</a:t>
            </a:r>
            <a:r>
              <a:rPr lang="en-IN" dirty="0" err="1" smtClean="0"/>
              <a:t>arr</a:t>
            </a:r>
            <a:r>
              <a:rPr lang="en-IN" dirty="0"/>
              <a:t>, p+1, 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59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Why </a:t>
            </a:r>
            <a:r>
              <a:rPr lang="en-US" dirty="0">
                <a:solidFill>
                  <a:srgbClr val="FF0000"/>
                </a:solidFill>
              </a:rPr>
              <a:t>Randomness?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good decisions could be </a:t>
            </a:r>
            <a:r>
              <a:rPr lang="en-US" dirty="0" smtClean="0"/>
              <a:t>expensive.</a:t>
            </a:r>
          </a:p>
          <a:p>
            <a:r>
              <a:rPr lang="en-US" dirty="0"/>
              <a:t>A randomized algorithm is </a:t>
            </a:r>
            <a:r>
              <a:rPr lang="en-US" b="1" dirty="0"/>
              <a:t>faster</a:t>
            </a:r>
            <a:r>
              <a:rPr lang="en-US" dirty="0" smtClean="0"/>
              <a:t>.</a:t>
            </a:r>
          </a:p>
          <a:p>
            <a:r>
              <a:rPr lang="en-US" dirty="0"/>
              <a:t>Consider a </a:t>
            </a:r>
            <a:r>
              <a:rPr lang="en-US" b="1" dirty="0"/>
              <a:t>sorting procedure</a:t>
            </a:r>
            <a:r>
              <a:rPr lang="en-US" b="1" dirty="0" smtClean="0"/>
              <a:t>.</a:t>
            </a:r>
          </a:p>
          <a:p>
            <a:r>
              <a:rPr lang="en-US" dirty="0"/>
              <a:t>5   9   13   8   11   6   7   10</a:t>
            </a:r>
          </a:p>
          <a:p>
            <a:r>
              <a:rPr lang="en-US" dirty="0"/>
              <a:t>5   6   </a:t>
            </a:r>
            <a:r>
              <a:rPr lang="en-US" dirty="0" smtClean="0"/>
              <a:t>7   </a:t>
            </a:r>
            <a:r>
              <a:rPr lang="en-US" dirty="0" smtClean="0">
                <a:solidFill>
                  <a:srgbClr val="FF0000"/>
                </a:solidFill>
              </a:rPr>
              <a:t>8   </a:t>
            </a:r>
            <a:r>
              <a:rPr lang="en-US" dirty="0"/>
              <a:t>9   10   11   </a:t>
            </a:r>
            <a:r>
              <a:rPr lang="en-US" dirty="0" smtClean="0"/>
              <a:t>13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Picking an element in the middle makes the procedure very efficient, but it is expensive (i.e. linear time) to find such an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[] = { 10, 7, 8, 9, 1, 5 };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 </a:t>
            </a:r>
            <a:r>
              <a:rPr lang="en-IN" dirty="0"/>
              <a:t> </a:t>
            </a:r>
            <a:r>
              <a:rPr lang="en-IN" dirty="0" err="1"/>
              <a:t>int</a:t>
            </a:r>
            <a:r>
              <a:rPr lang="en-IN" dirty="0"/>
              <a:t> n 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/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[0]);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0, n - 1);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/>
              <a:t>("Sorted array: \n");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printArray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/>
              <a:t>, n);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return </a:t>
            </a:r>
            <a:r>
              <a:rPr lang="en-IN" dirty="0"/>
              <a:t>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60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array: </a:t>
            </a:r>
          </a:p>
          <a:p>
            <a:r>
              <a:rPr lang="en-US" dirty="0"/>
              <a:t>1 5 7 8 9 10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61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Randomized Algorithms</a:t>
            </a:r>
          </a:p>
          <a:p>
            <a:r>
              <a:rPr lang="en-IN" dirty="0" smtClean="0"/>
              <a:t>Las Vegas</a:t>
            </a:r>
          </a:p>
          <a:p>
            <a:r>
              <a:rPr lang="en-IN" dirty="0" smtClean="0"/>
              <a:t>Monte Carlo</a:t>
            </a:r>
          </a:p>
          <a:p>
            <a:r>
              <a:rPr lang="en-IN" dirty="0" smtClean="0"/>
              <a:t>Randomized Quick Sort</a:t>
            </a:r>
          </a:p>
          <a:p>
            <a:r>
              <a:rPr lang="en-IN" dirty="0" err="1" smtClean="0"/>
              <a:t>Primality</a:t>
            </a:r>
            <a:r>
              <a:rPr lang="en-IN" dirty="0" smtClean="0"/>
              <a:t> Testing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62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>
                <a:solidFill>
                  <a:srgbClr val="00E4A8"/>
                </a:solidFill>
              </a:rPr>
              <a:t>11</a:t>
            </a:r>
            <a:r>
              <a:rPr lang="en-US" altLang="zh-TW" smtClean="0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63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Simplicity.</a:t>
            </a:r>
          </a:p>
          <a:p>
            <a:pPr lvl="0" algn="just"/>
            <a:r>
              <a:rPr lang="en-US" sz="4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pPr lvl="0" algn="just"/>
            <a:r>
              <a:rPr lang="en-US" sz="4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many problems, a randomized algorithm is the simplest, the fastest, or both.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Randomized Algorithms: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theoretic algorithms: </a:t>
            </a:r>
            <a:r>
              <a:rPr lang="en-US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Primality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testing, 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 etc.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Sorting, order statistics, searching, computational geometry.</a:t>
            </a:r>
          </a:p>
          <a:p>
            <a:pPr algn="just"/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identities: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and matrix identity verification. Interactive proof systems.</a:t>
            </a: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programming: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algorithms for linear programming. Rounding linear program solutions to integer program solutions.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Randomized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trees shortest paths, minimum cuts.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and enumeration: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permanent. Counting combinatorial structures.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computing: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avoidance, distributed consensus.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existence proofs: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a combinatorial object arises with nonzero probability among objects drawn from a suitable probability space.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5">
  <a:themeElements>
    <a:clrScheme name="algo5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lgo5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lgo5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lgo5">
  <a:themeElements>
    <a:clrScheme name="algo5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lgo5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lgo5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lgo5">
  <a:themeElements>
    <a:clrScheme name="algo5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lgo5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lgo5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3013</Words>
  <Application>Microsoft Office PowerPoint</Application>
  <PresentationFormat>On-screen Show (4:3)</PresentationFormat>
  <Paragraphs>454</Paragraphs>
  <Slides>63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Office Theme</vt:lpstr>
      <vt:lpstr>algo5</vt:lpstr>
      <vt:lpstr>1_algo5</vt:lpstr>
      <vt:lpstr>2_algo5</vt:lpstr>
      <vt:lpstr>Equation</vt:lpstr>
      <vt:lpstr>Randomized Algorithms</vt:lpstr>
      <vt:lpstr>Randomized algorithms</vt:lpstr>
      <vt:lpstr> Deterministic Algorithms </vt:lpstr>
      <vt:lpstr>Randomized algorithms</vt:lpstr>
      <vt:lpstr> Randomized Algorithms:                                                                                        </vt:lpstr>
      <vt:lpstr> Why Randomness? </vt:lpstr>
      <vt:lpstr>Advantages of randomized algorithms</vt:lpstr>
      <vt:lpstr> Scope of Randomized Algorithms: </vt:lpstr>
      <vt:lpstr>Scope of Randomized Algorithms Contd…</vt:lpstr>
      <vt:lpstr>Randomized algorithms </vt:lpstr>
      <vt:lpstr>Types of Random Algorithms</vt:lpstr>
      <vt:lpstr>Las Vegas</vt:lpstr>
      <vt:lpstr>Monte Carlo</vt:lpstr>
      <vt:lpstr>Las Vegas VS Monte Carlo</vt:lpstr>
      <vt:lpstr>Routing Problem</vt:lpstr>
      <vt:lpstr>Routing Problem Contd..</vt:lpstr>
      <vt:lpstr>Randomized Algorithms Example </vt:lpstr>
      <vt:lpstr>Randomized Algorithms Example </vt:lpstr>
      <vt:lpstr>Min_Cut Problem</vt:lpstr>
      <vt:lpstr>Example of Min_Cut</vt:lpstr>
      <vt:lpstr>Intuition</vt:lpstr>
      <vt:lpstr>Example of Randomized Min_Cut</vt:lpstr>
      <vt:lpstr>Randomized Algorithms - Examples </vt:lpstr>
      <vt:lpstr> Randomized Algorithms - Examples </vt:lpstr>
      <vt:lpstr> Randomized Algorithms - Examples </vt:lpstr>
      <vt:lpstr> Deterministic Vs Randomized Algorithms  </vt:lpstr>
      <vt:lpstr>Deterministic Vs Randomized Algorithms  </vt:lpstr>
      <vt:lpstr> EXAMPLE: Nuts and Bolts  </vt:lpstr>
      <vt:lpstr> Randomized Algorithms: </vt:lpstr>
      <vt:lpstr>EXAMPLE: Nuts and Bolts :</vt:lpstr>
      <vt:lpstr>EXAMPLE: Nuts and Bolts :</vt:lpstr>
      <vt:lpstr>EXAMPLE: Nuts and Bolts :</vt:lpstr>
      <vt:lpstr>EXAMPLE: Nuts and Bolts :</vt:lpstr>
      <vt:lpstr> EXAMPLES for Randomized Algorithms</vt:lpstr>
      <vt:lpstr>Las Vegas Vs Monte Carlo</vt:lpstr>
      <vt:lpstr> Las Vegas Example </vt:lpstr>
      <vt:lpstr>Algorithm to find a  Random point in circle</vt:lpstr>
      <vt:lpstr>Circle with Points</vt:lpstr>
      <vt:lpstr>Monte Carlo Algorithm Example </vt:lpstr>
      <vt:lpstr> Monte Carlo Algorithm Simulation  </vt:lpstr>
      <vt:lpstr>PowerPoint Presentation</vt:lpstr>
      <vt:lpstr>PowerPoint Presentation</vt:lpstr>
      <vt:lpstr>  Quicksort Vs. Randomized Quicksort   </vt:lpstr>
      <vt:lpstr>Quicksort Vs. Randomized Quicksort</vt:lpstr>
      <vt:lpstr>  Examples: </vt:lpstr>
      <vt:lpstr>Randomized Quicksort</vt:lpstr>
      <vt:lpstr>A randomized algorithm to test whether a number is prime. </vt:lpstr>
      <vt:lpstr>Randomized prime number testing algorithm</vt:lpstr>
      <vt:lpstr>Examples for randomized prime number testing</vt:lpstr>
      <vt:lpstr>PowerPoint Presentation</vt:lpstr>
      <vt:lpstr>Randomized Quicksort</vt:lpstr>
      <vt:lpstr>Randomized Quicksort Contd..</vt:lpstr>
      <vt:lpstr>Randomized Quicksort</vt:lpstr>
      <vt:lpstr>Hoare Partitioning</vt:lpstr>
      <vt:lpstr>Randomized Quicksort</vt:lpstr>
      <vt:lpstr>Randomized Quicksort</vt:lpstr>
      <vt:lpstr>Randomized Quicksort</vt:lpstr>
      <vt:lpstr>Randomized Quicksort</vt:lpstr>
      <vt:lpstr>Randomized Quicksort</vt:lpstr>
      <vt:lpstr>Randomized Quicksort</vt:lpstr>
      <vt:lpstr>Randomized Quicksort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</dc:title>
  <dc:creator>Admin</dc:creator>
  <cp:lastModifiedBy>Admin</cp:lastModifiedBy>
  <cp:revision>127</cp:revision>
  <dcterms:created xsi:type="dcterms:W3CDTF">2006-08-16T00:00:00Z</dcterms:created>
  <dcterms:modified xsi:type="dcterms:W3CDTF">2021-04-08T07:16:16Z</dcterms:modified>
</cp:coreProperties>
</file>