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62" r:id="rId3"/>
    <p:sldId id="259" r:id="rId4"/>
    <p:sldId id="260" r:id="rId5"/>
    <p:sldId id="263" r:id="rId6"/>
    <p:sldId id="257" r:id="rId7"/>
    <p:sldId id="264" r:id="rId8"/>
    <p:sldId id="261" r:id="rId9"/>
    <p:sldId id="265" r:id="rId10"/>
    <p:sldId id="312" r:id="rId11"/>
    <p:sldId id="266" r:id="rId12"/>
    <p:sldId id="268" r:id="rId13"/>
    <p:sldId id="269" r:id="rId14"/>
    <p:sldId id="273" r:id="rId15"/>
    <p:sldId id="274" r:id="rId16"/>
    <p:sldId id="271" r:id="rId17"/>
    <p:sldId id="272" r:id="rId18"/>
    <p:sldId id="275" r:id="rId19"/>
    <p:sldId id="276" r:id="rId20"/>
    <p:sldId id="277" r:id="rId21"/>
    <p:sldId id="278" r:id="rId22"/>
    <p:sldId id="280" r:id="rId23"/>
    <p:sldId id="313" r:id="rId24"/>
    <p:sldId id="314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270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3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5" Type="http://schemas.openxmlformats.org/officeDocument/2006/relationships/image" Target="../media/image14.w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4.wmf"/><Relationship Id="rId1" Type="http://schemas.openxmlformats.org/officeDocument/2006/relationships/image" Target="../media/image18.wmf"/><Relationship Id="rId4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8D50B0-84A1-465B-BB53-52186792E021}" type="datetimeFigureOut">
              <a:rPr lang="en-IN" smtClean="0"/>
              <a:t>14-04-2021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3D5F4-8B7A-4A48-9A72-6CBFD9D874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2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64494C-9979-4268-B436-FEA0EB04CC0A}" type="slidenum">
              <a:rPr lang="en-US"/>
              <a:pPr/>
              <a:t>3</a:t>
            </a:fld>
            <a:endParaRPr lang="en-US"/>
          </a:p>
        </p:txBody>
      </p:sp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1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16A8723-5ECD-433B-A06F-D6A77A5B8087}" type="slidenum">
              <a:rPr lang="en-US"/>
              <a:pPr/>
              <a:t>33</a:t>
            </a:fld>
            <a:endParaRPr lang="en-US"/>
          </a:p>
        </p:txBody>
      </p:sp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9EF5A1-423F-469C-8697-8A19C3214DCF}" type="slidenum">
              <a:rPr lang="en-US"/>
              <a:pPr/>
              <a:t>34</a:t>
            </a:fld>
            <a:endParaRPr lang="en-US"/>
          </a:p>
        </p:txBody>
      </p:sp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1229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B705467-CDBD-4C90-9CD3-7357BA71AFF5}" type="slidenum">
              <a:rPr lang="es-ES" altLang="en-US">
                <a:cs typeface="Arial" charset="0"/>
              </a:rPr>
              <a:pPr algn="r" eaLnBrk="1" hangingPunct="1"/>
              <a:t>37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1434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85659F6-64BB-48FC-AEF3-6A49E65121AF}" type="slidenum">
              <a:rPr lang="es-ES" altLang="en-US">
                <a:cs typeface="Arial" charset="0"/>
              </a:rPr>
              <a:pPr algn="r" eaLnBrk="1" hangingPunct="1"/>
              <a:t>38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1638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2084B67A-1D03-4303-9349-A296F690CA49}" type="slidenum">
              <a:rPr lang="es-ES" altLang="en-US">
                <a:cs typeface="Arial" charset="0"/>
              </a:rPr>
              <a:pPr algn="r" eaLnBrk="1" hangingPunct="1"/>
              <a:t>39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1843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07E57905-EB07-4485-A338-071387F474D6}" type="slidenum">
              <a:rPr lang="es-ES" altLang="en-US">
                <a:cs typeface="Arial" charset="0"/>
              </a:rPr>
              <a:pPr algn="r" eaLnBrk="1" hangingPunct="1"/>
              <a:t>40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2048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E74FF76-B10D-439B-922D-B3E635B61468}" type="slidenum">
              <a:rPr lang="es-ES" altLang="en-US">
                <a:cs typeface="Arial" charset="0"/>
              </a:rPr>
              <a:pPr algn="r" eaLnBrk="1" hangingPunct="1"/>
              <a:t>41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2458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388C901-6812-4B86-9A3D-791F227954CC}" type="slidenum">
              <a:rPr lang="es-ES" altLang="en-US">
                <a:cs typeface="Arial" charset="0"/>
              </a:rPr>
              <a:pPr algn="r" eaLnBrk="1" hangingPunct="1"/>
              <a:t>44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2662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F441271C-D3A4-41E4-B13E-347E9646134A}" type="slidenum">
              <a:rPr lang="es-ES" altLang="en-US">
                <a:cs typeface="Arial" charset="0"/>
              </a:rPr>
              <a:pPr algn="r" eaLnBrk="1" hangingPunct="1"/>
              <a:t>45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2867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91C5624-577C-4DEE-80F1-A3CC9C7F39F2}" type="slidenum">
              <a:rPr lang="es-ES" altLang="en-US">
                <a:cs typeface="Arial" charset="0"/>
              </a:rPr>
              <a:pPr algn="r" eaLnBrk="1" hangingPunct="1"/>
              <a:t>46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30724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7FC08576-E7EC-41F4-92D2-59C553C7C808}" type="slidenum">
              <a:rPr lang="es-ES" altLang="en-US">
                <a:cs typeface="Arial" charset="0"/>
              </a:rPr>
              <a:pPr algn="r" eaLnBrk="1" hangingPunct="1"/>
              <a:t>47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32772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9413F642-09FC-4909-914C-F518BAB6E53A}" type="slidenum">
              <a:rPr lang="es-ES" altLang="en-US">
                <a:cs typeface="Arial" charset="0"/>
              </a:rPr>
              <a:pPr algn="r" eaLnBrk="1" hangingPunct="1"/>
              <a:t>48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34820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41833413-1CB6-4B38-8652-9211D7BC2E5D}" type="slidenum">
              <a:rPr lang="es-ES" altLang="en-US">
                <a:cs typeface="Arial" charset="0"/>
              </a:rPr>
              <a:pPr algn="r" eaLnBrk="1" hangingPunct="1"/>
              <a:t>49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HN" altLang="en-US" smtClean="0"/>
          </a:p>
        </p:txBody>
      </p:sp>
      <p:sp>
        <p:nvSpPr>
          <p:cNvPr id="36868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B4A46340-033F-44CB-AD9A-6CF2D0D09DD6}" type="slidenum">
              <a:rPr lang="es-ES" altLang="en-US">
                <a:cs typeface="Arial" charset="0"/>
              </a:rPr>
              <a:pPr algn="r" eaLnBrk="1" hangingPunct="1"/>
              <a:t>50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HN" altLang="en-US" smtClean="0"/>
          </a:p>
        </p:txBody>
      </p:sp>
      <p:sp>
        <p:nvSpPr>
          <p:cNvPr id="38916" name="3 Marcador de número de diapositiva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/>
            <a:fld id="{63E76862-BFE5-4D22-A07A-FBDF3DBFFDD9}" type="slidenum">
              <a:rPr lang="es-ES" altLang="en-US">
                <a:cs typeface="Arial" charset="0"/>
              </a:rPr>
              <a:pPr algn="r" eaLnBrk="1" hangingPunct="1"/>
              <a:t>51</a:t>
            </a:fld>
            <a:endParaRPr lang="es-ES" alt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3738"/>
            <a:ext cx="4572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4813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3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3FFC0655-66C8-435A-BEC4-FD5BBBCF0BA3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180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76875" cy="4106863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C5BF8C-07E6-44A6-90A0-C6FA73DB8E17}" type="slidenum">
              <a:rPr lang="en-US"/>
              <a:pPr/>
              <a:t>27</a:t>
            </a:fld>
            <a:endParaRPr lang="en-US"/>
          </a:p>
        </p:txBody>
      </p:sp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4BB68E-8366-4F52-A7D7-A6B2868D5BAB}" type="slidenum">
              <a:rPr lang="en-US"/>
              <a:pPr/>
              <a:t>28</a:t>
            </a:fld>
            <a:endParaRPr lang="en-US"/>
          </a:p>
        </p:txBody>
      </p:sp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313620-01E5-44C3-A345-153A827B0637}" type="slidenum">
              <a:rPr lang="en-US"/>
              <a:pPr/>
              <a:t>29</a:t>
            </a:fld>
            <a:endParaRPr lang="en-US"/>
          </a:p>
        </p:txBody>
      </p:sp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2E6433-40A2-4B07-A47C-7F7CF0276E99}" type="slidenum">
              <a:rPr lang="en-US"/>
              <a:pPr/>
              <a:t>30</a:t>
            </a:fld>
            <a:endParaRPr lang="en-US"/>
          </a:p>
        </p:txBody>
      </p:sp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F5711-17FF-44C5-8CB6-A9084CB6BA93}" type="slidenum">
              <a:rPr lang="en-US"/>
              <a:pPr/>
              <a:t>31</a:t>
            </a:fld>
            <a:endParaRPr lang="en-US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3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0AE204-356F-4F4A-A685-62FBD82ADF11}" type="slidenum">
              <a:rPr lang="en-US"/>
              <a:pPr/>
              <a:t>32</a:t>
            </a:fld>
            <a:endParaRPr lang="en-US"/>
          </a:p>
        </p:txBody>
      </p:sp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0686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6BEE-52F3-43A9-B4EC-B1FE9E38FE2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AE52-D6C0-4AA0-B310-A71BB390807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E7F7E-1FB0-4A6F-B225-4A1299057F09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C6E17-7791-41A1-8945-ED677E271FFB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273C6B-8514-4D55-883D-4C9FB3F523C0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23210-9075-4200-B572-958B4B6A1002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B13CD-F291-4B00-9238-6F017921B56E}" type="datetime1">
              <a:rPr lang="en-US" smtClean="0"/>
              <a:t>4/14/2021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EF61C-E639-4BB2-9E65-6763593A8604}" type="datetime1">
              <a:rPr lang="en-US" smtClean="0"/>
              <a:t>4/14/2021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094B4-FFA8-48DA-8386-E1A5A80D0BE7}" type="datetime1">
              <a:rPr lang="en-US" smtClean="0"/>
              <a:t>4/14/2021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B192-5582-47A4-B24D-9BB84F0C6E50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59339-E386-4695-9B41-DC8D7B283FDC}" type="datetime1">
              <a:rPr lang="en-US" smtClean="0"/>
              <a:t>4/14/2021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6284B7-4E8E-49FB-8AEB-D02BF78313DD}" type="datetime1">
              <a:rPr lang="en-US" smtClean="0"/>
              <a:t>4/14/2021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3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7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20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9.e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APPROXIMATION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r>
              <a:rPr lang="en-IN" dirty="0" smtClean="0"/>
              <a:t>Need for Approximation Algorithms</a:t>
            </a:r>
          </a:p>
          <a:p>
            <a:r>
              <a:rPr lang="en-IN" dirty="0" smtClean="0"/>
              <a:t>Bin Backing</a:t>
            </a:r>
          </a:p>
          <a:p>
            <a:r>
              <a:rPr lang="en-IN" dirty="0" smtClean="0"/>
              <a:t>Travelling Salesman Problem</a:t>
            </a:r>
          </a:p>
          <a:p>
            <a:r>
              <a:rPr lang="en-IN" dirty="0" smtClean="0"/>
              <a:t>Max-SAT</a:t>
            </a:r>
          </a:p>
          <a:p>
            <a:r>
              <a:rPr lang="en-IN" dirty="0" smtClean="0"/>
              <a:t>Vertex Cover Problem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1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0118" y="281940"/>
            <a:ext cx="724280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99410" algn="l"/>
              </a:tabLst>
            </a:pPr>
            <a:r>
              <a:rPr dirty="0"/>
              <a:t>Bin</a:t>
            </a:r>
            <a:r>
              <a:rPr spc="10" dirty="0"/>
              <a:t> </a:t>
            </a:r>
            <a:r>
              <a:rPr spc="-5" dirty="0"/>
              <a:t>Packing	Problem</a:t>
            </a:r>
            <a:r>
              <a:rPr spc="-35" dirty="0"/>
              <a:t> </a:t>
            </a:r>
            <a:r>
              <a:rPr spc="-5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438" y="1620011"/>
            <a:ext cx="7914005" cy="41192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0" marR="69850" indent="-342900">
              <a:lnSpc>
                <a:spcPct val="100299"/>
              </a:lnSpc>
              <a:spcBef>
                <a:spcPts val="8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Given </a:t>
            </a:r>
            <a:r>
              <a:rPr sz="3200" dirty="0">
                <a:latin typeface="Times New Roman"/>
                <a:cs typeface="Times New Roman"/>
              </a:rPr>
              <a:t>n </a:t>
            </a:r>
            <a:r>
              <a:rPr sz="3200" spc="-5" dirty="0">
                <a:latin typeface="Times New Roman"/>
                <a:cs typeface="Times New Roman"/>
              </a:rPr>
              <a:t>items with sizes </a:t>
            </a:r>
            <a:r>
              <a:rPr sz="3200" spc="5" dirty="0">
                <a:latin typeface="Times New Roman"/>
                <a:cs typeface="Times New Roman"/>
              </a:rPr>
              <a:t>s</a:t>
            </a:r>
            <a:r>
              <a:rPr sz="3150" spc="7" baseline="-18518" dirty="0">
                <a:latin typeface="Times New Roman"/>
                <a:cs typeface="Times New Roman"/>
              </a:rPr>
              <a:t>1</a:t>
            </a:r>
            <a:r>
              <a:rPr sz="3200" spc="5" dirty="0">
                <a:latin typeface="Times New Roman"/>
                <a:cs typeface="Times New Roman"/>
              </a:rPr>
              <a:t>, 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150" baseline="-18518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, ..., s</a:t>
            </a:r>
            <a:r>
              <a:rPr sz="3150" baseline="-18518" dirty="0">
                <a:latin typeface="Times New Roman"/>
                <a:cs typeface="Times New Roman"/>
              </a:rPr>
              <a:t>n </a:t>
            </a:r>
            <a:r>
              <a:rPr sz="3200" dirty="0">
                <a:latin typeface="Times New Roman"/>
                <a:cs typeface="Times New Roman"/>
              </a:rPr>
              <a:t>such </a:t>
            </a:r>
            <a:r>
              <a:rPr sz="3200" spc="-5" dirty="0">
                <a:latin typeface="Times New Roman"/>
                <a:cs typeface="Times New Roman"/>
              </a:rPr>
              <a:t>that  </a:t>
            </a:r>
            <a:r>
              <a:rPr sz="3200" dirty="0">
                <a:latin typeface="Times New Roman"/>
                <a:cs typeface="Times New Roman"/>
              </a:rPr>
              <a:t>0 ≤ s</a:t>
            </a:r>
            <a:r>
              <a:rPr sz="3150" baseline="-18518" dirty="0">
                <a:latin typeface="Times New Roman"/>
                <a:cs typeface="Times New Roman"/>
              </a:rPr>
              <a:t>i </a:t>
            </a:r>
            <a:r>
              <a:rPr sz="3200" dirty="0">
                <a:latin typeface="Times New Roman"/>
                <a:cs typeface="Times New Roman"/>
              </a:rPr>
              <a:t>≤ 1 </a:t>
            </a:r>
            <a:r>
              <a:rPr sz="3200" spc="-5" dirty="0">
                <a:latin typeface="Times New Roman"/>
                <a:cs typeface="Times New Roman"/>
              </a:rPr>
              <a:t>for </a:t>
            </a:r>
            <a:r>
              <a:rPr sz="3200" dirty="0">
                <a:latin typeface="Times New Roman"/>
                <a:cs typeface="Times New Roman"/>
              </a:rPr>
              <a:t>1 ≤ i ≤ n, pack </a:t>
            </a:r>
            <a:r>
              <a:rPr sz="3200" spc="-5" dirty="0">
                <a:latin typeface="Times New Roman"/>
                <a:cs typeface="Times New Roman"/>
              </a:rPr>
              <a:t>them into the  fewest number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5" dirty="0">
                <a:latin typeface="Times New Roman"/>
                <a:cs typeface="Times New Roman"/>
              </a:rPr>
              <a:t>unit capacity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  <a:endParaRPr sz="3200">
              <a:latin typeface="Times New Roman"/>
              <a:cs typeface="Times New Roman"/>
            </a:endParaRPr>
          </a:p>
          <a:p>
            <a:pPr marL="381000" marR="652780" indent="-343535">
              <a:lnSpc>
                <a:spcPts val="3790"/>
              </a:lnSpc>
              <a:spcBef>
                <a:spcPts val="94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 is NP-hard (NP-Complete for the  decision version).</a:t>
            </a:r>
            <a:endParaRPr sz="3200">
              <a:latin typeface="Times New Roman"/>
              <a:cs typeface="Times New Roman"/>
            </a:endParaRPr>
          </a:p>
          <a:p>
            <a:pPr marL="381000" marR="30480" indent="-343535" algn="just">
              <a:lnSpc>
                <a:spcPct val="100000"/>
              </a:lnSpc>
              <a:spcBef>
                <a:spcPts val="650"/>
              </a:spcBef>
              <a:buChar char="•"/>
              <a:tabLst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There is </a:t>
            </a:r>
            <a:r>
              <a:rPr sz="3200" dirty="0">
                <a:latin typeface="Times New Roman"/>
                <a:cs typeface="Times New Roman"/>
              </a:rPr>
              <a:t>no known </a:t>
            </a:r>
            <a:r>
              <a:rPr sz="3200" spc="-5" dirty="0">
                <a:latin typeface="Times New Roman"/>
                <a:cs typeface="Times New Roman"/>
              </a:rPr>
              <a:t>polynomial time algorithm  for its solution,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it is conjectured that </a:t>
            </a:r>
            <a:r>
              <a:rPr sz="3200" dirty="0">
                <a:latin typeface="Times New Roman"/>
                <a:cs typeface="Times New Roman"/>
              </a:rPr>
              <a:t>none  </a:t>
            </a:r>
            <a:r>
              <a:rPr sz="3200" spc="-5" dirty="0">
                <a:latin typeface="Times New Roman"/>
                <a:cs typeface="Times New Roman"/>
              </a:rPr>
              <a:t>exists.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63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160077" y="444500"/>
            <a:ext cx="4243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540" y="3936492"/>
            <a:ext cx="6877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7565" algn="l"/>
                <a:tab pos="1663064" algn="l"/>
                <a:tab pos="2488565" algn="l"/>
                <a:tab pos="3314065" algn="l"/>
                <a:tab pos="4139565" algn="l"/>
                <a:tab pos="4965065" algn="l"/>
                <a:tab pos="5790565" algn="l"/>
                <a:tab pos="66160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667000"/>
            <a:ext cx="852169" cy="969010"/>
            <a:chOff x="1615574" y="26670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667000"/>
            <a:ext cx="852169" cy="969010"/>
            <a:chOff x="2912561" y="26670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667000"/>
            <a:ext cx="852169" cy="969010"/>
            <a:chOff x="4166686" y="26670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667000"/>
            <a:ext cx="852169" cy="969010"/>
            <a:chOff x="7084511" y="26670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6195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6670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976371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6685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97738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983412" y="4500575"/>
            <a:ext cx="789305" cy="100330"/>
          </a:xfrm>
          <a:prstGeom prst="rect">
            <a:avLst/>
          </a:prstGeom>
          <a:solidFill>
            <a:srgbClr val="00CCFF"/>
          </a:solidFill>
        </p:spPr>
        <p:txBody>
          <a:bodyPr vert="horz" wrap="square" lIns="0" tIns="0" rIns="0" bIns="0" rtlCol="0">
            <a:spAutoFit/>
          </a:bodyPr>
          <a:lstStyle/>
          <a:p>
            <a:pPr marR="14604" algn="ctr">
              <a:lnSpc>
                <a:spcPts val="790"/>
              </a:lnSpc>
            </a:pPr>
            <a:r>
              <a:rPr sz="1100" b="1" dirty="0">
                <a:latin typeface="Times New Roman"/>
                <a:cs typeface="Times New Roman"/>
              </a:rPr>
              <a:t>.1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9012" y="4456112"/>
            <a:ext cx="789305" cy="469900"/>
          </a:xfrm>
          <a:prstGeom prst="rect">
            <a:avLst/>
          </a:prstGeom>
          <a:solidFill>
            <a:srgbClr val="CCFFCC"/>
          </a:solidFill>
        </p:spPr>
        <p:txBody>
          <a:bodyPr vert="horz" wrap="square" lIns="0" tIns="119380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94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40212" y="4456112"/>
            <a:ext cx="789305" cy="363855"/>
          </a:xfrm>
          <a:prstGeom prst="rect">
            <a:avLst/>
          </a:prstGeom>
          <a:solidFill>
            <a:srgbClr val="FF9966"/>
          </a:solidFill>
        </p:spPr>
        <p:txBody>
          <a:bodyPr vert="horz" wrap="square" lIns="0" tIns="64135" rIns="0" bIns="0" rtlCol="0">
            <a:spAutoFit/>
          </a:bodyPr>
          <a:lstStyle/>
          <a:p>
            <a:pPr marR="14604" algn="ctr">
              <a:lnSpc>
                <a:spcPct val="100000"/>
              </a:lnSpc>
              <a:spcBef>
                <a:spcPts val="505"/>
              </a:spcBef>
            </a:pPr>
            <a:r>
              <a:rPr sz="1100" b="1" dirty="0">
                <a:latin typeface="Times New Roman"/>
                <a:cs typeface="Times New Roman"/>
              </a:rPr>
              <a:t>.4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920037" y="4456112"/>
            <a:ext cx="789305" cy="554355"/>
          </a:xfrm>
          <a:prstGeom prst="rect">
            <a:avLst/>
          </a:prstGeom>
          <a:solidFill>
            <a:srgbClr val="CCCCFF"/>
          </a:solidFill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1050">
              <a:latin typeface="Times New Roman"/>
              <a:cs typeface="Times New Roman"/>
            </a:endParaRPr>
          </a:p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4612" y="4462462"/>
            <a:ext cx="789305" cy="1905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 marL="21590"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497012" y="4456112"/>
            <a:ext cx="789305" cy="649605"/>
          </a:xfrm>
          <a:prstGeom prst="rect">
            <a:avLst/>
          </a:prstGeom>
          <a:solidFill>
            <a:srgbClr val="00FFFF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325812" y="4459287"/>
            <a:ext cx="78930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3175" rIns="0" bIns="0" rtlCol="0">
            <a:spAutoFit/>
          </a:bodyPr>
          <a:lstStyle/>
          <a:p>
            <a:pPr marR="10795" algn="ctr">
              <a:lnSpc>
                <a:spcPct val="100000"/>
              </a:lnSpc>
              <a:spcBef>
                <a:spcPts val="2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82612" y="4456112"/>
            <a:ext cx="789305" cy="469900"/>
          </a:xfrm>
          <a:prstGeom prst="rect">
            <a:avLst/>
          </a:prstGeom>
          <a:solidFill>
            <a:srgbClr val="CCFF66"/>
          </a:solidFill>
        </p:spPr>
        <p:txBody>
          <a:bodyPr vert="horz" wrap="square" lIns="0" tIns="12509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411412" y="4456112"/>
            <a:ext cx="789305" cy="469900"/>
          </a:xfrm>
          <a:prstGeom prst="rect">
            <a:avLst/>
          </a:prstGeom>
          <a:solidFill>
            <a:srgbClr val="00CC99"/>
          </a:solidFill>
        </p:spPr>
        <p:txBody>
          <a:bodyPr vert="horz" wrap="square" lIns="0" tIns="1225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65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1373187" y="32893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79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79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79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02939" y="5825235"/>
            <a:ext cx="26974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Items to </a:t>
            </a:r>
            <a:r>
              <a:rPr sz="2800" dirty="0">
                <a:solidFill>
                  <a:srgbClr val="99FFCC"/>
                </a:solidFill>
                <a:latin typeface="Times New Roman"/>
                <a:cs typeface="Times New Roman"/>
              </a:rPr>
              <a:t>be</a:t>
            </a:r>
            <a:r>
              <a:rPr sz="28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3735" y="5410200"/>
            <a:ext cx="8095615" cy="381000"/>
          </a:xfrm>
          <a:custGeom>
            <a:avLst/>
            <a:gdLst/>
            <a:ahLst/>
            <a:cxnLst/>
            <a:rect l="l" t="t" r="r" b="b"/>
            <a:pathLst>
              <a:path w="8095615" h="381000">
                <a:moveTo>
                  <a:pt x="8095289" y="0"/>
                </a:moveTo>
                <a:lnTo>
                  <a:pt x="8081584" y="38373"/>
                </a:lnTo>
                <a:lnTo>
                  <a:pt x="8042276" y="74115"/>
                </a:lnTo>
                <a:lnTo>
                  <a:pt x="7980078" y="106458"/>
                </a:lnTo>
                <a:lnTo>
                  <a:pt x="7941244" y="121116"/>
                </a:lnTo>
                <a:lnTo>
                  <a:pt x="7897704" y="134638"/>
                </a:lnTo>
                <a:lnTo>
                  <a:pt x="7849798" y="146927"/>
                </a:lnTo>
                <a:lnTo>
                  <a:pt x="7797865" y="157888"/>
                </a:lnTo>
                <a:lnTo>
                  <a:pt x="7742244" y="167425"/>
                </a:lnTo>
                <a:lnTo>
                  <a:pt x="7683275" y="175443"/>
                </a:lnTo>
                <a:lnTo>
                  <a:pt x="7621295" y="181846"/>
                </a:lnTo>
                <a:lnTo>
                  <a:pt x="7556646" y="186538"/>
                </a:lnTo>
                <a:lnTo>
                  <a:pt x="7489664" y="189423"/>
                </a:lnTo>
                <a:lnTo>
                  <a:pt x="7420690" y="190406"/>
                </a:lnTo>
                <a:lnTo>
                  <a:pt x="4722240" y="190406"/>
                </a:lnTo>
                <a:lnTo>
                  <a:pt x="4653266" y="191389"/>
                </a:lnTo>
                <a:lnTo>
                  <a:pt x="4586285" y="194275"/>
                </a:lnTo>
                <a:lnTo>
                  <a:pt x="4521636" y="198967"/>
                </a:lnTo>
                <a:lnTo>
                  <a:pt x="4459657" y="205370"/>
                </a:lnTo>
                <a:lnTo>
                  <a:pt x="4400687" y="213388"/>
                </a:lnTo>
                <a:lnTo>
                  <a:pt x="4345067" y="222925"/>
                </a:lnTo>
                <a:lnTo>
                  <a:pt x="4293134" y="233886"/>
                </a:lnTo>
                <a:lnTo>
                  <a:pt x="4245228" y="246176"/>
                </a:lnTo>
                <a:lnTo>
                  <a:pt x="4201689" y="259697"/>
                </a:lnTo>
                <a:lnTo>
                  <a:pt x="4162854" y="274355"/>
                </a:lnTo>
                <a:lnTo>
                  <a:pt x="4100657" y="306699"/>
                </a:lnTo>
                <a:lnTo>
                  <a:pt x="4061350" y="342440"/>
                </a:lnTo>
                <a:lnTo>
                  <a:pt x="4047644" y="380814"/>
                </a:lnTo>
                <a:lnTo>
                  <a:pt x="4044161" y="361346"/>
                </a:lnTo>
                <a:lnTo>
                  <a:pt x="4017316" y="324193"/>
                </a:lnTo>
                <a:lnTo>
                  <a:pt x="3966224" y="290055"/>
                </a:lnTo>
                <a:lnTo>
                  <a:pt x="3893599" y="259697"/>
                </a:lnTo>
                <a:lnTo>
                  <a:pt x="3850059" y="246176"/>
                </a:lnTo>
                <a:lnTo>
                  <a:pt x="3802153" y="233886"/>
                </a:lnTo>
                <a:lnTo>
                  <a:pt x="3750219" y="222925"/>
                </a:lnTo>
                <a:lnTo>
                  <a:pt x="3694598" y="213388"/>
                </a:lnTo>
                <a:lnTo>
                  <a:pt x="3635628" y="205370"/>
                </a:lnTo>
                <a:lnTo>
                  <a:pt x="3573648" y="198967"/>
                </a:lnTo>
                <a:lnTo>
                  <a:pt x="3508997" y="194275"/>
                </a:lnTo>
                <a:lnTo>
                  <a:pt x="3442014" y="191389"/>
                </a:lnTo>
                <a:lnTo>
                  <a:pt x="3373038" y="190406"/>
                </a:lnTo>
                <a:lnTo>
                  <a:pt x="674595" y="190406"/>
                </a:lnTo>
                <a:lnTo>
                  <a:pt x="605622" y="189423"/>
                </a:lnTo>
                <a:lnTo>
                  <a:pt x="538640" y="186538"/>
                </a:lnTo>
                <a:lnTo>
                  <a:pt x="473991" y="181846"/>
                </a:lnTo>
                <a:lnTo>
                  <a:pt x="412012" y="175443"/>
                </a:lnTo>
                <a:lnTo>
                  <a:pt x="353042" y="167425"/>
                </a:lnTo>
                <a:lnTo>
                  <a:pt x="297422" y="157888"/>
                </a:lnTo>
                <a:lnTo>
                  <a:pt x="245489" y="146927"/>
                </a:lnTo>
                <a:lnTo>
                  <a:pt x="197584" y="134638"/>
                </a:lnTo>
                <a:lnTo>
                  <a:pt x="154044" y="121116"/>
                </a:lnTo>
                <a:lnTo>
                  <a:pt x="115210" y="106458"/>
                </a:lnTo>
                <a:lnTo>
                  <a:pt x="53012" y="74115"/>
                </a:lnTo>
                <a:lnTo>
                  <a:pt x="13705" y="38373"/>
                </a:lnTo>
                <a:lnTo>
                  <a:pt x="3482" y="19468"/>
                </a:lnTo>
                <a:lnTo>
                  <a:pt x="0" y="0"/>
                </a:lnTo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352415" y="1457325"/>
            <a:ext cx="3070860" cy="1102995"/>
          </a:xfrm>
          <a:custGeom>
            <a:avLst/>
            <a:gdLst/>
            <a:ahLst/>
            <a:cxnLst/>
            <a:rect l="l" t="t" r="r" b="b"/>
            <a:pathLst>
              <a:path w="3070859" h="1102995">
                <a:moveTo>
                  <a:pt x="1348421" y="153157"/>
                </a:moveTo>
                <a:lnTo>
                  <a:pt x="1356230" y="104748"/>
                </a:lnTo>
                <a:lnTo>
                  <a:pt x="1377972" y="62704"/>
                </a:lnTo>
                <a:lnTo>
                  <a:pt x="1411126" y="29550"/>
                </a:lnTo>
                <a:lnTo>
                  <a:pt x="1453170" y="7808"/>
                </a:lnTo>
                <a:lnTo>
                  <a:pt x="1501579" y="0"/>
                </a:lnTo>
                <a:lnTo>
                  <a:pt x="1635419" y="0"/>
                </a:lnTo>
                <a:lnTo>
                  <a:pt x="2065916" y="0"/>
                </a:lnTo>
                <a:lnTo>
                  <a:pt x="2917251" y="0"/>
                </a:lnTo>
                <a:lnTo>
                  <a:pt x="2965661" y="7808"/>
                </a:lnTo>
                <a:lnTo>
                  <a:pt x="3007706" y="29550"/>
                </a:lnTo>
                <a:lnTo>
                  <a:pt x="3040861" y="62704"/>
                </a:lnTo>
                <a:lnTo>
                  <a:pt x="3062604" y="104748"/>
                </a:lnTo>
                <a:lnTo>
                  <a:pt x="3070413" y="153157"/>
                </a:lnTo>
                <a:lnTo>
                  <a:pt x="3070413" y="536042"/>
                </a:lnTo>
                <a:lnTo>
                  <a:pt x="3070413" y="765777"/>
                </a:lnTo>
                <a:lnTo>
                  <a:pt x="3062604" y="814183"/>
                </a:lnTo>
                <a:lnTo>
                  <a:pt x="3040861" y="856226"/>
                </a:lnTo>
                <a:lnTo>
                  <a:pt x="3007706" y="889381"/>
                </a:lnTo>
                <a:lnTo>
                  <a:pt x="2965661" y="911123"/>
                </a:lnTo>
                <a:lnTo>
                  <a:pt x="2917251" y="918932"/>
                </a:lnTo>
                <a:lnTo>
                  <a:pt x="2065916" y="918932"/>
                </a:lnTo>
                <a:lnTo>
                  <a:pt x="1635419" y="918932"/>
                </a:lnTo>
                <a:lnTo>
                  <a:pt x="1501579" y="918932"/>
                </a:lnTo>
                <a:lnTo>
                  <a:pt x="1453170" y="911123"/>
                </a:lnTo>
                <a:lnTo>
                  <a:pt x="1411126" y="889381"/>
                </a:lnTo>
                <a:lnTo>
                  <a:pt x="1377972" y="856226"/>
                </a:lnTo>
                <a:lnTo>
                  <a:pt x="1356230" y="814183"/>
                </a:lnTo>
                <a:lnTo>
                  <a:pt x="1348421" y="765773"/>
                </a:lnTo>
                <a:lnTo>
                  <a:pt x="0" y="1102718"/>
                </a:lnTo>
                <a:lnTo>
                  <a:pt x="1348421" y="536042"/>
                </a:lnTo>
                <a:lnTo>
                  <a:pt x="1348421" y="153157"/>
                </a:lnTo>
                <a:close/>
              </a:path>
            </a:pathLst>
          </a:custGeom>
          <a:ln w="25387">
            <a:solidFill>
              <a:srgbClr val="CC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6824459" y="1523491"/>
            <a:ext cx="14700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sz="2400" spc="-5" dirty="0">
                <a:solidFill>
                  <a:srgbClr val="99FFCC"/>
                </a:solidFill>
                <a:latin typeface="Times New Roman"/>
                <a:cs typeface="Times New Roman"/>
              </a:rPr>
              <a:t>The bins;  (capacity</a:t>
            </a:r>
            <a:r>
              <a:rPr sz="2400" spc="-85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99FFCC"/>
                </a:solidFill>
                <a:latin typeface="Times New Roman"/>
                <a:cs typeface="Times New Roman"/>
              </a:rPr>
              <a:t>1)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0" name="Slide Number Placeholder 3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27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68512" y="281940"/>
            <a:ext cx="50057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 dirty="0">
                <a:latin typeface="Times New Roman"/>
                <a:cs typeface="Times New Roman"/>
              </a:rPr>
              <a:t>Example</a:t>
            </a:r>
            <a:r>
              <a:rPr sz="4400" spc="-45" dirty="0">
                <a:latin typeface="Times New Roman"/>
                <a:cs typeface="Times New Roman"/>
              </a:rPr>
              <a:t> </a:t>
            </a:r>
            <a:r>
              <a:rPr sz="4400" spc="-5" dirty="0">
                <a:latin typeface="Times New Roman"/>
                <a:cs typeface="Times New Roman"/>
              </a:rPr>
              <a:t>Applications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72940" y="3372611"/>
            <a:ext cx="316357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Filling recycle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bins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0939" y="6307632"/>
            <a:ext cx="247459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Times New Roman"/>
                <a:cs typeface="Times New Roman"/>
              </a:rPr>
              <a:t>Loading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trucks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43400" y="1435608"/>
            <a:ext cx="3886200" cy="20360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0600" y="4197096"/>
            <a:ext cx="5943600" cy="21214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1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8539" y="484123"/>
            <a:ext cx="5883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Bin Packing Optimal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Solution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42389" y="1539747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15574" y="2235200"/>
            <a:ext cx="852169" cy="969010"/>
            <a:chOff x="1615574" y="2235200"/>
            <a:chExt cx="852169" cy="969010"/>
          </a:xfrm>
        </p:grpSpPr>
        <p:sp>
          <p:nvSpPr>
            <p:cNvPr id="8" name="object 8"/>
            <p:cNvSpPr/>
            <p:nvPr/>
          </p:nvSpPr>
          <p:spPr>
            <a:xfrm>
              <a:off x="1631949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8299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51100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912561" y="2235200"/>
            <a:ext cx="852169" cy="969010"/>
            <a:chOff x="2912561" y="2235200"/>
            <a:chExt cx="852169" cy="969010"/>
          </a:xfrm>
        </p:grpSpPr>
        <p:sp>
          <p:nvSpPr>
            <p:cNvPr id="12" name="object 12"/>
            <p:cNvSpPr/>
            <p:nvPr/>
          </p:nvSpPr>
          <p:spPr>
            <a:xfrm>
              <a:off x="29289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93528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480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166686" y="2235200"/>
            <a:ext cx="852169" cy="969010"/>
            <a:chOff x="4166686" y="2235200"/>
            <a:chExt cx="852169" cy="969010"/>
          </a:xfrm>
        </p:grpSpPr>
        <p:sp>
          <p:nvSpPr>
            <p:cNvPr id="16" name="object 16"/>
            <p:cNvSpPr/>
            <p:nvPr/>
          </p:nvSpPr>
          <p:spPr>
            <a:xfrm>
              <a:off x="418306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89412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02212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084511" y="2235200"/>
            <a:ext cx="852169" cy="969010"/>
            <a:chOff x="7084511" y="2235200"/>
            <a:chExt cx="852169" cy="969010"/>
          </a:xfrm>
        </p:grpSpPr>
        <p:sp>
          <p:nvSpPr>
            <p:cNvPr id="20" name="object 20"/>
            <p:cNvSpPr/>
            <p:nvPr/>
          </p:nvSpPr>
          <p:spPr>
            <a:xfrm>
              <a:off x="710088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07237" y="31877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920037" y="22352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742940" y="2543555"/>
            <a:ext cx="53340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……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373187" y="2236787"/>
            <a:ext cx="85725" cy="320675"/>
          </a:xfrm>
          <a:custGeom>
            <a:avLst/>
            <a:gdLst/>
            <a:ahLst/>
            <a:cxnLst/>
            <a:rect l="l" t="t" r="r" b="b"/>
            <a:pathLst>
              <a:path w="85725" h="320675">
                <a:moveTo>
                  <a:pt x="57150" y="71437"/>
                </a:moveTo>
                <a:lnTo>
                  <a:pt x="28575" y="71437"/>
                </a:lnTo>
                <a:lnTo>
                  <a:pt x="28575" y="320675"/>
                </a:lnTo>
                <a:lnTo>
                  <a:pt x="57150" y="320675"/>
                </a:lnTo>
                <a:lnTo>
                  <a:pt x="57150" y="71437"/>
                </a:lnTo>
                <a:close/>
              </a:path>
              <a:path w="85725" h="320675">
                <a:moveTo>
                  <a:pt x="42862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81" y="71437"/>
                </a:lnTo>
                <a:lnTo>
                  <a:pt x="42862" y="0"/>
                </a:lnTo>
                <a:close/>
              </a:path>
              <a:path w="85725" h="320675">
                <a:moveTo>
                  <a:pt x="7858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81" y="714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1346200" y="2544571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00"/>
                </a:solidFill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810827" y="5077777"/>
            <a:ext cx="852169" cy="1001394"/>
            <a:chOff x="2810827" y="5077777"/>
            <a:chExt cx="852169" cy="1001394"/>
          </a:xfrm>
        </p:grpSpPr>
        <p:sp>
          <p:nvSpPr>
            <p:cNvPr id="27" name="object 27"/>
            <p:cNvSpPr/>
            <p:nvPr/>
          </p:nvSpPr>
          <p:spPr>
            <a:xfrm>
              <a:off x="282733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833687" y="603066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46487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40037" y="5381625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513839" y="5077777"/>
            <a:ext cx="852169" cy="1001394"/>
            <a:chOff x="1513839" y="5077777"/>
            <a:chExt cx="852169" cy="1001394"/>
          </a:xfrm>
        </p:grpSpPr>
        <p:sp>
          <p:nvSpPr>
            <p:cNvPr id="32" name="object 32"/>
            <p:cNvSpPr/>
            <p:nvPr/>
          </p:nvSpPr>
          <p:spPr>
            <a:xfrm>
              <a:off x="1530349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6699" y="6031456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349500" y="50942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49399" y="5562600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4065086" y="5100650"/>
          <a:ext cx="819150" cy="9405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101587">
                <a:tc>
                  <a:txBody>
                    <a:bodyPr/>
                    <a:lstStyle/>
                    <a:p>
                      <a:pPr marR="12700" algn="ctr">
                        <a:lnSpc>
                          <a:spcPts val="7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001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1594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5385886" y="5094287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444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marR="343535" algn="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38" name="object 38"/>
          <p:cNvSpPr txBox="1"/>
          <p:nvPr/>
        </p:nvSpPr>
        <p:spPr>
          <a:xfrm>
            <a:off x="3178962" y="562965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846387" y="5192712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843714" y="5192712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444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3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891499" y="56753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549400" y="50958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889912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872287" y="5284723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423352" y="3631692"/>
            <a:ext cx="4895850" cy="1158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38100">
              <a:lnSpc>
                <a:spcPct val="100000"/>
              </a:lnSpc>
              <a:spcBef>
                <a:spcPts val="2440"/>
              </a:spcBef>
            </a:pP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Optimal</a:t>
            </a:r>
            <a:r>
              <a:rPr sz="2800" spc="-10" dirty="0">
                <a:solidFill>
                  <a:srgbClr val="99FF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99FFCC"/>
                </a:solidFill>
                <a:latin typeface="Times New Roman"/>
                <a:cs typeface="Times New Roman"/>
              </a:rPr>
              <a:t>Packing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373187" y="2857500"/>
            <a:ext cx="85725" cy="360680"/>
          </a:xfrm>
          <a:custGeom>
            <a:avLst/>
            <a:gdLst/>
            <a:ahLst/>
            <a:cxnLst/>
            <a:rect l="l" t="t" r="r" b="b"/>
            <a:pathLst>
              <a:path w="85725" h="360680">
                <a:moveTo>
                  <a:pt x="28575" y="274637"/>
                </a:moveTo>
                <a:lnTo>
                  <a:pt x="0" y="274637"/>
                </a:lnTo>
                <a:lnTo>
                  <a:pt x="42862" y="360362"/>
                </a:lnTo>
                <a:lnTo>
                  <a:pt x="78581" y="288925"/>
                </a:lnTo>
                <a:lnTo>
                  <a:pt x="28575" y="288925"/>
                </a:lnTo>
                <a:lnTo>
                  <a:pt x="28575" y="274637"/>
                </a:lnTo>
                <a:close/>
              </a:path>
              <a:path w="85725" h="360680">
                <a:moveTo>
                  <a:pt x="57150" y="0"/>
                </a:moveTo>
                <a:lnTo>
                  <a:pt x="28575" y="0"/>
                </a:lnTo>
                <a:lnTo>
                  <a:pt x="28575" y="288925"/>
                </a:lnTo>
                <a:lnTo>
                  <a:pt x="57150" y="288925"/>
                </a:lnTo>
                <a:lnTo>
                  <a:pt x="57150" y="0"/>
                </a:lnTo>
                <a:close/>
              </a:path>
              <a:path w="85725" h="360680">
                <a:moveTo>
                  <a:pt x="85725" y="274637"/>
                </a:moveTo>
                <a:lnTo>
                  <a:pt x="57150" y="274637"/>
                </a:lnTo>
                <a:lnTo>
                  <a:pt x="57150" y="288925"/>
                </a:lnTo>
                <a:lnTo>
                  <a:pt x="78581" y="288925"/>
                </a:lnTo>
                <a:lnTo>
                  <a:pt x="85725" y="27463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4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5300" y="281940"/>
            <a:ext cx="56127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Next-Fit (NF)</a:t>
            </a:r>
            <a:r>
              <a:rPr spc="-40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7965440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Check </a:t>
            </a:r>
            <a:r>
              <a:rPr sz="3200" spc="-5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see </a:t>
            </a:r>
            <a:r>
              <a:rPr sz="3200" spc="-5" dirty="0">
                <a:latin typeface="Times New Roman"/>
                <a:cs typeface="Times New Roman"/>
              </a:rPr>
              <a:t>if the current item fits in the  current bin. If </a:t>
            </a:r>
            <a:r>
              <a:rPr sz="3200" dirty="0">
                <a:latin typeface="Times New Roman"/>
                <a:cs typeface="Times New Roman"/>
              </a:rPr>
              <a:t>so, </a:t>
            </a:r>
            <a:r>
              <a:rPr sz="3200" spc="-5" dirty="0">
                <a:latin typeface="Times New Roman"/>
                <a:cs typeface="Times New Roman"/>
              </a:rPr>
              <a:t>then place it there, otherwise  start </a:t>
            </a:r>
            <a:r>
              <a:rPr sz="3200" dirty="0">
                <a:latin typeface="Times New Roman"/>
                <a:cs typeface="Times New Roman"/>
              </a:rPr>
              <a:t>a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198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18564" y="1454403"/>
            <a:ext cx="30657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Bin Packing</a:t>
            </a:r>
            <a:r>
              <a:rPr sz="2800" spc="-45" dirty="0">
                <a:solidFill>
                  <a:srgbClr val="FF66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66CC"/>
                </a:solidFill>
                <a:latin typeface="Times New Roman"/>
                <a:cs typeface="Times New Roman"/>
              </a:rPr>
              <a:t>Problem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8564" y="3966006"/>
            <a:ext cx="39846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0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2061" y="4611687"/>
            <a:ext cx="852169" cy="968375"/>
            <a:chOff x="1452061" y="4611687"/>
            <a:chExt cx="852169" cy="968375"/>
          </a:xfrm>
        </p:grpSpPr>
        <p:sp>
          <p:nvSpPr>
            <p:cNvPr id="8" name="object 8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74787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485899" y="508158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2749049" y="4611687"/>
            <a:ext cx="852169" cy="968375"/>
            <a:chOff x="2749049" y="4611687"/>
            <a:chExt cx="852169" cy="968375"/>
          </a:xfrm>
        </p:grpSpPr>
        <p:sp>
          <p:nvSpPr>
            <p:cNvPr id="13" name="object 13"/>
            <p:cNvSpPr/>
            <p:nvPr/>
          </p:nvSpPr>
          <p:spPr>
            <a:xfrm>
              <a:off x="276542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771775" y="5548855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84575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90825" y="490061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7946524" y="4611687"/>
            <a:ext cx="852169" cy="968375"/>
            <a:chOff x="7946524" y="4611687"/>
            <a:chExt cx="852169" cy="968375"/>
          </a:xfrm>
        </p:grpSpPr>
        <p:sp>
          <p:nvSpPr>
            <p:cNvPr id="18" name="object 18"/>
            <p:cNvSpPr/>
            <p:nvPr/>
          </p:nvSpPr>
          <p:spPr>
            <a:xfrm>
              <a:off x="796289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969249" y="554964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782049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978774" y="4997450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44037" y="512064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003174" y="4611687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7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63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323974" y="4611687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633661" y="4611687"/>
          <a:ext cx="819150" cy="949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6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788602" y="2647314"/>
            <a:ext cx="852169" cy="1001394"/>
            <a:chOff x="2788602" y="2647314"/>
            <a:chExt cx="852169" cy="1001394"/>
          </a:xfrm>
        </p:grpSpPr>
        <p:sp>
          <p:nvSpPr>
            <p:cNvPr id="29" name="object 29"/>
            <p:cNvSpPr/>
            <p:nvPr/>
          </p:nvSpPr>
          <p:spPr>
            <a:xfrm>
              <a:off x="280511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11462" y="3600199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24262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817812" y="2951162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1491614" y="2647314"/>
            <a:ext cx="852169" cy="1001394"/>
            <a:chOff x="1491614" y="2647314"/>
            <a:chExt cx="852169" cy="1001394"/>
          </a:xfrm>
        </p:grpSpPr>
        <p:sp>
          <p:nvSpPr>
            <p:cNvPr id="34" name="object 34"/>
            <p:cNvSpPr/>
            <p:nvPr/>
          </p:nvSpPr>
          <p:spPr>
            <a:xfrm>
              <a:off x="1508124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514474" y="360099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27275" y="2663824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527174" y="3132137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8" name="object 38"/>
          <p:cNvGraphicFramePr>
            <a:graphicFrameLocks noGrp="1"/>
          </p:cNvGraphicFramePr>
          <p:nvPr/>
        </p:nvGraphicFramePr>
        <p:xfrm>
          <a:off x="4042861" y="2665412"/>
          <a:ext cx="819150" cy="945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106362">
                <a:tc>
                  <a:txBody>
                    <a:bodyPr/>
                    <a:lstStyle/>
                    <a:p>
                      <a:pPr marR="12700" algn="ctr">
                        <a:lnSpc>
                          <a:spcPts val="74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5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128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FFCC"/>
                    </a:solidFill>
                  </a:tcPr>
                </a:tc>
              </a:tr>
              <a:tr h="369093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3156750" y="319735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824162" y="2762250"/>
            <a:ext cx="789305" cy="190500"/>
          </a:xfrm>
          <a:custGeom>
            <a:avLst/>
            <a:gdLst/>
            <a:ahLst/>
            <a:cxnLst/>
            <a:rect l="l" t="t" r="r" b="b"/>
            <a:pathLst>
              <a:path w="789304" h="190500">
                <a:moveTo>
                  <a:pt x="788987" y="0"/>
                </a:moveTo>
                <a:lnTo>
                  <a:pt x="0" y="0"/>
                </a:lnTo>
                <a:lnTo>
                  <a:pt x="0" y="190500"/>
                </a:lnTo>
                <a:lnTo>
                  <a:pt x="788987" y="190500"/>
                </a:lnTo>
                <a:lnTo>
                  <a:pt x="788987" y="0"/>
                </a:lnTo>
                <a:close/>
              </a:path>
            </a:pathLst>
          </a:custGeom>
          <a:solidFill>
            <a:srgbClr val="FF6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2821489" y="2762250"/>
            <a:ext cx="786765" cy="190500"/>
          </a:xfrm>
          <a:prstGeom prst="rect">
            <a:avLst/>
          </a:prstGeom>
          <a:solidFill>
            <a:srgbClr val="FF66FF"/>
          </a:solidFill>
        </p:spPr>
        <p:txBody>
          <a:bodyPr vert="horz" wrap="square" lIns="0" tIns="5715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45"/>
              </a:spcBef>
            </a:pPr>
            <a:r>
              <a:rPr sz="1100" b="1" dirty="0">
                <a:latin typeface="Times New Roman"/>
                <a:cs typeface="Times New Roman"/>
              </a:rPr>
              <a:t>.2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69287" y="3246120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527175" y="2665412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1377314" y="2022347"/>
            <a:ext cx="4895850" cy="947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9915" algn="l"/>
                <a:tab pos="1167765" algn="l"/>
                <a:tab pos="1745614" algn="l"/>
                <a:tab pos="2323465" algn="l"/>
                <a:tab pos="2901315" algn="l"/>
                <a:tab pos="3479165" algn="l"/>
                <a:tab pos="4057015" algn="l"/>
                <a:tab pos="46348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50">
              <a:latin typeface="Times New Roman"/>
              <a:cs typeface="Times New Roman"/>
            </a:endParaRPr>
          </a:p>
          <a:p>
            <a:pPr marL="490220">
              <a:lnSpc>
                <a:spcPct val="100000"/>
              </a:lnSpc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850062" y="2855467"/>
            <a:ext cx="1165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</a:t>
            </a:r>
            <a:r>
              <a:rPr sz="2400" b="1" baseline="-17361" dirty="0">
                <a:solidFill>
                  <a:srgbClr val="FF99FF"/>
                </a:solidFill>
                <a:latin typeface="Times New Roman"/>
                <a:cs typeface="Times New Roman"/>
              </a:rPr>
              <a:t>Opt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=</a:t>
            </a:r>
            <a:r>
              <a:rPr sz="2400" b="1" i="1" spc="-290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31987" y="51419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5363661" y="2663825"/>
          <a:ext cx="819150" cy="944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1920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5540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050">
                        <a:latin typeface="Times New Roman"/>
                        <a:cs typeface="Times New Roman"/>
                      </a:endParaRPr>
                    </a:p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.6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254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CCCCFF"/>
                    </a:solidFill>
                  </a:tcPr>
                </a:tc>
              </a:tr>
              <a:tr h="198437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3306127" y="97028"/>
            <a:ext cx="4330700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Next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(NF)</a:t>
            </a:r>
            <a:r>
              <a:rPr sz="3600" b="1" spc="-9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2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6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64512" y="281940"/>
            <a:ext cx="54133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First </a:t>
            </a:r>
            <a:r>
              <a:rPr dirty="0"/>
              <a:t>Fit </a:t>
            </a:r>
            <a:r>
              <a:rPr spc="-5" dirty="0"/>
              <a:t>(FF)</a:t>
            </a:r>
            <a:r>
              <a:rPr spc="-55" dirty="0"/>
              <a:t> </a:t>
            </a:r>
            <a:r>
              <a:rPr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21320" cy="25013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Scan the bins in order </a:t>
            </a:r>
            <a:r>
              <a:rPr sz="3200" dirty="0">
                <a:latin typeface="Times New Roman"/>
                <a:cs typeface="Times New Roman"/>
              </a:rPr>
              <a:t>and </a:t>
            </a:r>
            <a:r>
              <a:rPr sz="3200" spc="-5" dirty="0">
                <a:latin typeface="Times New Roman"/>
                <a:cs typeface="Times New Roman"/>
              </a:rPr>
              <a:t>place the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 in the first bin that is large </a:t>
            </a:r>
            <a:r>
              <a:rPr sz="3200" dirty="0">
                <a:latin typeface="Times New Roman"/>
                <a:cs typeface="Times New Roman"/>
              </a:rPr>
              <a:t>enough </a:t>
            </a:r>
            <a:r>
              <a:rPr sz="3200" spc="-5" dirty="0">
                <a:latin typeface="Times New Roman"/>
                <a:cs typeface="Times New Roman"/>
              </a:rPr>
              <a:t>to hold it. </a:t>
            </a:r>
            <a:endParaRPr lang="en-IN" sz="3200" spc="-5" dirty="0" smtClean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endParaRPr lang="en-IN" sz="3200" spc="-5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998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 smtClean="0">
                <a:latin typeface="Times New Roman"/>
                <a:cs typeface="Times New Roman"/>
              </a:rPr>
              <a:t>A  </a:t>
            </a: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bin is created only </a:t>
            </a:r>
            <a:r>
              <a:rPr sz="3200" dirty="0">
                <a:latin typeface="Times New Roman"/>
                <a:cs typeface="Times New Roman"/>
              </a:rPr>
              <a:t>when an </a:t>
            </a:r>
            <a:r>
              <a:rPr sz="3200" spc="-5" dirty="0">
                <a:latin typeface="Times New Roman"/>
                <a:cs typeface="Times New Roman"/>
              </a:rPr>
              <a:t>item </a:t>
            </a:r>
            <a:r>
              <a:rPr sz="3200" dirty="0">
                <a:latin typeface="Times New Roman"/>
                <a:cs typeface="Times New Roman"/>
              </a:rPr>
              <a:t>does not  </a:t>
            </a:r>
            <a:r>
              <a:rPr sz="3200" spc="-5" dirty="0">
                <a:latin typeface="Times New Roman"/>
                <a:cs typeface="Times New Roman"/>
              </a:rPr>
              <a:t>fit in the previous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9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124200" y="1295400"/>
              <a:ext cx="5712460" cy="0"/>
            </a:xfrm>
            <a:custGeom>
              <a:avLst/>
              <a:gdLst/>
              <a:ahLst/>
              <a:cxnLst/>
              <a:rect l="l" t="t" r="r" b="b"/>
              <a:pathLst>
                <a:path w="5712459">
                  <a:moveTo>
                    <a:pt x="0" y="0"/>
                  </a:moveTo>
                  <a:lnTo>
                    <a:pt x="5712085" y="0"/>
                  </a:lnTo>
                </a:path>
              </a:pathLst>
            </a:custGeom>
            <a:ln w="32751">
              <a:solidFill>
                <a:srgbClr val="FFFF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15639" y="20828"/>
            <a:ext cx="4305935" cy="111950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 marR="5080">
              <a:lnSpc>
                <a:spcPts val="4290"/>
              </a:lnSpc>
              <a:spcBef>
                <a:spcPts val="265"/>
              </a:spcBef>
            </a:pP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First Fit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(FF)</a:t>
            </a:r>
            <a:r>
              <a:rPr sz="3600" b="1" spc="-95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Packing  </a:t>
            </a:r>
            <a:r>
              <a:rPr sz="3600" b="1" spc="-5" dirty="0">
                <a:solidFill>
                  <a:srgbClr val="FFFF00"/>
                </a:solidFill>
                <a:latin typeface="Times New Roman"/>
                <a:cs typeface="Times New Roman"/>
              </a:rPr>
              <a:t>Algorithm</a:t>
            </a:r>
            <a:r>
              <a:rPr sz="3600" b="1" spc="-30" dirty="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FF00"/>
                </a:solidFill>
                <a:latin typeface="Times New Roman"/>
                <a:cs typeface="Times New Roman"/>
              </a:rPr>
              <a:t>Example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6489" y="3965955"/>
            <a:ext cx="39465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First 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215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5081587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818487" y="520598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82725" y="4613275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5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807375" y="4730495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270500" y="5111750"/>
            <a:ext cx="789305" cy="469900"/>
          </a:xfrm>
          <a:custGeom>
            <a:avLst/>
            <a:gdLst/>
            <a:ahLst/>
            <a:cxnLst/>
            <a:rect l="l" t="t" r="r" b="b"/>
            <a:pathLst>
              <a:path w="789304" h="469900">
                <a:moveTo>
                  <a:pt x="788987" y="0"/>
                </a:moveTo>
                <a:lnTo>
                  <a:pt x="0" y="0"/>
                </a:lnTo>
                <a:lnTo>
                  <a:pt x="0" y="469900"/>
                </a:lnTo>
                <a:lnTo>
                  <a:pt x="788987" y="469900"/>
                </a:lnTo>
                <a:lnTo>
                  <a:pt x="788987" y="0"/>
                </a:lnTo>
                <a:close/>
              </a:path>
            </a:pathLst>
          </a:custGeom>
          <a:solidFill>
            <a:srgbClr val="CCFFC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1452061" y="4611687"/>
            <a:ext cx="852169" cy="969010"/>
            <a:chOff x="1452061" y="4611687"/>
            <a:chExt cx="852169" cy="969010"/>
          </a:xfrm>
        </p:grpSpPr>
        <p:sp>
          <p:nvSpPr>
            <p:cNvPr id="13" name="object 13"/>
            <p:cNvSpPr/>
            <p:nvPr/>
          </p:nvSpPr>
          <p:spPr>
            <a:xfrm>
              <a:off x="146843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4787" y="5564187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87587" y="4611687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003174" y="4611687"/>
          <a:ext cx="81915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23495" algn="ctr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</a:tr>
              <a:tr h="37782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286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2749049" y="4610112"/>
          <a:ext cx="819150" cy="9540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98412">
                <a:tc>
                  <a:txBody>
                    <a:bodyPr/>
                    <a:lstStyle/>
                    <a:p>
                      <a:pPr marL="347980">
                        <a:lnSpc>
                          <a:spcPts val="67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</a:tr>
              <a:tr h="192087">
                <a:tc>
                  <a:txBody>
                    <a:bodyPr/>
                    <a:lstStyle/>
                    <a:p>
                      <a:pPr marL="343535">
                        <a:lnSpc>
                          <a:spcPts val="1255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</a:tr>
              <a:tr h="6635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378460">
                        <a:lnSpc>
                          <a:spcPct val="10000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.7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FFFF"/>
                    </a:solidFill>
                  </a:tcPr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5596737" y="5218176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400925" y="5653532"/>
            <a:ext cx="775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M =</a:t>
            </a:r>
            <a:r>
              <a:rPr sz="2400" b="1" i="1" spc="-105" dirty="0">
                <a:solidFill>
                  <a:srgbClr val="FF99FF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FF99FF"/>
                </a:solidFill>
                <a:latin typeface="Times New Roman"/>
                <a:cs typeface="Times New Roman"/>
              </a:rPr>
              <a:t>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26489" y="1438728"/>
            <a:ext cx="5200650" cy="102870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317500">
              <a:lnSpc>
                <a:spcPct val="100000"/>
              </a:lnSpc>
              <a:spcBef>
                <a:spcPts val="780"/>
              </a:spcBef>
              <a:tabLst>
                <a:tab pos="894715" algn="l"/>
                <a:tab pos="1472565" algn="l"/>
                <a:tab pos="2050414" algn="l"/>
                <a:tab pos="2628265" algn="l"/>
                <a:tab pos="3206115" algn="l"/>
                <a:tab pos="3783965" algn="l"/>
                <a:tab pos="4361815" algn="l"/>
                <a:tab pos="4939665" algn="l"/>
              </a:tabLst>
            </a:pPr>
            <a:r>
              <a:rPr sz="2600" dirty="0">
                <a:solidFill>
                  <a:srgbClr val="00FFFF"/>
                </a:solidFill>
                <a:latin typeface="Times New Roman"/>
                <a:cs typeface="Times New Roman"/>
              </a:rPr>
              <a:t>.5	.7	.5	.2	.4	.2	.5	.1	.6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Next </a:t>
            </a:r>
            <a:r>
              <a:rPr sz="2800" dirty="0">
                <a:solidFill>
                  <a:srgbClr val="FFCC00"/>
                </a:solidFill>
                <a:latin typeface="Times New Roman"/>
                <a:cs typeface="Times New Roman"/>
              </a:rPr>
              <a:t>Fit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Packing</a:t>
            </a:r>
            <a:r>
              <a:rPr sz="2800" spc="-170" dirty="0">
                <a:solidFill>
                  <a:srgbClr val="FFCC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CC00"/>
                </a:solidFill>
                <a:latin typeface="Times New Roman"/>
                <a:cs typeface="Times New Roman"/>
              </a:rPr>
              <a:t>Algorithm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33486" y="4635500"/>
            <a:ext cx="852169" cy="969010"/>
            <a:chOff x="5233486" y="4635500"/>
            <a:chExt cx="852169" cy="969010"/>
          </a:xfrm>
        </p:grpSpPr>
        <p:sp>
          <p:nvSpPr>
            <p:cNvPr id="22" name="object 22"/>
            <p:cNvSpPr/>
            <p:nvPr/>
          </p:nvSpPr>
          <p:spPr>
            <a:xfrm>
              <a:off x="524986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56212" y="5588000"/>
              <a:ext cx="825500" cy="0"/>
            </a:xfrm>
            <a:custGeom>
              <a:avLst/>
              <a:gdLst/>
              <a:ahLst/>
              <a:cxnLst/>
              <a:rect l="l" t="t" r="r" b="b"/>
              <a:pathLst>
                <a:path w="825500">
                  <a:moveTo>
                    <a:pt x="0" y="0"/>
                  </a:moveTo>
                  <a:lnTo>
                    <a:pt x="825079" y="0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69012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359986" y="2720975"/>
            <a:ext cx="852169" cy="968375"/>
            <a:chOff x="1359986" y="2720975"/>
            <a:chExt cx="852169" cy="968375"/>
          </a:xfrm>
        </p:grpSpPr>
        <p:sp>
          <p:nvSpPr>
            <p:cNvPr id="26" name="object 26"/>
            <p:cNvSpPr/>
            <p:nvPr/>
          </p:nvSpPr>
          <p:spPr>
            <a:xfrm>
              <a:off x="137636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82712" y="3658937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6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95512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393824" y="3190875"/>
              <a:ext cx="789305" cy="469900"/>
            </a:xfrm>
            <a:custGeom>
              <a:avLst/>
              <a:gdLst/>
              <a:ahLst/>
              <a:cxnLst/>
              <a:rect l="l" t="t" r="r" b="b"/>
              <a:pathLst>
                <a:path w="789305" h="469900">
                  <a:moveTo>
                    <a:pt x="788987" y="0"/>
                  </a:moveTo>
                  <a:lnTo>
                    <a:pt x="0" y="0"/>
                  </a:lnTo>
                  <a:lnTo>
                    <a:pt x="0" y="469900"/>
                  </a:lnTo>
                  <a:lnTo>
                    <a:pt x="788987" y="469900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2656974" y="2720975"/>
            <a:ext cx="852169" cy="968375"/>
            <a:chOff x="2656974" y="2720975"/>
            <a:chExt cx="852169" cy="968375"/>
          </a:xfrm>
        </p:grpSpPr>
        <p:sp>
          <p:nvSpPr>
            <p:cNvPr id="31" name="object 31"/>
            <p:cNvSpPr/>
            <p:nvPr/>
          </p:nvSpPr>
          <p:spPr>
            <a:xfrm>
              <a:off x="267335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679700" y="3658143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492500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8750" y="3009900"/>
              <a:ext cx="789305" cy="649605"/>
            </a:xfrm>
            <a:custGeom>
              <a:avLst/>
              <a:gdLst/>
              <a:ahLst/>
              <a:cxnLst/>
              <a:rect l="l" t="t" r="r" b="b"/>
              <a:pathLst>
                <a:path w="789304" h="649604">
                  <a:moveTo>
                    <a:pt x="788987" y="0"/>
                  </a:moveTo>
                  <a:lnTo>
                    <a:pt x="0" y="0"/>
                  </a:lnTo>
                  <a:lnTo>
                    <a:pt x="0" y="649287"/>
                  </a:lnTo>
                  <a:lnTo>
                    <a:pt x="788987" y="64928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854449" y="2720975"/>
            <a:ext cx="852169" cy="968375"/>
            <a:chOff x="7854449" y="2720975"/>
            <a:chExt cx="852169" cy="968375"/>
          </a:xfrm>
        </p:grpSpPr>
        <p:sp>
          <p:nvSpPr>
            <p:cNvPr id="36" name="object 36"/>
            <p:cNvSpPr/>
            <p:nvPr/>
          </p:nvSpPr>
          <p:spPr>
            <a:xfrm>
              <a:off x="787082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877174" y="3662112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100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89974" y="2720975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888287" y="3113087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6546349" y="4635500"/>
            <a:ext cx="852169" cy="968375"/>
            <a:chOff x="6546349" y="4635500"/>
            <a:chExt cx="852169" cy="968375"/>
          </a:xfrm>
        </p:grpSpPr>
        <p:sp>
          <p:nvSpPr>
            <p:cNvPr id="41" name="object 41"/>
            <p:cNvSpPr/>
            <p:nvPr/>
          </p:nvSpPr>
          <p:spPr>
            <a:xfrm>
              <a:off x="656272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569074" y="5572668"/>
              <a:ext cx="825500" cy="16510"/>
            </a:xfrm>
            <a:custGeom>
              <a:avLst/>
              <a:gdLst/>
              <a:ahLst/>
              <a:cxnLst/>
              <a:rect l="l" t="t" r="r" b="b"/>
              <a:pathLst>
                <a:path w="825500" h="16510">
                  <a:moveTo>
                    <a:pt x="0" y="0"/>
                  </a:moveTo>
                  <a:lnTo>
                    <a:pt x="825079" y="0"/>
                  </a:lnTo>
                </a:path>
                <a:path w="825500" h="16510">
                  <a:moveTo>
                    <a:pt x="0" y="16376"/>
                  </a:moveTo>
                  <a:lnTo>
                    <a:pt x="825079" y="16376"/>
                  </a:lnTo>
                </a:path>
              </a:pathLst>
            </a:custGeom>
            <a:ln w="31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381874" y="4635500"/>
              <a:ext cx="0" cy="968375"/>
            </a:xfrm>
            <a:custGeom>
              <a:avLst/>
              <a:gdLst/>
              <a:ahLst/>
              <a:cxnLst/>
              <a:rect l="l" t="t" r="r" b="b"/>
              <a:pathLst>
                <a:path h="968375">
                  <a:moveTo>
                    <a:pt x="0" y="0"/>
                  </a:moveTo>
                  <a:lnTo>
                    <a:pt x="0" y="967881"/>
                  </a:lnTo>
                </a:path>
              </a:pathLst>
            </a:custGeom>
            <a:ln w="3275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580187" y="5019675"/>
              <a:ext cx="789305" cy="554355"/>
            </a:xfrm>
            <a:custGeom>
              <a:avLst/>
              <a:gdLst/>
              <a:ahLst/>
              <a:cxnLst/>
              <a:rect l="l" t="t" r="r" b="b"/>
              <a:pathLst>
                <a:path w="789304" h="554354">
                  <a:moveTo>
                    <a:pt x="788987" y="0"/>
                  </a:moveTo>
                  <a:lnTo>
                    <a:pt x="0" y="0"/>
                  </a:lnTo>
                  <a:lnTo>
                    <a:pt x="0" y="554037"/>
                  </a:lnTo>
                  <a:lnTo>
                    <a:pt x="788987" y="554037"/>
                  </a:lnTo>
                  <a:lnTo>
                    <a:pt x="788987" y="0"/>
                  </a:lnTo>
                  <a:close/>
                </a:path>
              </a:pathLst>
            </a:custGeom>
            <a:solidFill>
              <a:srgbClr val="CC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726412" y="3316223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51962" y="3227832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.7</a:t>
            </a:r>
            <a:endParaRPr sz="1100">
              <a:latin typeface="Times New Roman"/>
              <a:cs typeface="Times New Roman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3911099" y="2720975"/>
          <a:ext cx="819150" cy="9461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28416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R="22225" algn="ctr">
                        <a:lnSpc>
                          <a:spcPts val="128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FF66FF"/>
                    </a:solidFill>
                  </a:tcPr>
                </a:tc>
              </a:tr>
              <a:tr h="471487">
                <a:tc>
                  <a:txBody>
                    <a:bodyPr/>
                    <a:lstStyle/>
                    <a:p>
                      <a:pPr marR="15875" algn="ctr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382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635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5231899" y="2720975"/>
          <a:ext cx="819150" cy="9453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384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33020" algn="ctr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.2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FF00"/>
                    </a:solidFill>
                  </a:tcPr>
                </a:tc>
              </a:tr>
              <a:tr h="370681">
                <a:tc>
                  <a:txBody>
                    <a:bodyPr/>
                    <a:lstStyle/>
                    <a:p>
                      <a:pPr marR="317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.4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3175">
                      <a:solidFill>
                        <a:srgbClr val="FFFFFF"/>
                      </a:solidFill>
                      <a:prstDash val="solid"/>
                    </a:lnB>
                    <a:solidFill>
                      <a:srgbClr val="FF9966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6541586" y="2720975"/>
          <a:ext cx="819150" cy="9493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9150"/>
              </a:tblGrid>
              <a:tr h="3794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</a:tcPr>
                </a:tc>
              </a:tr>
              <a:tr h="96824">
                <a:tc>
                  <a:txBody>
                    <a:bodyPr/>
                    <a:lstStyle/>
                    <a:p>
                      <a:pPr marR="12700" algn="ctr">
                        <a:lnSpc>
                          <a:spcPts val="660"/>
                        </a:lnSpc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.1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solidFill>
                      <a:srgbClr val="00CCFF"/>
                    </a:solidFill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R="12700" algn="ctr">
                        <a:lnSpc>
                          <a:spcPct val="100000"/>
                        </a:lnSpc>
                        <a:spcBef>
                          <a:spcPts val="940"/>
                        </a:spcBef>
                      </a:pPr>
                      <a:r>
                        <a:rPr sz="1100" b="1" dirty="0">
                          <a:latin typeface="Times New Roman"/>
                          <a:cs typeface="Times New Roman"/>
                        </a:rPr>
                        <a:t>.5</a:t>
                      </a: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119380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8241500" y="3258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933400" y="5163311"/>
            <a:ext cx="11747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Times New Roman"/>
                <a:cs typeface="Times New Roman"/>
              </a:rPr>
              <a:t>.6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9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77975" y="281940"/>
            <a:ext cx="598614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77085" algn="l"/>
              </a:tabLst>
            </a:pPr>
            <a:r>
              <a:rPr dirty="0"/>
              <a:t>Running	Time </a:t>
            </a:r>
            <a:r>
              <a:rPr spc="-5" dirty="0"/>
              <a:t>for First</a:t>
            </a:r>
            <a:r>
              <a:rPr spc="-85" dirty="0"/>
              <a:t> </a:t>
            </a:r>
            <a:r>
              <a:rPr dirty="0"/>
              <a:t>Fit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0540" y="1522475"/>
            <a:ext cx="7525384" cy="443484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0" indent="-343535">
              <a:lnSpc>
                <a:spcPct val="100000"/>
              </a:lnSpc>
              <a:spcBef>
                <a:spcPts val="865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spc="-5" dirty="0">
                <a:latin typeface="Times New Roman"/>
                <a:cs typeface="Times New Roman"/>
              </a:rPr>
              <a:t>Easily implemented in </a:t>
            </a:r>
            <a:r>
              <a:rPr sz="3200" dirty="0">
                <a:latin typeface="Times New Roman"/>
                <a:cs typeface="Times New Roman"/>
              </a:rPr>
              <a:t>O(n</a:t>
            </a:r>
            <a:r>
              <a:rPr sz="3150" baseline="26455" dirty="0">
                <a:latin typeface="Times New Roman"/>
                <a:cs typeface="Times New Roman"/>
              </a:rPr>
              <a:t>2</a:t>
            </a:r>
            <a:r>
              <a:rPr sz="3200" dirty="0">
                <a:latin typeface="Times New Roman"/>
                <a:cs typeface="Times New Roman"/>
              </a:rPr>
              <a:t>) </a:t>
            </a:r>
            <a:r>
              <a:rPr sz="3200" spc="-5" dirty="0">
                <a:latin typeface="Times New Roman"/>
                <a:cs typeface="Times New Roman"/>
              </a:rPr>
              <a:t>time</a:t>
            </a:r>
            <a:endParaRPr sz="3200">
              <a:latin typeface="Times New Roman"/>
              <a:cs typeface="Times New Roman"/>
            </a:endParaRPr>
          </a:p>
          <a:p>
            <a:pPr marL="3810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81000" algn="l"/>
                <a:tab pos="3816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</a:t>
            </a:r>
            <a:r>
              <a:rPr sz="3200" spc="-5" dirty="0">
                <a:latin typeface="Times New Roman"/>
                <a:cs typeface="Times New Roman"/>
              </a:rPr>
              <a:t> time:</a:t>
            </a:r>
            <a:endParaRPr sz="3200">
              <a:latin typeface="Times New Roman"/>
              <a:cs typeface="Times New Roman"/>
            </a:endParaRPr>
          </a:p>
          <a:p>
            <a:pPr marL="781050" marR="476250" lvl="1" indent="-286385">
              <a:lnSpc>
                <a:spcPct val="100800"/>
              </a:lnSpc>
              <a:spcBef>
                <a:spcPts val="635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Idea: Use </a:t>
            </a:r>
            <a:r>
              <a:rPr sz="2800" dirty="0">
                <a:latin typeface="Times New Roman"/>
                <a:cs typeface="Times New Roman"/>
              </a:rPr>
              <a:t>a </a:t>
            </a:r>
            <a:r>
              <a:rPr sz="2800" spc="-10" dirty="0">
                <a:latin typeface="Times New Roman"/>
                <a:cs typeface="Times New Roman"/>
              </a:rPr>
              <a:t>balanced </a:t>
            </a:r>
            <a:r>
              <a:rPr sz="2800" spc="-5" dirty="0">
                <a:latin typeface="Times New Roman"/>
                <a:cs typeface="Times New Roman"/>
              </a:rPr>
              <a:t>search tree with height  </a:t>
            </a:r>
            <a:r>
              <a:rPr sz="2800" dirty="0">
                <a:latin typeface="Times New Roman"/>
                <a:cs typeface="Times New Roman"/>
              </a:rPr>
              <a:t>O(log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n).</a:t>
            </a:r>
            <a:endParaRPr sz="2800">
              <a:latin typeface="Times New Roman"/>
              <a:cs typeface="Times New Roman"/>
            </a:endParaRPr>
          </a:p>
          <a:p>
            <a:pPr marL="781050" marR="30480" lvl="1" indent="-286385">
              <a:lnSpc>
                <a:spcPct val="100200"/>
              </a:lnSpc>
              <a:spcBef>
                <a:spcPts val="640"/>
              </a:spcBef>
              <a:buChar char="–"/>
              <a:tabLst>
                <a:tab pos="781685" algn="l"/>
              </a:tabLst>
            </a:pPr>
            <a:r>
              <a:rPr sz="2800" spc="-5" dirty="0">
                <a:latin typeface="Times New Roman"/>
                <a:cs typeface="Times New Roman"/>
              </a:rPr>
              <a:t>Each </a:t>
            </a:r>
            <a:r>
              <a:rPr sz="2800" dirty="0">
                <a:latin typeface="Times New Roman"/>
                <a:cs typeface="Times New Roman"/>
              </a:rPr>
              <a:t>node </a:t>
            </a:r>
            <a:r>
              <a:rPr sz="2800" spc="-5" dirty="0">
                <a:latin typeface="Times New Roman"/>
                <a:cs typeface="Times New Roman"/>
              </a:rPr>
              <a:t>has three values: index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 remaining </a:t>
            </a:r>
            <a:r>
              <a:rPr sz="2800" spc="-10" dirty="0">
                <a:latin typeface="Times New Roman"/>
                <a:cs typeface="Times New Roman"/>
              </a:rPr>
              <a:t>capacity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bin, and best (largest) in  all the bins represented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the subtree rooted at  the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node.</a:t>
            </a:r>
            <a:endParaRPr sz="2800">
              <a:latin typeface="Times New Roman"/>
              <a:cs typeface="Times New Roman"/>
            </a:endParaRPr>
          </a:p>
          <a:p>
            <a:pPr marL="781050" lvl="1" indent="-286385">
              <a:lnSpc>
                <a:spcPct val="100000"/>
              </a:lnSpc>
              <a:spcBef>
                <a:spcPts val="625"/>
              </a:spcBef>
              <a:buChar char="–"/>
              <a:tabLst>
                <a:tab pos="781685" algn="l"/>
              </a:tabLst>
            </a:pP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5" dirty="0">
                <a:latin typeface="Times New Roman"/>
                <a:cs typeface="Times New Roman"/>
              </a:rPr>
              <a:t>ordering </a:t>
            </a:r>
            <a:r>
              <a:rPr sz="2800" dirty="0">
                <a:latin typeface="Times New Roman"/>
                <a:cs typeface="Times New Roman"/>
              </a:rPr>
              <a:t>of </a:t>
            </a:r>
            <a:r>
              <a:rPr sz="2800" spc="-5" dirty="0">
                <a:latin typeface="Times New Roman"/>
                <a:cs typeface="Times New Roman"/>
              </a:rPr>
              <a:t>the tree is </a:t>
            </a:r>
            <a:r>
              <a:rPr sz="2800" dirty="0">
                <a:latin typeface="Times New Roman"/>
                <a:cs typeface="Times New Roman"/>
              </a:rPr>
              <a:t>by </a:t>
            </a:r>
            <a:r>
              <a:rPr sz="2800" spc="-5" dirty="0">
                <a:latin typeface="Times New Roman"/>
                <a:cs typeface="Times New Roman"/>
              </a:rPr>
              <a:t>bin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index.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15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437" y="281940"/>
            <a:ext cx="544385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Best </a:t>
            </a:r>
            <a:r>
              <a:rPr dirty="0"/>
              <a:t>Fit </a:t>
            </a:r>
            <a:r>
              <a:rPr spc="-5" dirty="0"/>
              <a:t>Algorithm</a:t>
            </a:r>
            <a:r>
              <a:rPr spc="-5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09890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New </a:t>
            </a:r>
            <a:r>
              <a:rPr sz="3200" spc="-5" dirty="0">
                <a:latin typeface="Times New Roman"/>
                <a:cs typeface="Times New Roman"/>
              </a:rPr>
              <a:t>item is placed in </a:t>
            </a:r>
            <a:r>
              <a:rPr sz="3200" dirty="0">
                <a:latin typeface="Times New Roman"/>
                <a:cs typeface="Times New Roman"/>
              </a:rPr>
              <a:t>a </a:t>
            </a:r>
            <a:r>
              <a:rPr sz="3200" spc="-5" dirty="0">
                <a:latin typeface="Times New Roman"/>
                <a:cs typeface="Times New Roman"/>
              </a:rPr>
              <a:t>bin where it fits the  tightest. If it </a:t>
            </a:r>
            <a:r>
              <a:rPr sz="3200" dirty="0">
                <a:latin typeface="Times New Roman"/>
                <a:cs typeface="Times New Roman"/>
              </a:rPr>
              <a:t>does not </a:t>
            </a:r>
            <a:r>
              <a:rPr sz="3200" spc="-5" dirty="0">
                <a:latin typeface="Times New Roman"/>
                <a:cs typeface="Times New Roman"/>
              </a:rPr>
              <a:t>fit in </a:t>
            </a:r>
            <a:r>
              <a:rPr sz="3200" dirty="0">
                <a:latin typeface="Times New Roman"/>
                <a:cs typeface="Times New Roman"/>
              </a:rPr>
              <a:t>any </a:t>
            </a:r>
            <a:r>
              <a:rPr sz="3200" spc="-5" dirty="0">
                <a:latin typeface="Times New Roman"/>
                <a:cs typeface="Times New Roman"/>
              </a:rPr>
              <a:t>bin, then start </a:t>
            </a:r>
            <a:r>
              <a:rPr sz="3200" dirty="0">
                <a:latin typeface="Times New Roman"/>
                <a:cs typeface="Times New Roman"/>
              </a:rPr>
              <a:t>a  new</a:t>
            </a:r>
            <a:r>
              <a:rPr sz="3200" spc="-5" dirty="0">
                <a:latin typeface="Times New Roman"/>
                <a:cs typeface="Times New Roman"/>
              </a:rPr>
              <a:t> bin.</a:t>
            </a:r>
            <a:endParaRPr sz="3200">
              <a:latin typeface="Times New Roman"/>
              <a:cs typeface="Times New Roman"/>
            </a:endParaRPr>
          </a:p>
          <a:p>
            <a:pPr marL="355600" marR="63563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Can be </a:t>
            </a:r>
            <a:r>
              <a:rPr sz="3200" spc="-5" dirty="0">
                <a:latin typeface="Times New Roman"/>
                <a:cs typeface="Times New Roman"/>
              </a:rPr>
              <a:t>implemented in O(n log </a:t>
            </a:r>
            <a:r>
              <a:rPr sz="3200" dirty="0">
                <a:latin typeface="Times New Roman"/>
                <a:cs typeface="Times New Roman"/>
              </a:rPr>
              <a:t>n) </a:t>
            </a:r>
            <a:r>
              <a:rPr sz="3200" spc="-5" dirty="0">
                <a:latin typeface="Times New Roman"/>
                <a:cs typeface="Times New Roman"/>
              </a:rPr>
              <a:t>time, </a:t>
            </a:r>
            <a:r>
              <a:rPr sz="3200" dirty="0">
                <a:latin typeface="Times New Roman"/>
                <a:cs typeface="Times New Roman"/>
              </a:rPr>
              <a:t>by  using a </a:t>
            </a:r>
            <a:r>
              <a:rPr sz="3200" spc="-5" dirty="0">
                <a:latin typeface="Times New Roman"/>
                <a:cs typeface="Times New Roman"/>
              </a:rPr>
              <a:t>balanced binary tree storing bins  ordered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remaining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capacity.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46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Approximation Algorithms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</a:t>
            </a:r>
            <a:r>
              <a:rPr lang="en-US" dirty="0"/>
              <a:t>do we deal with problems where we don't have </a:t>
            </a:r>
            <a:r>
              <a:rPr lang="en-US" dirty="0" smtClean="0"/>
              <a:t>an </a:t>
            </a:r>
            <a:r>
              <a:rPr lang="en-IN" dirty="0" smtClean="0"/>
              <a:t>efficient algorithm for solving the problem?</a:t>
            </a:r>
            <a:endParaRPr lang="en-IN" dirty="0"/>
          </a:p>
          <a:p>
            <a:r>
              <a:rPr lang="en-IN" dirty="0" smtClean="0"/>
              <a:t>One </a:t>
            </a:r>
            <a:r>
              <a:rPr lang="en-IN" dirty="0"/>
              <a:t>option: </a:t>
            </a:r>
            <a:r>
              <a:rPr lang="en-IN" dirty="0" smtClean="0"/>
              <a:t>Use of heuristics</a:t>
            </a:r>
            <a:endParaRPr lang="en-IN" dirty="0"/>
          </a:p>
          <a:p>
            <a:r>
              <a:rPr lang="en-US" dirty="0" smtClean="0"/>
              <a:t>But </a:t>
            </a:r>
            <a:r>
              <a:rPr lang="en-US" dirty="0"/>
              <a:t>we'd like some guarantee: </a:t>
            </a:r>
            <a:r>
              <a:rPr lang="en-US" dirty="0" smtClean="0"/>
              <a:t>The </a:t>
            </a:r>
            <a:r>
              <a:rPr lang="en-US" dirty="0"/>
              <a:t>answer we get should </a:t>
            </a:r>
            <a:r>
              <a:rPr lang="en-US" dirty="0" smtClean="0"/>
              <a:t>never be </a:t>
            </a:r>
            <a:r>
              <a:rPr lang="en-US" dirty="0"/>
              <a:t>too far from the optimal.</a:t>
            </a:r>
          </a:p>
          <a:p>
            <a:r>
              <a:rPr lang="en-IN" dirty="0"/>
              <a:t> </a:t>
            </a:r>
            <a:r>
              <a:rPr lang="en-IN" dirty="0" smtClean="0"/>
              <a:t>The answer is Approximation Algorithms.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5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5600" y="281940"/>
            <a:ext cx="589216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 for Best </a:t>
            </a:r>
            <a:r>
              <a:rPr dirty="0"/>
              <a:t>Fit</a:t>
            </a:r>
            <a:r>
              <a:rPr spc="-35" dirty="0"/>
              <a:t> </a:t>
            </a:r>
            <a:r>
              <a:rPr spc="-5" dirty="0"/>
              <a:t>(BF)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608266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  <a:tab pos="1023619" algn="l"/>
              </a:tabLst>
            </a:pPr>
            <a:r>
              <a:rPr sz="3200" dirty="0">
                <a:latin typeface="Times New Roman"/>
                <a:cs typeface="Times New Roman"/>
              </a:rPr>
              <a:t>I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=	</a:t>
            </a:r>
            <a:r>
              <a:rPr sz="3200" spc="-5" dirty="0">
                <a:latin typeface="Times New Roman"/>
                <a:cs typeface="Times New Roman"/>
              </a:rPr>
              <a:t>(0.2, </a:t>
            </a:r>
            <a:r>
              <a:rPr sz="3200" dirty="0">
                <a:latin typeface="Times New Roman"/>
                <a:cs typeface="Times New Roman"/>
              </a:rPr>
              <a:t>0.5, 0.4, 0.7, 0.1, 0.3,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0.8)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86000" y="2286000"/>
            <a:ext cx="4044696" cy="4422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5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0975" y="281940"/>
            <a:ext cx="370141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65" dirty="0"/>
              <a:t> </a:t>
            </a:r>
            <a:r>
              <a:rPr spc="-5" dirty="0"/>
              <a:t>Heuristics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0011"/>
            <a:ext cx="8068945" cy="3052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55600" marR="5080" indent="-343535">
              <a:lnSpc>
                <a:spcPct val="100299"/>
              </a:lnSpc>
              <a:spcBef>
                <a:spcPts val="8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First Fit Decreasing (FFD):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First Fit Algorithm.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 Decreasing (BFD): First order the  items </a:t>
            </a:r>
            <a:r>
              <a:rPr sz="3200" dirty="0">
                <a:latin typeface="Times New Roman"/>
                <a:cs typeface="Times New Roman"/>
              </a:rPr>
              <a:t>by </a:t>
            </a:r>
            <a:r>
              <a:rPr sz="3200" spc="-5" dirty="0">
                <a:latin typeface="Times New Roman"/>
                <a:cs typeface="Times New Roman"/>
              </a:rPr>
              <a:t>size, from largest to smallest, then run  the </a:t>
            </a:r>
            <a:r>
              <a:rPr sz="3200" dirty="0">
                <a:latin typeface="Times New Roman"/>
                <a:cs typeface="Times New Roman"/>
              </a:rPr>
              <a:t>Best </a:t>
            </a:r>
            <a:r>
              <a:rPr sz="3200" spc="-5" dirty="0">
                <a:latin typeface="Times New Roman"/>
                <a:cs typeface="Times New Roman"/>
              </a:rPr>
              <a:t>Fit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Algorithm.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98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Travelling Salesman Problem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722" y="1897820"/>
            <a:ext cx="7543800" cy="3919613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73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Solution to TSP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Let A be the starting Vertex.</a:t>
            </a:r>
          </a:p>
          <a:p>
            <a:r>
              <a:rPr lang="en-IN" dirty="0" smtClean="0"/>
              <a:t>Vertex A is connected to nodes B,C and D.</a:t>
            </a:r>
          </a:p>
          <a:p>
            <a:r>
              <a:rPr lang="en-IN" dirty="0" smtClean="0"/>
              <a:t>The nearest neighbour is C, as the distance from vertex A to C is only 3, which is less than the distances from other vertices namely B and D.</a:t>
            </a:r>
          </a:p>
          <a:p>
            <a:r>
              <a:rPr lang="en-IN" dirty="0" smtClean="0"/>
              <a:t>Therefore, the selected path is AC.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955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to </a:t>
            </a:r>
            <a:r>
              <a:rPr lang="en-IN" dirty="0" smtClean="0"/>
              <a:t>TSP </a:t>
            </a:r>
            <a:r>
              <a:rPr lang="en-IN" dirty="0" err="1" smtClean="0"/>
              <a:t>Contd</a:t>
            </a:r>
            <a:r>
              <a:rPr lang="en-IN" dirty="0" smtClean="0"/>
              <a:t>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From C, the nearest neighbour is B.</a:t>
            </a:r>
          </a:p>
          <a:p>
            <a:r>
              <a:rPr lang="en-IN" dirty="0"/>
              <a:t>From </a:t>
            </a:r>
            <a:r>
              <a:rPr lang="en-IN" dirty="0" smtClean="0"/>
              <a:t>B, </a:t>
            </a:r>
            <a:r>
              <a:rPr lang="en-IN" dirty="0"/>
              <a:t>the nearest neighbour is </a:t>
            </a:r>
            <a:r>
              <a:rPr lang="en-IN" dirty="0" smtClean="0"/>
              <a:t>D, and finally one can return to the starting vertex A.</a:t>
            </a:r>
          </a:p>
          <a:p>
            <a:r>
              <a:rPr lang="en-IN" dirty="0" smtClean="0"/>
              <a:t>So the path is A-C-B-D-A, which has the cost of 24.</a:t>
            </a:r>
          </a:p>
          <a:p>
            <a:r>
              <a:rPr lang="en-IN" dirty="0" smtClean="0"/>
              <a:t>Similarly, the paths starting from other nodes such as B can be found.</a:t>
            </a:r>
          </a:p>
          <a:p>
            <a:r>
              <a:rPr lang="en-IN" dirty="0" smtClean="0"/>
              <a:t>Finally, the best solution can be obtained.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0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183563" cy="1050925"/>
          </a:xfrm>
        </p:spPr>
        <p:txBody>
          <a:bodyPr/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HC-Hamiltonian Cycle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 smtClean="0"/>
              <a:t>Input: graph G=(V,E) </a:t>
            </a:r>
          </a:p>
          <a:p>
            <a:pPr algn="l" rtl="0" eaLnBrk="1" hangingPunct="1"/>
            <a:r>
              <a:rPr lang="en-US" altLang="he-IL" dirty="0" smtClean="0"/>
              <a:t>Output: A cycle tour in G that visits each vertex exactly once.</a:t>
            </a:r>
          </a:p>
          <a:p>
            <a:pPr algn="l" rtl="0" eaLnBrk="1" hangingPunct="1"/>
            <a:endParaRPr lang="en-US" altLang="he-IL" dirty="0" smtClean="0"/>
          </a:p>
          <a:p>
            <a:pPr algn="l" rtl="0" eaLnBrk="1" hangingPunct="1"/>
            <a:r>
              <a:rPr lang="en-US" altLang="he-IL" dirty="0" smtClean="0"/>
              <a:t>This problem is known to be NP-Hard.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2744DB-FCA7-436B-9AA6-4BA5BF0D57B7}" type="slidenum">
              <a:rPr lang="he-IL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854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183563" cy="1050925"/>
          </a:xfrm>
        </p:spPr>
        <p:txBody>
          <a:bodyPr>
            <a:normAutofit/>
          </a:bodyPr>
          <a:lstStyle/>
          <a:p>
            <a:pPr algn="ctr" rtl="0"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chemeClr val="accent1">
                    <a:tint val="88000"/>
                    <a:satMod val="150000"/>
                  </a:schemeClr>
                </a:solidFill>
              </a:rPr>
              <a:t>TSP – Traveling Salesman Problem</a:t>
            </a:r>
            <a:endParaRPr lang="en-US" dirty="0">
              <a:solidFill>
                <a:schemeClr val="accent1">
                  <a:tint val="88000"/>
                  <a:satMod val="150000"/>
                </a:schemeClr>
              </a:solidFill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183563" cy="4187825"/>
          </a:xfrm>
        </p:spPr>
        <p:txBody>
          <a:bodyPr/>
          <a:lstStyle/>
          <a:p>
            <a:pPr algn="l" rtl="0" eaLnBrk="1" hangingPunct="1"/>
            <a:r>
              <a:rPr lang="en-US" altLang="he-IL" dirty="0" smtClean="0"/>
              <a:t>Input: A </a:t>
            </a:r>
            <a:r>
              <a:rPr lang="en-US" altLang="he-IL" b="1" dirty="0" smtClean="0"/>
              <a:t>complete</a:t>
            </a:r>
            <a:r>
              <a:rPr lang="en-US" altLang="he-IL" dirty="0" smtClean="0"/>
              <a:t> graph G=(V,E) with edges of non-negative cost (c(</a:t>
            </a:r>
            <a:r>
              <a:rPr lang="en-US" altLang="he-IL" i="1" dirty="0" smtClean="0"/>
              <a:t>e</a:t>
            </a:r>
            <a:r>
              <a:rPr lang="en-US" altLang="he-IL" dirty="0" smtClean="0"/>
              <a:t>)).</a:t>
            </a:r>
          </a:p>
          <a:p>
            <a:pPr algn="l" rtl="0" eaLnBrk="1" hangingPunct="1"/>
            <a:r>
              <a:rPr lang="en-US" altLang="he-IL" dirty="0" smtClean="0"/>
              <a:t>Output: Finds a cycle tour of minimum cost that visits each vertex exactly once.</a:t>
            </a:r>
          </a:p>
          <a:p>
            <a:pPr algn="l" rtl="0" eaLnBrk="1" hangingPunct="1"/>
            <a:r>
              <a:rPr lang="en-US" altLang="he-IL" dirty="0" smtClean="0"/>
              <a:t>The problem is NP-Hard (reduction from HC) . </a:t>
            </a:r>
          </a:p>
          <a:p>
            <a:pPr algn="l" rtl="0" eaLnBrk="1" hangingPunct="1"/>
            <a:endParaRPr lang="en-US" altLang="he-IL" dirty="0" smtClean="0"/>
          </a:p>
          <a:p>
            <a:pPr algn="l" rtl="0" eaLnBrk="1" hangingPunct="1"/>
            <a:r>
              <a:rPr lang="en-US" altLang="he-IL" dirty="0" smtClean="0"/>
              <a:t>… and hard to approximate.</a:t>
            </a:r>
          </a:p>
        </p:txBody>
      </p:sp>
      <p:sp>
        <p:nvSpPr>
          <p:cNvPr id="4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5777C-BE78-4D28-AA66-9FAD08A242A6}" type="slidenum">
              <a:rPr lang="he-IL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95896F3-7D9A-4200-9AA3-FD93096D5633}" type="slidenum">
              <a:rPr lang="en-US"/>
              <a:pPr/>
              <a:t>27</a:t>
            </a:fld>
            <a:endParaRPr lang="en-US"/>
          </a:p>
        </p:txBody>
      </p:sp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3098800" y="609600"/>
            <a:ext cx="29083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 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1343025" y="1552575"/>
            <a:ext cx="6423025" cy="723900"/>
          </a:xfrm>
          <a:prstGeom prst="rect">
            <a:avLst/>
          </a:prstGeom>
          <a:solidFill>
            <a:srgbClr val="CC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algn="ctr"/>
            <a:r>
              <a:rPr lang="en-US" b="1"/>
              <a:t>Vertex cover</a:t>
            </a:r>
            <a:r>
              <a:rPr lang="en-US"/>
              <a:t>: a subset of vertices which “</a:t>
            </a:r>
            <a:r>
              <a:rPr lang="en-US">
                <a:solidFill>
                  <a:srgbClr val="800000"/>
                </a:solidFill>
              </a:rPr>
              <a:t>covers</a:t>
            </a:r>
            <a:r>
              <a:rPr lang="en-US"/>
              <a:t>” every edge.</a:t>
            </a:r>
          </a:p>
          <a:p>
            <a:pPr algn="ctr">
              <a:lnSpc>
                <a:spcPct val="130000"/>
              </a:lnSpc>
            </a:pPr>
            <a:r>
              <a:rPr lang="en-US"/>
              <a:t>An edge is </a:t>
            </a:r>
            <a:r>
              <a:rPr lang="en-US">
                <a:solidFill>
                  <a:srgbClr val="800000"/>
                </a:solidFill>
              </a:rPr>
              <a:t>covered</a:t>
            </a:r>
            <a:r>
              <a:rPr lang="en-US"/>
              <a:t> if one of its endpoint is chosen.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1763713" y="2895600"/>
            <a:ext cx="5580062" cy="7239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The Minimum Vertex Cover Problem</a:t>
            </a:r>
            <a:r>
              <a:rPr lang="en-US"/>
              <a:t>:</a:t>
            </a:r>
          </a:p>
          <a:p>
            <a:pPr>
              <a:lnSpc>
                <a:spcPct val="130000"/>
              </a:lnSpc>
            </a:pPr>
            <a:r>
              <a:rPr lang="en-US"/>
              <a:t>Find a vertex cover with minimum number of vertices.</a:t>
            </a:r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2209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12954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199" name="Oval 7"/>
          <p:cNvSpPr>
            <a:spLocks noChangeArrowheads="1"/>
          </p:cNvSpPr>
          <p:nvPr/>
        </p:nvSpPr>
        <p:spPr bwMode="auto">
          <a:xfrm>
            <a:off x="8382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266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12954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2" name="Oval 10"/>
          <p:cNvSpPr>
            <a:spLocks noChangeArrowheads="1"/>
          </p:cNvSpPr>
          <p:nvPr/>
        </p:nvSpPr>
        <p:spPr bwMode="auto">
          <a:xfrm>
            <a:off x="22098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3810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5" name="Oval 13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6" name="Oval 14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7" name="Oval 15"/>
          <p:cNvSpPr>
            <a:spLocks noChangeArrowheads="1"/>
          </p:cNvSpPr>
          <p:nvPr/>
        </p:nvSpPr>
        <p:spPr bwMode="auto">
          <a:xfrm>
            <a:off x="5181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371600" y="45720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 flipV="1">
            <a:off x="1828800" y="4560888"/>
            <a:ext cx="4572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1828800" y="5257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 flipH="1">
            <a:off x="903288" y="5257800"/>
            <a:ext cx="9366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 flipH="1">
            <a:off x="1360488" y="5257800"/>
            <a:ext cx="47942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1828800" y="5257800"/>
            <a:ext cx="4572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4" name="Line 22"/>
          <p:cNvSpPr>
            <a:spLocks noChangeShapeType="1"/>
          </p:cNvSpPr>
          <p:nvPr/>
        </p:nvSpPr>
        <p:spPr bwMode="auto">
          <a:xfrm flipV="1">
            <a:off x="3886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5" name="Line 23"/>
          <p:cNvSpPr>
            <a:spLocks noChangeShapeType="1"/>
          </p:cNvSpPr>
          <p:nvPr/>
        </p:nvSpPr>
        <p:spPr bwMode="auto">
          <a:xfrm>
            <a:off x="4572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6" name="Line 24"/>
          <p:cNvSpPr>
            <a:spLocks noChangeShapeType="1"/>
          </p:cNvSpPr>
          <p:nvPr/>
        </p:nvSpPr>
        <p:spPr bwMode="auto">
          <a:xfrm>
            <a:off x="4572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886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4267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19" name="Line 27"/>
          <p:cNvSpPr>
            <a:spLocks noChangeShapeType="1"/>
          </p:cNvSpPr>
          <p:nvPr/>
        </p:nvSpPr>
        <p:spPr bwMode="auto">
          <a:xfrm flipV="1">
            <a:off x="4876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0" name="Oval 2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1" name="Oval 2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2" name="Oval 3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3" name="Oval 3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4" name="Oval 32"/>
          <p:cNvSpPr>
            <a:spLocks noChangeArrowheads="1"/>
          </p:cNvSpPr>
          <p:nvPr/>
        </p:nvSpPr>
        <p:spPr bwMode="auto">
          <a:xfrm>
            <a:off x="7848600" y="5181600"/>
            <a:ext cx="152400" cy="152400"/>
          </a:xfrm>
          <a:prstGeom prst="ellipse">
            <a:avLst/>
          </a:prstGeom>
          <a:solidFill>
            <a:srgbClr val="FFFFFF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25" name="Line 33"/>
          <p:cNvSpPr>
            <a:spLocks noChangeShapeType="1"/>
          </p:cNvSpPr>
          <p:nvPr/>
        </p:nvSpPr>
        <p:spPr bwMode="auto">
          <a:xfrm flipV="1">
            <a:off x="6553200" y="4560888"/>
            <a:ext cx="6858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6" name="Line 34"/>
          <p:cNvSpPr>
            <a:spLocks noChangeShapeType="1"/>
          </p:cNvSpPr>
          <p:nvPr/>
        </p:nvSpPr>
        <p:spPr bwMode="auto">
          <a:xfrm>
            <a:off x="7239000" y="4572000"/>
            <a:ext cx="15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7" name="Line 35"/>
          <p:cNvSpPr>
            <a:spLocks noChangeShapeType="1"/>
          </p:cNvSpPr>
          <p:nvPr/>
        </p:nvSpPr>
        <p:spPr bwMode="auto">
          <a:xfrm>
            <a:off x="7239000" y="4572000"/>
            <a:ext cx="6858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8" name="Line 36"/>
          <p:cNvSpPr>
            <a:spLocks noChangeShapeType="1"/>
          </p:cNvSpPr>
          <p:nvPr/>
        </p:nvSpPr>
        <p:spPr bwMode="auto">
          <a:xfrm>
            <a:off x="6553200" y="5257800"/>
            <a:ext cx="3810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29" name="Line 37"/>
          <p:cNvSpPr>
            <a:spLocks noChangeShapeType="1"/>
          </p:cNvSpPr>
          <p:nvPr/>
        </p:nvSpPr>
        <p:spPr bwMode="auto">
          <a:xfrm>
            <a:off x="6934200" y="5943600"/>
            <a:ext cx="609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0" name="Line 38"/>
          <p:cNvSpPr>
            <a:spLocks noChangeShapeType="1"/>
          </p:cNvSpPr>
          <p:nvPr/>
        </p:nvSpPr>
        <p:spPr bwMode="auto">
          <a:xfrm flipV="1">
            <a:off x="7543800" y="5246688"/>
            <a:ext cx="3810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1" name="Line 39"/>
          <p:cNvSpPr>
            <a:spLocks noChangeShapeType="1"/>
          </p:cNvSpPr>
          <p:nvPr/>
        </p:nvSpPr>
        <p:spPr bwMode="auto">
          <a:xfrm>
            <a:off x="6553200" y="5257800"/>
            <a:ext cx="13716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2" name="Line 40"/>
          <p:cNvSpPr>
            <a:spLocks noChangeShapeType="1"/>
          </p:cNvSpPr>
          <p:nvPr/>
        </p:nvSpPr>
        <p:spPr bwMode="auto">
          <a:xfrm flipH="1">
            <a:off x="6923088" y="4572000"/>
            <a:ext cx="327025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3" name="Line 41"/>
          <p:cNvSpPr>
            <a:spLocks noChangeShapeType="1"/>
          </p:cNvSpPr>
          <p:nvPr/>
        </p:nvSpPr>
        <p:spPr bwMode="auto">
          <a:xfrm>
            <a:off x="7239000" y="4572000"/>
            <a:ext cx="304800" cy="1371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4" name="Line 42"/>
          <p:cNvSpPr>
            <a:spLocks noChangeShapeType="1"/>
          </p:cNvSpPr>
          <p:nvPr/>
        </p:nvSpPr>
        <p:spPr bwMode="auto">
          <a:xfrm>
            <a:off x="6553200" y="5257800"/>
            <a:ext cx="990600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5" name="Line 43"/>
          <p:cNvSpPr>
            <a:spLocks noChangeShapeType="1"/>
          </p:cNvSpPr>
          <p:nvPr/>
        </p:nvSpPr>
        <p:spPr bwMode="auto">
          <a:xfrm flipV="1">
            <a:off x="6934200" y="5246688"/>
            <a:ext cx="990600" cy="7080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236" name="Oval 44"/>
          <p:cNvSpPr>
            <a:spLocks noChangeArrowheads="1"/>
          </p:cNvSpPr>
          <p:nvPr/>
        </p:nvSpPr>
        <p:spPr bwMode="auto">
          <a:xfrm>
            <a:off x="17526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7" name="Oval 45"/>
          <p:cNvSpPr>
            <a:spLocks noChangeArrowheads="1"/>
          </p:cNvSpPr>
          <p:nvPr/>
        </p:nvSpPr>
        <p:spPr bwMode="auto">
          <a:xfrm>
            <a:off x="4495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8" name="Oval 46"/>
          <p:cNvSpPr>
            <a:spLocks noChangeArrowheads="1"/>
          </p:cNvSpPr>
          <p:nvPr/>
        </p:nvSpPr>
        <p:spPr bwMode="auto">
          <a:xfrm>
            <a:off x="4191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39" name="Oval 47"/>
          <p:cNvSpPr>
            <a:spLocks noChangeArrowheads="1"/>
          </p:cNvSpPr>
          <p:nvPr/>
        </p:nvSpPr>
        <p:spPr bwMode="auto">
          <a:xfrm>
            <a:off x="4800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0" name="Oval 48"/>
          <p:cNvSpPr>
            <a:spLocks noChangeArrowheads="1"/>
          </p:cNvSpPr>
          <p:nvPr/>
        </p:nvSpPr>
        <p:spPr bwMode="auto">
          <a:xfrm>
            <a:off x="7162800" y="44958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1" name="Oval 49"/>
          <p:cNvSpPr>
            <a:spLocks noChangeArrowheads="1"/>
          </p:cNvSpPr>
          <p:nvPr/>
        </p:nvSpPr>
        <p:spPr bwMode="auto">
          <a:xfrm>
            <a:off x="6477000" y="51816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2" name="Oval 50"/>
          <p:cNvSpPr>
            <a:spLocks noChangeArrowheads="1"/>
          </p:cNvSpPr>
          <p:nvPr/>
        </p:nvSpPr>
        <p:spPr bwMode="auto">
          <a:xfrm>
            <a:off x="68580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243" name="Oval 51"/>
          <p:cNvSpPr>
            <a:spLocks noChangeArrowheads="1"/>
          </p:cNvSpPr>
          <p:nvPr/>
        </p:nvSpPr>
        <p:spPr bwMode="auto">
          <a:xfrm>
            <a:off x="7467600" y="5867400"/>
            <a:ext cx="152400" cy="152400"/>
          </a:xfrm>
          <a:prstGeom prst="ellipse">
            <a:avLst/>
          </a:prstGeom>
          <a:solidFill>
            <a:srgbClr val="FF6600"/>
          </a:solidFill>
          <a:ln w="19080">
            <a:solidFill>
              <a:srgbClr val="0033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61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8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8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36" grpId="0" animBg="1"/>
      <p:bldP spid="8237" grpId="0" animBg="1"/>
      <p:bldP spid="8238" grpId="0" animBg="1"/>
      <p:bldP spid="8239" grpId="0" animBg="1"/>
      <p:bldP spid="8240" grpId="0" animBg="1"/>
      <p:bldP spid="8241" grpId="0" animBg="1"/>
      <p:bldP spid="8242" grpId="0" animBg="1"/>
      <p:bldP spid="82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DE5557EC-A417-49C6-AFCF-DEF9B8D6DF82}" type="slidenum">
              <a:rPr lang="en-US"/>
              <a:pPr/>
              <a:t>28</a:t>
            </a:fld>
            <a:endParaRPr lang="en-US"/>
          </a:p>
        </p:txBody>
      </p:sp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1733550" y="609600"/>
            <a:ext cx="5697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Approximation Algorithms  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2135188" y="3733800"/>
            <a:ext cx="4870450" cy="917575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 dirty="0"/>
              <a:t>Constant factor approximation algorithms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SOL &lt;= </a:t>
            </a:r>
            <a:r>
              <a:rPr lang="en-US" dirty="0" err="1"/>
              <a:t>cOPT</a:t>
            </a:r>
            <a:r>
              <a:rPr lang="en-US" dirty="0"/>
              <a:t> for some constant c.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2935288" y="1524000"/>
            <a:ext cx="3336468" cy="371513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Key: </a:t>
            </a:r>
            <a:r>
              <a:rPr lang="en-US" dirty="0" smtClean="0"/>
              <a:t>Provably </a:t>
            </a:r>
            <a:r>
              <a:rPr lang="en-US" dirty="0"/>
              <a:t>close to optimal.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1074738" y="2362200"/>
            <a:ext cx="6992937" cy="723900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Let OPT be the value of an optimal solution,</a:t>
            </a:r>
          </a:p>
          <a:p>
            <a:pPr>
              <a:lnSpc>
                <a:spcPct val="130000"/>
              </a:lnSpc>
            </a:pPr>
            <a:r>
              <a:rPr lang="en-US"/>
              <a:t>and let SOL be the value of the solution that our algorithm returned.</a:t>
            </a:r>
          </a:p>
        </p:txBody>
      </p:sp>
    </p:spTree>
    <p:extLst>
      <p:ext uri="{BB962C8B-B14F-4D97-AF65-F5344CB8AC3E}">
        <p14:creationId xmlns:p14="http://schemas.microsoft.com/office/powerpoint/2010/main" val="40595658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4DE8634-8CA0-446B-83E6-56392F9C05C9}" type="slidenum">
              <a:rPr lang="en-US"/>
              <a:pPr/>
              <a:t>29</a:t>
            </a:fld>
            <a:endParaRPr lang="en-US"/>
          </a:p>
        </p:txBody>
      </p:sp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804863" y="1676400"/>
            <a:ext cx="7543800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Idea: Keep finding a vertex which covers the maximum number of edges.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73075" y="2819400"/>
            <a:ext cx="8201025" cy="1603375"/>
          </a:xfrm>
          <a:prstGeom prst="rect">
            <a:avLst/>
          </a:prstGeom>
          <a:noFill/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331788" indent="-331788"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Greedy Algorithm 1: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Find a vertex v with maximum degree.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Add v to the solution and remove v and all its incident edges from the graph.</a:t>
            </a:r>
          </a:p>
          <a:p>
            <a:pPr>
              <a:lnSpc>
                <a:spcPct val="150000"/>
              </a:lnSpc>
              <a:buFont typeface="Times New Roman" pitchFamily="16" charset="0"/>
              <a:buAutoNum type="arabicPeriod"/>
            </a:pPr>
            <a:r>
              <a:rPr lang="en-US"/>
              <a:t>Repeat until all the edges are covered.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3082925" y="5257800"/>
            <a:ext cx="297656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How good is this algorithm?</a:t>
            </a:r>
          </a:p>
        </p:txBody>
      </p:sp>
    </p:spTree>
    <p:extLst>
      <p:ext uri="{BB962C8B-B14F-4D97-AF65-F5344CB8AC3E}">
        <p14:creationId xmlns:p14="http://schemas.microsoft.com/office/powerpoint/2010/main" val="257389088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B53AD4D-4CDE-472F-8B2B-48FD24A72698}" type="slidenum">
              <a:rPr lang="en-US"/>
              <a:pPr/>
              <a:t>3</a:t>
            </a:fld>
            <a:endParaRPr lang="en-US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600200"/>
            <a:ext cx="70866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2744788" y="609600"/>
            <a:ext cx="365601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6" charset="0"/>
              </a:rPr>
              <a:t>NP-completeness</a:t>
            </a:r>
          </a:p>
        </p:txBody>
      </p:sp>
      <p:sp>
        <p:nvSpPr>
          <p:cNvPr id="4099" name="AutoShape 3"/>
          <p:cNvSpPr>
            <a:spLocks noChangeArrowheads="1"/>
          </p:cNvSpPr>
          <p:nvPr/>
        </p:nvSpPr>
        <p:spPr bwMode="auto">
          <a:xfrm>
            <a:off x="5029200" y="2133600"/>
            <a:ext cx="2286000" cy="381000"/>
          </a:xfrm>
          <a:prstGeom prst="wedgeRoundRectCallout">
            <a:avLst>
              <a:gd name="adj1" fmla="val 14653"/>
              <a:gd name="adj2" fmla="val 157500"/>
              <a:gd name="adj3" fmla="val 16667"/>
            </a:avLst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ea typeface="新細明體" pitchFamily="16" charset="0"/>
                <a:cs typeface="新細明體" pitchFamily="16" charset="0"/>
              </a:rPr>
              <a:t>Do your best then.</a:t>
            </a:r>
          </a:p>
        </p:txBody>
      </p:sp>
      <p:sp>
        <p:nvSpPr>
          <p:cNvPr id="4100" name="WordArt 4"/>
          <p:cNvSpPr>
            <a:spLocks noChangeArrowheads="1" noChangeShapeType="1" noTextEdit="1"/>
          </p:cNvSpPr>
          <p:nvPr/>
        </p:nvSpPr>
        <p:spPr bwMode="auto">
          <a:xfrm>
            <a:off x="3840163" y="1943100"/>
            <a:ext cx="122237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IN" sz="3600" kern="10">
                <a:ln w="19080">
                  <a:solidFill>
                    <a:srgbClr val="99CCFF"/>
                  </a:solidFill>
                  <a:miter lim="800000"/>
                  <a:headEnd/>
                  <a:tailEnd/>
                </a:ln>
                <a:solidFill>
                  <a:srgbClr val="0066CC"/>
                </a:solidFill>
                <a:effectLst>
                  <a:outerShdw dist="17819" dir="2700000" algn="ctr" rotWithShape="0">
                    <a:srgbClr val="990000"/>
                  </a:outerShdw>
                </a:effectLst>
                <a:latin typeface="Impac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3431266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A0BBF55-D9F2-4517-BEB0-0C365A96599B}" type="slidenum">
              <a:rPr lang="en-US"/>
              <a:pPr/>
              <a:t>30</a:t>
            </a:fld>
            <a:endParaRPr lang="en-US"/>
          </a:p>
        </p:txBody>
      </p:sp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1266" name="Oval 2"/>
          <p:cNvSpPr>
            <a:spLocks noChangeArrowheads="1"/>
          </p:cNvSpPr>
          <p:nvPr/>
        </p:nvSpPr>
        <p:spPr bwMode="auto">
          <a:xfrm>
            <a:off x="28194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7" name="Oval 3"/>
          <p:cNvSpPr>
            <a:spLocks noChangeArrowheads="1"/>
          </p:cNvSpPr>
          <p:nvPr/>
        </p:nvSpPr>
        <p:spPr bwMode="auto">
          <a:xfrm>
            <a:off x="34290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8" name="Oval 4"/>
          <p:cNvSpPr>
            <a:spLocks noChangeArrowheads="1"/>
          </p:cNvSpPr>
          <p:nvPr/>
        </p:nvSpPr>
        <p:spPr bwMode="auto">
          <a:xfrm>
            <a:off x="4038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69" name="Oval 5"/>
          <p:cNvSpPr>
            <a:spLocks noChangeArrowheads="1"/>
          </p:cNvSpPr>
          <p:nvPr/>
        </p:nvSpPr>
        <p:spPr bwMode="auto">
          <a:xfrm>
            <a:off x="4648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0" name="Oval 6"/>
          <p:cNvSpPr>
            <a:spLocks noChangeArrowheads="1"/>
          </p:cNvSpPr>
          <p:nvPr/>
        </p:nvSpPr>
        <p:spPr bwMode="auto">
          <a:xfrm>
            <a:off x="51816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1" name="Oval 7"/>
          <p:cNvSpPr>
            <a:spLocks noChangeArrowheads="1"/>
          </p:cNvSpPr>
          <p:nvPr/>
        </p:nvSpPr>
        <p:spPr bwMode="auto">
          <a:xfrm>
            <a:off x="5791200" y="20574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2" name="Oval 8"/>
          <p:cNvSpPr>
            <a:spLocks noChangeArrowheads="1"/>
          </p:cNvSpPr>
          <p:nvPr/>
        </p:nvSpPr>
        <p:spPr bwMode="auto">
          <a:xfrm>
            <a:off x="22098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3" name="Oval 9"/>
          <p:cNvSpPr>
            <a:spLocks noChangeArrowheads="1"/>
          </p:cNvSpPr>
          <p:nvPr/>
        </p:nvSpPr>
        <p:spPr bwMode="auto">
          <a:xfrm>
            <a:off x="2895600" y="34290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 flipV="1">
            <a:off x="22860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 flipV="1">
            <a:off x="2286000" y="21224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286000" y="21224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2971800" y="21224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V="1">
            <a:off x="2971800" y="21224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 flipV="1">
            <a:off x="2971800" y="21224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0" name="Oval 16"/>
          <p:cNvSpPr>
            <a:spLocks noChangeArrowheads="1"/>
          </p:cNvSpPr>
          <p:nvPr/>
        </p:nvSpPr>
        <p:spPr bwMode="auto">
          <a:xfrm>
            <a:off x="3733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1" name="Oval 17"/>
          <p:cNvSpPr>
            <a:spLocks noChangeArrowheads="1"/>
          </p:cNvSpPr>
          <p:nvPr/>
        </p:nvSpPr>
        <p:spPr bwMode="auto">
          <a:xfrm>
            <a:off x="44958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2" name="Oval 18"/>
          <p:cNvSpPr>
            <a:spLocks noChangeArrowheads="1"/>
          </p:cNvSpPr>
          <p:nvPr/>
        </p:nvSpPr>
        <p:spPr bwMode="auto">
          <a:xfrm>
            <a:off x="5181600" y="34290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83" name="Line 19"/>
          <p:cNvSpPr>
            <a:spLocks noChangeShapeType="1"/>
          </p:cNvSpPr>
          <p:nvPr/>
        </p:nvSpPr>
        <p:spPr bwMode="auto">
          <a:xfrm flipH="1" flipV="1">
            <a:off x="2884488" y="21224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4" name="Line 20"/>
          <p:cNvSpPr>
            <a:spLocks noChangeShapeType="1"/>
          </p:cNvSpPr>
          <p:nvPr/>
        </p:nvSpPr>
        <p:spPr bwMode="auto">
          <a:xfrm flipH="1" flipV="1">
            <a:off x="3494088" y="21224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 flipH="1" flipV="1">
            <a:off x="4103688" y="21224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 flipV="1">
            <a:off x="4572000" y="21224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7" name="Line 23"/>
          <p:cNvSpPr>
            <a:spLocks noChangeShapeType="1"/>
          </p:cNvSpPr>
          <p:nvPr/>
        </p:nvSpPr>
        <p:spPr bwMode="auto">
          <a:xfrm flipV="1">
            <a:off x="5257800" y="21224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5257800" y="21224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89" name="Oval 25"/>
          <p:cNvSpPr>
            <a:spLocks noChangeArrowheads="1"/>
          </p:cNvSpPr>
          <p:nvPr/>
        </p:nvSpPr>
        <p:spPr bwMode="auto">
          <a:xfrm>
            <a:off x="5943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0" name="Oval 26"/>
          <p:cNvSpPr>
            <a:spLocks noChangeArrowheads="1"/>
          </p:cNvSpPr>
          <p:nvPr/>
        </p:nvSpPr>
        <p:spPr bwMode="auto">
          <a:xfrm>
            <a:off x="6324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1" name="Oval 27"/>
          <p:cNvSpPr>
            <a:spLocks noChangeArrowheads="1"/>
          </p:cNvSpPr>
          <p:nvPr/>
        </p:nvSpPr>
        <p:spPr bwMode="auto">
          <a:xfrm>
            <a:off x="6705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2" name="Oval 28"/>
          <p:cNvSpPr>
            <a:spLocks noChangeArrowheads="1"/>
          </p:cNvSpPr>
          <p:nvPr/>
        </p:nvSpPr>
        <p:spPr bwMode="auto">
          <a:xfrm>
            <a:off x="7086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3" name="Oval 29"/>
          <p:cNvSpPr>
            <a:spLocks noChangeArrowheads="1"/>
          </p:cNvSpPr>
          <p:nvPr/>
        </p:nvSpPr>
        <p:spPr bwMode="auto">
          <a:xfrm>
            <a:off x="7467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4" name="Oval 30"/>
          <p:cNvSpPr>
            <a:spLocks noChangeArrowheads="1"/>
          </p:cNvSpPr>
          <p:nvPr/>
        </p:nvSpPr>
        <p:spPr bwMode="auto">
          <a:xfrm>
            <a:off x="7848600" y="34290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295" name="Line 31"/>
          <p:cNvSpPr>
            <a:spLocks noChangeShapeType="1"/>
          </p:cNvSpPr>
          <p:nvPr/>
        </p:nvSpPr>
        <p:spPr bwMode="auto">
          <a:xfrm flipH="1" flipV="1">
            <a:off x="2884488" y="21224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6" name="Line 32"/>
          <p:cNvSpPr>
            <a:spLocks noChangeShapeType="1"/>
          </p:cNvSpPr>
          <p:nvPr/>
        </p:nvSpPr>
        <p:spPr bwMode="auto">
          <a:xfrm flipH="1" flipV="1">
            <a:off x="3494088" y="21224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7" name="Line 33"/>
          <p:cNvSpPr>
            <a:spLocks noChangeShapeType="1"/>
          </p:cNvSpPr>
          <p:nvPr/>
        </p:nvSpPr>
        <p:spPr bwMode="auto">
          <a:xfrm flipH="1" flipV="1">
            <a:off x="4103688" y="21224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8" name="Line 34"/>
          <p:cNvSpPr>
            <a:spLocks noChangeShapeType="1"/>
          </p:cNvSpPr>
          <p:nvPr/>
        </p:nvSpPr>
        <p:spPr bwMode="auto">
          <a:xfrm>
            <a:off x="4724400" y="21336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299" name="Line 35"/>
          <p:cNvSpPr>
            <a:spLocks noChangeShapeType="1"/>
          </p:cNvSpPr>
          <p:nvPr/>
        </p:nvSpPr>
        <p:spPr bwMode="auto">
          <a:xfrm flipH="1" flipV="1">
            <a:off x="5246688" y="21224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0" name="Line 36"/>
          <p:cNvSpPr>
            <a:spLocks noChangeShapeType="1"/>
          </p:cNvSpPr>
          <p:nvPr/>
        </p:nvSpPr>
        <p:spPr bwMode="auto">
          <a:xfrm flipH="1" flipV="1">
            <a:off x="5856288" y="21224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219450" y="4267200"/>
            <a:ext cx="2703513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OPT = 6</a:t>
            </a:r>
            <a:r>
              <a:rPr lang="en-US"/>
              <a:t>, all red vertices.</a:t>
            </a:r>
          </a:p>
        </p:txBody>
      </p: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1960563" y="5105400"/>
            <a:ext cx="5222875" cy="1436688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>
                <a:solidFill>
                  <a:srgbClr val="800000"/>
                </a:solidFill>
              </a:rPr>
              <a:t>SOL = 11</a:t>
            </a:r>
            <a:r>
              <a:rPr lang="en-US"/>
              <a:t>, if we are unlucky in breaking ties.</a:t>
            </a:r>
          </a:p>
          <a:p>
            <a:pPr>
              <a:lnSpc>
                <a:spcPct val="130000"/>
              </a:lnSpc>
            </a:pPr>
            <a:r>
              <a:rPr lang="en-US"/>
              <a:t>First we might choose all the green vertices.</a:t>
            </a:r>
          </a:p>
          <a:p>
            <a:pPr>
              <a:lnSpc>
                <a:spcPct val="130000"/>
              </a:lnSpc>
            </a:pPr>
            <a:r>
              <a:rPr lang="en-US"/>
              <a:t>Then we might choose all the blue vertices.</a:t>
            </a:r>
          </a:p>
          <a:p>
            <a:pPr>
              <a:lnSpc>
                <a:spcPct val="130000"/>
              </a:lnSpc>
            </a:pPr>
            <a:r>
              <a:rPr lang="en-US"/>
              <a:t>And then we might choose all the orange vertices.</a:t>
            </a:r>
          </a:p>
        </p:txBody>
      </p:sp>
    </p:spTree>
    <p:extLst>
      <p:ext uri="{BB962C8B-B14F-4D97-AF65-F5344CB8AC3E}">
        <p14:creationId xmlns:p14="http://schemas.microsoft.com/office/powerpoint/2010/main" val="20402179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4B16C62-EDD1-48BD-9C04-1D798F5108D8}" type="slidenum">
              <a:rPr lang="en-US"/>
              <a:pPr/>
              <a:t>31</a:t>
            </a:fld>
            <a:endParaRPr lang="en-US"/>
          </a:p>
        </p:txBody>
      </p:sp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2290" name="Oval 2"/>
          <p:cNvSpPr>
            <a:spLocks noChangeArrowheads="1"/>
          </p:cNvSpPr>
          <p:nvPr/>
        </p:nvSpPr>
        <p:spPr bwMode="auto">
          <a:xfrm>
            <a:off x="28194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1" name="Oval 3"/>
          <p:cNvSpPr>
            <a:spLocks noChangeArrowheads="1"/>
          </p:cNvSpPr>
          <p:nvPr/>
        </p:nvSpPr>
        <p:spPr bwMode="auto">
          <a:xfrm>
            <a:off x="34290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2" name="Oval 4"/>
          <p:cNvSpPr>
            <a:spLocks noChangeArrowheads="1"/>
          </p:cNvSpPr>
          <p:nvPr/>
        </p:nvSpPr>
        <p:spPr bwMode="auto">
          <a:xfrm>
            <a:off x="4038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3" name="Oval 5"/>
          <p:cNvSpPr>
            <a:spLocks noChangeArrowheads="1"/>
          </p:cNvSpPr>
          <p:nvPr/>
        </p:nvSpPr>
        <p:spPr bwMode="auto">
          <a:xfrm>
            <a:off x="4648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4" name="Oval 6"/>
          <p:cNvSpPr>
            <a:spLocks noChangeArrowheads="1"/>
          </p:cNvSpPr>
          <p:nvPr/>
        </p:nvSpPr>
        <p:spPr bwMode="auto">
          <a:xfrm>
            <a:off x="51816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5" name="Oval 7"/>
          <p:cNvSpPr>
            <a:spLocks noChangeArrowheads="1"/>
          </p:cNvSpPr>
          <p:nvPr/>
        </p:nvSpPr>
        <p:spPr bwMode="auto">
          <a:xfrm>
            <a:off x="5791200" y="2590800"/>
            <a:ext cx="152400" cy="152400"/>
          </a:xfrm>
          <a:prstGeom prst="ellipse">
            <a:avLst/>
          </a:prstGeom>
          <a:noFill/>
          <a:ln w="2844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2098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7" name="Oval 9"/>
          <p:cNvSpPr>
            <a:spLocks noChangeArrowheads="1"/>
          </p:cNvSpPr>
          <p:nvPr/>
        </p:nvSpPr>
        <p:spPr bwMode="auto">
          <a:xfrm>
            <a:off x="2895600" y="3962400"/>
            <a:ext cx="152400" cy="152400"/>
          </a:xfrm>
          <a:prstGeom prst="ellipse">
            <a:avLst/>
          </a:prstGeom>
          <a:noFill/>
          <a:ln w="2844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22860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2286000" y="2655888"/>
            <a:ext cx="12192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0" name="Line 12"/>
          <p:cNvSpPr>
            <a:spLocks noChangeShapeType="1"/>
          </p:cNvSpPr>
          <p:nvPr/>
        </p:nvSpPr>
        <p:spPr bwMode="auto">
          <a:xfrm flipV="1">
            <a:off x="2286000" y="2655888"/>
            <a:ext cx="18288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1" name="Line 13"/>
          <p:cNvSpPr>
            <a:spLocks noChangeShapeType="1"/>
          </p:cNvSpPr>
          <p:nvPr/>
        </p:nvSpPr>
        <p:spPr bwMode="auto">
          <a:xfrm flipV="1">
            <a:off x="2971800" y="2655888"/>
            <a:ext cx="1752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2" name="Line 14"/>
          <p:cNvSpPr>
            <a:spLocks noChangeShapeType="1"/>
          </p:cNvSpPr>
          <p:nvPr/>
        </p:nvSpPr>
        <p:spPr bwMode="auto">
          <a:xfrm flipV="1">
            <a:off x="2971800" y="2655888"/>
            <a:ext cx="22860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3" name="Line 15"/>
          <p:cNvSpPr>
            <a:spLocks noChangeShapeType="1"/>
          </p:cNvSpPr>
          <p:nvPr/>
        </p:nvSpPr>
        <p:spPr bwMode="auto">
          <a:xfrm flipV="1">
            <a:off x="2971800" y="2655888"/>
            <a:ext cx="2895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4" name="Oval 16"/>
          <p:cNvSpPr>
            <a:spLocks noChangeArrowheads="1"/>
          </p:cNvSpPr>
          <p:nvPr/>
        </p:nvSpPr>
        <p:spPr bwMode="auto">
          <a:xfrm>
            <a:off x="3733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5" name="Oval 17"/>
          <p:cNvSpPr>
            <a:spLocks noChangeArrowheads="1"/>
          </p:cNvSpPr>
          <p:nvPr/>
        </p:nvSpPr>
        <p:spPr bwMode="auto">
          <a:xfrm>
            <a:off x="44958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6" name="Oval 18"/>
          <p:cNvSpPr>
            <a:spLocks noChangeArrowheads="1"/>
          </p:cNvSpPr>
          <p:nvPr/>
        </p:nvSpPr>
        <p:spPr bwMode="auto">
          <a:xfrm>
            <a:off x="5181600" y="3962400"/>
            <a:ext cx="152400" cy="152400"/>
          </a:xfrm>
          <a:prstGeom prst="ellipse">
            <a:avLst/>
          </a:prstGeom>
          <a:noFill/>
          <a:ln w="2844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07" name="Line 19"/>
          <p:cNvSpPr>
            <a:spLocks noChangeShapeType="1"/>
          </p:cNvSpPr>
          <p:nvPr/>
        </p:nvSpPr>
        <p:spPr bwMode="auto">
          <a:xfrm flipH="1" flipV="1">
            <a:off x="2884488" y="2655888"/>
            <a:ext cx="936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8" name="Line 20"/>
          <p:cNvSpPr>
            <a:spLocks noChangeShapeType="1"/>
          </p:cNvSpPr>
          <p:nvPr/>
        </p:nvSpPr>
        <p:spPr bwMode="auto">
          <a:xfrm flipH="1" flipV="1">
            <a:off x="3494088" y="2655888"/>
            <a:ext cx="3270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09" name="Line 21"/>
          <p:cNvSpPr>
            <a:spLocks noChangeShapeType="1"/>
          </p:cNvSpPr>
          <p:nvPr/>
        </p:nvSpPr>
        <p:spPr bwMode="auto">
          <a:xfrm flipH="1" flipV="1">
            <a:off x="4103688" y="2655888"/>
            <a:ext cx="479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0" name="Line 22"/>
          <p:cNvSpPr>
            <a:spLocks noChangeShapeType="1"/>
          </p:cNvSpPr>
          <p:nvPr/>
        </p:nvSpPr>
        <p:spPr bwMode="auto">
          <a:xfrm flipV="1">
            <a:off x="4572000" y="2655888"/>
            <a:ext cx="1524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1" name="Line 23"/>
          <p:cNvSpPr>
            <a:spLocks noChangeShapeType="1"/>
          </p:cNvSpPr>
          <p:nvPr/>
        </p:nvSpPr>
        <p:spPr bwMode="auto">
          <a:xfrm flipV="1">
            <a:off x="5257800" y="2655888"/>
            <a:ext cx="1588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2" name="Line 24"/>
          <p:cNvSpPr>
            <a:spLocks noChangeShapeType="1"/>
          </p:cNvSpPr>
          <p:nvPr/>
        </p:nvSpPr>
        <p:spPr bwMode="auto">
          <a:xfrm flipV="1">
            <a:off x="5257800" y="2655888"/>
            <a:ext cx="609600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13" name="Oval 25"/>
          <p:cNvSpPr>
            <a:spLocks noChangeArrowheads="1"/>
          </p:cNvSpPr>
          <p:nvPr/>
        </p:nvSpPr>
        <p:spPr bwMode="auto">
          <a:xfrm>
            <a:off x="5943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4" name="Oval 26"/>
          <p:cNvSpPr>
            <a:spLocks noChangeArrowheads="1"/>
          </p:cNvSpPr>
          <p:nvPr/>
        </p:nvSpPr>
        <p:spPr bwMode="auto">
          <a:xfrm>
            <a:off x="6324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5" name="Oval 27"/>
          <p:cNvSpPr>
            <a:spLocks noChangeArrowheads="1"/>
          </p:cNvSpPr>
          <p:nvPr/>
        </p:nvSpPr>
        <p:spPr bwMode="auto">
          <a:xfrm>
            <a:off x="6705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6" name="Oval 28"/>
          <p:cNvSpPr>
            <a:spLocks noChangeArrowheads="1"/>
          </p:cNvSpPr>
          <p:nvPr/>
        </p:nvSpPr>
        <p:spPr bwMode="auto">
          <a:xfrm>
            <a:off x="7086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7" name="Oval 29"/>
          <p:cNvSpPr>
            <a:spLocks noChangeArrowheads="1"/>
          </p:cNvSpPr>
          <p:nvPr/>
        </p:nvSpPr>
        <p:spPr bwMode="auto">
          <a:xfrm>
            <a:off x="7467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8" name="Oval 30"/>
          <p:cNvSpPr>
            <a:spLocks noChangeArrowheads="1"/>
          </p:cNvSpPr>
          <p:nvPr/>
        </p:nvSpPr>
        <p:spPr bwMode="auto">
          <a:xfrm>
            <a:off x="7848600" y="3962400"/>
            <a:ext cx="152400" cy="152400"/>
          </a:xfrm>
          <a:prstGeom prst="ellipse">
            <a:avLst/>
          </a:prstGeom>
          <a:noFill/>
          <a:ln w="2844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19" name="Line 31"/>
          <p:cNvSpPr>
            <a:spLocks noChangeShapeType="1"/>
          </p:cNvSpPr>
          <p:nvPr/>
        </p:nvSpPr>
        <p:spPr bwMode="auto">
          <a:xfrm flipH="1" flipV="1">
            <a:off x="2884488" y="2655888"/>
            <a:ext cx="31464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 flipH="1" flipV="1">
            <a:off x="3494088" y="2655888"/>
            <a:ext cx="29178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 flipH="1" flipV="1">
            <a:off x="4103688" y="2655888"/>
            <a:ext cx="2689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2" name="Line 34"/>
          <p:cNvSpPr>
            <a:spLocks noChangeShapeType="1"/>
          </p:cNvSpPr>
          <p:nvPr/>
        </p:nvSpPr>
        <p:spPr bwMode="auto">
          <a:xfrm>
            <a:off x="4724400" y="2667000"/>
            <a:ext cx="2438400" cy="1295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3" name="Line 35"/>
          <p:cNvSpPr>
            <a:spLocks noChangeShapeType="1"/>
          </p:cNvSpPr>
          <p:nvPr/>
        </p:nvSpPr>
        <p:spPr bwMode="auto">
          <a:xfrm flipH="1" flipV="1">
            <a:off x="5246688" y="2655888"/>
            <a:ext cx="23082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4" name="Line 36"/>
          <p:cNvSpPr>
            <a:spLocks noChangeShapeType="1"/>
          </p:cNvSpPr>
          <p:nvPr/>
        </p:nvSpPr>
        <p:spPr bwMode="auto">
          <a:xfrm flipH="1" flipV="1">
            <a:off x="5856288" y="2655888"/>
            <a:ext cx="2079625" cy="13176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325" name="AutoShape 37"/>
          <p:cNvSpPr>
            <a:spLocks/>
          </p:cNvSpPr>
          <p:nvPr/>
        </p:nvSpPr>
        <p:spPr bwMode="auto">
          <a:xfrm rot="16200000">
            <a:off x="4256088" y="838200"/>
            <a:ext cx="228600" cy="2971800"/>
          </a:xfrm>
          <a:prstGeom prst="rightBrace">
            <a:avLst>
              <a:gd name="adj1" fmla="val 108333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6" name="Text Box 38"/>
          <p:cNvSpPr txBox="1">
            <a:spLocks noChangeArrowheads="1"/>
          </p:cNvSpPr>
          <p:nvPr/>
        </p:nvSpPr>
        <p:spPr bwMode="auto">
          <a:xfrm>
            <a:off x="3352800" y="1600200"/>
            <a:ext cx="2409825" cy="368300"/>
          </a:xfrm>
          <a:prstGeom prst="rect">
            <a:avLst/>
          </a:prstGeom>
          <a:noFill/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k</a:t>
            </a:r>
          </a:p>
        </p:txBody>
      </p:sp>
      <p:sp>
        <p:nvSpPr>
          <p:cNvPr id="12327" name="AutoShape 39"/>
          <p:cNvSpPr>
            <a:spLocks/>
          </p:cNvSpPr>
          <p:nvPr/>
        </p:nvSpPr>
        <p:spPr bwMode="auto">
          <a:xfrm rot="5400000">
            <a:off x="6907213" y="3402013"/>
            <a:ext cx="228600" cy="2133600"/>
          </a:xfrm>
          <a:prstGeom prst="rightBrace">
            <a:avLst>
              <a:gd name="adj1" fmla="val 7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8" name="AutoShape 40"/>
          <p:cNvSpPr>
            <a:spLocks/>
          </p:cNvSpPr>
          <p:nvPr/>
        </p:nvSpPr>
        <p:spPr bwMode="auto">
          <a:xfrm rot="5400000">
            <a:off x="4430713" y="3592513"/>
            <a:ext cx="228600" cy="1752600"/>
          </a:xfrm>
          <a:prstGeom prst="rightBrace">
            <a:avLst>
              <a:gd name="adj1" fmla="val 63889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29" name="AutoShape 41"/>
          <p:cNvSpPr>
            <a:spLocks/>
          </p:cNvSpPr>
          <p:nvPr/>
        </p:nvSpPr>
        <p:spPr bwMode="auto">
          <a:xfrm rot="5400000">
            <a:off x="2487613" y="4087813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2330" name="Text Box 42"/>
          <p:cNvSpPr txBox="1">
            <a:spLocks noChangeArrowheads="1"/>
          </p:cNvSpPr>
          <p:nvPr/>
        </p:nvSpPr>
        <p:spPr bwMode="auto">
          <a:xfrm>
            <a:off x="452438" y="2779713"/>
            <a:ext cx="1481137" cy="642937"/>
          </a:xfrm>
          <a:prstGeom prst="rect">
            <a:avLst/>
          </a:prstGeom>
          <a:solidFill>
            <a:srgbClr val="CCECFF"/>
          </a:solidFill>
          <a:ln w="9360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Generalizing</a:t>
            </a:r>
          </a:p>
          <a:p>
            <a:r>
              <a:rPr lang="en-US"/>
              <a:t>the example!</a:t>
            </a:r>
          </a:p>
        </p:txBody>
      </p:sp>
      <p:sp>
        <p:nvSpPr>
          <p:cNvPr id="12331" name="Text Box 43"/>
          <p:cNvSpPr txBox="1">
            <a:spLocks noChangeArrowheads="1"/>
          </p:cNvSpPr>
          <p:nvPr/>
        </p:nvSpPr>
        <p:spPr bwMode="auto">
          <a:xfrm>
            <a:off x="238125" y="4800600"/>
            <a:ext cx="2589213" cy="368300"/>
          </a:xfrm>
          <a:prstGeom prst="rect">
            <a:avLst/>
          </a:prstGeom>
          <a:noFill/>
          <a:ln w="9360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k!/k vertices of degree k</a:t>
            </a:r>
          </a:p>
        </p:txBody>
      </p:sp>
      <p:sp>
        <p:nvSpPr>
          <p:cNvPr id="12332" name="Text Box 44"/>
          <p:cNvSpPr txBox="1">
            <a:spLocks noChangeArrowheads="1"/>
          </p:cNvSpPr>
          <p:nvPr/>
        </p:nvSpPr>
        <p:spPr bwMode="auto">
          <a:xfrm>
            <a:off x="2998788" y="4800600"/>
            <a:ext cx="3146425" cy="368300"/>
          </a:xfrm>
          <a:prstGeom prst="rect">
            <a:avLst/>
          </a:prstGeom>
          <a:noFill/>
          <a:ln w="9360">
            <a:solidFill>
              <a:srgbClr val="3333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k!/(k-1) vertices of degree k-1</a:t>
            </a:r>
          </a:p>
        </p:txBody>
      </p:sp>
      <p:sp>
        <p:nvSpPr>
          <p:cNvPr id="12333" name="Text Box 45"/>
          <p:cNvSpPr txBox="1">
            <a:spLocks noChangeArrowheads="1"/>
          </p:cNvSpPr>
          <p:nvPr/>
        </p:nvSpPr>
        <p:spPr bwMode="auto">
          <a:xfrm>
            <a:off x="6410325" y="4800600"/>
            <a:ext cx="2422525" cy="368300"/>
          </a:xfrm>
          <a:prstGeom prst="rect">
            <a:avLst/>
          </a:prstGeom>
          <a:noFill/>
          <a:ln w="9360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k! vertices of degree 1</a:t>
            </a:r>
          </a:p>
        </p:txBody>
      </p:sp>
      <p:sp>
        <p:nvSpPr>
          <p:cNvPr id="12334" name="Text Box 46"/>
          <p:cNvSpPr txBox="1">
            <a:spLocks noChangeArrowheads="1"/>
          </p:cNvSpPr>
          <p:nvPr/>
        </p:nvSpPr>
        <p:spPr bwMode="auto">
          <a:xfrm>
            <a:off x="3221038" y="5410200"/>
            <a:ext cx="2763837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OPT = k!,</a:t>
            </a:r>
            <a:r>
              <a:rPr lang="en-US"/>
              <a:t> all top vertices.</a:t>
            </a:r>
          </a:p>
        </p:txBody>
      </p:sp>
      <p:sp>
        <p:nvSpPr>
          <p:cNvPr id="12335" name="Text Box 47"/>
          <p:cNvSpPr txBox="1">
            <a:spLocks noChangeArrowheads="1"/>
          </p:cNvSpPr>
          <p:nvPr/>
        </p:nvSpPr>
        <p:spPr bwMode="auto">
          <a:xfrm>
            <a:off x="815975" y="6096000"/>
            <a:ext cx="7504113" cy="368300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b="1"/>
              <a:t>SOL = </a:t>
            </a:r>
            <a:r>
              <a:rPr lang="en-US"/>
              <a:t>k! (1/k + 1/(k-1) + 1/(k-2) + … + 1)</a:t>
            </a:r>
            <a:r>
              <a:rPr lang="en-US" b="1"/>
              <a:t> </a:t>
            </a:r>
            <a:r>
              <a:rPr lang="en-US">
                <a:cs typeface="Arial" charset="0"/>
              </a:rPr>
              <a:t>≈</a:t>
            </a:r>
            <a:r>
              <a:rPr lang="en-US" b="1"/>
              <a:t> k! log(k)</a:t>
            </a:r>
            <a:r>
              <a:rPr lang="en-US"/>
              <a:t>, all bottom vertices.</a:t>
            </a:r>
          </a:p>
        </p:txBody>
      </p:sp>
      <p:sp>
        <p:nvSpPr>
          <p:cNvPr id="12336" name="Text Box 48"/>
          <p:cNvSpPr txBox="1">
            <a:spLocks noChangeArrowheads="1"/>
          </p:cNvSpPr>
          <p:nvPr/>
        </p:nvSpPr>
        <p:spPr bwMode="auto">
          <a:xfrm>
            <a:off x="6194425" y="1447800"/>
            <a:ext cx="2670175" cy="642938"/>
          </a:xfrm>
          <a:prstGeom prst="rect">
            <a:avLst/>
          </a:prstGeom>
          <a:solidFill>
            <a:srgbClr val="99FF99"/>
          </a:solidFill>
          <a:ln w="28440">
            <a:solidFill>
              <a:srgbClr val="00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Not a constant factor </a:t>
            </a:r>
          </a:p>
          <a:p>
            <a:r>
              <a:rPr lang="en-US"/>
              <a:t>approximation algorithm!</a:t>
            </a:r>
          </a:p>
        </p:txBody>
      </p:sp>
    </p:spTree>
    <p:extLst>
      <p:ext uri="{BB962C8B-B14F-4D97-AF65-F5344CB8AC3E}">
        <p14:creationId xmlns:p14="http://schemas.microsoft.com/office/powerpoint/2010/main" val="1303314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1" dur="5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4" dur="500"/>
                                        <p:tgtEl>
                                          <p:spTgt spid="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9" dur="500"/>
                                        <p:tgtEl>
                                          <p:spTgt spid="12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44" dur="500"/>
                                        <p:tgtEl>
                                          <p:spTgt spid="12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9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  <p:tav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0" dur="500" fill="hold"/>
                                        <p:tgtEl>
                                          <p:spTgt spid="12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  <p:tav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5" grpId="0" animBg="1"/>
      <p:bldP spid="12327" grpId="0" animBg="1"/>
      <p:bldP spid="12328" grpId="0" animBg="1"/>
      <p:bldP spid="123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A919B13C-8D8A-44A5-A198-5608F61195D1}" type="slidenum">
              <a:rPr lang="en-US"/>
              <a:pPr/>
              <a:t>32</a:t>
            </a:fld>
            <a:endParaRPr lang="en-US"/>
          </a:p>
        </p:txBody>
      </p:sp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1000125" y="609600"/>
            <a:ext cx="72088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Greedy Algorithm 1  </a:t>
            </a: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1150938" y="1600200"/>
            <a:ext cx="6665912" cy="368300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In </a:t>
            </a:r>
            <a:r>
              <a:rPr lang="en-US" i="1"/>
              <a:t>m</a:t>
            </a:r>
            <a:r>
              <a:rPr lang="en-US"/>
              <a:t> th iterations, algorithm removes at least half the edges of </a:t>
            </a:r>
            <a:r>
              <a:rPr lang="en-US" i="1"/>
              <a:t>G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470025" y="2693988"/>
            <a:ext cx="6124575" cy="917575"/>
          </a:xfrm>
          <a:prstGeom prst="rect">
            <a:avLst/>
          </a:prstGeom>
          <a:solidFill>
            <a:srgbClr val="BBE0E3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Thus</a:t>
            </a:r>
          </a:p>
          <a:p>
            <a:r>
              <a:rPr lang="en-US"/>
              <a:t>  			after </a:t>
            </a:r>
            <a:r>
              <a:rPr lang="en-US" i="1"/>
              <a:t>m</a:t>
            </a:r>
            <a:r>
              <a:rPr lang="en-US"/>
              <a:t>.log </a:t>
            </a:r>
            <a:r>
              <a:rPr lang="en-US" i="1"/>
              <a:t>|G|</a:t>
            </a:r>
            <a:r>
              <a:rPr lang="en-US"/>
              <a:t> iterations</a:t>
            </a:r>
          </a:p>
          <a:p>
            <a:r>
              <a:rPr lang="en-US"/>
              <a:t>				 all the edges of </a:t>
            </a:r>
            <a:r>
              <a:rPr lang="en-US" i="1"/>
              <a:t>G</a:t>
            </a:r>
            <a:r>
              <a:rPr lang="en-US"/>
              <a:t> have been removed 	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1233488" y="4545013"/>
            <a:ext cx="6640512" cy="368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Algorithm 1 computes a vertex cover of size	 </a:t>
            </a:r>
            <a:r>
              <a:rPr lang="en-US" i="1"/>
              <a:t>O(optimum. log n)</a:t>
            </a: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286000" y="5486400"/>
            <a:ext cx="4800600" cy="760413"/>
          </a:xfrm>
          <a:prstGeom prst="rect">
            <a:avLst/>
          </a:prstGeom>
          <a:solidFill>
            <a:srgbClr val="FFD32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200" i="1"/>
              <a:t>Greedy Algorithm 1</a:t>
            </a:r>
            <a:r>
              <a:rPr lang="en-US" sz="2200"/>
              <a:t> is an </a:t>
            </a:r>
            <a:r>
              <a:rPr lang="en-US" sz="2200" i="1"/>
              <a:t>O(log n) </a:t>
            </a:r>
          </a:p>
          <a:p>
            <a:r>
              <a:rPr lang="en-US" sz="2200" i="1"/>
              <a:t>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34859722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 additive="repl">
                                        <p:cTn id="11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4ADBBC1C-5A61-456A-B214-755F9F7E39D7}" type="slidenum">
              <a:rPr lang="en-US"/>
              <a:pPr/>
              <a:t>33</a:t>
            </a:fld>
            <a:endParaRPr lang="en-US"/>
          </a:p>
        </p:txBody>
      </p:sp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1778000" y="609600"/>
            <a:ext cx="56515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Vertex Cover: Algorithm 2  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744538" y="1552575"/>
            <a:ext cx="7750175" cy="504825"/>
          </a:xfrm>
          <a:prstGeom prst="rect">
            <a:avLst/>
          </a:prstGeom>
          <a:solidFill>
            <a:srgbClr val="FF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/>
              <a:t>Greedy approach does not always lead to the best approximation algorithm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3016250" y="2743200"/>
            <a:ext cx="3221051" cy="2033506"/>
          </a:xfrm>
          <a:prstGeom prst="rect">
            <a:avLst/>
          </a:prstGeom>
          <a:solidFill>
            <a:srgbClr val="CCE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i="1" dirty="0"/>
              <a:t>C =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</a:t>
            </a:r>
          </a:p>
          <a:p>
            <a:r>
              <a:rPr lang="en-US" i="1" dirty="0"/>
              <a:t>while G has </a:t>
            </a:r>
            <a:r>
              <a:rPr lang="en-US" i="1" dirty="0" smtClean="0"/>
              <a:t>at least </a:t>
            </a:r>
            <a:r>
              <a:rPr lang="en-US" i="1" dirty="0"/>
              <a:t>one edge</a:t>
            </a:r>
          </a:p>
          <a:p>
            <a:r>
              <a:rPr lang="en-US" i="1" dirty="0"/>
              <a:t>	(</a:t>
            </a:r>
            <a:r>
              <a:rPr lang="en-US" i="1" dirty="0" err="1"/>
              <a:t>u,v</a:t>
            </a:r>
            <a:r>
              <a:rPr lang="en-US" i="1" dirty="0"/>
              <a:t>) </a:t>
            </a:r>
            <a:r>
              <a:rPr lang="en-US" i="1" dirty="0" smtClean="0"/>
              <a:t> </a:t>
            </a:r>
            <a:r>
              <a:rPr lang="en-US" i="1" dirty="0"/>
              <a:t>of </a:t>
            </a:r>
            <a:r>
              <a:rPr lang="en-US" i="1" dirty="0" smtClean="0"/>
              <a:t>G do</a:t>
            </a:r>
            <a:endParaRPr lang="en-US" i="1" dirty="0"/>
          </a:p>
          <a:p>
            <a:r>
              <a:rPr lang="en-US" i="1" dirty="0"/>
              <a:t>	G = G \ {u, v}</a:t>
            </a:r>
          </a:p>
          <a:p>
            <a:r>
              <a:rPr lang="en-US" i="1" dirty="0"/>
              <a:t>	C = C </a:t>
            </a:r>
            <a:r>
              <a:rPr lang="en-US" i="1" dirty="0">
                <a:latin typeface="Symbol" charset="2"/>
                <a:ea typeface="Symbol" charset="2"/>
                <a:cs typeface="Symbol" charset="2"/>
              </a:rPr>
              <a:t></a:t>
            </a:r>
            <a:r>
              <a:rPr lang="en-US" i="1" dirty="0"/>
              <a:t> {</a:t>
            </a:r>
            <a:r>
              <a:rPr lang="en-US" i="1" dirty="0" smtClean="0"/>
              <a:t>u or </a:t>
            </a:r>
            <a:r>
              <a:rPr lang="en-US" i="1" dirty="0"/>
              <a:t>v}</a:t>
            </a:r>
          </a:p>
          <a:p>
            <a:r>
              <a:rPr lang="en-US" i="1" dirty="0"/>
              <a:t>return C</a:t>
            </a:r>
          </a:p>
          <a:p>
            <a:r>
              <a:rPr lang="en-US" dirty="0"/>
              <a:t>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914400" y="5029200"/>
            <a:ext cx="6858000" cy="1187450"/>
          </a:xfrm>
          <a:prstGeom prst="rect">
            <a:avLst/>
          </a:prstGeom>
          <a:solidFill>
            <a:srgbClr val="BDDD8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dirty="0"/>
              <a:t>For edge </a:t>
            </a:r>
            <a:r>
              <a:rPr lang="en-US" i="1" dirty="0"/>
              <a:t>(u, v)</a:t>
            </a:r>
            <a:r>
              <a:rPr lang="en-US" dirty="0"/>
              <a:t>, at least one of the </a:t>
            </a:r>
            <a:r>
              <a:rPr lang="en-US" dirty="0" smtClean="0"/>
              <a:t>vertices </a:t>
            </a:r>
            <a:r>
              <a:rPr lang="en-US" i="1" dirty="0"/>
              <a:t>u</a:t>
            </a:r>
            <a:r>
              <a:rPr lang="en-US" dirty="0"/>
              <a:t> or </a:t>
            </a:r>
            <a:r>
              <a:rPr lang="en-US" i="1" dirty="0"/>
              <a:t>v</a:t>
            </a:r>
            <a:r>
              <a:rPr lang="en-US" dirty="0"/>
              <a:t> must be in any </a:t>
            </a:r>
            <a:r>
              <a:rPr lang="en-US" dirty="0" smtClean="0"/>
              <a:t>of the optimal covers. 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FOLLOWS IT IS A 2 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96471983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BDA08DEE-4323-48C6-951E-321E87F08CB1}" type="slidenum">
              <a:rPr lang="en-US"/>
              <a:pPr/>
              <a:t>34</a:t>
            </a:fld>
            <a:endParaRPr lang="en-US"/>
          </a:p>
        </p:txBody>
      </p:sp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2424113" y="609600"/>
            <a:ext cx="43640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 sz="2800" b="1" i="1">
                <a:latin typeface="Comic Sans MS" pitchFamily="64" charset="0"/>
              </a:rPr>
              <a:t>Traveling Salesman  </a:t>
            </a: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717550" y="1600200"/>
            <a:ext cx="7480300" cy="1511300"/>
          </a:xfrm>
          <a:prstGeom prst="rect">
            <a:avLst/>
          </a:prstGeom>
          <a:solidFill>
            <a:srgbClr val="CCFFCC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n-US" i="1">
                <a:ea typeface="DejaVu Sans" pitchFamily="32" charset="0"/>
                <a:cs typeface="DejaVu Sans" pitchFamily="32" charset="0"/>
              </a:rPr>
              <a:t>Traveling salesman problem</a:t>
            </a:r>
            <a:r>
              <a:rPr lang="en-US">
                <a:ea typeface="DejaVu Sans" pitchFamily="32" charset="0"/>
                <a:cs typeface="DejaVu Sans" pitchFamily="32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>
                <a:ea typeface="DejaVu Sans" pitchFamily="32" charset="0"/>
                <a:cs typeface="DejaVu Sans" pitchFamily="32" charset="0"/>
              </a:rPr>
              <a:t>asks for the shortest Hamiltonian cycle in a weighted undirected graph.</a:t>
            </a:r>
            <a:r>
              <a:rPr lang="en-US" sz="2200">
                <a:ea typeface="DejaVu Sans" pitchFamily="32" charset="0"/>
                <a:cs typeface="DejaVu Sans" pitchFamily="32" charset="0"/>
              </a:rPr>
              <a:t>  </a:t>
            </a:r>
          </a:p>
          <a:p>
            <a:pPr>
              <a:lnSpc>
                <a:spcPct val="150000"/>
              </a:lnSpc>
            </a:pPr>
            <a:endParaRPr lang="en-US" sz="2200">
              <a:ea typeface="DejaVu Sans" pitchFamily="32" charset="0"/>
              <a:cs typeface="DejaVu Sans" pitchFamily="32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1939925" y="3657600"/>
            <a:ext cx="4175125" cy="368300"/>
          </a:xfrm>
          <a:prstGeom prst="rect">
            <a:avLst/>
          </a:prstGeom>
          <a:solidFill>
            <a:srgbClr val="FFCCFF"/>
          </a:solidFill>
          <a:ln w="9360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r>
              <a:rPr lang="en-US"/>
              <a:t>Traveling salesman problem is NP hard</a:t>
            </a:r>
          </a:p>
        </p:txBody>
      </p:sp>
    </p:spTree>
    <p:extLst>
      <p:ext uri="{BB962C8B-B14F-4D97-AF65-F5344CB8AC3E}">
        <p14:creationId xmlns:p14="http://schemas.microsoft.com/office/powerpoint/2010/main" val="17394139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 idx="4294967295"/>
          </p:nvPr>
        </p:nvSpPr>
        <p:spPr>
          <a:xfrm>
            <a:off x="457200" y="260350"/>
            <a:ext cx="8229600" cy="59848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smtClean="0">
                <a:latin typeface="Tahoma" pitchFamily="34" charset="0"/>
              </a:rPr>
              <a:t>Traveling Salesman Problem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87475"/>
            <a:ext cx="8229600" cy="4525963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en-US" altLang="en-US" smtClean="0">
                <a:latin typeface="Tahoma" pitchFamily="34" charset="0"/>
              </a:rPr>
              <a:t>ASSUMPTION: All pairwise distances exist and they obey triangular inequality:</a:t>
            </a:r>
          </a:p>
          <a:p>
            <a:pPr eaLnBrk="1" hangingPunct="1">
              <a:spcAft>
                <a:spcPct val="40000"/>
              </a:spcAft>
              <a:buFontTx/>
              <a:buNone/>
            </a:pPr>
            <a:r>
              <a:rPr lang="en-US" altLang="en-US" smtClean="0">
                <a:latin typeface="Tahoma" pitchFamily="34" charset="0"/>
              </a:rPr>
              <a:t>		w(a,c) ≤ w(a,b)+w(b,c)</a:t>
            </a:r>
          </a:p>
          <a:p>
            <a:pPr eaLnBrk="1" hangingPunct="1">
              <a:spcAft>
                <a:spcPct val="25000"/>
              </a:spcAft>
              <a:buFontTx/>
              <a:buChar char="•"/>
            </a:pPr>
            <a:r>
              <a:rPr lang="en-US" altLang="en-US" smtClean="0">
                <a:latin typeface="Tahoma" pitchFamily="34" charset="0"/>
              </a:rPr>
              <a:t>GOAL: find the shortest possible route that visits each city once and returns to the origin city</a:t>
            </a:r>
          </a:p>
          <a:p>
            <a:pPr eaLnBrk="1" hangingPunct="1">
              <a:buFontTx/>
              <a:buChar char="•"/>
            </a:pPr>
            <a:r>
              <a:rPr lang="en-US" altLang="en-US" smtClean="0">
                <a:latin typeface="Tahoma" pitchFamily="34" charset="0"/>
              </a:rPr>
              <a:t>Finding optimal route is slow (NP-hard)</a:t>
            </a:r>
          </a:p>
        </p:txBody>
      </p:sp>
    </p:spTree>
    <p:extLst>
      <p:ext uri="{BB962C8B-B14F-4D97-AF65-F5344CB8AC3E}">
        <p14:creationId xmlns:p14="http://schemas.microsoft.com/office/powerpoint/2010/main" val="11736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 idx="4294967295"/>
          </p:nvPr>
        </p:nvSpPr>
        <p:spPr>
          <a:xfrm>
            <a:off x="360363" y="188913"/>
            <a:ext cx="8351837" cy="70643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smtClean="0">
                <a:latin typeface="Tahoma" pitchFamily="34" charset="0"/>
              </a:rPr>
              <a:t>Double tree algorithm</a:t>
            </a:r>
          </a:p>
        </p:txBody>
      </p:sp>
      <p:sp>
        <p:nvSpPr>
          <p:cNvPr id="10243" name="TextBox 61"/>
          <p:cNvSpPr txBox="1">
            <a:spLocks noChangeArrowheads="1"/>
          </p:cNvSpPr>
          <p:nvPr/>
        </p:nvSpPr>
        <p:spPr bwMode="auto">
          <a:xfrm>
            <a:off x="395288" y="1233488"/>
            <a:ext cx="8388350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n-US" altLang="en-US" sz="2800">
                <a:latin typeface="Tahoma" pitchFamily="34" charset="0"/>
              </a:rPr>
              <a:t>TSP-doubletree(V,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WALK-OF-TREE(T);	</a:t>
            </a:r>
            <a:r>
              <a:rPr lang="en-US" altLang="en-US" sz="2800">
                <a:solidFill>
                  <a:schemeClr val="hlink"/>
                </a:solidFill>
                <a:latin typeface="Tahoma" pitchFamily="34" charset="0"/>
              </a:rPr>
              <a:t>//depth-first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-H-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B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A</a:t>
            </a:r>
            <a:r>
              <a:rPr lang="en-US" altLang="en-US" sz="2800">
                <a:latin typeface="Tahoma" pitchFamily="34" charset="0"/>
              </a:rPr>
              <a:t>-D-E-F-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-G-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E</a:t>
            </a:r>
            <a:r>
              <a:rPr lang="en-US" altLang="en-US" sz="2800">
                <a:latin typeface="Tahoma" pitchFamily="34" charset="0"/>
              </a:rPr>
              <a:t>-</a:t>
            </a:r>
            <a:r>
              <a:rPr lang="en-US" altLang="en-US" sz="2800">
                <a:solidFill>
                  <a:srgbClr val="7F7F7F"/>
                </a:solidFill>
                <a:latin typeface="Tahoma" pitchFamily="34" charset="0"/>
              </a:rPr>
              <a:t>D</a:t>
            </a:r>
            <a:r>
              <a:rPr lang="en-US" altLang="en-US" sz="2800">
                <a:latin typeface="Tahoma" pitchFamily="34" charset="0"/>
              </a:rPr>
              <a:t>-A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 	</a:t>
            </a:r>
            <a:r>
              <a:rPr lang="en-US" altLang="en-US" sz="2800">
                <a:solidFill>
                  <a:srgbClr val="CC0000"/>
                </a:solidFill>
                <a:latin typeface="Tahoma" pitchFamily="34" charset="0"/>
              </a:rPr>
              <a:t>// skip redundant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</a:t>
            </a:r>
            <a:r>
              <a:rPr lang="en-US" altLang="en-US" sz="2800">
                <a:latin typeface="Tahoma" pitchFamily="34" charset="0"/>
              </a:rPr>
              <a:t> A-B-C-H-D-E-F-G-A</a:t>
            </a: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2360613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B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4365625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D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2360613" y="4391025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A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6807200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G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1547813" y="597693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C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>
            <a:off x="5618163" y="4730750"/>
            <a:ext cx="496887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E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4365625" y="5297488"/>
            <a:ext cx="498475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F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3613150" y="6146800"/>
            <a:ext cx="500063" cy="4508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algn="l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fi-FI" altLang="en-US" sz="3000">
                <a:solidFill>
                  <a:srgbClr val="FFFFFF"/>
                </a:solidFill>
                <a:latin typeface="Calibri" panose="020F0502020204030204" pitchFamily="34" charset="0"/>
              </a:rPr>
              <a:t>H</a:t>
            </a:r>
            <a:endParaRPr lang="en-US" altLang="en-US" sz="3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14" name="Straight Connector 13"/>
          <p:cNvCxnSpPr>
            <a:stCxn id="9" idx="7"/>
            <a:endCxn id="5" idx="3"/>
          </p:cNvCxnSpPr>
          <p:nvPr/>
        </p:nvCxnSpPr>
        <p:spPr>
          <a:xfrm flipV="1">
            <a:off x="1973263" y="5681663"/>
            <a:ext cx="460375" cy="3619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5" idx="0"/>
          </p:cNvCxnSpPr>
          <p:nvPr/>
        </p:nvCxnSpPr>
        <p:spPr>
          <a:xfrm>
            <a:off x="2611438" y="4841875"/>
            <a:ext cx="0" cy="455613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6"/>
            <a:endCxn id="6" idx="2"/>
          </p:cNvCxnSpPr>
          <p:nvPr/>
        </p:nvCxnSpPr>
        <p:spPr>
          <a:xfrm>
            <a:off x="2859088" y="4616450"/>
            <a:ext cx="1506537" cy="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1"/>
            <a:endCxn id="5" idx="5"/>
          </p:cNvCxnSpPr>
          <p:nvPr/>
        </p:nvCxnSpPr>
        <p:spPr>
          <a:xfrm flipH="1" flipV="1">
            <a:off x="2786063" y="5681663"/>
            <a:ext cx="900112" cy="531812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6" idx="6"/>
            <a:endCxn id="10" idx="1"/>
          </p:cNvCxnSpPr>
          <p:nvPr/>
        </p:nvCxnSpPr>
        <p:spPr>
          <a:xfrm>
            <a:off x="4864100" y="4616450"/>
            <a:ext cx="827088" cy="180975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7"/>
            <a:endCxn id="10" idx="3"/>
          </p:cNvCxnSpPr>
          <p:nvPr/>
        </p:nvCxnSpPr>
        <p:spPr>
          <a:xfrm flipV="1">
            <a:off x="4791075" y="5114925"/>
            <a:ext cx="900113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1"/>
            <a:endCxn id="10" idx="5"/>
          </p:cNvCxnSpPr>
          <p:nvPr/>
        </p:nvCxnSpPr>
        <p:spPr>
          <a:xfrm flipH="1" flipV="1">
            <a:off x="6042025" y="5114925"/>
            <a:ext cx="838200" cy="247650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59" name="Straight Arrow Connector 63"/>
          <p:cNvCxnSpPr>
            <a:cxnSpLocks noChangeShapeType="1"/>
            <a:stCxn id="9" idx="6"/>
            <a:endCxn id="12" idx="2"/>
          </p:cNvCxnSpPr>
          <p:nvPr/>
        </p:nvCxnSpPr>
        <p:spPr bwMode="auto">
          <a:xfrm>
            <a:off x="2058988" y="6202363"/>
            <a:ext cx="1541462" cy="169862"/>
          </a:xfrm>
          <a:prstGeom prst="curvedConnector3">
            <a:avLst>
              <a:gd name="adj1" fmla="val 49949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0" name="Straight Arrow Connector 67"/>
          <p:cNvCxnSpPr>
            <a:cxnSpLocks noChangeShapeType="1"/>
            <a:endCxn id="6" idx="4"/>
          </p:cNvCxnSpPr>
          <p:nvPr/>
        </p:nvCxnSpPr>
        <p:spPr bwMode="auto">
          <a:xfrm rot="-5400000">
            <a:off x="3609181" y="5141119"/>
            <a:ext cx="1292225" cy="719138"/>
          </a:xfrm>
          <a:prstGeom prst="curvedConnector3">
            <a:avLst>
              <a:gd name="adj1" fmla="val 75426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1" name="Straight Arrow Connector 72"/>
          <p:cNvCxnSpPr>
            <a:cxnSpLocks noChangeShapeType="1"/>
            <a:stCxn id="11" idx="5"/>
            <a:endCxn id="8" idx="2"/>
          </p:cNvCxnSpPr>
          <p:nvPr/>
        </p:nvCxnSpPr>
        <p:spPr bwMode="auto">
          <a:xfrm rot="5400000" flipH="1" flipV="1">
            <a:off x="5707063" y="4606925"/>
            <a:ext cx="171450" cy="2003425"/>
          </a:xfrm>
          <a:prstGeom prst="curvedConnector4">
            <a:avLst>
              <a:gd name="adj1" fmla="val -31486"/>
              <a:gd name="adj2" fmla="val 64421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2" name="Straight Arrow Connector 77"/>
          <p:cNvCxnSpPr>
            <a:cxnSpLocks noChangeShapeType="1"/>
            <a:stCxn id="8" idx="0"/>
            <a:endCxn id="7" idx="7"/>
          </p:cNvCxnSpPr>
          <p:nvPr/>
        </p:nvCxnSpPr>
        <p:spPr bwMode="auto">
          <a:xfrm rot="5400000" flipH="1">
            <a:off x="4501357" y="2729706"/>
            <a:ext cx="839788" cy="4270375"/>
          </a:xfrm>
          <a:prstGeom prst="curvedConnector3">
            <a:avLst>
              <a:gd name="adj1" fmla="val 133648"/>
            </a:avLst>
          </a:prstGeom>
          <a:noFill/>
          <a:ln w="25400" algn="ctr">
            <a:solidFill>
              <a:srgbClr val="CC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3" name="Straight Arrow Connector 81"/>
          <p:cNvCxnSpPr>
            <a:cxnSpLocks noChangeShapeType="1"/>
          </p:cNvCxnSpPr>
          <p:nvPr/>
        </p:nvCxnSpPr>
        <p:spPr bwMode="auto">
          <a:xfrm flipH="1" flipV="1">
            <a:off x="6178550" y="5013325"/>
            <a:ext cx="687388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4" name="Straight Arrow Connector 86"/>
          <p:cNvCxnSpPr>
            <a:cxnSpLocks noChangeShapeType="1"/>
          </p:cNvCxnSpPr>
          <p:nvPr/>
        </p:nvCxnSpPr>
        <p:spPr bwMode="auto">
          <a:xfrm flipH="1">
            <a:off x="1858963" y="5635625"/>
            <a:ext cx="436562" cy="284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5" name="Straight Arrow Connector 89"/>
          <p:cNvCxnSpPr>
            <a:cxnSpLocks noChangeShapeType="1"/>
          </p:cNvCxnSpPr>
          <p:nvPr/>
        </p:nvCxnSpPr>
        <p:spPr bwMode="auto">
          <a:xfrm flipH="1" flipV="1">
            <a:off x="2735263" y="5805488"/>
            <a:ext cx="688975" cy="3968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6" name="Straight Arrow Connector 94"/>
          <p:cNvCxnSpPr>
            <a:cxnSpLocks noChangeShapeType="1"/>
          </p:cNvCxnSpPr>
          <p:nvPr/>
        </p:nvCxnSpPr>
        <p:spPr bwMode="auto">
          <a:xfrm>
            <a:off x="2984500" y="4446588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7" name="Straight Arrow Connector 96"/>
          <p:cNvCxnSpPr>
            <a:cxnSpLocks noChangeShapeType="1"/>
          </p:cNvCxnSpPr>
          <p:nvPr/>
        </p:nvCxnSpPr>
        <p:spPr bwMode="auto">
          <a:xfrm>
            <a:off x="4926013" y="4503738"/>
            <a:ext cx="752475" cy="16986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8" name="Straight Arrow Connector 100"/>
          <p:cNvCxnSpPr>
            <a:cxnSpLocks noChangeShapeType="1"/>
          </p:cNvCxnSpPr>
          <p:nvPr/>
        </p:nvCxnSpPr>
        <p:spPr bwMode="auto">
          <a:xfrm flipH="1">
            <a:off x="2420938" y="4843463"/>
            <a:ext cx="12700" cy="45243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69" name="Straight Arrow Connector 103"/>
          <p:cNvCxnSpPr>
            <a:cxnSpLocks noChangeShapeType="1"/>
          </p:cNvCxnSpPr>
          <p:nvPr/>
        </p:nvCxnSpPr>
        <p:spPr bwMode="auto">
          <a:xfrm flipV="1">
            <a:off x="4989513" y="5238750"/>
            <a:ext cx="750887" cy="2270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0" name="Straight Arrow Connector 106"/>
          <p:cNvCxnSpPr>
            <a:cxnSpLocks noChangeShapeType="1"/>
          </p:cNvCxnSpPr>
          <p:nvPr/>
        </p:nvCxnSpPr>
        <p:spPr bwMode="auto">
          <a:xfrm flipH="1" flipV="1">
            <a:off x="4926013" y="4786313"/>
            <a:ext cx="563562" cy="112712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1" name="Straight Arrow Connector 114"/>
          <p:cNvCxnSpPr>
            <a:cxnSpLocks noChangeShapeType="1"/>
          </p:cNvCxnSpPr>
          <p:nvPr/>
        </p:nvCxnSpPr>
        <p:spPr bwMode="auto">
          <a:xfrm flipH="1">
            <a:off x="2984500" y="4729163"/>
            <a:ext cx="1316038" cy="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2" name="Straight Arrow Connector 117"/>
          <p:cNvCxnSpPr>
            <a:cxnSpLocks noChangeShapeType="1"/>
          </p:cNvCxnSpPr>
          <p:nvPr/>
        </p:nvCxnSpPr>
        <p:spPr bwMode="auto">
          <a:xfrm flipV="1">
            <a:off x="2735263" y="4843463"/>
            <a:ext cx="0" cy="3952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3" name="Straight Arrow Connector 122"/>
          <p:cNvCxnSpPr>
            <a:cxnSpLocks noChangeShapeType="1"/>
          </p:cNvCxnSpPr>
          <p:nvPr/>
        </p:nvCxnSpPr>
        <p:spPr bwMode="auto">
          <a:xfrm flipV="1">
            <a:off x="2170113" y="5805488"/>
            <a:ext cx="439737" cy="3397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4" name="Straight Arrow Connector 126"/>
          <p:cNvCxnSpPr>
            <a:cxnSpLocks noChangeShapeType="1"/>
          </p:cNvCxnSpPr>
          <p:nvPr/>
        </p:nvCxnSpPr>
        <p:spPr bwMode="auto">
          <a:xfrm>
            <a:off x="2984500" y="5635625"/>
            <a:ext cx="750888" cy="4540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5" name="Straight Arrow Connector 129"/>
          <p:cNvCxnSpPr>
            <a:cxnSpLocks noChangeShapeType="1"/>
          </p:cNvCxnSpPr>
          <p:nvPr/>
        </p:nvCxnSpPr>
        <p:spPr bwMode="auto">
          <a:xfrm flipH="1">
            <a:off x="4738688" y="5013325"/>
            <a:ext cx="814387" cy="22542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76" name="Straight Arrow Connector 134"/>
          <p:cNvCxnSpPr>
            <a:cxnSpLocks noChangeShapeType="1"/>
          </p:cNvCxnSpPr>
          <p:nvPr/>
        </p:nvCxnSpPr>
        <p:spPr bwMode="auto">
          <a:xfrm>
            <a:off x="5989638" y="5238750"/>
            <a:ext cx="627062" cy="1698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424854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126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6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7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128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8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2931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293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293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293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293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293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293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126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Graph with N=8 nodes</a:t>
            </a:r>
          </a:p>
        </p:txBody>
      </p:sp>
    </p:spTree>
    <p:extLst>
      <p:ext uri="{BB962C8B-B14F-4D97-AF65-F5344CB8AC3E}">
        <p14:creationId xmlns:p14="http://schemas.microsoft.com/office/powerpoint/2010/main" val="244658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333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3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4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335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5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36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5498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5498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5498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5498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5498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5498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5498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331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13336" idx="4"/>
            <a:endCxn id="1333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1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1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32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32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332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2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333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2824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540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0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1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542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2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43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3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536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Tree traversal</a:t>
            </a:r>
          </a:p>
        </p:txBody>
      </p:sp>
      <p:cxnSp>
        <p:nvCxnSpPr>
          <p:cNvPr id="21" name="Straight Connector 20"/>
          <p:cNvCxnSpPr>
            <a:stCxn id="15406" idx="4"/>
            <a:endCxn id="15404" idx="0"/>
          </p:cNvCxnSpPr>
          <p:nvPr/>
        </p:nvCxnSpPr>
        <p:spPr>
          <a:xfrm>
            <a:off x="4176713" y="224155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65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6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7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8" name="AutoShape 47"/>
          <p:cNvCxnSpPr>
            <a:cxnSpLocks noChangeShapeType="1"/>
          </p:cNvCxnSpPr>
          <p:nvPr/>
        </p:nvCxnSpPr>
        <p:spPr bwMode="auto">
          <a:xfrm>
            <a:off x="4392613" y="195262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69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0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371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2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3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4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5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6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7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8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79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0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1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2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3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384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385" name="Rectangle 64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5386" name="Oval 65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23.8</a:t>
            </a:r>
            <a:endParaRPr lang="en-US" altLang="en-US" sz="3000"/>
          </a:p>
        </p:txBody>
      </p:sp>
      <p:sp>
        <p:nvSpPr>
          <p:cNvPr id="15387" name="Rectangle 6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8" name="Rectangle 67"/>
          <p:cNvSpPr>
            <a:spLocks noChangeArrowheads="1"/>
          </p:cNvSpPr>
          <p:nvPr/>
        </p:nvSpPr>
        <p:spPr bwMode="auto">
          <a:xfrm>
            <a:off x="428625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89" name="Rectangle 68"/>
          <p:cNvSpPr>
            <a:spLocks noChangeArrowheads="1"/>
          </p:cNvSpPr>
          <p:nvPr/>
        </p:nvSpPr>
        <p:spPr bwMode="auto">
          <a:xfrm>
            <a:off x="5257800" y="126841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0" name="Rectangle 69"/>
          <p:cNvSpPr>
            <a:spLocks noChangeArrowheads="1"/>
          </p:cNvSpPr>
          <p:nvPr/>
        </p:nvSpPr>
        <p:spPr bwMode="auto">
          <a:xfrm>
            <a:off x="5257800" y="1968500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1" name="Rectangle 70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2" name="Rectangle 71"/>
          <p:cNvSpPr>
            <a:spLocks noChangeArrowheads="1"/>
          </p:cNvSpPr>
          <p:nvPr/>
        </p:nvSpPr>
        <p:spPr bwMode="auto">
          <a:xfrm>
            <a:off x="3529013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3" name="Rectangle 72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4" name="Rectangle 73"/>
          <p:cNvSpPr>
            <a:spLocks noChangeArrowheads="1"/>
          </p:cNvSpPr>
          <p:nvPr/>
        </p:nvSpPr>
        <p:spPr bwMode="auto">
          <a:xfrm>
            <a:off x="6913563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5" name="Rectangle 74"/>
          <p:cNvSpPr>
            <a:spLocks noChangeArrowheads="1"/>
          </p:cNvSpPr>
          <p:nvPr/>
        </p:nvSpPr>
        <p:spPr bwMode="auto">
          <a:xfrm>
            <a:off x="8066088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6" name="Rectangle 75"/>
          <p:cNvSpPr>
            <a:spLocks noChangeArrowheads="1"/>
          </p:cNvSpPr>
          <p:nvPr/>
        </p:nvSpPr>
        <p:spPr bwMode="auto">
          <a:xfrm>
            <a:off x="7416800" y="35877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7" name="Rectangle 76"/>
          <p:cNvSpPr>
            <a:spLocks noChangeArrowheads="1"/>
          </p:cNvSpPr>
          <p:nvPr/>
        </p:nvSpPr>
        <p:spPr bwMode="auto">
          <a:xfrm>
            <a:off x="6913563" y="1844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8" name="Rectangle 77"/>
          <p:cNvSpPr>
            <a:spLocks noChangeArrowheads="1"/>
          </p:cNvSpPr>
          <p:nvPr/>
        </p:nvSpPr>
        <p:spPr bwMode="auto">
          <a:xfrm>
            <a:off x="6302375" y="24352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5399" name="Rectangle 78"/>
          <p:cNvSpPr>
            <a:spLocks noChangeArrowheads="1"/>
          </p:cNvSpPr>
          <p:nvPr/>
        </p:nvSpPr>
        <p:spPr bwMode="auto">
          <a:xfrm>
            <a:off x="4751388" y="45085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5400" name="Rectangle 79"/>
          <p:cNvSpPr>
            <a:spLocks noChangeArrowheads="1"/>
          </p:cNvSpPr>
          <p:nvPr/>
        </p:nvSpPr>
        <p:spPr bwMode="auto">
          <a:xfrm>
            <a:off x="4141788" y="5208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47993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/>
          </p:cNvSpPr>
          <p:nvPr/>
        </p:nvSpPr>
        <p:spPr bwMode="auto">
          <a:xfrm>
            <a:off x="395288" y="260350"/>
            <a:ext cx="82327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/>
          <a:lstStyle/>
          <a:p>
            <a:pPr algn="ctr" defTabSz="457200" eaLnBrk="1" hangingPunct="1"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 dirty="0" smtClean="0"/>
              <a:t>Need for Approximation </a:t>
            </a:r>
            <a:r>
              <a:rPr lang="en-US" altLang="en-US" sz="4000" b="1" dirty="0"/>
              <a:t>algorithms</a:t>
            </a:r>
            <a:endParaRPr lang="en-US" altLang="en-US" sz="3000" dirty="0"/>
          </a:p>
        </p:txBody>
      </p:sp>
      <p:sp>
        <p:nvSpPr>
          <p:cNvPr id="5123" name="Rectangle 17"/>
          <p:cNvSpPr>
            <a:spLocks noChangeArrowheads="1"/>
          </p:cNvSpPr>
          <p:nvPr/>
        </p:nvSpPr>
        <p:spPr bwMode="auto">
          <a:xfrm>
            <a:off x="539750" y="1343025"/>
            <a:ext cx="69484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Optimal </a:t>
            </a:r>
            <a:r>
              <a:rPr lang="en-US" altLang="en-US" sz="3200" dirty="0" smtClean="0">
                <a:ea typeface="SimSun" pitchFamily="2" charset="-122"/>
              </a:rPr>
              <a:t>algorithms are  </a:t>
            </a:r>
            <a:r>
              <a:rPr lang="en-US" altLang="en-US" sz="3200" dirty="0">
                <a:ea typeface="SimSun" pitchFamily="2" charset="-122"/>
              </a:rPr>
              <a:t>too </a:t>
            </a:r>
            <a:r>
              <a:rPr lang="en-US" altLang="en-US" sz="3200" dirty="0" smtClean="0">
                <a:ea typeface="SimSun" pitchFamily="2" charset="-122"/>
              </a:rPr>
              <a:t>slow.</a:t>
            </a:r>
            <a:endParaRPr lang="en-US" altLang="en-US" sz="3200" dirty="0">
              <a:ea typeface="SimSun" pitchFamily="2" charset="-122"/>
            </a:endParaRP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Heuristic algorithm </a:t>
            </a:r>
            <a:r>
              <a:rPr lang="en-US" altLang="en-US" sz="3200" dirty="0" smtClean="0">
                <a:ea typeface="SimSun" pitchFamily="2" charset="-122"/>
              </a:rPr>
              <a:t>are too uncertain.</a:t>
            </a:r>
            <a:endParaRPr lang="en-US" altLang="en-US" sz="3200" dirty="0">
              <a:ea typeface="SimSun" pitchFamily="2" charset="-122"/>
            </a:endParaRPr>
          </a:p>
          <a:p>
            <a:pPr eaLnBrk="1" hangingPunct="1">
              <a:spcAft>
                <a:spcPct val="25000"/>
              </a:spcAft>
              <a:buFontTx/>
              <a:buChar char="•"/>
              <a:tabLst>
                <a:tab pos="1619250" algn="l"/>
              </a:tabLst>
            </a:pPr>
            <a:r>
              <a:rPr lang="en-US" altLang="en-US" sz="3200" dirty="0">
                <a:ea typeface="SimSun" pitchFamily="2" charset="-122"/>
              </a:rPr>
              <a:t> </a:t>
            </a:r>
            <a:r>
              <a:rPr lang="en-US" altLang="en-US" sz="3200" dirty="0" smtClean="0">
                <a:ea typeface="SimSun" pitchFamily="2" charset="-122"/>
              </a:rPr>
              <a:t>The condition to provide </a:t>
            </a:r>
            <a:r>
              <a:rPr lang="en-US" altLang="en-US" sz="3200" dirty="0">
                <a:ea typeface="SimSun" pitchFamily="2" charset="-122"/>
              </a:rPr>
              <a:t>result with </a:t>
            </a:r>
            <a:r>
              <a:rPr lang="en-US" altLang="en-US" sz="3200" dirty="0" smtClean="0">
                <a:ea typeface="SimSun" pitchFamily="2" charset="-122"/>
              </a:rPr>
              <a:t>guarantee is :</a:t>
            </a:r>
            <a:endParaRPr lang="en-US" altLang="en-US" sz="3200" dirty="0">
              <a:ea typeface="SimSun" pitchFamily="2" charset="-122"/>
            </a:endParaRPr>
          </a:p>
        </p:txBody>
      </p:sp>
      <p:graphicFrame>
        <p:nvGraphicFramePr>
          <p:cNvPr id="5124" name="Object 5"/>
          <p:cNvGraphicFramePr>
            <a:graphicFrameLocks noChangeAspect="1"/>
          </p:cNvGraphicFramePr>
          <p:nvPr/>
        </p:nvGraphicFramePr>
        <p:xfrm>
          <a:off x="2957513" y="3259138"/>
          <a:ext cx="2157412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6" name="Equation" r:id="rId4" imgW="863225" imgH="457002" progId="Equation.3">
                  <p:embed/>
                </p:oleObj>
              </mc:Choice>
              <mc:Fallback>
                <p:oleObj name="Equation" r:id="rId4" imgW="863225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3259138"/>
                        <a:ext cx="2157412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792163" y="5054600"/>
          <a:ext cx="52657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" name="Equation" r:id="rId6" imgW="2108200" imgH="228600" progId="Equation.3">
                  <p:embed/>
                </p:oleObj>
              </mc:Choice>
              <mc:Fallback>
                <p:oleObj name="Equation" r:id="rId6" imgW="2108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5054600"/>
                        <a:ext cx="5265737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21"/>
          <p:cNvGraphicFramePr>
            <a:graphicFrameLocks noChangeAspect="1"/>
          </p:cNvGraphicFramePr>
          <p:nvPr/>
        </p:nvGraphicFramePr>
        <p:xfrm>
          <a:off x="863600" y="4522788"/>
          <a:ext cx="5916613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" name="Equation" r:id="rId8" imgW="2362200" imgH="203200" progId="Equation.3">
                  <p:embed/>
                </p:oleObj>
              </mc:Choice>
              <mc:Fallback>
                <p:oleObj name="Equation" r:id="rId8" imgW="23622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4522788"/>
                        <a:ext cx="5916613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47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7462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3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4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5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6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7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8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69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0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1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2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3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4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5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6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7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8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79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0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1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7482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3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4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5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6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7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8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89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0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1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92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66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67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68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69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70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71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72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7411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cxnSp>
        <p:nvCxnSpPr>
          <p:cNvPr id="17412" name="Straight Arrow Connector 94"/>
          <p:cNvCxnSpPr>
            <a:cxnSpLocks noChangeShapeType="1"/>
            <a:stCxn id="17" idx="3"/>
          </p:cNvCxnSpPr>
          <p:nvPr/>
        </p:nvCxnSpPr>
        <p:spPr bwMode="auto">
          <a:xfrm flipH="1">
            <a:off x="3960813" y="2058988"/>
            <a:ext cx="1587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3" name="Straight Arrow Connector 94"/>
          <p:cNvCxnSpPr>
            <a:cxnSpLocks noChangeShapeType="1"/>
          </p:cNvCxnSpPr>
          <p:nvPr/>
        </p:nvCxnSpPr>
        <p:spPr bwMode="auto">
          <a:xfrm flipH="1">
            <a:off x="3025775" y="4041775"/>
            <a:ext cx="862013" cy="9001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4" name="Straight Arrow Connector 94"/>
          <p:cNvCxnSpPr>
            <a:cxnSpLocks noChangeShapeType="1"/>
          </p:cNvCxnSpPr>
          <p:nvPr/>
        </p:nvCxnSpPr>
        <p:spPr bwMode="auto">
          <a:xfrm>
            <a:off x="4319588" y="2058988"/>
            <a:ext cx="1873250" cy="15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1873250" cy="15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6" name="Straight Arrow Connector 94"/>
          <p:cNvCxnSpPr>
            <a:cxnSpLocks noChangeShapeType="1"/>
          </p:cNvCxnSpPr>
          <p:nvPr/>
        </p:nvCxnSpPr>
        <p:spPr bwMode="auto">
          <a:xfrm flipV="1">
            <a:off x="4318000" y="2058988"/>
            <a:ext cx="1588" cy="18034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7" name="Straight Arrow Connector 94"/>
          <p:cNvCxnSpPr>
            <a:cxnSpLocks noChangeShapeType="1"/>
          </p:cNvCxnSpPr>
          <p:nvPr/>
        </p:nvCxnSpPr>
        <p:spPr bwMode="auto">
          <a:xfrm flipH="1" flipV="1">
            <a:off x="4391025" y="4041775"/>
            <a:ext cx="1042988" cy="201771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8" name="Straight Arrow Connector 94"/>
          <p:cNvCxnSpPr>
            <a:cxnSpLocks noChangeShapeType="1"/>
          </p:cNvCxnSpPr>
          <p:nvPr/>
        </p:nvCxnSpPr>
        <p:spPr bwMode="auto">
          <a:xfrm>
            <a:off x="4140200" y="4292600"/>
            <a:ext cx="936625" cy="1766888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9" name="Straight Arrow Connector 94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0" name="Straight Arrow Connector 94"/>
          <p:cNvCxnSpPr>
            <a:cxnSpLocks noChangeShapeType="1"/>
          </p:cNvCxnSpPr>
          <p:nvPr/>
        </p:nvCxnSpPr>
        <p:spPr bwMode="auto">
          <a:xfrm>
            <a:off x="6372225" y="2133600"/>
            <a:ext cx="900113" cy="792163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1" name="Straight Arrow Connector 94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2" name="Straight Arrow Connector 94"/>
          <p:cNvCxnSpPr>
            <a:cxnSpLocks noChangeShapeType="1"/>
          </p:cNvCxnSpPr>
          <p:nvPr/>
        </p:nvCxnSpPr>
        <p:spPr bwMode="auto">
          <a:xfrm flipH="1">
            <a:off x="6373813" y="2925763"/>
            <a:ext cx="898525" cy="863600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Straight Arrow Connector 94"/>
          <p:cNvCxnSpPr>
            <a:cxnSpLocks noChangeShapeType="1"/>
          </p:cNvCxnSpPr>
          <p:nvPr/>
        </p:nvCxnSpPr>
        <p:spPr bwMode="auto">
          <a:xfrm flipV="1">
            <a:off x="6624638" y="3176588"/>
            <a:ext cx="900112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4" name="Straight Arrow Connector 94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5" name="Straight Arrow Connector 94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901700" cy="790575"/>
          </a:xfrm>
          <a:prstGeom prst="straightConnector1">
            <a:avLst/>
          </a:prstGeom>
          <a:noFill/>
          <a:ln w="25400" algn="ctr">
            <a:solidFill>
              <a:schemeClr val="hlink"/>
            </a:solidFill>
            <a:prstDash val="sysDot"/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6" name="Rectangle 57"/>
          <p:cNvSpPr>
            <a:spLocks noChangeArrowheads="1"/>
          </p:cNvSpPr>
          <p:nvPr/>
        </p:nvSpPr>
        <p:spPr bwMode="auto">
          <a:xfrm>
            <a:off x="0" y="6369050"/>
            <a:ext cx="48720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A-B-C-B-H-B-A-D-E-F-E-G-E-D-A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sp>
        <p:nvSpPr>
          <p:cNvPr id="17427" name="Oval 58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grpSp>
        <p:nvGrpSpPr>
          <p:cNvPr id="17428" name="Group 59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17460" name="Line 60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61" name="Line 61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29" name="Group 62"/>
          <p:cNvGrpSpPr>
            <a:grpSpLocks/>
          </p:cNvGrpSpPr>
          <p:nvPr/>
        </p:nvGrpSpPr>
        <p:grpSpPr bwMode="auto">
          <a:xfrm>
            <a:off x="1655763" y="6416675"/>
            <a:ext cx="252412" cy="360363"/>
            <a:chOff x="793" y="2772"/>
            <a:chExt cx="341" cy="431"/>
          </a:xfrm>
        </p:grpSpPr>
        <p:sp>
          <p:nvSpPr>
            <p:cNvPr id="17458" name="Line 63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9" name="Line 64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0" name="Group 65"/>
          <p:cNvGrpSpPr>
            <a:grpSpLocks/>
          </p:cNvGrpSpPr>
          <p:nvPr/>
        </p:nvGrpSpPr>
        <p:grpSpPr bwMode="auto">
          <a:xfrm>
            <a:off x="1979613" y="6416675"/>
            <a:ext cx="252412" cy="360363"/>
            <a:chOff x="793" y="2772"/>
            <a:chExt cx="341" cy="431"/>
          </a:xfrm>
        </p:grpSpPr>
        <p:sp>
          <p:nvSpPr>
            <p:cNvPr id="17456" name="Line 66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7" name="Line 67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1" name="Group 68"/>
          <p:cNvGrpSpPr>
            <a:grpSpLocks/>
          </p:cNvGrpSpPr>
          <p:nvPr/>
        </p:nvGrpSpPr>
        <p:grpSpPr bwMode="auto">
          <a:xfrm>
            <a:off x="3240088" y="6416675"/>
            <a:ext cx="252412" cy="360363"/>
            <a:chOff x="793" y="2772"/>
            <a:chExt cx="341" cy="431"/>
          </a:xfrm>
        </p:grpSpPr>
        <p:sp>
          <p:nvSpPr>
            <p:cNvPr id="17454" name="Line 69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5" name="Line 70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2" name="Group 71"/>
          <p:cNvGrpSpPr>
            <a:grpSpLocks/>
          </p:cNvGrpSpPr>
          <p:nvPr/>
        </p:nvGrpSpPr>
        <p:grpSpPr bwMode="auto">
          <a:xfrm>
            <a:off x="3887788" y="6416675"/>
            <a:ext cx="252412" cy="360363"/>
            <a:chOff x="793" y="2772"/>
            <a:chExt cx="341" cy="431"/>
          </a:xfrm>
        </p:grpSpPr>
        <p:sp>
          <p:nvSpPr>
            <p:cNvPr id="17452" name="Line 72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3" name="Line 73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7433" name="Group 74"/>
          <p:cNvGrpSpPr>
            <a:grpSpLocks/>
          </p:cNvGrpSpPr>
          <p:nvPr/>
        </p:nvGrpSpPr>
        <p:grpSpPr bwMode="auto">
          <a:xfrm>
            <a:off x="4211638" y="6416675"/>
            <a:ext cx="252412" cy="360363"/>
            <a:chOff x="793" y="2772"/>
            <a:chExt cx="341" cy="431"/>
          </a:xfrm>
        </p:grpSpPr>
        <p:sp>
          <p:nvSpPr>
            <p:cNvPr id="17450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451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cxnSp>
        <p:nvCxnSpPr>
          <p:cNvPr id="17434" name="Straight Arrow Connector 94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5" name="Straight Arrow Connector 94"/>
          <p:cNvCxnSpPr>
            <a:cxnSpLocks noChangeShapeType="1"/>
          </p:cNvCxnSpPr>
          <p:nvPr/>
        </p:nvCxnSpPr>
        <p:spPr bwMode="auto">
          <a:xfrm flipV="1">
            <a:off x="5434013" y="2060575"/>
            <a:ext cx="758825" cy="399891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6" name="Straight Arrow Connector 94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37" name="Straight Arrow Connector 94"/>
          <p:cNvCxnSpPr>
            <a:cxnSpLocks noChangeShapeType="1"/>
          </p:cNvCxnSpPr>
          <p:nvPr/>
        </p:nvCxnSpPr>
        <p:spPr bwMode="auto">
          <a:xfrm flipH="1" flipV="1">
            <a:off x="4319588" y="1701800"/>
            <a:ext cx="4249737" cy="2087563"/>
          </a:xfrm>
          <a:prstGeom prst="straightConnector1">
            <a:avLst/>
          </a:prstGeom>
          <a:noFill/>
          <a:ln w="38100" algn="ctr">
            <a:solidFill>
              <a:srgbClr val="CC0000"/>
            </a:solidFill>
            <a:round/>
            <a:headEnd/>
            <a:tailEnd type="arrow" w="med" len="med"/>
          </a:ln>
          <a:effectLst>
            <a:outerShdw dist="23000" dir="5400000" rotWithShape="0">
              <a:srgbClr val="000000">
                <a:alpha val="3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38" name="Freeform 81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39" name="Freeform 82"/>
          <p:cNvSpPr>
            <a:spLocks/>
          </p:cNvSpPr>
          <p:nvPr/>
        </p:nvSpPr>
        <p:spPr bwMode="auto">
          <a:xfrm>
            <a:off x="3095625" y="6308725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0" name="Freeform 83"/>
          <p:cNvSpPr>
            <a:spLocks/>
          </p:cNvSpPr>
          <p:nvPr/>
        </p:nvSpPr>
        <p:spPr bwMode="auto">
          <a:xfrm>
            <a:off x="1582738" y="6273800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1" name="Freeform 84"/>
          <p:cNvSpPr>
            <a:spLocks/>
          </p:cNvSpPr>
          <p:nvPr/>
        </p:nvSpPr>
        <p:spPr bwMode="auto">
          <a:xfrm>
            <a:off x="3814763" y="6308725"/>
            <a:ext cx="793750" cy="142875"/>
          </a:xfrm>
          <a:custGeom>
            <a:avLst/>
            <a:gdLst>
              <a:gd name="T0" fmla="*/ 0 w 363"/>
              <a:gd name="T1" fmla="*/ 166336899 h 94"/>
              <a:gd name="T2" fmla="*/ 870212397 w 363"/>
              <a:gd name="T3" fmla="*/ 9241277 h 94"/>
              <a:gd name="T4" fmla="*/ 1735644800 w 363"/>
              <a:gd name="T5" fmla="*/ 217162400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7442" name="Rectangle 85"/>
          <p:cNvSpPr>
            <a:spLocks noChangeArrowheads="1"/>
          </p:cNvSpPr>
          <p:nvPr/>
        </p:nvSpPr>
        <p:spPr bwMode="auto">
          <a:xfrm>
            <a:off x="2844800" y="41497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3" name="Rectangle 86"/>
          <p:cNvSpPr>
            <a:spLocks noChangeArrowheads="1"/>
          </p:cNvSpPr>
          <p:nvPr/>
        </p:nvSpPr>
        <p:spPr bwMode="auto">
          <a:xfrm>
            <a:off x="3563938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4" name="Rectangle 87"/>
          <p:cNvSpPr>
            <a:spLocks noChangeArrowheads="1"/>
          </p:cNvSpPr>
          <p:nvPr/>
        </p:nvSpPr>
        <p:spPr bwMode="auto">
          <a:xfrm>
            <a:off x="3565525" y="57483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17445" name="Rectangle 88"/>
          <p:cNvSpPr>
            <a:spLocks noChangeArrowheads="1"/>
          </p:cNvSpPr>
          <p:nvPr/>
        </p:nvSpPr>
        <p:spPr bwMode="auto">
          <a:xfrm>
            <a:off x="5156200" y="3300413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17</a:t>
            </a:r>
            <a:endParaRPr lang="en-US" altLang="en-US" sz="2600" b="1"/>
          </a:p>
        </p:txBody>
      </p:sp>
      <p:sp>
        <p:nvSpPr>
          <p:cNvPr id="17446" name="Rectangle 89"/>
          <p:cNvSpPr>
            <a:spLocks noChangeArrowheads="1"/>
          </p:cNvSpPr>
          <p:nvPr/>
        </p:nvSpPr>
        <p:spPr bwMode="auto">
          <a:xfrm>
            <a:off x="6302375" y="23844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7" name="Rectangle 90"/>
          <p:cNvSpPr>
            <a:spLocks noChangeArrowheads="1"/>
          </p:cNvSpPr>
          <p:nvPr/>
        </p:nvSpPr>
        <p:spPr bwMode="auto">
          <a:xfrm>
            <a:off x="6302375" y="297656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8" name="Rectangle 91"/>
          <p:cNvSpPr>
            <a:spLocks noChangeArrowheads="1"/>
          </p:cNvSpPr>
          <p:nvPr/>
        </p:nvSpPr>
        <p:spPr bwMode="auto">
          <a:xfrm>
            <a:off x="7127875" y="4005263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17449" name="Rectangle 92"/>
          <p:cNvSpPr>
            <a:spLocks noChangeArrowheads="1"/>
          </p:cNvSpPr>
          <p:nvPr/>
        </p:nvSpPr>
        <p:spPr bwMode="auto">
          <a:xfrm>
            <a:off x="4967288" y="2255838"/>
            <a:ext cx="7842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20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55226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5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194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94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4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95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112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112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112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112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112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112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113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1945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Algorithm example</a:t>
            </a:r>
            <a:br>
              <a:rPr lang="en-US" altLang="en-US" sz="4000" b="1"/>
            </a:br>
            <a:r>
              <a:rPr lang="en-US" altLang="en-US" sz="3000"/>
              <a:t>Final result</a:t>
            </a:r>
          </a:p>
        </p:txBody>
      </p:sp>
      <p:cxnSp>
        <p:nvCxnSpPr>
          <p:cNvPr id="21" name="Straight Connector 20"/>
          <p:cNvCxnSpPr>
            <a:stCxn id="19475" idx="4"/>
            <a:endCxn id="1947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61" name="AutoShape 44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2" name="AutoShape 45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3" name="AutoShape 46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4" name="AutoShape 47"/>
          <p:cNvCxnSpPr>
            <a:cxnSpLocks noChangeShapeType="1"/>
          </p:cNvCxnSpPr>
          <p:nvPr/>
        </p:nvCxnSpPr>
        <p:spPr bwMode="auto">
          <a:xfrm>
            <a:off x="6624638" y="4076700"/>
            <a:ext cx="1692275" cy="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5" name="AutoShape 48"/>
          <p:cNvCxnSpPr>
            <a:cxnSpLocks noChangeShapeType="1"/>
            <a:stCxn id="17" idx="5"/>
          </p:cNvCxnSpPr>
          <p:nvPr/>
        </p:nvCxnSpPr>
        <p:spPr bwMode="auto">
          <a:xfrm>
            <a:off x="4319588" y="2058988"/>
            <a:ext cx="4070350" cy="18034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6" name="AutoShape 49"/>
          <p:cNvCxnSpPr>
            <a:cxnSpLocks noChangeShapeType="1"/>
          </p:cNvCxnSpPr>
          <p:nvPr/>
        </p:nvCxnSpPr>
        <p:spPr bwMode="auto">
          <a:xfrm>
            <a:off x="3203575" y="5372100"/>
            <a:ext cx="1873250" cy="6873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467" name="AutoShape 50"/>
          <p:cNvCxnSpPr>
            <a:cxnSpLocks noChangeShapeType="1"/>
          </p:cNvCxnSpPr>
          <p:nvPr/>
        </p:nvCxnSpPr>
        <p:spPr bwMode="auto">
          <a:xfrm flipH="1">
            <a:off x="5256213" y="2060575"/>
            <a:ext cx="936625" cy="3925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468" name="Oval 51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19.1</a:t>
            </a:r>
            <a:endParaRPr lang="en-US" altLang="en-US" sz="3000"/>
          </a:p>
        </p:txBody>
      </p:sp>
      <p:sp>
        <p:nvSpPr>
          <p:cNvPr id="19469" name="Rectangle 52"/>
          <p:cNvSpPr>
            <a:spLocks noChangeArrowheads="1"/>
          </p:cNvSpPr>
          <p:nvPr/>
        </p:nvSpPr>
        <p:spPr bwMode="auto">
          <a:xfrm>
            <a:off x="0" y="6369050"/>
            <a:ext cx="29638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A-B-C-H-D-E-F-G-A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45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Content Placeholder 3"/>
          <p:cNvGraphicFramePr>
            <a:graphicFrameLocks noChangeAspect="1"/>
          </p:cNvGraphicFramePr>
          <p:nvPr>
            <p:ph idx="4294967295"/>
          </p:nvPr>
        </p:nvGraphicFramePr>
        <p:xfrm>
          <a:off x="1295400" y="1958975"/>
          <a:ext cx="2565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1028700" imgH="228600" progId="Equation.3">
                  <p:embed/>
                </p:oleObj>
              </mc:Choice>
              <mc:Fallback>
                <p:oleObj name="Equation" r:id="rId3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58975"/>
                        <a:ext cx="2565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3"/>
          <p:cNvGraphicFramePr>
            <a:graphicFrameLocks noChangeAspect="1"/>
          </p:cNvGraphicFramePr>
          <p:nvPr/>
        </p:nvGraphicFramePr>
        <p:xfrm>
          <a:off x="1052513" y="4805363"/>
          <a:ext cx="35909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1447800" imgH="228600" progId="Equation.3">
                  <p:embed/>
                </p:oleObj>
              </mc:Choice>
              <mc:Fallback>
                <p:oleObj name="Equation" r:id="rId5" imgW="1447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805363"/>
                        <a:ext cx="359092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1042988" y="5383213"/>
          <a:ext cx="4902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1968500" imgH="457200" progId="Equation.3">
                  <p:embed/>
                </p:oleObj>
              </mc:Choice>
              <mc:Fallback>
                <p:oleObj name="Equation" r:id="rId7" imgW="19685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383213"/>
                        <a:ext cx="49022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Object 4"/>
          <p:cNvGraphicFramePr>
            <a:graphicFrameLocks noChangeAspect="1"/>
          </p:cNvGraphicFramePr>
          <p:nvPr/>
        </p:nvGraphicFramePr>
        <p:xfrm>
          <a:off x="6737350" y="5734050"/>
          <a:ext cx="82232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9" imgW="312425" imgH="159938" progId="Equation.3">
                  <p:embed/>
                </p:oleObj>
              </mc:Choice>
              <mc:Fallback>
                <p:oleObj name="Equation" r:id="rId9" imgW="312425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7350" y="5734050"/>
                        <a:ext cx="82232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2 Marcador de contenido"/>
          <p:cNvSpPr>
            <a:spLocks/>
          </p:cNvSpPr>
          <p:nvPr/>
        </p:nvSpPr>
        <p:spPr bwMode="auto">
          <a:xfrm>
            <a:off x="457200" y="1350963"/>
            <a:ext cx="8328025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1" name="2 Marcador de contenido"/>
          <p:cNvSpPr>
            <a:spLocks/>
          </p:cNvSpPr>
          <p:nvPr/>
        </p:nvSpPr>
        <p:spPr bwMode="auto">
          <a:xfrm>
            <a:off x="395288" y="27082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21512" name="Content Placeholder 3"/>
          <p:cNvGraphicFramePr>
            <a:graphicFrameLocks noChangeAspect="1"/>
          </p:cNvGraphicFramePr>
          <p:nvPr/>
        </p:nvGraphicFramePr>
        <p:xfrm>
          <a:off x="1187450" y="3573463"/>
          <a:ext cx="1739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11" imgW="698500" imgH="228600" progId="Equation.3">
                  <p:embed/>
                </p:oleObj>
              </mc:Choice>
              <mc:Fallback>
                <p:oleObj name="Equation" r:id="rId11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573463"/>
                        <a:ext cx="1739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2 Marcador de contenido"/>
          <p:cNvSpPr>
            <a:spLocks/>
          </p:cNvSpPr>
          <p:nvPr/>
        </p:nvSpPr>
        <p:spPr bwMode="auto">
          <a:xfrm>
            <a:off x="395288" y="4184650"/>
            <a:ext cx="8328025" cy="46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Tree traversal includes all edges twice:</a:t>
            </a:r>
            <a:endParaRPr lang="en-US" altLang="en-US" sz="3000" b="1"/>
          </a:p>
        </p:txBody>
      </p:sp>
      <p:sp>
        <p:nvSpPr>
          <p:cNvPr id="21514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Analysis of error bound</a:t>
            </a:r>
            <a:br>
              <a:rPr lang="en-US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1-approximation algorithm</a:t>
            </a:r>
          </a:p>
        </p:txBody>
      </p:sp>
    </p:spTree>
    <p:extLst>
      <p:ext uri="{BB962C8B-B14F-4D97-AF65-F5344CB8AC3E}">
        <p14:creationId xmlns:p14="http://schemas.microsoft.com/office/powerpoint/2010/main" val="289521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 idx="4294967295"/>
          </p:nvPr>
        </p:nvSpPr>
        <p:spPr>
          <a:xfrm>
            <a:off x="250825" y="274638"/>
            <a:ext cx="8435975" cy="598487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l-GR" altLang="en-US" b="1" smtClean="0">
                <a:latin typeface="Tahoma" pitchFamily="34" charset="0"/>
              </a:rPr>
              <a:t>Christofides</a:t>
            </a:r>
            <a:r>
              <a:rPr lang="en-US" altLang="en-US" b="1" smtClean="0">
                <a:latin typeface="Tahoma" pitchFamily="34" charset="0"/>
              </a:rPr>
              <a:t> algorithm</a:t>
            </a:r>
            <a:endParaRPr lang="en-US" altLang="en-US" smtClean="0">
              <a:latin typeface="Tahoma" pitchFamily="34" charset="0"/>
            </a:endParaRPr>
          </a:p>
        </p:txBody>
      </p:sp>
      <p:sp>
        <p:nvSpPr>
          <p:cNvPr id="22531" name="TextBox 61"/>
          <p:cNvSpPr txBox="1">
            <a:spLocks noChangeArrowheads="1"/>
          </p:cNvSpPr>
          <p:nvPr/>
        </p:nvSpPr>
        <p:spPr bwMode="auto">
          <a:xfrm>
            <a:off x="395288" y="1484313"/>
            <a:ext cx="8388350" cy="379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533400" algn="l"/>
                <a:tab pos="1428750" algn="l"/>
                <a:tab pos="5029200" algn="l"/>
              </a:tabLst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tabLst>
                <a:tab pos="533400" algn="l"/>
                <a:tab pos="1428750" algn="l"/>
                <a:tab pos="5029200" algn="l"/>
              </a:tabLst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tabLst>
                <a:tab pos="533400" algn="l"/>
                <a:tab pos="1428750" algn="l"/>
                <a:tab pos="5029200" algn="l"/>
              </a:tabLst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tabLst>
                <a:tab pos="533400" algn="l"/>
                <a:tab pos="1428750" algn="l"/>
                <a:tab pos="5029200" algn="l"/>
              </a:tabLst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Aft>
                <a:spcPct val="25000"/>
              </a:spcAft>
            </a:pPr>
            <a:r>
              <a:rPr lang="el-GR" altLang="en-US" b="1">
                <a:latin typeface="Tahoma" pitchFamily="34" charset="0"/>
              </a:rPr>
              <a:t>Christofides</a:t>
            </a:r>
            <a:r>
              <a:rPr lang="en-US" altLang="en-US" b="1">
                <a:latin typeface="Tahoma" pitchFamily="34" charset="0"/>
              </a:rPr>
              <a:t>(V, E)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T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MST(V, E);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Find Euler tour:</a:t>
            </a: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D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FindOddNodes(T);</a:t>
            </a:r>
            <a:endParaRPr lang="en-US" altLang="en-US" sz="2800">
              <a:latin typeface="Tahoma" pitchFamily="34" charset="0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	M</a:t>
            </a:r>
            <a:r>
              <a:rPr lang="en-US" altLang="en-US" sz="2800" baseline="300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PerfectMatch(D);</a:t>
            </a:r>
          </a:p>
          <a:p>
            <a:pPr eaLnBrk="1" hangingPunct="1"/>
            <a:r>
              <a:rPr lang="fi-FI" altLang="en-US" sz="2800">
                <a:latin typeface="Tahoma" pitchFamily="34" charset="0"/>
                <a:sym typeface="Symbol" pitchFamily="18" charset="2"/>
              </a:rPr>
              <a:t>		H</a:t>
            </a:r>
            <a:r>
              <a:rPr lang="en-US" altLang="en-US" sz="2800">
                <a:latin typeface="Tahoma" pitchFamily="34" charset="0"/>
              </a:rPr>
              <a:t>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 T+M;</a:t>
            </a:r>
          </a:p>
          <a:p>
            <a:pPr eaLnBrk="1" hangingPunct="1">
              <a:spcAft>
                <a:spcPct val="25000"/>
              </a:spcAft>
            </a:pPr>
            <a:r>
              <a:rPr lang="fi-FI" altLang="en-US" sz="2800">
                <a:latin typeface="Tahoma" pitchFamily="34" charset="0"/>
                <a:sym typeface="Symbol" pitchFamily="18" charset="2"/>
              </a:rPr>
              <a:t>	</a:t>
            </a:r>
            <a:r>
              <a:rPr lang="en-US" altLang="en-US" sz="2800">
                <a:latin typeface="Tahoma" pitchFamily="34" charset="0"/>
              </a:rPr>
              <a:t>	R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EulerTour(H); </a:t>
            </a:r>
            <a:endParaRPr lang="en-US" altLang="en-US" sz="2800">
              <a:latin typeface="Tahoma" pitchFamily="34" charset="0"/>
              <a:sym typeface="Symbol" pitchFamily="18" charset="2"/>
            </a:endParaRPr>
          </a:p>
          <a:p>
            <a:pPr eaLnBrk="1" hangingPunct="1"/>
            <a:r>
              <a:rPr lang="en-US" altLang="en-US" sz="2800">
                <a:latin typeface="Tahoma" pitchFamily="34" charset="0"/>
              </a:rPr>
              <a:t>	S </a:t>
            </a:r>
            <a:r>
              <a:rPr lang="en-US" altLang="en-US" sz="2800">
                <a:latin typeface="Tahoma" pitchFamily="34" charset="0"/>
                <a:sym typeface="Symbol" pitchFamily="18" charset="2"/>
              </a:rPr>
              <a:t></a:t>
            </a:r>
            <a:r>
              <a:rPr lang="en-US" altLang="en-US" sz="2800">
                <a:latin typeface="Tahoma" pitchFamily="34" charset="0"/>
              </a:rPr>
              <a:t> SHORTCUTS(R);		</a:t>
            </a:r>
          </a:p>
        </p:txBody>
      </p:sp>
    </p:spTree>
    <p:extLst>
      <p:ext uri="{BB962C8B-B14F-4D97-AF65-F5344CB8AC3E}">
        <p14:creationId xmlns:p14="http://schemas.microsoft.com/office/powerpoint/2010/main" val="36104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3571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2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3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4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5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6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7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8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79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0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1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2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3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4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5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6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7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8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89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0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3591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2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3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4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5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6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7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8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599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0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3601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6522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65221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65222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65223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65224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65225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65226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355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Minimum spanning tree</a:t>
            </a:r>
          </a:p>
        </p:txBody>
      </p:sp>
      <p:cxnSp>
        <p:nvCxnSpPr>
          <p:cNvPr id="21" name="Straight Connector 20"/>
          <p:cNvCxnSpPr>
            <a:stCxn id="23576" idx="4"/>
            <a:endCxn id="23574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57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8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59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0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1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562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563" name="Rectangle 50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4" name="Rectangle 51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5" name="Rectangle 52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6" name="Rectangle 53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3567" name="Rectangle 54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8" name="Rectangle 55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69" name="Rectangle 56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3570" name="Oval 57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11.9</a:t>
            </a:r>
            <a:endParaRPr lang="en-US" altLang="en-US" sz="3000"/>
          </a:p>
        </p:txBody>
      </p:sp>
    </p:spTree>
    <p:extLst>
      <p:ext uri="{BB962C8B-B14F-4D97-AF65-F5344CB8AC3E}">
        <p14:creationId xmlns:p14="http://schemas.microsoft.com/office/powerpoint/2010/main" val="1080869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Oval 99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3" name="Oval 101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4" name="Oval 100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5" name="Oval 102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6" name="Oval 103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5607" name="Oval 98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cxnSp>
        <p:nvCxnSpPr>
          <p:cNvPr id="21" name="Straight Connector 20"/>
          <p:cNvCxnSpPr>
            <a:stCxn id="25622" idx="4"/>
            <a:endCxn id="25620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5609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5617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8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19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0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1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2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3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4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5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6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7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8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29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0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1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2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3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4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5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6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5637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8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39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0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1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2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3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4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5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6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5647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753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754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754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754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754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754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754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561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Detect the nodes with odd degree</a:t>
            </a:r>
          </a:p>
        </p:txBody>
      </p:sp>
      <p:cxnSp>
        <p:nvCxnSpPr>
          <p:cNvPr id="25611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2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3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4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5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616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89278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val 2"/>
          <p:cNvSpPr>
            <a:spLocks noChangeArrowheads="1"/>
          </p:cNvSpPr>
          <p:nvPr/>
        </p:nvSpPr>
        <p:spPr bwMode="auto">
          <a:xfrm>
            <a:off x="2663825" y="4833938"/>
            <a:ext cx="719138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1" name="Oval 3"/>
          <p:cNvSpPr>
            <a:spLocks noChangeArrowheads="1"/>
          </p:cNvSpPr>
          <p:nvPr/>
        </p:nvSpPr>
        <p:spPr bwMode="auto">
          <a:xfrm>
            <a:off x="82089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2" name="Oval 4"/>
          <p:cNvSpPr>
            <a:spLocks noChangeArrowheads="1"/>
          </p:cNvSpPr>
          <p:nvPr/>
        </p:nvSpPr>
        <p:spPr bwMode="auto">
          <a:xfrm>
            <a:off x="7164388" y="2565400"/>
            <a:ext cx="719137" cy="719138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3" name="Oval 5"/>
          <p:cNvSpPr>
            <a:spLocks noChangeArrowheads="1"/>
          </p:cNvSpPr>
          <p:nvPr/>
        </p:nvSpPr>
        <p:spPr bwMode="auto">
          <a:xfrm>
            <a:off x="6011863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4" name="Oval 6"/>
          <p:cNvSpPr>
            <a:spLocks noChangeArrowheads="1"/>
          </p:cNvSpPr>
          <p:nvPr/>
        </p:nvSpPr>
        <p:spPr bwMode="auto">
          <a:xfrm>
            <a:off x="4897438" y="58785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sp>
        <p:nvSpPr>
          <p:cNvPr id="27655" name="Oval 7"/>
          <p:cNvSpPr>
            <a:spLocks noChangeArrowheads="1"/>
          </p:cNvSpPr>
          <p:nvPr/>
        </p:nvSpPr>
        <p:spPr bwMode="auto">
          <a:xfrm>
            <a:off x="3779838" y="3681413"/>
            <a:ext cx="719137" cy="7191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altLang="en-US" sz="3000"/>
          </a:p>
        </p:txBody>
      </p:sp>
      <p:grpSp>
        <p:nvGrpSpPr>
          <p:cNvPr id="27656" name="Group 9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7664" name="Rectangle 10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5" name="Rectangle 11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6" name="Rectangle 12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7" name="Rectangle 13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8" name="Rectangle 14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69" name="Rectangle 15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0" name="Rectangle 16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1" name="Rectangle 17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2" name="Rectangle 18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3" name="Rectangle 19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4" name="Rectangle 20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5" name="Rectangle 21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6" name="Rectangle 22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7" name="Rectangle 23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8" name="Rectangle 24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79" name="Rectangle 25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0" name="Rectangle 26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1" name="Rectangle 27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2" name="Rectangle 28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3" name="Rectangle 29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7684" name="Line 30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5" name="Line 31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6" name="Line 32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7" name="Line 33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8" name="Line 34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89" name="Line 35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0" name="Line 36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1" name="Line 37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2" name="Line 38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3" name="Line 39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694" name="Line 40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9560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9562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9563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9564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9565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9566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9567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27657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Matching the nodes</a:t>
            </a:r>
          </a:p>
        </p:txBody>
      </p:sp>
      <p:cxnSp>
        <p:nvCxnSpPr>
          <p:cNvPr id="27658" name="AutoShape 56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59" name="AutoShape 57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660" name="AutoShape 58"/>
          <p:cNvCxnSpPr>
            <a:cxnSpLocks noChangeShapeType="1"/>
          </p:cNvCxnSpPr>
          <p:nvPr/>
        </p:nvCxnSpPr>
        <p:spPr bwMode="auto">
          <a:xfrm flipH="1">
            <a:off x="5256213" y="4219575"/>
            <a:ext cx="938212" cy="1766888"/>
          </a:xfrm>
          <a:prstGeom prst="straightConnector1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661" name="Rectangle 59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27662" name="Rectangle 60"/>
          <p:cNvSpPr>
            <a:spLocks noChangeArrowheads="1"/>
          </p:cNvSpPr>
          <p:nvPr/>
        </p:nvSpPr>
        <p:spPr bwMode="auto">
          <a:xfrm>
            <a:off x="5184775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27663" name="Rectangle 61"/>
          <p:cNvSpPr>
            <a:spLocks noChangeArrowheads="1"/>
          </p:cNvSpPr>
          <p:nvPr/>
        </p:nvSpPr>
        <p:spPr bwMode="auto">
          <a:xfrm>
            <a:off x="7956550" y="310515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</p:spTree>
    <p:extLst>
      <p:ext uri="{BB962C8B-B14F-4D97-AF65-F5344CB8AC3E}">
        <p14:creationId xmlns:p14="http://schemas.microsoft.com/office/powerpoint/2010/main" val="269030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2971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1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2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2973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3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974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3652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3653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3654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3655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3656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3657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3658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21" name="Straight Connector 20"/>
          <p:cNvCxnSpPr>
            <a:stCxn id="29715" idx="4"/>
            <a:endCxn id="29713" idx="0"/>
          </p:cNvCxnSpPr>
          <p:nvPr/>
        </p:nvCxnSpPr>
        <p:spPr>
          <a:xfrm>
            <a:off x="4176713" y="2133600"/>
            <a:ext cx="0" cy="1690688"/>
          </a:xfrm>
          <a:prstGeom prst="line">
            <a:avLst/>
          </a:prstGeom>
          <a:ln w="317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00" name="AutoShape 44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1" name="AutoShape 45"/>
          <p:cNvCxnSpPr>
            <a:cxnSpLocks noChangeShapeType="1"/>
          </p:cNvCxnSpPr>
          <p:nvPr/>
        </p:nvCxnSpPr>
        <p:spPr bwMode="auto">
          <a:xfrm flipH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2" name="AutoShape 46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3" name="AutoShape 47"/>
          <p:cNvCxnSpPr>
            <a:cxnSpLocks noChangeShapeType="1"/>
          </p:cNvCxnSpPr>
          <p:nvPr/>
        </p:nvCxnSpPr>
        <p:spPr bwMode="auto">
          <a:xfrm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4" name="AutoShape 48"/>
          <p:cNvCxnSpPr>
            <a:cxnSpLocks noChangeShapeType="1"/>
          </p:cNvCxnSpPr>
          <p:nvPr/>
        </p:nvCxnSpPr>
        <p:spPr bwMode="auto">
          <a:xfrm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5" name="AutoShape 49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6" name="AutoShape 58"/>
          <p:cNvCxnSpPr>
            <a:cxnSpLocks noChangeShapeType="1"/>
          </p:cNvCxnSpPr>
          <p:nvPr/>
        </p:nvCxnSpPr>
        <p:spPr bwMode="auto">
          <a:xfrm flipH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7" name="AutoShape 59"/>
          <p:cNvCxnSpPr>
            <a:cxnSpLocks noChangeShapeType="1"/>
          </p:cNvCxnSpPr>
          <p:nvPr/>
        </p:nvCxnSpPr>
        <p:spPr bwMode="auto">
          <a:xfrm flipH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08" name="AutoShape 60"/>
          <p:cNvCxnSpPr>
            <a:cxnSpLocks noChangeShapeType="1"/>
          </p:cNvCxnSpPr>
          <p:nvPr/>
        </p:nvCxnSpPr>
        <p:spPr bwMode="auto">
          <a:xfrm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09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Merging MST and the matching</a:t>
            </a:r>
          </a:p>
        </p:txBody>
      </p:sp>
    </p:spTree>
    <p:extLst>
      <p:ext uri="{BB962C8B-B14F-4D97-AF65-F5344CB8AC3E}">
        <p14:creationId xmlns:p14="http://schemas.microsoft.com/office/powerpoint/2010/main" val="118290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1770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1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2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3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4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5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6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7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8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79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0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1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2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3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4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5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6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7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8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89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1790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1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2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3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4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5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6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7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8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799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1800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7748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7749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7750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7751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7752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7753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7754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cxnSp>
        <p:nvCxnSpPr>
          <p:cNvPr id="31747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748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49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0" name="AutoShape 45"/>
          <p:cNvCxnSpPr>
            <a:cxnSpLocks noChangeShapeType="1"/>
          </p:cNvCxnSpPr>
          <p:nvPr/>
        </p:nvCxnSpPr>
        <p:spPr bwMode="auto">
          <a:xfrm>
            <a:off x="4318000" y="4219575"/>
            <a:ext cx="938213" cy="17668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1" name="AutoShape 46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2" name="AutoShape 47"/>
          <p:cNvCxnSpPr>
            <a:cxnSpLocks noChangeShapeType="1"/>
          </p:cNvCxnSpPr>
          <p:nvPr/>
        </p:nvCxnSpPr>
        <p:spPr bwMode="auto">
          <a:xfrm flipH="1" flipV="1">
            <a:off x="6550025" y="2060575"/>
            <a:ext cx="795338" cy="6858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53" name="AutoShape 48"/>
          <p:cNvCxnSpPr>
            <a:cxnSpLocks noChangeShapeType="1"/>
          </p:cNvCxnSpPr>
          <p:nvPr/>
        </p:nvCxnSpPr>
        <p:spPr bwMode="auto">
          <a:xfrm>
            <a:off x="7702550" y="3103563"/>
            <a:ext cx="687388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54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5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6" name="Rectangle 5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7" name="Rectangle 52"/>
          <p:cNvSpPr>
            <a:spLocks noChangeArrowheads="1"/>
          </p:cNvSpPr>
          <p:nvPr/>
        </p:nvSpPr>
        <p:spPr bwMode="auto">
          <a:xfrm>
            <a:off x="4610100" y="46688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58" name="Rectangle 53"/>
          <p:cNvSpPr>
            <a:spLocks noChangeArrowheads="1"/>
          </p:cNvSpPr>
          <p:nvPr/>
        </p:nvSpPr>
        <p:spPr bwMode="auto">
          <a:xfrm>
            <a:off x="8066088" y="29972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59" name="Rectangle 54"/>
          <p:cNvSpPr>
            <a:spLocks noChangeArrowheads="1"/>
          </p:cNvSpPr>
          <p:nvPr/>
        </p:nvSpPr>
        <p:spPr bwMode="auto">
          <a:xfrm>
            <a:off x="6769100" y="19319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0" name="Rectangle 55"/>
          <p:cNvSpPr>
            <a:spLocks noChangeArrowheads="1"/>
          </p:cNvSpPr>
          <p:nvPr/>
        </p:nvSpPr>
        <p:spPr bwMode="auto">
          <a:xfrm>
            <a:off x="6372225" y="30480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1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17.0</a:t>
            </a:r>
            <a:endParaRPr lang="en-US" altLang="en-US" sz="3000"/>
          </a:p>
        </p:txBody>
      </p:sp>
      <p:cxnSp>
        <p:nvCxnSpPr>
          <p:cNvPr id="31762" name="AutoShape 57"/>
          <p:cNvCxnSpPr>
            <a:cxnSpLocks noChangeShapeType="1"/>
          </p:cNvCxnSpPr>
          <p:nvPr/>
        </p:nvCxnSpPr>
        <p:spPr bwMode="auto">
          <a:xfrm flipV="1">
            <a:off x="3276600" y="4292600"/>
            <a:ext cx="863600" cy="9017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3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764" name="AutoShape 59"/>
          <p:cNvCxnSpPr>
            <a:cxnSpLocks noChangeShapeType="1"/>
          </p:cNvCxnSpPr>
          <p:nvPr/>
        </p:nvCxnSpPr>
        <p:spPr bwMode="auto">
          <a:xfrm flipH="1" flipV="1">
            <a:off x="7775575" y="2925763"/>
            <a:ext cx="793750" cy="863600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765" name="Rectangle 60"/>
          <p:cNvSpPr>
            <a:spLocks noChangeArrowheads="1"/>
          </p:cNvSpPr>
          <p:nvPr/>
        </p:nvSpPr>
        <p:spPr bwMode="auto">
          <a:xfrm>
            <a:off x="7596188" y="34798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6" name="Rectangle 61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1767" name="Rectangle 62"/>
          <p:cNvSpPr>
            <a:spLocks noChangeArrowheads="1"/>
          </p:cNvSpPr>
          <p:nvPr/>
        </p:nvSpPr>
        <p:spPr bwMode="auto">
          <a:xfrm>
            <a:off x="3563938" y="4724400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1768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Euler tour</a:t>
            </a:r>
          </a:p>
        </p:txBody>
      </p:sp>
      <p:sp>
        <p:nvSpPr>
          <p:cNvPr id="31769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7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794" name="Straight Connector 20"/>
          <p:cNvCxnSpPr>
            <a:cxnSpLocks noChangeShapeType="1"/>
          </p:cNvCxnSpPr>
          <p:nvPr/>
        </p:nvCxnSpPr>
        <p:spPr bwMode="auto">
          <a:xfrm>
            <a:off x="4176713" y="2133600"/>
            <a:ext cx="0" cy="1690688"/>
          </a:xfrm>
          <a:prstGeom prst="line">
            <a:avLst/>
          </a:prstGeom>
          <a:noFill/>
          <a:ln w="31750" algn="ctr">
            <a:solidFill>
              <a:schemeClr val="hlink"/>
            </a:solidFill>
            <a:round/>
            <a:headEnd/>
            <a:tailEnd type="triangle" w="lg" len="lg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795" name="AutoShape 43"/>
          <p:cNvCxnSpPr>
            <a:cxnSpLocks noChangeShapeType="1"/>
          </p:cNvCxnSpPr>
          <p:nvPr/>
        </p:nvCxnSpPr>
        <p:spPr bwMode="auto">
          <a:xfrm flipH="1">
            <a:off x="3203575" y="4219575"/>
            <a:ext cx="757238" cy="79533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6" name="AutoShape 44"/>
          <p:cNvCxnSpPr>
            <a:cxnSpLocks noChangeShapeType="1"/>
          </p:cNvCxnSpPr>
          <p:nvPr/>
        </p:nvCxnSpPr>
        <p:spPr bwMode="auto">
          <a:xfrm flipV="1">
            <a:off x="6551613" y="3103563"/>
            <a:ext cx="793750" cy="758825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797" name="AutoShape 48"/>
          <p:cNvCxnSpPr>
            <a:cxnSpLocks noChangeShapeType="1"/>
          </p:cNvCxnSpPr>
          <p:nvPr/>
        </p:nvCxnSpPr>
        <p:spPr bwMode="auto">
          <a:xfrm>
            <a:off x="7524750" y="3176588"/>
            <a:ext cx="792163" cy="865187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798" name="Rectangle 49"/>
          <p:cNvSpPr>
            <a:spLocks noChangeArrowheads="1"/>
          </p:cNvSpPr>
          <p:nvPr/>
        </p:nvSpPr>
        <p:spPr bwMode="auto">
          <a:xfrm>
            <a:off x="3746500" y="2471738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799" name="Rectangle 50"/>
          <p:cNvSpPr>
            <a:spLocks noChangeArrowheads="1"/>
          </p:cNvSpPr>
          <p:nvPr/>
        </p:nvSpPr>
        <p:spPr bwMode="auto">
          <a:xfrm>
            <a:off x="2951163" y="425767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0" name="Rectangle 52"/>
          <p:cNvSpPr>
            <a:spLocks noChangeArrowheads="1"/>
          </p:cNvSpPr>
          <p:nvPr/>
        </p:nvSpPr>
        <p:spPr bwMode="auto">
          <a:xfrm>
            <a:off x="4067175" y="531653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sp>
        <p:nvSpPr>
          <p:cNvPr id="33801" name="Rectangle 53"/>
          <p:cNvSpPr>
            <a:spLocks noChangeArrowheads="1"/>
          </p:cNvSpPr>
          <p:nvPr/>
        </p:nvSpPr>
        <p:spPr bwMode="auto">
          <a:xfrm>
            <a:off x="7416800" y="3516313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2" name="Rectangle 55"/>
          <p:cNvSpPr>
            <a:spLocks noChangeArrowheads="1"/>
          </p:cNvSpPr>
          <p:nvPr/>
        </p:nvSpPr>
        <p:spPr bwMode="auto">
          <a:xfrm>
            <a:off x="6335713" y="3176588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03" name="Oval 56"/>
          <p:cNvSpPr>
            <a:spLocks noChangeArrowheads="1"/>
          </p:cNvSpPr>
          <p:nvPr/>
        </p:nvSpPr>
        <p:spPr bwMode="auto">
          <a:xfrm>
            <a:off x="863600" y="1881188"/>
            <a:ext cx="1295400" cy="757237"/>
          </a:xfrm>
          <a:prstGeom prst="ellipse">
            <a:avLst/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fi-FI" altLang="en-US" sz="3000"/>
              <a:t>15.5</a:t>
            </a:r>
            <a:endParaRPr lang="en-US" altLang="en-US" sz="3000"/>
          </a:p>
        </p:txBody>
      </p:sp>
      <p:cxnSp>
        <p:nvCxnSpPr>
          <p:cNvPr id="33804" name="AutoShape 58"/>
          <p:cNvCxnSpPr>
            <a:cxnSpLocks noChangeShapeType="1"/>
          </p:cNvCxnSpPr>
          <p:nvPr/>
        </p:nvCxnSpPr>
        <p:spPr bwMode="auto">
          <a:xfrm flipV="1">
            <a:off x="5434013" y="4219575"/>
            <a:ext cx="760412" cy="1839913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  <p:sp>
        <p:nvSpPr>
          <p:cNvPr id="33806" name="Rectangle 64"/>
          <p:cNvSpPr>
            <a:spLocks noChangeArrowheads="1"/>
          </p:cNvSpPr>
          <p:nvPr/>
        </p:nvSpPr>
        <p:spPr bwMode="auto">
          <a:xfrm>
            <a:off x="0" y="6369050"/>
            <a:ext cx="3586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>
                <a:solidFill>
                  <a:schemeClr val="hlink"/>
                </a:solidFill>
              </a:rPr>
              <a:t>A-B-C-B-H-F-E-G-E-D-A</a:t>
            </a:r>
            <a:endParaRPr lang="en-US" altLang="en-US" sz="2600">
              <a:solidFill>
                <a:schemeClr val="hlink"/>
              </a:solidFill>
            </a:endParaRPr>
          </a:p>
        </p:txBody>
      </p:sp>
      <p:cxnSp>
        <p:nvCxnSpPr>
          <p:cNvPr id="33807" name="AutoShape 65"/>
          <p:cNvCxnSpPr>
            <a:cxnSpLocks noChangeShapeType="1"/>
          </p:cNvCxnSpPr>
          <p:nvPr/>
        </p:nvCxnSpPr>
        <p:spPr bwMode="auto">
          <a:xfrm>
            <a:off x="3203575" y="5372100"/>
            <a:ext cx="1800225" cy="866775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08" name="Rectangle 66"/>
          <p:cNvSpPr>
            <a:spLocks noChangeArrowheads="1"/>
          </p:cNvSpPr>
          <p:nvPr/>
        </p:nvSpPr>
        <p:spPr bwMode="auto">
          <a:xfrm>
            <a:off x="5327650" y="4581525"/>
            <a:ext cx="5746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</a:t>
            </a:r>
            <a:r>
              <a:rPr lang="fi-FI" altLang="en-US" sz="2600" b="1"/>
              <a:t>5</a:t>
            </a:r>
            <a:endParaRPr lang="en-US" altLang="en-US" sz="2600" b="1"/>
          </a:p>
        </p:txBody>
      </p:sp>
      <p:cxnSp>
        <p:nvCxnSpPr>
          <p:cNvPr id="33809" name="AutoShape 67"/>
          <p:cNvCxnSpPr>
            <a:cxnSpLocks noChangeShapeType="1"/>
          </p:cNvCxnSpPr>
          <p:nvPr/>
        </p:nvCxnSpPr>
        <p:spPr bwMode="auto">
          <a:xfrm flipH="1" flipV="1">
            <a:off x="6623050" y="1882775"/>
            <a:ext cx="1946275" cy="1906588"/>
          </a:xfrm>
          <a:prstGeom prst="straightConnector1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810" name="AutoShape 70"/>
          <p:cNvCxnSpPr>
            <a:cxnSpLocks noChangeShapeType="1"/>
          </p:cNvCxnSpPr>
          <p:nvPr/>
        </p:nvCxnSpPr>
        <p:spPr bwMode="auto">
          <a:xfrm flipH="1" flipV="1">
            <a:off x="4392613" y="1844675"/>
            <a:ext cx="1727200" cy="1588"/>
          </a:xfrm>
          <a:prstGeom prst="straightConnector1">
            <a:avLst/>
          </a:prstGeom>
          <a:noFill/>
          <a:ln w="31750">
            <a:solidFill>
              <a:schemeClr val="hlink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811" name="Rectangle 71"/>
          <p:cNvSpPr>
            <a:spLocks noChangeArrowheads="1"/>
          </p:cNvSpPr>
          <p:nvPr/>
        </p:nvSpPr>
        <p:spPr bwMode="auto">
          <a:xfrm>
            <a:off x="5041900" y="1412875"/>
            <a:ext cx="393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/>
              <a:t>2</a:t>
            </a:r>
            <a:endParaRPr lang="en-US" altLang="en-US" sz="2600" b="1"/>
          </a:p>
        </p:txBody>
      </p:sp>
      <p:sp>
        <p:nvSpPr>
          <p:cNvPr id="33812" name="Freeform 72"/>
          <p:cNvSpPr>
            <a:spLocks/>
          </p:cNvSpPr>
          <p:nvPr/>
        </p:nvSpPr>
        <p:spPr bwMode="auto">
          <a:xfrm>
            <a:off x="827088" y="6267450"/>
            <a:ext cx="576262" cy="149225"/>
          </a:xfrm>
          <a:custGeom>
            <a:avLst/>
            <a:gdLst>
              <a:gd name="T0" fmla="*/ 0 w 363"/>
              <a:gd name="T1" fmla="*/ 181451250 h 94"/>
              <a:gd name="T2" fmla="*/ 458668040 w 363"/>
              <a:gd name="T3" fmla="*/ 10080625 h 94"/>
              <a:gd name="T4" fmla="*/ 914815131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3813" name="Group 74"/>
          <p:cNvGrpSpPr>
            <a:grpSpLocks/>
          </p:cNvGrpSpPr>
          <p:nvPr/>
        </p:nvGrpSpPr>
        <p:grpSpPr bwMode="auto">
          <a:xfrm>
            <a:off x="971550" y="6416675"/>
            <a:ext cx="252413" cy="360363"/>
            <a:chOff x="793" y="2772"/>
            <a:chExt cx="341" cy="431"/>
          </a:xfrm>
        </p:grpSpPr>
        <p:sp>
          <p:nvSpPr>
            <p:cNvPr id="33859" name="Line 75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60" name="Line 76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3814" name="Group 77"/>
          <p:cNvGrpSpPr>
            <a:grpSpLocks/>
          </p:cNvGrpSpPr>
          <p:nvPr/>
        </p:nvGrpSpPr>
        <p:grpSpPr bwMode="auto">
          <a:xfrm>
            <a:off x="2590800" y="6453188"/>
            <a:ext cx="252413" cy="360362"/>
            <a:chOff x="793" y="2772"/>
            <a:chExt cx="341" cy="431"/>
          </a:xfrm>
        </p:grpSpPr>
        <p:sp>
          <p:nvSpPr>
            <p:cNvPr id="33857" name="Line 78"/>
            <p:cNvSpPr>
              <a:spLocks noChangeShapeType="1"/>
            </p:cNvSpPr>
            <p:nvPr/>
          </p:nvSpPr>
          <p:spPr bwMode="auto">
            <a:xfrm flipH="1">
              <a:off x="816" y="2772"/>
              <a:ext cx="295" cy="431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58" name="Line 79"/>
            <p:cNvSpPr>
              <a:spLocks noChangeShapeType="1"/>
            </p:cNvSpPr>
            <p:nvPr/>
          </p:nvSpPr>
          <p:spPr bwMode="auto">
            <a:xfrm>
              <a:off x="793" y="2818"/>
              <a:ext cx="341" cy="317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3815" name="Freeform 80"/>
          <p:cNvSpPr>
            <a:spLocks/>
          </p:cNvSpPr>
          <p:nvPr/>
        </p:nvSpPr>
        <p:spPr bwMode="auto">
          <a:xfrm>
            <a:off x="2447925" y="6273800"/>
            <a:ext cx="576263" cy="149225"/>
          </a:xfrm>
          <a:custGeom>
            <a:avLst/>
            <a:gdLst>
              <a:gd name="T0" fmla="*/ 0 w 363"/>
              <a:gd name="T1" fmla="*/ 181451250 h 94"/>
              <a:gd name="T2" fmla="*/ 458668835 w 363"/>
              <a:gd name="T3" fmla="*/ 10080625 h 94"/>
              <a:gd name="T4" fmla="*/ 914818306 w 363"/>
              <a:gd name="T5" fmla="*/ 236894688 h 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3" h="94">
                <a:moveTo>
                  <a:pt x="0" y="72"/>
                </a:moveTo>
                <a:cubicBezTo>
                  <a:pt x="61" y="36"/>
                  <a:pt x="122" y="0"/>
                  <a:pt x="182" y="4"/>
                </a:cubicBezTo>
                <a:cubicBezTo>
                  <a:pt x="242" y="8"/>
                  <a:pt x="302" y="51"/>
                  <a:pt x="363" y="94"/>
                </a:cubicBezTo>
              </a:path>
            </a:pathLst>
          </a:custGeom>
          <a:noFill/>
          <a:ln w="317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6" name="Rectangle 81"/>
          <p:cNvSpPr>
            <a:spLocks noChangeArrowheads="1"/>
          </p:cNvSpPr>
          <p:nvPr/>
        </p:nvSpPr>
        <p:spPr bwMode="auto">
          <a:xfrm>
            <a:off x="7069138" y="1931988"/>
            <a:ext cx="887412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fi-FI" altLang="en-US" sz="2600" b="1">
                <a:sym typeface="Symbol" pitchFamily="18" charset="2"/>
              </a:rPr>
              <a:t>2∙2</a:t>
            </a:r>
            <a:endParaRPr lang="en-US" altLang="en-US" sz="2600" b="1"/>
          </a:p>
        </p:txBody>
      </p:sp>
      <p:grpSp>
        <p:nvGrpSpPr>
          <p:cNvPr id="33817" name="Group 2"/>
          <p:cNvGrpSpPr>
            <a:grpSpLocks/>
          </p:cNvGrpSpPr>
          <p:nvPr/>
        </p:nvGrpSpPr>
        <p:grpSpPr bwMode="auto">
          <a:xfrm>
            <a:off x="2773363" y="1628775"/>
            <a:ext cx="6046787" cy="4860925"/>
            <a:chOff x="1747" y="1026"/>
            <a:chExt cx="3809" cy="3062"/>
          </a:xfrm>
        </p:grpSpPr>
        <p:sp>
          <p:nvSpPr>
            <p:cNvPr id="33818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19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0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1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2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3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4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5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6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7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8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29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0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1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2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3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4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5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6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7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3838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39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0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1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2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3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4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5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6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7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848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89874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89875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89876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89877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89878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89879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89880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0043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NP-completeness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NP </a:t>
            </a:r>
            <a:r>
              <a:rPr lang="en-US" dirty="0"/>
              <a:t>is the class of decision problems </a:t>
            </a:r>
            <a:r>
              <a:rPr lang="en-US" dirty="0" smtClean="0"/>
              <a:t>in which we can  get the </a:t>
            </a:r>
            <a:r>
              <a:rPr lang="en-US" dirty="0"/>
              <a:t>answer to </a:t>
            </a:r>
            <a:r>
              <a:rPr lang="en-US" smtClean="0"/>
              <a:t>a problem in </a:t>
            </a:r>
            <a:r>
              <a:rPr lang="en-US" dirty="0"/>
              <a:t>polynomial </a:t>
            </a:r>
            <a:r>
              <a:rPr lang="en-US" dirty="0" smtClean="0"/>
              <a:t>time.</a:t>
            </a:r>
          </a:p>
          <a:p>
            <a:r>
              <a:rPr lang="en-US" dirty="0"/>
              <a:t>A problem A is NP-complete </a:t>
            </a:r>
            <a:r>
              <a:rPr lang="en-US" dirty="0" smtClean="0"/>
              <a:t>if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- </a:t>
            </a:r>
            <a:r>
              <a:rPr lang="en-IN" dirty="0" smtClean="0"/>
              <a:t>A </a:t>
            </a:r>
            <a:r>
              <a:rPr lang="en-IN" dirty="0"/>
              <a:t>is in NP</a:t>
            </a:r>
          </a:p>
          <a:p>
            <a:pPr marL="0" indent="0">
              <a:buNone/>
            </a:pPr>
            <a:r>
              <a:rPr lang="en-US" dirty="0" smtClean="0"/>
              <a:t>       - Every </a:t>
            </a:r>
            <a:r>
              <a:rPr lang="en-US" dirty="0"/>
              <a:t>B in NP has a polynomial time reduction to </a:t>
            </a:r>
            <a:r>
              <a:rPr lang="en-US" dirty="0" smtClean="0"/>
              <a:t>A.</a:t>
            </a:r>
            <a:endParaRPr lang="en-US" dirty="0"/>
          </a:p>
          <a:p>
            <a:r>
              <a:rPr lang="en-US" dirty="0" smtClean="0"/>
              <a:t>(The </a:t>
            </a:r>
            <a:r>
              <a:rPr lang="en-US" dirty="0"/>
              <a:t>second part is the definition of NP-hard)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771775" y="1628775"/>
            <a:ext cx="6046788" cy="4860925"/>
            <a:chOff x="1747" y="1026"/>
            <a:chExt cx="3809" cy="3062"/>
          </a:xfrm>
        </p:grpSpPr>
        <p:sp>
          <p:nvSpPr>
            <p:cNvPr id="35844" name="Rectangle 3"/>
            <p:cNvSpPr>
              <a:spLocks noChangeArrowheads="1"/>
            </p:cNvSpPr>
            <p:nvPr/>
          </p:nvSpPr>
          <p:spPr bwMode="auto">
            <a:xfrm>
              <a:off x="1927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5" name="Rectangle 4"/>
            <p:cNvSpPr>
              <a:spLocks noChangeArrowheads="1"/>
            </p:cNvSpPr>
            <p:nvPr/>
          </p:nvSpPr>
          <p:spPr bwMode="auto">
            <a:xfrm>
              <a:off x="2626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6" name="Rectangle 5"/>
            <p:cNvSpPr>
              <a:spLocks noChangeArrowheads="1"/>
            </p:cNvSpPr>
            <p:nvPr/>
          </p:nvSpPr>
          <p:spPr bwMode="auto">
            <a:xfrm>
              <a:off x="3324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7" name="Rectangle 6"/>
            <p:cNvSpPr>
              <a:spLocks noChangeArrowheads="1"/>
            </p:cNvSpPr>
            <p:nvPr/>
          </p:nvSpPr>
          <p:spPr bwMode="auto">
            <a:xfrm>
              <a:off x="4023" y="1169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8" name="Rectangle 7"/>
            <p:cNvSpPr>
              <a:spLocks noChangeArrowheads="1"/>
            </p:cNvSpPr>
            <p:nvPr/>
          </p:nvSpPr>
          <p:spPr bwMode="auto">
            <a:xfrm>
              <a:off x="4721" y="1169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49" name="Rectangle 8"/>
            <p:cNvSpPr>
              <a:spLocks noChangeArrowheads="1"/>
            </p:cNvSpPr>
            <p:nvPr/>
          </p:nvSpPr>
          <p:spPr bwMode="auto">
            <a:xfrm>
              <a:off x="1927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0" name="Rectangle 9"/>
            <p:cNvSpPr>
              <a:spLocks noChangeArrowheads="1"/>
            </p:cNvSpPr>
            <p:nvPr/>
          </p:nvSpPr>
          <p:spPr bwMode="auto">
            <a:xfrm>
              <a:off x="2626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1" name="Rectangle 10"/>
            <p:cNvSpPr>
              <a:spLocks noChangeArrowheads="1"/>
            </p:cNvSpPr>
            <p:nvPr/>
          </p:nvSpPr>
          <p:spPr bwMode="auto">
            <a:xfrm>
              <a:off x="3324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2" name="Rectangle 11"/>
            <p:cNvSpPr>
              <a:spLocks noChangeArrowheads="1"/>
            </p:cNvSpPr>
            <p:nvPr/>
          </p:nvSpPr>
          <p:spPr bwMode="auto">
            <a:xfrm>
              <a:off x="4023" y="1866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3" name="Rectangle 12"/>
            <p:cNvSpPr>
              <a:spLocks noChangeArrowheads="1"/>
            </p:cNvSpPr>
            <p:nvPr/>
          </p:nvSpPr>
          <p:spPr bwMode="auto">
            <a:xfrm>
              <a:off x="4721" y="1866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4" name="Rectangle 13"/>
            <p:cNvSpPr>
              <a:spLocks noChangeArrowheads="1"/>
            </p:cNvSpPr>
            <p:nvPr/>
          </p:nvSpPr>
          <p:spPr bwMode="auto">
            <a:xfrm>
              <a:off x="1927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5" name="Rectangle 14"/>
            <p:cNvSpPr>
              <a:spLocks noChangeArrowheads="1"/>
            </p:cNvSpPr>
            <p:nvPr/>
          </p:nvSpPr>
          <p:spPr bwMode="auto">
            <a:xfrm>
              <a:off x="2626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6" name="Rectangle 15"/>
            <p:cNvSpPr>
              <a:spLocks noChangeArrowheads="1"/>
            </p:cNvSpPr>
            <p:nvPr/>
          </p:nvSpPr>
          <p:spPr bwMode="auto">
            <a:xfrm>
              <a:off x="3324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7" name="Rectangle 16"/>
            <p:cNvSpPr>
              <a:spLocks noChangeArrowheads="1"/>
            </p:cNvSpPr>
            <p:nvPr/>
          </p:nvSpPr>
          <p:spPr bwMode="auto">
            <a:xfrm>
              <a:off x="4023" y="2563"/>
              <a:ext cx="698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8" name="Rectangle 17"/>
            <p:cNvSpPr>
              <a:spLocks noChangeArrowheads="1"/>
            </p:cNvSpPr>
            <p:nvPr/>
          </p:nvSpPr>
          <p:spPr bwMode="auto">
            <a:xfrm>
              <a:off x="4721" y="2563"/>
              <a:ext cx="699" cy="6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59" name="Rectangle 18"/>
            <p:cNvSpPr>
              <a:spLocks noChangeArrowheads="1"/>
            </p:cNvSpPr>
            <p:nvPr/>
          </p:nvSpPr>
          <p:spPr bwMode="auto">
            <a:xfrm>
              <a:off x="1927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0" name="Rectangle 19"/>
            <p:cNvSpPr>
              <a:spLocks noChangeArrowheads="1"/>
            </p:cNvSpPr>
            <p:nvPr/>
          </p:nvSpPr>
          <p:spPr bwMode="auto">
            <a:xfrm>
              <a:off x="2626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1" name="Rectangle 20"/>
            <p:cNvSpPr>
              <a:spLocks noChangeArrowheads="1"/>
            </p:cNvSpPr>
            <p:nvPr/>
          </p:nvSpPr>
          <p:spPr bwMode="auto">
            <a:xfrm>
              <a:off x="3324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2" name="Rectangle 21"/>
            <p:cNvSpPr>
              <a:spLocks noChangeArrowheads="1"/>
            </p:cNvSpPr>
            <p:nvPr/>
          </p:nvSpPr>
          <p:spPr bwMode="auto">
            <a:xfrm>
              <a:off x="4023" y="3261"/>
              <a:ext cx="698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3" name="Rectangle 22"/>
            <p:cNvSpPr>
              <a:spLocks noChangeArrowheads="1"/>
            </p:cNvSpPr>
            <p:nvPr/>
          </p:nvSpPr>
          <p:spPr bwMode="auto">
            <a:xfrm>
              <a:off x="4721" y="3261"/>
              <a:ext cx="699" cy="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7116" tIns="48558" rIns="97116" bIns="48558"/>
            <a:lstStyle/>
            <a:p>
              <a:pPr eaLnBrk="1" hangingPunct="1"/>
              <a:endParaRPr lang="en-US" altLang="en-US" sz="19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35864" name="Line 23"/>
            <p:cNvSpPr>
              <a:spLocks noChangeShapeType="1"/>
            </p:cNvSpPr>
            <p:nvPr/>
          </p:nvSpPr>
          <p:spPr bwMode="auto">
            <a:xfrm>
              <a:off x="2626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5" name="Line 24"/>
            <p:cNvSpPr>
              <a:spLocks noChangeShapeType="1"/>
            </p:cNvSpPr>
            <p:nvPr/>
          </p:nvSpPr>
          <p:spPr bwMode="auto">
            <a:xfrm>
              <a:off x="3324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6" name="Line 25"/>
            <p:cNvSpPr>
              <a:spLocks noChangeShapeType="1"/>
            </p:cNvSpPr>
            <p:nvPr/>
          </p:nvSpPr>
          <p:spPr bwMode="auto">
            <a:xfrm>
              <a:off x="4023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7" name="Line 26"/>
            <p:cNvSpPr>
              <a:spLocks noChangeShapeType="1"/>
            </p:cNvSpPr>
            <p:nvPr/>
          </p:nvSpPr>
          <p:spPr bwMode="auto">
            <a:xfrm>
              <a:off x="4721" y="1169"/>
              <a:ext cx="0" cy="2789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8" name="Line 27"/>
            <p:cNvSpPr>
              <a:spLocks noChangeShapeType="1"/>
            </p:cNvSpPr>
            <p:nvPr/>
          </p:nvSpPr>
          <p:spPr bwMode="auto">
            <a:xfrm>
              <a:off x="1927" y="1866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69" name="Line 28"/>
            <p:cNvSpPr>
              <a:spLocks noChangeShapeType="1"/>
            </p:cNvSpPr>
            <p:nvPr/>
          </p:nvSpPr>
          <p:spPr bwMode="auto">
            <a:xfrm>
              <a:off x="1927" y="2563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0" name="Line 29"/>
            <p:cNvSpPr>
              <a:spLocks noChangeShapeType="1"/>
            </p:cNvSpPr>
            <p:nvPr/>
          </p:nvSpPr>
          <p:spPr bwMode="auto">
            <a:xfrm>
              <a:off x="1927" y="3261"/>
              <a:ext cx="3493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1" name="Line 30"/>
            <p:cNvSpPr>
              <a:spLocks noChangeShapeType="1"/>
            </p:cNvSpPr>
            <p:nvPr/>
          </p:nvSpPr>
          <p:spPr bwMode="auto">
            <a:xfrm>
              <a:off x="1927" y="3261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2" name="Line 31"/>
            <p:cNvSpPr>
              <a:spLocks noChangeShapeType="1"/>
            </p:cNvSpPr>
            <p:nvPr/>
          </p:nvSpPr>
          <p:spPr bwMode="auto">
            <a:xfrm>
              <a:off x="5420" y="1866"/>
              <a:ext cx="0" cy="697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3" name="Line 32"/>
            <p:cNvSpPr>
              <a:spLocks noChangeShapeType="1"/>
            </p:cNvSpPr>
            <p:nvPr/>
          </p:nvSpPr>
          <p:spPr bwMode="auto">
            <a:xfrm>
              <a:off x="2626" y="1169"/>
              <a:ext cx="1397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5874" name="Line 33"/>
            <p:cNvSpPr>
              <a:spLocks noChangeShapeType="1"/>
            </p:cNvSpPr>
            <p:nvPr/>
          </p:nvSpPr>
          <p:spPr bwMode="auto">
            <a:xfrm>
              <a:off x="1927" y="3958"/>
              <a:ext cx="2096" cy="0"/>
            </a:xfrm>
            <a:prstGeom prst="line">
              <a:avLst/>
            </a:prstGeom>
            <a:noFill/>
            <a:ln w="19050" algn="ctr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16 Elipse"/>
            <p:cNvSpPr/>
            <p:nvPr/>
          </p:nvSpPr>
          <p:spPr>
            <a:xfrm>
              <a:off x="2450" y="1026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A</a:t>
              </a:r>
            </a:p>
          </p:txBody>
        </p:sp>
        <p:sp>
          <p:nvSpPr>
            <p:cNvPr id="275459" name="16 Elipse"/>
            <p:cNvSpPr/>
            <p:nvPr/>
          </p:nvSpPr>
          <p:spPr>
            <a:xfrm>
              <a:off x="3855" y="102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D</a:t>
              </a:r>
            </a:p>
          </p:txBody>
        </p:sp>
        <p:sp>
          <p:nvSpPr>
            <p:cNvPr id="275460" name="16 Elipse"/>
            <p:cNvSpPr/>
            <p:nvPr/>
          </p:nvSpPr>
          <p:spPr>
            <a:xfrm>
              <a:off x="4581" y="1684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275461" name="16 Elipse"/>
            <p:cNvSpPr/>
            <p:nvPr/>
          </p:nvSpPr>
          <p:spPr>
            <a:xfrm>
              <a:off x="523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G</a:t>
              </a:r>
            </a:p>
          </p:txBody>
        </p:sp>
        <p:sp>
          <p:nvSpPr>
            <p:cNvPr id="275462" name="16 Elipse"/>
            <p:cNvSpPr/>
            <p:nvPr/>
          </p:nvSpPr>
          <p:spPr>
            <a:xfrm>
              <a:off x="3856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F</a:t>
              </a:r>
            </a:p>
          </p:txBody>
        </p:sp>
        <p:sp>
          <p:nvSpPr>
            <p:cNvPr id="275463" name="16 Elipse"/>
            <p:cNvSpPr/>
            <p:nvPr/>
          </p:nvSpPr>
          <p:spPr>
            <a:xfrm>
              <a:off x="3152" y="3771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H</a:t>
              </a:r>
            </a:p>
          </p:txBody>
        </p:sp>
        <p:sp>
          <p:nvSpPr>
            <p:cNvPr id="275464" name="16 Elipse"/>
            <p:cNvSpPr/>
            <p:nvPr/>
          </p:nvSpPr>
          <p:spPr>
            <a:xfrm>
              <a:off x="1747" y="3113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C</a:t>
              </a:r>
            </a:p>
          </p:txBody>
        </p:sp>
        <p:sp>
          <p:nvSpPr>
            <p:cNvPr id="275465" name="16 Elipse"/>
            <p:cNvSpPr/>
            <p:nvPr/>
          </p:nvSpPr>
          <p:spPr>
            <a:xfrm>
              <a:off x="2449" y="2387"/>
              <a:ext cx="317" cy="31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>
              <a:lvl1pPr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algn="l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es-ES" altLang="en-US" sz="3200">
                  <a:solidFill>
                    <a:srgbClr val="000000"/>
                  </a:solidFill>
                </a:rPr>
                <a:t>B</a:t>
              </a:r>
            </a:p>
          </p:txBody>
        </p:sp>
      </p:grpSp>
      <p:sp>
        <p:nvSpPr>
          <p:cNvPr id="35843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l-GR" altLang="en-US" sz="4000" b="1"/>
              <a:t>Christofides </a:t>
            </a:r>
            <a:r>
              <a:rPr lang="en-US" altLang="en-US" sz="4000" b="1"/>
              <a:t>example</a:t>
            </a:r>
            <a:br>
              <a:rPr lang="en-US" altLang="en-US" sz="4000" b="1"/>
            </a:br>
            <a:r>
              <a:rPr lang="en-US" altLang="en-US" sz="3000"/>
              <a:t>Shortcuts</a:t>
            </a:r>
          </a:p>
        </p:txBody>
      </p:sp>
    </p:spTree>
    <p:extLst>
      <p:ext uri="{BB962C8B-B14F-4D97-AF65-F5344CB8AC3E}">
        <p14:creationId xmlns:p14="http://schemas.microsoft.com/office/powerpoint/2010/main" val="61233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2 Marcador de contenido"/>
          <p:cNvSpPr>
            <a:spLocks noGrp="1"/>
          </p:cNvSpPr>
          <p:nvPr>
            <p:ph idx="4294967295"/>
          </p:nvPr>
        </p:nvSpPr>
        <p:spPr>
          <a:xfrm>
            <a:off x="457200" y="3429000"/>
            <a:ext cx="8229600" cy="1081088"/>
          </a:xfrm>
        </p:spPr>
        <p:txBody>
          <a:bodyPr>
            <a:normAutofit fontScale="92500" lnSpcReduction="20000"/>
          </a:bodyPr>
          <a:lstStyle/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fi-FI" altLang="en-US" sz="3000" b="1" smtClean="0">
                <a:latin typeface="Tahoma" pitchFamily="34" charset="0"/>
              </a:rPr>
              <a:t>Proof</a:t>
            </a:r>
            <a:r>
              <a:rPr lang="fi-FI" altLang="en-US" sz="3000" smtClean="0">
                <a:latin typeface="Tahoma" pitchFamily="34" charset="0"/>
              </a:rPr>
              <a:t>: The </a:t>
            </a:r>
            <a:r>
              <a:rPr lang="en-US" altLang="en-US" sz="3000" smtClean="0">
                <a:latin typeface="Tahoma" pitchFamily="34" charset="0"/>
              </a:rPr>
              <a:t>algorithm combines MST with the minimum-weight perfect matching:</a:t>
            </a:r>
          </a:p>
          <a:p>
            <a:pPr marL="0" indent="19050">
              <a:lnSpc>
                <a:spcPct val="90000"/>
              </a:lnSpc>
              <a:spcBef>
                <a:spcPct val="0"/>
              </a:spcBef>
              <a:buFont typeface="Arial" charset="0"/>
              <a:buNone/>
            </a:pPr>
            <a:r>
              <a:rPr lang="en-US" altLang="en-US" sz="3000" smtClean="0">
                <a:latin typeface="Tahoma" pitchFamily="34" charset="0"/>
              </a:rPr>
              <a:t> 	</a:t>
            </a:r>
            <a:endParaRPr lang="es-ES" altLang="en-US" sz="3000" smtClean="0">
              <a:latin typeface="Tahoma" pitchFamily="34" charset="0"/>
            </a:endParaRPr>
          </a:p>
        </p:txBody>
      </p:sp>
      <p:sp>
        <p:nvSpPr>
          <p:cNvPr id="37891" name="2 Marcador de contenido"/>
          <p:cNvSpPr>
            <a:spLocks/>
          </p:cNvSpPr>
          <p:nvPr/>
        </p:nvSpPr>
        <p:spPr bwMode="auto">
          <a:xfrm>
            <a:off x="457200" y="1458913"/>
            <a:ext cx="83280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l-GR" altLang="en-US" sz="3000"/>
              <a:t>Christofides</a:t>
            </a:r>
            <a:r>
              <a:rPr lang="es-ES" altLang="en-US" sz="3000"/>
              <a:t> </a:t>
            </a:r>
            <a:r>
              <a:rPr lang="en-US" altLang="en-US" sz="3000"/>
              <a:t>produces TSP which is at most 50% longer than the optimum:</a:t>
            </a:r>
          </a:p>
          <a:p>
            <a:pPr>
              <a:lnSpc>
                <a:spcPct val="90000"/>
              </a:lnSpc>
              <a:buFont typeface="Arial" charset="0"/>
              <a:buNone/>
              <a:tabLst>
                <a:tab pos="895350" algn="l"/>
                <a:tab pos="7086600" algn="l"/>
              </a:tabLst>
            </a:pPr>
            <a:endParaRPr lang="en-US" altLang="en-US" sz="3000" b="1"/>
          </a:p>
        </p:txBody>
      </p:sp>
      <p:graphicFrame>
        <p:nvGraphicFramePr>
          <p:cNvPr id="37892" name="Content Placeholder 3"/>
          <p:cNvGraphicFramePr>
            <a:graphicFrameLocks noChangeAspect="1"/>
          </p:cNvGraphicFramePr>
          <p:nvPr/>
        </p:nvGraphicFramePr>
        <p:xfrm>
          <a:off x="1116013" y="2457450"/>
          <a:ext cx="2443162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4" imgW="812447" imgH="228501" progId="Equation.3">
                  <p:embed/>
                </p:oleObj>
              </mc:Choice>
              <mc:Fallback>
                <p:oleObj name="Equation" r:id="rId4" imgW="812447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57450"/>
                        <a:ext cx="2443162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Content Placeholder 3"/>
          <p:cNvGraphicFramePr>
            <a:graphicFrameLocks noChangeAspect="1"/>
          </p:cNvGraphicFramePr>
          <p:nvPr/>
        </p:nvGraphicFramePr>
        <p:xfrm>
          <a:off x="1116013" y="4437063"/>
          <a:ext cx="3092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6" imgW="1028700" imgH="228600" progId="Equation.3">
                  <p:embed/>
                </p:oleObj>
              </mc:Choice>
              <mc:Fallback>
                <p:oleObj name="Equation" r:id="rId6" imgW="10287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437063"/>
                        <a:ext cx="30924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2 Marcador de contenido"/>
          <p:cNvSpPr>
            <a:spLocks/>
          </p:cNvSpPr>
          <p:nvPr/>
        </p:nvSpPr>
        <p:spPr bwMode="auto">
          <a:xfrm>
            <a:off x="468313" y="5373688"/>
            <a:ext cx="8229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Shortcuts can only shorten the tour.</a:t>
            </a:r>
          </a:p>
          <a:p>
            <a:pPr indent="1905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en-US" sz="3200"/>
              <a:t> 	</a:t>
            </a:r>
            <a:endParaRPr lang="es-ES" altLang="en-US" sz="3200"/>
          </a:p>
        </p:txBody>
      </p:sp>
      <p:sp>
        <p:nvSpPr>
          <p:cNvPr id="37895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r>
              <a:rPr lang="en-US" altLang="en-US" sz="3000"/>
              <a:t>MST + Matching</a:t>
            </a:r>
          </a:p>
        </p:txBody>
      </p:sp>
    </p:spTree>
    <p:extLst>
      <p:ext uri="{BB962C8B-B14F-4D97-AF65-F5344CB8AC3E}">
        <p14:creationId xmlns:p14="http://schemas.microsoft.com/office/powerpoint/2010/main" val="4079559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3"/>
          <p:cNvGraphicFramePr>
            <a:graphicFrameLocks noChangeAspect="1"/>
          </p:cNvGraphicFramePr>
          <p:nvPr/>
        </p:nvGraphicFramePr>
        <p:xfrm>
          <a:off x="611188" y="4365625"/>
          <a:ext cx="4030662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625600" imgH="482600" progId="Equation.3">
                  <p:embed/>
                </p:oleObj>
              </mc:Choice>
              <mc:Fallback>
                <p:oleObj name="Equation" r:id="rId3" imgW="16256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365625"/>
                        <a:ext cx="4030662" cy="1200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39" name="2 Marcador de contenido"/>
          <p:cNvSpPr>
            <a:spLocks/>
          </p:cNvSpPr>
          <p:nvPr/>
        </p:nvSpPr>
        <p:spPr bwMode="auto">
          <a:xfrm>
            <a:off x="215900" y="3763963"/>
            <a:ext cx="6049963" cy="67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Due to optimality of matching:</a:t>
            </a:r>
            <a:endParaRPr lang="en-US" altLang="en-US" sz="3000" b="1"/>
          </a:p>
        </p:txBody>
      </p:sp>
      <p:sp>
        <p:nvSpPr>
          <p:cNvPr id="39940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</a:t>
            </a:r>
            <a:r>
              <a:rPr lang="fi-FI" altLang="en-US" sz="4000" b="1"/>
              <a:t/>
            </a:r>
            <a:br>
              <a:rPr lang="fi-FI" altLang="en-US" sz="4000" b="1"/>
            </a:br>
            <a:r>
              <a:rPr lang="en-US" altLang="en-US" sz="3000"/>
              <a:t>Links from matching</a:t>
            </a:r>
          </a:p>
        </p:txBody>
      </p:sp>
      <p:grpSp>
        <p:nvGrpSpPr>
          <p:cNvPr id="39941" name="Group 65"/>
          <p:cNvGrpSpPr>
            <a:grpSpLocks/>
          </p:cNvGrpSpPr>
          <p:nvPr/>
        </p:nvGrpSpPr>
        <p:grpSpPr bwMode="auto">
          <a:xfrm>
            <a:off x="5759450" y="4005263"/>
            <a:ext cx="3060700" cy="2528887"/>
            <a:chOff x="158" y="2387"/>
            <a:chExt cx="1928" cy="1593"/>
          </a:xfrm>
        </p:grpSpPr>
        <p:cxnSp>
          <p:nvCxnSpPr>
            <p:cNvPr id="39951" name="Straight Connector 12"/>
            <p:cNvCxnSpPr>
              <a:cxnSpLocks noChangeShapeType="1"/>
            </p:cNvCxnSpPr>
            <p:nvPr/>
          </p:nvCxnSpPr>
          <p:spPr bwMode="auto">
            <a:xfrm>
              <a:off x="589" y="3067"/>
              <a:ext cx="68" cy="590"/>
            </a:xfrm>
            <a:prstGeom prst="line">
              <a:avLst/>
            </a:prstGeom>
            <a:noFill/>
            <a:ln w="38100" algn="ctr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stCxn id="10" idx="0"/>
              <a:endCxn id="11" idx="2"/>
            </p:cNvCxnSpPr>
            <p:nvPr/>
          </p:nvCxnSpPr>
          <p:spPr>
            <a:xfrm flipV="1">
              <a:off x="589" y="2750"/>
              <a:ext cx="318" cy="317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53" name="Straight Connector 19"/>
            <p:cNvCxnSpPr>
              <a:cxnSpLocks noChangeShapeType="1"/>
              <a:stCxn id="45" idx="2"/>
              <a:endCxn id="11" idx="6"/>
            </p:cNvCxnSpPr>
            <p:nvPr/>
          </p:nvCxnSpPr>
          <p:spPr bwMode="auto">
            <a:xfrm flipH="1">
              <a:off x="1012" y="2745"/>
              <a:ext cx="394" cy="0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954" name="TextBox 44"/>
            <p:cNvSpPr txBox="1">
              <a:spLocks noChangeArrowheads="1"/>
            </p:cNvSpPr>
            <p:nvPr/>
          </p:nvSpPr>
          <p:spPr bwMode="auto">
            <a:xfrm>
              <a:off x="158" y="2387"/>
              <a:ext cx="46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eaLnBrk="1" hangingPunct="1"/>
              <a:r>
                <a:rPr lang="fi-FI" altLang="en-US" sz="2600">
                  <a:solidFill>
                    <a:srgbClr val="0070C0"/>
                  </a:solidFill>
                  <a:latin typeface="Tahoma" pitchFamily="34" charset="0"/>
                </a:rPr>
                <a:t>TSP</a:t>
              </a:r>
              <a:endParaRPr lang="en-US" altLang="en-US" sz="2600" baseline="-25000">
                <a:solidFill>
                  <a:srgbClr val="0070C0"/>
                </a:solidFill>
                <a:latin typeface="Tahoma" pitchFamily="34" charset="0"/>
              </a:endParaRPr>
            </a:p>
          </p:txBody>
        </p:sp>
        <p:sp>
          <p:nvSpPr>
            <p:cNvPr id="39955" name="TextBox 31"/>
            <p:cNvSpPr txBox="1">
              <a:spLocks noChangeArrowheads="1"/>
            </p:cNvSpPr>
            <p:nvPr/>
          </p:nvSpPr>
          <p:spPr bwMode="auto">
            <a:xfrm>
              <a:off x="825" y="279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1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6" name="TextBox 42"/>
            <p:cNvSpPr txBox="1">
              <a:spLocks noChangeArrowheads="1"/>
            </p:cNvSpPr>
            <p:nvPr/>
          </p:nvSpPr>
          <p:spPr bwMode="auto">
            <a:xfrm>
              <a:off x="1278" y="2772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</a:t>
              </a:r>
              <a:endParaRPr lang="fi-FI" altLang="en-US" sz="2200">
                <a:latin typeface="Tahoma" pitchFamily="34" charset="0"/>
              </a:endParaRPr>
            </a:p>
          </p:txBody>
        </p:sp>
        <p:sp>
          <p:nvSpPr>
            <p:cNvPr id="39957" name="TextBox 43"/>
            <p:cNvSpPr txBox="1">
              <a:spLocks noChangeArrowheads="1"/>
            </p:cNvSpPr>
            <p:nvPr/>
          </p:nvSpPr>
          <p:spPr bwMode="auto">
            <a:xfrm>
              <a:off x="1482" y="3045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3</a:t>
              </a:r>
            </a:p>
          </p:txBody>
        </p:sp>
        <p:sp>
          <p:nvSpPr>
            <p:cNvPr id="39958" name="TextBox 49"/>
            <p:cNvSpPr txBox="1">
              <a:spLocks noChangeArrowheads="1"/>
            </p:cNvSpPr>
            <p:nvPr/>
          </p:nvSpPr>
          <p:spPr bwMode="auto">
            <a:xfrm>
              <a:off x="1391" y="3407"/>
              <a:ext cx="27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4</a:t>
              </a:r>
            </a:p>
          </p:txBody>
        </p:sp>
        <p:sp>
          <p:nvSpPr>
            <p:cNvPr id="39959" name="TextBox 50"/>
            <p:cNvSpPr txBox="1">
              <a:spLocks noChangeArrowheads="1"/>
            </p:cNvSpPr>
            <p:nvPr/>
          </p:nvSpPr>
          <p:spPr bwMode="auto">
            <a:xfrm>
              <a:off x="635" y="3067"/>
              <a:ext cx="37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</a:t>
              </a:r>
            </a:p>
          </p:txBody>
        </p:sp>
        <p:cxnSp>
          <p:nvCxnSpPr>
            <p:cNvPr id="39960" name="Straight Connector 54"/>
            <p:cNvCxnSpPr>
              <a:cxnSpLocks noChangeShapeType="1"/>
            </p:cNvCxnSpPr>
            <p:nvPr/>
          </p:nvCxnSpPr>
          <p:spPr bwMode="auto">
            <a:xfrm flipH="1">
              <a:off x="1746" y="3090"/>
              <a:ext cx="45" cy="453"/>
            </a:xfrm>
            <a:prstGeom prst="line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stCxn id="48" idx="0"/>
              <a:endCxn id="45" idx="5"/>
            </p:cNvCxnSpPr>
            <p:nvPr/>
          </p:nvCxnSpPr>
          <p:spPr>
            <a:xfrm flipH="1" flipV="1">
              <a:off x="1519" y="2772"/>
              <a:ext cx="272" cy="341"/>
            </a:xfrm>
            <a:prstGeom prst="line">
              <a:avLst/>
            </a:prstGeom>
            <a:ln w="25400">
              <a:solidFill>
                <a:srgbClr val="0099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62" name="TextBox 61"/>
            <p:cNvSpPr txBox="1">
              <a:spLocks noChangeArrowheads="1"/>
            </p:cNvSpPr>
            <p:nvPr/>
          </p:nvSpPr>
          <p:spPr bwMode="auto">
            <a:xfrm>
              <a:off x="737" y="3521"/>
              <a:ext cx="481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2200">
                  <a:latin typeface="Tahoma" pitchFamily="34" charset="0"/>
                </a:rPr>
                <a:t>v</a:t>
              </a:r>
              <a:r>
                <a:rPr lang="en-US" altLang="en-US" sz="2200" baseline="-25000">
                  <a:latin typeface="Tahoma" pitchFamily="34" charset="0"/>
                </a:rPr>
                <a:t>2m-1</a:t>
              </a:r>
            </a:p>
          </p:txBody>
        </p:sp>
        <p:sp>
          <p:nvSpPr>
            <p:cNvPr id="63" name="Freeform 62"/>
            <p:cNvSpPr/>
            <p:nvPr/>
          </p:nvSpPr>
          <p:spPr>
            <a:xfrm>
              <a:off x="437" y="2582"/>
              <a:ext cx="471" cy="437"/>
            </a:xfrm>
            <a:custGeom>
              <a:avLst/>
              <a:gdLst>
                <a:gd name="connsiteX0" fmla="*/ 136634 w 747087"/>
                <a:gd name="connsiteY0" fmla="*/ 694207 h 694207"/>
                <a:gd name="connsiteX1" fmla="*/ 94593 w 747087"/>
                <a:gd name="connsiteY1" fmla="*/ 683697 h 694207"/>
                <a:gd name="connsiteX2" fmla="*/ 21020 w 747087"/>
                <a:gd name="connsiteY2" fmla="*/ 599614 h 694207"/>
                <a:gd name="connsiteX3" fmla="*/ 0 w 747087"/>
                <a:gd name="connsiteY3" fmla="*/ 568083 h 694207"/>
                <a:gd name="connsiteX4" fmla="*/ 10510 w 747087"/>
                <a:gd name="connsiteY4" fmla="*/ 484000 h 694207"/>
                <a:gd name="connsiteX5" fmla="*/ 21020 w 747087"/>
                <a:gd name="connsiteY5" fmla="*/ 452469 h 694207"/>
                <a:gd name="connsiteX6" fmla="*/ 115614 w 747087"/>
                <a:gd name="connsiteY6" fmla="*/ 410428 h 694207"/>
                <a:gd name="connsiteX7" fmla="*/ 147145 w 747087"/>
                <a:gd name="connsiteY7" fmla="*/ 399918 h 694207"/>
                <a:gd name="connsiteX8" fmla="*/ 178676 w 747087"/>
                <a:gd name="connsiteY8" fmla="*/ 378897 h 694207"/>
                <a:gd name="connsiteX9" fmla="*/ 220717 w 747087"/>
                <a:gd name="connsiteY9" fmla="*/ 263283 h 694207"/>
                <a:gd name="connsiteX10" fmla="*/ 241738 w 747087"/>
                <a:gd name="connsiteY10" fmla="*/ 200221 h 694207"/>
                <a:gd name="connsiteX11" fmla="*/ 252248 w 747087"/>
                <a:gd name="connsiteY11" fmla="*/ 168690 h 694207"/>
                <a:gd name="connsiteX12" fmla="*/ 262758 w 747087"/>
                <a:gd name="connsiteY12" fmla="*/ 137159 h 694207"/>
                <a:gd name="connsiteX13" fmla="*/ 294289 w 747087"/>
                <a:gd name="connsiteY13" fmla="*/ 126649 h 694207"/>
                <a:gd name="connsiteX14" fmla="*/ 315310 w 747087"/>
                <a:gd name="connsiteY14" fmla="*/ 95118 h 694207"/>
                <a:gd name="connsiteX15" fmla="*/ 451945 w 747087"/>
                <a:gd name="connsiteY15" fmla="*/ 95118 h 694207"/>
                <a:gd name="connsiteX16" fmla="*/ 504496 w 747087"/>
                <a:gd name="connsiteY16" fmla="*/ 84607 h 694207"/>
                <a:gd name="connsiteX17" fmla="*/ 536027 w 747087"/>
                <a:gd name="connsiteY17" fmla="*/ 63587 h 694207"/>
                <a:gd name="connsiteX18" fmla="*/ 567558 w 747087"/>
                <a:gd name="connsiteY18" fmla="*/ 53076 h 694207"/>
                <a:gd name="connsiteX19" fmla="*/ 578069 w 747087"/>
                <a:gd name="connsiteY19" fmla="*/ 21545 h 694207"/>
                <a:gd name="connsiteX20" fmla="*/ 662151 w 747087"/>
                <a:gd name="connsiteY20" fmla="*/ 21545 h 694207"/>
                <a:gd name="connsiteX21" fmla="*/ 693683 w 747087"/>
                <a:gd name="connsiteY21" fmla="*/ 42566 h 694207"/>
                <a:gd name="connsiteX22" fmla="*/ 735724 w 747087"/>
                <a:gd name="connsiteY22" fmla="*/ 116138 h 694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7087" h="694207">
                  <a:moveTo>
                    <a:pt x="136634" y="694207"/>
                  </a:moveTo>
                  <a:cubicBezTo>
                    <a:pt x="122620" y="690704"/>
                    <a:pt x="107870" y="689387"/>
                    <a:pt x="94593" y="683697"/>
                  </a:cubicBezTo>
                  <a:cubicBezTo>
                    <a:pt x="53720" y="666180"/>
                    <a:pt x="46711" y="638150"/>
                    <a:pt x="21020" y="599614"/>
                  </a:cubicBezTo>
                  <a:lnTo>
                    <a:pt x="0" y="568083"/>
                  </a:lnTo>
                  <a:cubicBezTo>
                    <a:pt x="3503" y="540055"/>
                    <a:pt x="5457" y="511790"/>
                    <a:pt x="10510" y="484000"/>
                  </a:cubicBezTo>
                  <a:cubicBezTo>
                    <a:pt x="12492" y="473100"/>
                    <a:pt x="14099" y="461120"/>
                    <a:pt x="21020" y="452469"/>
                  </a:cubicBezTo>
                  <a:cubicBezTo>
                    <a:pt x="39189" y="429758"/>
                    <a:pt x="96348" y="416850"/>
                    <a:pt x="115614" y="410428"/>
                  </a:cubicBezTo>
                  <a:lnTo>
                    <a:pt x="147145" y="399918"/>
                  </a:lnTo>
                  <a:cubicBezTo>
                    <a:pt x="157655" y="392911"/>
                    <a:pt x="169744" y="387829"/>
                    <a:pt x="178676" y="378897"/>
                  </a:cubicBezTo>
                  <a:cubicBezTo>
                    <a:pt x="211724" y="345848"/>
                    <a:pt x="205773" y="308114"/>
                    <a:pt x="220717" y="263283"/>
                  </a:cubicBezTo>
                  <a:lnTo>
                    <a:pt x="241738" y="200221"/>
                  </a:lnTo>
                  <a:lnTo>
                    <a:pt x="252248" y="168690"/>
                  </a:lnTo>
                  <a:cubicBezTo>
                    <a:pt x="255751" y="158180"/>
                    <a:pt x="252248" y="140662"/>
                    <a:pt x="262758" y="137159"/>
                  </a:cubicBezTo>
                  <a:lnTo>
                    <a:pt x="294289" y="126649"/>
                  </a:lnTo>
                  <a:cubicBezTo>
                    <a:pt x="301296" y="116139"/>
                    <a:pt x="305446" y="103009"/>
                    <a:pt x="315310" y="95118"/>
                  </a:cubicBezTo>
                  <a:cubicBezTo>
                    <a:pt x="346576" y="70105"/>
                    <a:pt x="442815" y="94205"/>
                    <a:pt x="451945" y="95118"/>
                  </a:cubicBezTo>
                  <a:cubicBezTo>
                    <a:pt x="469462" y="91614"/>
                    <a:pt x="487769" y="90879"/>
                    <a:pt x="504496" y="84607"/>
                  </a:cubicBezTo>
                  <a:cubicBezTo>
                    <a:pt x="516323" y="80172"/>
                    <a:pt x="524729" y="69236"/>
                    <a:pt x="536027" y="63587"/>
                  </a:cubicBezTo>
                  <a:cubicBezTo>
                    <a:pt x="545936" y="58632"/>
                    <a:pt x="557048" y="56580"/>
                    <a:pt x="567558" y="53076"/>
                  </a:cubicBezTo>
                  <a:cubicBezTo>
                    <a:pt x="571062" y="42566"/>
                    <a:pt x="570235" y="29379"/>
                    <a:pt x="578069" y="21545"/>
                  </a:cubicBezTo>
                  <a:cubicBezTo>
                    <a:pt x="599615" y="0"/>
                    <a:pt x="642163" y="17547"/>
                    <a:pt x="662151" y="21545"/>
                  </a:cubicBezTo>
                  <a:cubicBezTo>
                    <a:pt x="672662" y="28552"/>
                    <a:pt x="686988" y="31854"/>
                    <a:pt x="693683" y="42566"/>
                  </a:cubicBezTo>
                  <a:cubicBezTo>
                    <a:pt x="747087" y="128013"/>
                    <a:pt x="684311" y="90432"/>
                    <a:pt x="735724" y="116138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973" y="2475"/>
              <a:ext cx="596" cy="200"/>
            </a:xfrm>
            <a:custGeom>
              <a:avLst/>
              <a:gdLst>
                <a:gd name="connsiteX0" fmla="*/ 0 w 945931"/>
                <a:gd name="connsiteY0" fmla="*/ 296644 h 317664"/>
                <a:gd name="connsiteX1" fmla="*/ 10510 w 945931"/>
                <a:gd name="connsiteY1" fmla="*/ 160009 h 317664"/>
                <a:gd name="connsiteX2" fmla="*/ 31531 w 945931"/>
                <a:gd name="connsiteY2" fmla="*/ 128478 h 317664"/>
                <a:gd name="connsiteX3" fmla="*/ 94593 w 945931"/>
                <a:gd name="connsiteY3" fmla="*/ 107457 h 317664"/>
                <a:gd name="connsiteX4" fmla="*/ 126124 w 945931"/>
                <a:gd name="connsiteY4" fmla="*/ 96947 h 317664"/>
                <a:gd name="connsiteX5" fmla="*/ 220717 w 945931"/>
                <a:gd name="connsiteY5" fmla="*/ 149499 h 317664"/>
                <a:gd name="connsiteX6" fmla="*/ 252248 w 945931"/>
                <a:gd name="connsiteY6" fmla="*/ 160009 h 317664"/>
                <a:gd name="connsiteX7" fmla="*/ 378372 w 945931"/>
                <a:gd name="connsiteY7" fmla="*/ 128478 h 317664"/>
                <a:gd name="connsiteX8" fmla="*/ 388882 w 945931"/>
                <a:gd name="connsiteY8" fmla="*/ 96947 h 317664"/>
                <a:gd name="connsiteX9" fmla="*/ 462455 w 945931"/>
                <a:gd name="connsiteY9" fmla="*/ 23375 h 317664"/>
                <a:gd name="connsiteX10" fmla="*/ 493986 w 945931"/>
                <a:gd name="connsiteY10" fmla="*/ 2354 h 317664"/>
                <a:gd name="connsiteX11" fmla="*/ 557048 w 945931"/>
                <a:gd name="connsiteY11" fmla="*/ 12864 h 317664"/>
                <a:gd name="connsiteX12" fmla="*/ 599089 w 945931"/>
                <a:gd name="connsiteY12" fmla="*/ 75926 h 317664"/>
                <a:gd name="connsiteX13" fmla="*/ 620110 w 945931"/>
                <a:gd name="connsiteY13" fmla="*/ 107457 h 317664"/>
                <a:gd name="connsiteX14" fmla="*/ 641131 w 945931"/>
                <a:gd name="connsiteY14" fmla="*/ 138988 h 317664"/>
                <a:gd name="connsiteX15" fmla="*/ 672662 w 945931"/>
                <a:gd name="connsiteY15" fmla="*/ 149499 h 317664"/>
                <a:gd name="connsiteX16" fmla="*/ 777765 w 945931"/>
                <a:gd name="connsiteY16" fmla="*/ 138988 h 317664"/>
                <a:gd name="connsiteX17" fmla="*/ 809296 w 945931"/>
                <a:gd name="connsiteY17" fmla="*/ 117968 h 317664"/>
                <a:gd name="connsiteX18" fmla="*/ 840827 w 945931"/>
                <a:gd name="connsiteY18" fmla="*/ 107457 h 317664"/>
                <a:gd name="connsiteX19" fmla="*/ 872358 w 945931"/>
                <a:gd name="connsiteY19" fmla="*/ 117968 h 317664"/>
                <a:gd name="connsiteX20" fmla="*/ 914400 w 945931"/>
                <a:gd name="connsiteY20" fmla="*/ 181030 h 317664"/>
                <a:gd name="connsiteX21" fmla="*/ 945931 w 945931"/>
                <a:gd name="connsiteY21" fmla="*/ 244092 h 317664"/>
                <a:gd name="connsiteX22" fmla="*/ 924910 w 945931"/>
                <a:gd name="connsiteY22" fmla="*/ 317664 h 317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5931" h="317664">
                  <a:moveTo>
                    <a:pt x="0" y="296644"/>
                  </a:moveTo>
                  <a:cubicBezTo>
                    <a:pt x="3503" y="251099"/>
                    <a:pt x="2092" y="204906"/>
                    <a:pt x="10510" y="160009"/>
                  </a:cubicBezTo>
                  <a:cubicBezTo>
                    <a:pt x="12838" y="147593"/>
                    <a:pt x="20819" y="135173"/>
                    <a:pt x="31531" y="128478"/>
                  </a:cubicBezTo>
                  <a:cubicBezTo>
                    <a:pt x="50321" y="116734"/>
                    <a:pt x="73572" y="114464"/>
                    <a:pt x="94593" y="107457"/>
                  </a:cubicBezTo>
                  <a:lnTo>
                    <a:pt x="126124" y="96947"/>
                  </a:lnTo>
                  <a:cubicBezTo>
                    <a:pt x="173322" y="144145"/>
                    <a:pt x="143555" y="123778"/>
                    <a:pt x="220717" y="149499"/>
                  </a:cubicBezTo>
                  <a:lnTo>
                    <a:pt x="252248" y="160009"/>
                  </a:lnTo>
                  <a:cubicBezTo>
                    <a:pt x="284879" y="156383"/>
                    <a:pt x="350114" y="163800"/>
                    <a:pt x="378372" y="128478"/>
                  </a:cubicBezTo>
                  <a:cubicBezTo>
                    <a:pt x="385293" y="119827"/>
                    <a:pt x="383502" y="106632"/>
                    <a:pt x="388882" y="96947"/>
                  </a:cubicBezTo>
                  <a:cubicBezTo>
                    <a:pt x="427213" y="27952"/>
                    <a:pt x="411279" y="40433"/>
                    <a:pt x="462455" y="23375"/>
                  </a:cubicBezTo>
                  <a:cubicBezTo>
                    <a:pt x="472965" y="16368"/>
                    <a:pt x="481431" y="3749"/>
                    <a:pt x="493986" y="2354"/>
                  </a:cubicBezTo>
                  <a:cubicBezTo>
                    <a:pt x="515166" y="0"/>
                    <a:pt x="539590" y="643"/>
                    <a:pt x="557048" y="12864"/>
                  </a:cubicBezTo>
                  <a:cubicBezTo>
                    <a:pt x="577745" y="27352"/>
                    <a:pt x="585075" y="54905"/>
                    <a:pt x="599089" y="75926"/>
                  </a:cubicBezTo>
                  <a:lnTo>
                    <a:pt x="620110" y="107457"/>
                  </a:lnTo>
                  <a:cubicBezTo>
                    <a:pt x="627117" y="117967"/>
                    <a:pt x="629147" y="134993"/>
                    <a:pt x="641131" y="138988"/>
                  </a:cubicBezTo>
                  <a:lnTo>
                    <a:pt x="672662" y="149499"/>
                  </a:lnTo>
                  <a:cubicBezTo>
                    <a:pt x="707696" y="145995"/>
                    <a:pt x="743458" y="146905"/>
                    <a:pt x="777765" y="138988"/>
                  </a:cubicBezTo>
                  <a:cubicBezTo>
                    <a:pt x="790073" y="136148"/>
                    <a:pt x="797998" y="123617"/>
                    <a:pt x="809296" y="117968"/>
                  </a:cubicBezTo>
                  <a:cubicBezTo>
                    <a:pt x="819205" y="113013"/>
                    <a:pt x="830317" y="110961"/>
                    <a:pt x="840827" y="107457"/>
                  </a:cubicBezTo>
                  <a:cubicBezTo>
                    <a:pt x="851337" y="110961"/>
                    <a:pt x="864524" y="110134"/>
                    <a:pt x="872358" y="117968"/>
                  </a:cubicBezTo>
                  <a:cubicBezTo>
                    <a:pt x="890222" y="135832"/>
                    <a:pt x="900386" y="160009"/>
                    <a:pt x="914400" y="181030"/>
                  </a:cubicBezTo>
                  <a:cubicBezTo>
                    <a:pt x="941564" y="221777"/>
                    <a:pt x="931426" y="200580"/>
                    <a:pt x="945931" y="244092"/>
                  </a:cubicBezTo>
                  <a:cubicBezTo>
                    <a:pt x="923802" y="310478"/>
                    <a:pt x="924910" y="284996"/>
                    <a:pt x="924910" y="317664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582" y="2681"/>
              <a:ext cx="371" cy="371"/>
            </a:xfrm>
            <a:custGeom>
              <a:avLst/>
              <a:gdLst>
                <a:gd name="connsiteX0" fmla="*/ 0 w 588580"/>
                <a:gd name="connsiteY0" fmla="*/ 105103 h 588579"/>
                <a:gd name="connsiteX1" fmla="*/ 94594 w 588580"/>
                <a:gd name="connsiteY1" fmla="*/ 63062 h 588579"/>
                <a:gd name="connsiteX2" fmla="*/ 157656 w 588580"/>
                <a:gd name="connsiteY2" fmla="*/ 21020 h 588579"/>
                <a:gd name="connsiteX3" fmla="*/ 189187 w 588580"/>
                <a:gd name="connsiteY3" fmla="*/ 0 h 588579"/>
                <a:gd name="connsiteX4" fmla="*/ 262759 w 588580"/>
                <a:gd name="connsiteY4" fmla="*/ 31531 h 588579"/>
                <a:gd name="connsiteX5" fmla="*/ 283780 w 588580"/>
                <a:gd name="connsiteY5" fmla="*/ 63062 h 588579"/>
                <a:gd name="connsiteX6" fmla="*/ 294290 w 588580"/>
                <a:gd name="connsiteY6" fmla="*/ 94593 h 588579"/>
                <a:gd name="connsiteX7" fmla="*/ 336331 w 588580"/>
                <a:gd name="connsiteY7" fmla="*/ 157655 h 588579"/>
                <a:gd name="connsiteX8" fmla="*/ 367862 w 588580"/>
                <a:gd name="connsiteY8" fmla="*/ 220717 h 588579"/>
                <a:gd name="connsiteX9" fmla="*/ 409904 w 588580"/>
                <a:gd name="connsiteY9" fmla="*/ 231227 h 588579"/>
                <a:gd name="connsiteX10" fmla="*/ 493987 w 588580"/>
                <a:gd name="connsiteY10" fmla="*/ 241738 h 588579"/>
                <a:gd name="connsiteX11" fmla="*/ 525518 w 588580"/>
                <a:gd name="connsiteY11" fmla="*/ 252248 h 588579"/>
                <a:gd name="connsiteX12" fmla="*/ 567559 w 588580"/>
                <a:gd name="connsiteY12" fmla="*/ 315310 h 588579"/>
                <a:gd name="connsiteX13" fmla="*/ 588580 w 588580"/>
                <a:gd name="connsiteY13" fmla="*/ 346841 h 588579"/>
                <a:gd name="connsiteX14" fmla="*/ 578069 w 588580"/>
                <a:gd name="connsiteY14" fmla="*/ 409903 h 588579"/>
                <a:gd name="connsiteX15" fmla="*/ 567559 w 588580"/>
                <a:gd name="connsiteY15" fmla="*/ 441434 h 588579"/>
                <a:gd name="connsiteX16" fmla="*/ 504497 w 588580"/>
                <a:gd name="connsiteY16" fmla="*/ 483476 h 588579"/>
                <a:gd name="connsiteX17" fmla="*/ 472966 w 588580"/>
                <a:gd name="connsiteY17" fmla="*/ 588579 h 5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88580" h="588579">
                  <a:moveTo>
                    <a:pt x="0" y="105103"/>
                  </a:moveTo>
                  <a:cubicBezTo>
                    <a:pt x="102016" y="88101"/>
                    <a:pt x="31049" y="112485"/>
                    <a:pt x="94594" y="63062"/>
                  </a:cubicBezTo>
                  <a:cubicBezTo>
                    <a:pt x="114536" y="47552"/>
                    <a:pt x="136635" y="35034"/>
                    <a:pt x="157656" y="21020"/>
                  </a:cubicBezTo>
                  <a:lnTo>
                    <a:pt x="189187" y="0"/>
                  </a:lnTo>
                  <a:cubicBezTo>
                    <a:pt x="221350" y="8041"/>
                    <a:pt x="238564" y="7336"/>
                    <a:pt x="262759" y="31531"/>
                  </a:cubicBezTo>
                  <a:cubicBezTo>
                    <a:pt x="271691" y="40463"/>
                    <a:pt x="276773" y="52552"/>
                    <a:pt x="283780" y="63062"/>
                  </a:cubicBezTo>
                  <a:cubicBezTo>
                    <a:pt x="287283" y="73572"/>
                    <a:pt x="288910" y="84908"/>
                    <a:pt x="294290" y="94593"/>
                  </a:cubicBezTo>
                  <a:cubicBezTo>
                    <a:pt x="306559" y="116677"/>
                    <a:pt x="328341" y="133688"/>
                    <a:pt x="336331" y="157655"/>
                  </a:cubicBezTo>
                  <a:cubicBezTo>
                    <a:pt x="342326" y="175640"/>
                    <a:pt x="350400" y="209076"/>
                    <a:pt x="367862" y="220717"/>
                  </a:cubicBezTo>
                  <a:cubicBezTo>
                    <a:pt x="379881" y="228730"/>
                    <a:pt x="395655" y="228852"/>
                    <a:pt x="409904" y="231227"/>
                  </a:cubicBezTo>
                  <a:cubicBezTo>
                    <a:pt x="437765" y="235871"/>
                    <a:pt x="465959" y="238234"/>
                    <a:pt x="493987" y="241738"/>
                  </a:cubicBezTo>
                  <a:cubicBezTo>
                    <a:pt x="504497" y="245241"/>
                    <a:pt x="516300" y="246103"/>
                    <a:pt x="525518" y="252248"/>
                  </a:cubicBezTo>
                  <a:cubicBezTo>
                    <a:pt x="570348" y="282134"/>
                    <a:pt x="548275" y="276743"/>
                    <a:pt x="567559" y="315310"/>
                  </a:cubicBezTo>
                  <a:cubicBezTo>
                    <a:pt x="573208" y="326608"/>
                    <a:pt x="581573" y="336331"/>
                    <a:pt x="588580" y="346841"/>
                  </a:cubicBezTo>
                  <a:cubicBezTo>
                    <a:pt x="585076" y="367862"/>
                    <a:pt x="582692" y="389100"/>
                    <a:pt x="578069" y="409903"/>
                  </a:cubicBezTo>
                  <a:cubicBezTo>
                    <a:pt x="575666" y="420718"/>
                    <a:pt x="575393" y="433600"/>
                    <a:pt x="567559" y="441434"/>
                  </a:cubicBezTo>
                  <a:cubicBezTo>
                    <a:pt x="549695" y="459298"/>
                    <a:pt x="504497" y="483476"/>
                    <a:pt x="504497" y="483476"/>
                  </a:cubicBezTo>
                  <a:cubicBezTo>
                    <a:pt x="493122" y="585855"/>
                    <a:pt x="522363" y="563882"/>
                    <a:pt x="472966" y="588579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27" y="3132"/>
              <a:ext cx="259" cy="463"/>
            </a:xfrm>
            <a:custGeom>
              <a:avLst/>
              <a:gdLst>
                <a:gd name="connsiteX0" fmla="*/ 73573 w 410301"/>
                <a:gd name="connsiteY0" fmla="*/ 10510 h 735724"/>
                <a:gd name="connsiteX1" fmla="*/ 241738 w 410301"/>
                <a:gd name="connsiteY1" fmla="*/ 0 h 735724"/>
                <a:gd name="connsiteX2" fmla="*/ 283779 w 410301"/>
                <a:gd name="connsiteY2" fmla="*/ 10510 h 735724"/>
                <a:gd name="connsiteX3" fmla="*/ 304800 w 410301"/>
                <a:gd name="connsiteY3" fmla="*/ 42041 h 735724"/>
                <a:gd name="connsiteX4" fmla="*/ 315311 w 410301"/>
                <a:gd name="connsiteY4" fmla="*/ 84083 h 735724"/>
                <a:gd name="connsiteX5" fmla="*/ 325821 w 410301"/>
                <a:gd name="connsiteY5" fmla="*/ 115614 h 735724"/>
                <a:gd name="connsiteX6" fmla="*/ 294290 w 410301"/>
                <a:gd name="connsiteY6" fmla="*/ 178676 h 735724"/>
                <a:gd name="connsiteX7" fmla="*/ 283779 w 410301"/>
                <a:gd name="connsiteY7" fmla="*/ 210207 h 735724"/>
                <a:gd name="connsiteX8" fmla="*/ 294290 w 410301"/>
                <a:gd name="connsiteY8" fmla="*/ 273269 h 735724"/>
                <a:gd name="connsiteX9" fmla="*/ 357352 w 410301"/>
                <a:gd name="connsiteY9" fmla="*/ 294290 h 735724"/>
                <a:gd name="connsiteX10" fmla="*/ 378373 w 410301"/>
                <a:gd name="connsiteY10" fmla="*/ 325821 h 735724"/>
                <a:gd name="connsiteX11" fmla="*/ 409904 w 410301"/>
                <a:gd name="connsiteY11" fmla="*/ 357352 h 735724"/>
                <a:gd name="connsiteX12" fmla="*/ 388883 w 410301"/>
                <a:gd name="connsiteY12" fmla="*/ 430924 h 735724"/>
                <a:gd name="connsiteX13" fmla="*/ 294290 w 410301"/>
                <a:gd name="connsiteY13" fmla="*/ 472966 h 735724"/>
                <a:gd name="connsiteX14" fmla="*/ 262759 w 410301"/>
                <a:gd name="connsiteY14" fmla="*/ 483476 h 735724"/>
                <a:gd name="connsiteX15" fmla="*/ 252248 w 410301"/>
                <a:gd name="connsiteY15" fmla="*/ 515007 h 735724"/>
                <a:gd name="connsiteX16" fmla="*/ 220717 w 410301"/>
                <a:gd name="connsiteY16" fmla="*/ 683173 h 735724"/>
                <a:gd name="connsiteX17" fmla="*/ 157655 w 410301"/>
                <a:gd name="connsiteY17" fmla="*/ 725214 h 735724"/>
                <a:gd name="connsiteX18" fmla="*/ 0 w 410301"/>
                <a:gd name="connsiteY18" fmla="*/ 735724 h 735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0301" h="735724">
                  <a:moveTo>
                    <a:pt x="73573" y="10510"/>
                  </a:moveTo>
                  <a:cubicBezTo>
                    <a:pt x="129628" y="7007"/>
                    <a:pt x="185574" y="0"/>
                    <a:pt x="241738" y="0"/>
                  </a:cubicBezTo>
                  <a:cubicBezTo>
                    <a:pt x="256183" y="0"/>
                    <a:pt x="271760" y="2497"/>
                    <a:pt x="283779" y="10510"/>
                  </a:cubicBezTo>
                  <a:cubicBezTo>
                    <a:pt x="294289" y="17517"/>
                    <a:pt x="297793" y="31531"/>
                    <a:pt x="304800" y="42041"/>
                  </a:cubicBezTo>
                  <a:cubicBezTo>
                    <a:pt x="308304" y="56055"/>
                    <a:pt x="311343" y="70193"/>
                    <a:pt x="315311" y="84083"/>
                  </a:cubicBezTo>
                  <a:cubicBezTo>
                    <a:pt x="318355" y="94736"/>
                    <a:pt x="325821" y="104535"/>
                    <a:pt x="325821" y="115614"/>
                  </a:cubicBezTo>
                  <a:cubicBezTo>
                    <a:pt x="325821" y="142033"/>
                    <a:pt x="304919" y="157419"/>
                    <a:pt x="294290" y="178676"/>
                  </a:cubicBezTo>
                  <a:cubicBezTo>
                    <a:pt x="289335" y="188585"/>
                    <a:pt x="287283" y="199697"/>
                    <a:pt x="283779" y="210207"/>
                  </a:cubicBezTo>
                  <a:cubicBezTo>
                    <a:pt x="287283" y="231228"/>
                    <a:pt x="280257" y="257231"/>
                    <a:pt x="294290" y="273269"/>
                  </a:cubicBezTo>
                  <a:cubicBezTo>
                    <a:pt x="308881" y="289944"/>
                    <a:pt x="357352" y="294290"/>
                    <a:pt x="357352" y="294290"/>
                  </a:cubicBezTo>
                  <a:cubicBezTo>
                    <a:pt x="364359" y="304800"/>
                    <a:pt x="370286" y="316117"/>
                    <a:pt x="378373" y="325821"/>
                  </a:cubicBezTo>
                  <a:cubicBezTo>
                    <a:pt x="387889" y="337240"/>
                    <a:pt x="405821" y="343060"/>
                    <a:pt x="409904" y="357352"/>
                  </a:cubicBezTo>
                  <a:cubicBezTo>
                    <a:pt x="410301" y="358742"/>
                    <a:pt x="393534" y="425111"/>
                    <a:pt x="388883" y="430924"/>
                  </a:cubicBezTo>
                  <a:cubicBezTo>
                    <a:pt x="370713" y="453637"/>
                    <a:pt x="313560" y="466543"/>
                    <a:pt x="294290" y="472966"/>
                  </a:cubicBezTo>
                  <a:lnTo>
                    <a:pt x="262759" y="483476"/>
                  </a:lnTo>
                  <a:cubicBezTo>
                    <a:pt x="259255" y="493986"/>
                    <a:pt x="253622" y="504014"/>
                    <a:pt x="252248" y="515007"/>
                  </a:cubicBezTo>
                  <a:cubicBezTo>
                    <a:pt x="247419" y="553640"/>
                    <a:pt x="265237" y="644218"/>
                    <a:pt x="220717" y="683173"/>
                  </a:cubicBezTo>
                  <a:cubicBezTo>
                    <a:pt x="201704" y="699809"/>
                    <a:pt x="182863" y="723534"/>
                    <a:pt x="157655" y="725214"/>
                  </a:cubicBezTo>
                  <a:lnTo>
                    <a:pt x="0" y="735724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1549" y="3655"/>
              <a:ext cx="159" cy="211"/>
            </a:xfrm>
            <a:custGeom>
              <a:avLst/>
              <a:gdLst>
                <a:gd name="connsiteX0" fmla="*/ 252248 w 252248"/>
                <a:gd name="connsiteY0" fmla="*/ 0 h 336331"/>
                <a:gd name="connsiteX1" fmla="*/ 241738 w 252248"/>
                <a:gd name="connsiteY1" fmla="*/ 84083 h 336331"/>
                <a:gd name="connsiteX2" fmla="*/ 157655 w 252248"/>
                <a:gd name="connsiteY2" fmla="*/ 115614 h 336331"/>
                <a:gd name="connsiteX3" fmla="*/ 115613 w 252248"/>
                <a:gd name="connsiteY3" fmla="*/ 136635 h 336331"/>
                <a:gd name="connsiteX4" fmla="*/ 105103 w 252248"/>
                <a:gd name="connsiteY4" fmla="*/ 168166 h 336331"/>
                <a:gd name="connsiteX5" fmla="*/ 94593 w 252248"/>
                <a:gd name="connsiteY5" fmla="*/ 304800 h 336331"/>
                <a:gd name="connsiteX6" fmla="*/ 31531 w 252248"/>
                <a:gd name="connsiteY6" fmla="*/ 325821 h 336331"/>
                <a:gd name="connsiteX7" fmla="*/ 0 w 252248"/>
                <a:gd name="connsiteY7" fmla="*/ 336331 h 33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2248" h="336331">
                  <a:moveTo>
                    <a:pt x="252248" y="0"/>
                  </a:moveTo>
                  <a:cubicBezTo>
                    <a:pt x="248745" y="28028"/>
                    <a:pt x="252228" y="57857"/>
                    <a:pt x="241738" y="84083"/>
                  </a:cubicBezTo>
                  <a:cubicBezTo>
                    <a:pt x="232324" y="107617"/>
                    <a:pt x="170294" y="113086"/>
                    <a:pt x="157655" y="115614"/>
                  </a:cubicBezTo>
                  <a:cubicBezTo>
                    <a:pt x="143641" y="122621"/>
                    <a:pt x="126692" y="125556"/>
                    <a:pt x="115613" y="136635"/>
                  </a:cubicBezTo>
                  <a:cubicBezTo>
                    <a:pt x="107779" y="144469"/>
                    <a:pt x="106477" y="157173"/>
                    <a:pt x="105103" y="168166"/>
                  </a:cubicBezTo>
                  <a:cubicBezTo>
                    <a:pt x="99437" y="213492"/>
                    <a:pt x="113910" y="263406"/>
                    <a:pt x="94593" y="304800"/>
                  </a:cubicBezTo>
                  <a:cubicBezTo>
                    <a:pt x="85223" y="324879"/>
                    <a:pt x="52552" y="318814"/>
                    <a:pt x="31531" y="325821"/>
                  </a:cubicBezTo>
                  <a:lnTo>
                    <a:pt x="0" y="336331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8" name="Freeform 67"/>
            <p:cNvSpPr/>
            <p:nvPr/>
          </p:nvSpPr>
          <p:spPr>
            <a:xfrm>
              <a:off x="675" y="3754"/>
              <a:ext cx="245" cy="159"/>
            </a:xfrm>
            <a:custGeom>
              <a:avLst/>
              <a:gdLst>
                <a:gd name="connsiteX0" fmla="*/ 388883 w 388883"/>
                <a:gd name="connsiteY0" fmla="*/ 252248 h 252248"/>
                <a:gd name="connsiteX1" fmla="*/ 189186 w 388883"/>
                <a:gd name="connsiteY1" fmla="*/ 241737 h 252248"/>
                <a:gd name="connsiteX2" fmla="*/ 157655 w 388883"/>
                <a:gd name="connsiteY2" fmla="*/ 220717 h 252248"/>
                <a:gd name="connsiteX3" fmla="*/ 147145 w 388883"/>
                <a:gd name="connsiteY3" fmla="*/ 178675 h 252248"/>
                <a:gd name="connsiteX4" fmla="*/ 126124 w 388883"/>
                <a:gd name="connsiteY4" fmla="*/ 147144 h 252248"/>
                <a:gd name="connsiteX5" fmla="*/ 115614 w 388883"/>
                <a:gd name="connsiteY5" fmla="*/ 105103 h 252248"/>
                <a:gd name="connsiteX6" fmla="*/ 105104 w 388883"/>
                <a:gd name="connsiteY6" fmla="*/ 73572 h 252248"/>
                <a:gd name="connsiteX7" fmla="*/ 42042 w 388883"/>
                <a:gd name="connsiteY7" fmla="*/ 52551 h 252248"/>
                <a:gd name="connsiteX8" fmla="*/ 0 w 388883"/>
                <a:gd name="connsiteY8" fmla="*/ 0 h 252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8883" h="252248">
                  <a:moveTo>
                    <a:pt x="388883" y="252248"/>
                  </a:moveTo>
                  <a:cubicBezTo>
                    <a:pt x="322317" y="248744"/>
                    <a:pt x="255233" y="250743"/>
                    <a:pt x="189186" y="241737"/>
                  </a:cubicBezTo>
                  <a:cubicBezTo>
                    <a:pt x="176670" y="240030"/>
                    <a:pt x="164662" y="231227"/>
                    <a:pt x="157655" y="220717"/>
                  </a:cubicBezTo>
                  <a:cubicBezTo>
                    <a:pt x="149642" y="208698"/>
                    <a:pt x="152835" y="191952"/>
                    <a:pt x="147145" y="178675"/>
                  </a:cubicBezTo>
                  <a:cubicBezTo>
                    <a:pt x="142169" y="167064"/>
                    <a:pt x="133131" y="157654"/>
                    <a:pt x="126124" y="147144"/>
                  </a:cubicBezTo>
                  <a:cubicBezTo>
                    <a:pt x="122621" y="133130"/>
                    <a:pt x="119582" y="118992"/>
                    <a:pt x="115614" y="105103"/>
                  </a:cubicBezTo>
                  <a:cubicBezTo>
                    <a:pt x="112570" y="94450"/>
                    <a:pt x="114119" y="80011"/>
                    <a:pt x="105104" y="73572"/>
                  </a:cubicBezTo>
                  <a:cubicBezTo>
                    <a:pt x="87074" y="60693"/>
                    <a:pt x="42042" y="52551"/>
                    <a:pt x="42042" y="52551"/>
                  </a:cubicBezTo>
                  <a:cubicBezTo>
                    <a:pt x="15524" y="12775"/>
                    <a:pt x="29953" y="29952"/>
                    <a:pt x="0" y="0"/>
                  </a:cubicBez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69" name="Freeform 68"/>
            <p:cNvSpPr/>
            <p:nvPr/>
          </p:nvSpPr>
          <p:spPr>
            <a:xfrm>
              <a:off x="364" y="3138"/>
              <a:ext cx="219" cy="497"/>
            </a:xfrm>
            <a:custGeom>
              <a:avLst/>
              <a:gdLst>
                <a:gd name="connsiteX0" fmla="*/ 346841 w 346841"/>
                <a:gd name="connsiteY0" fmla="*/ 777766 h 788276"/>
                <a:gd name="connsiteX1" fmla="*/ 315310 w 346841"/>
                <a:gd name="connsiteY1" fmla="*/ 788276 h 788276"/>
                <a:gd name="connsiteX2" fmla="*/ 252248 w 346841"/>
                <a:gd name="connsiteY2" fmla="*/ 777766 h 788276"/>
                <a:gd name="connsiteX3" fmla="*/ 189186 w 346841"/>
                <a:gd name="connsiteY3" fmla="*/ 756745 h 788276"/>
                <a:gd name="connsiteX4" fmla="*/ 94593 w 346841"/>
                <a:gd name="connsiteY4" fmla="*/ 683173 h 788276"/>
                <a:gd name="connsiteX5" fmla="*/ 84083 w 346841"/>
                <a:gd name="connsiteY5" fmla="*/ 651642 h 788276"/>
                <a:gd name="connsiteX6" fmla="*/ 52552 w 346841"/>
                <a:gd name="connsiteY6" fmla="*/ 630621 h 788276"/>
                <a:gd name="connsiteX7" fmla="*/ 31531 w 346841"/>
                <a:gd name="connsiteY7" fmla="*/ 567559 h 788276"/>
                <a:gd name="connsiteX8" fmla="*/ 31531 w 346841"/>
                <a:gd name="connsiteY8" fmla="*/ 304800 h 788276"/>
                <a:gd name="connsiteX9" fmla="*/ 21021 w 346841"/>
                <a:gd name="connsiteY9" fmla="*/ 273269 h 788276"/>
                <a:gd name="connsiteX10" fmla="*/ 0 w 346841"/>
                <a:gd name="connsiteY10" fmla="*/ 241738 h 788276"/>
                <a:gd name="connsiteX11" fmla="*/ 21021 w 346841"/>
                <a:gd name="connsiteY11" fmla="*/ 136635 h 788276"/>
                <a:gd name="connsiteX12" fmla="*/ 42041 w 346841"/>
                <a:gd name="connsiteY12" fmla="*/ 105104 h 788276"/>
                <a:gd name="connsiteX13" fmla="*/ 147145 w 346841"/>
                <a:gd name="connsiteY13" fmla="*/ 94594 h 788276"/>
                <a:gd name="connsiteX14" fmla="*/ 178676 w 346841"/>
                <a:gd name="connsiteY14" fmla="*/ 84083 h 788276"/>
                <a:gd name="connsiteX15" fmla="*/ 199697 w 346841"/>
                <a:gd name="connsiteY15" fmla="*/ 21021 h 788276"/>
                <a:gd name="connsiteX16" fmla="*/ 210207 w 346841"/>
                <a:gd name="connsiteY16" fmla="*/ 0 h 78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6841" h="788276">
                  <a:moveTo>
                    <a:pt x="346841" y="777766"/>
                  </a:moveTo>
                  <a:cubicBezTo>
                    <a:pt x="336331" y="781269"/>
                    <a:pt x="326389" y="788276"/>
                    <a:pt x="315310" y="788276"/>
                  </a:cubicBezTo>
                  <a:cubicBezTo>
                    <a:pt x="293999" y="788276"/>
                    <a:pt x="272922" y="782935"/>
                    <a:pt x="252248" y="777766"/>
                  </a:cubicBezTo>
                  <a:cubicBezTo>
                    <a:pt x="230752" y="772392"/>
                    <a:pt x="207622" y="769036"/>
                    <a:pt x="189186" y="756745"/>
                  </a:cubicBezTo>
                  <a:cubicBezTo>
                    <a:pt x="113756" y="706459"/>
                    <a:pt x="143988" y="732568"/>
                    <a:pt x="94593" y="683173"/>
                  </a:cubicBezTo>
                  <a:cubicBezTo>
                    <a:pt x="91090" y="672663"/>
                    <a:pt x="91004" y="660293"/>
                    <a:pt x="84083" y="651642"/>
                  </a:cubicBezTo>
                  <a:cubicBezTo>
                    <a:pt x="76192" y="641778"/>
                    <a:pt x="59247" y="641333"/>
                    <a:pt x="52552" y="630621"/>
                  </a:cubicBezTo>
                  <a:cubicBezTo>
                    <a:pt x="40808" y="611831"/>
                    <a:pt x="31531" y="567559"/>
                    <a:pt x="31531" y="567559"/>
                  </a:cubicBezTo>
                  <a:cubicBezTo>
                    <a:pt x="41177" y="432517"/>
                    <a:pt x="49343" y="429486"/>
                    <a:pt x="31531" y="304800"/>
                  </a:cubicBezTo>
                  <a:cubicBezTo>
                    <a:pt x="29964" y="293833"/>
                    <a:pt x="25976" y="283178"/>
                    <a:pt x="21021" y="273269"/>
                  </a:cubicBezTo>
                  <a:cubicBezTo>
                    <a:pt x="15372" y="261971"/>
                    <a:pt x="7007" y="252248"/>
                    <a:pt x="0" y="241738"/>
                  </a:cubicBezTo>
                  <a:cubicBezTo>
                    <a:pt x="3874" y="214616"/>
                    <a:pt x="6344" y="165989"/>
                    <a:pt x="21021" y="136635"/>
                  </a:cubicBezTo>
                  <a:cubicBezTo>
                    <a:pt x="26670" y="125337"/>
                    <a:pt x="30057" y="109098"/>
                    <a:pt x="42041" y="105104"/>
                  </a:cubicBezTo>
                  <a:cubicBezTo>
                    <a:pt x="75444" y="93970"/>
                    <a:pt x="112110" y="98097"/>
                    <a:pt x="147145" y="94594"/>
                  </a:cubicBezTo>
                  <a:cubicBezTo>
                    <a:pt x="157655" y="91090"/>
                    <a:pt x="172237" y="93098"/>
                    <a:pt x="178676" y="84083"/>
                  </a:cubicBezTo>
                  <a:cubicBezTo>
                    <a:pt x="191555" y="66052"/>
                    <a:pt x="189788" y="40840"/>
                    <a:pt x="199697" y="21021"/>
                  </a:cubicBezTo>
                  <a:lnTo>
                    <a:pt x="210207" y="0"/>
                  </a:lnTo>
                </a:path>
              </a:pathLst>
            </a:cu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fi-FI" sz="1800"/>
            </a:p>
          </p:txBody>
        </p:sp>
        <p:sp>
          <p:nvSpPr>
            <p:cNvPr id="39970" name="TextBox 69"/>
            <p:cNvSpPr txBox="1">
              <a:spLocks noChangeArrowheads="1"/>
            </p:cNvSpPr>
            <p:nvPr/>
          </p:nvSpPr>
          <p:spPr bwMode="auto">
            <a:xfrm>
              <a:off x="1111" y="3748"/>
              <a:ext cx="235" cy="2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3200">
                  <a:solidFill>
                    <a:schemeClr val="tx1"/>
                  </a:solidFill>
                  <a:latin typeface="Calibri" pitchFamily="34" charset="0"/>
                </a:defRPr>
              </a:lvl1pPr>
              <a:lvl2pPr>
                <a:defRPr sz="2800">
                  <a:solidFill>
                    <a:schemeClr val="tx1"/>
                  </a:solidFill>
                  <a:latin typeface="Calibri" pitchFamily="34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>
                <a:defRPr sz="2000">
                  <a:solidFill>
                    <a:schemeClr val="tx1"/>
                  </a:solidFill>
                  <a:latin typeface="Calibri" pitchFamily="34" charset="0"/>
                </a:defRPr>
              </a:lvl4pPr>
              <a:lvl5pPr>
                <a:defRPr sz="2000">
                  <a:solidFill>
                    <a:schemeClr val="tx1"/>
                  </a:solidFill>
                  <a:latin typeface="Calibri" pitchFamily="34" charset="0"/>
                </a:defRPr>
              </a:lvl5pPr>
              <a:lvl6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6pPr>
              <a:lvl7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7pPr>
              <a:lvl8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8pPr>
              <a:lvl9pPr eaLnBrk="0" fontAlgn="base" hangingPunct="0"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eaLnBrk="1" hangingPunct="1"/>
              <a:r>
                <a:rPr lang="en-US" altLang="en-US" sz="1800">
                  <a:latin typeface="Tahoma" pitchFamily="34" charset="0"/>
                </a:rPr>
                <a:t>…</a:t>
              </a:r>
              <a:endParaRPr lang="en-US" altLang="en-US" sz="1800" baseline="-25000">
                <a:latin typeface="Tahoma" pitchFamily="34" charset="0"/>
              </a:endParaRPr>
            </a:p>
          </p:txBody>
        </p: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499" y="299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589" y="3566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839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1406" y="2659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701" y="3022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>
              <a:off x="1655" y="3475"/>
              <a:ext cx="173" cy="1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</p:grpSp>
      <p:sp>
        <p:nvSpPr>
          <p:cNvPr id="39942" name="TextBox 44"/>
          <p:cNvSpPr txBox="1">
            <a:spLocks noChangeArrowheads="1"/>
          </p:cNvSpPr>
          <p:nvPr/>
        </p:nvSpPr>
        <p:spPr bwMode="auto">
          <a:xfrm>
            <a:off x="3132138" y="6129338"/>
            <a:ext cx="306863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CC0000"/>
                </a:solidFill>
                <a:latin typeface="Tahoma" pitchFamily="34" charset="0"/>
              </a:rPr>
              <a:t>Links from matching</a:t>
            </a:r>
            <a:endParaRPr lang="en-US" altLang="en-US" sz="2200" b="1" baseline="-25000">
              <a:solidFill>
                <a:srgbClr val="CC0000"/>
              </a:solidFill>
              <a:latin typeface="Tahoma" pitchFamily="34" charset="0"/>
            </a:endParaRPr>
          </a:p>
        </p:txBody>
      </p:sp>
      <p:sp>
        <p:nvSpPr>
          <p:cNvPr id="39943" name="TextBox 44"/>
          <p:cNvSpPr txBox="1">
            <a:spLocks noChangeArrowheads="1"/>
          </p:cNvSpPr>
          <p:nvPr/>
        </p:nvSpPr>
        <p:spPr bwMode="auto">
          <a:xfrm>
            <a:off x="1938338" y="5773738"/>
            <a:ext cx="3857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9900"/>
                </a:solidFill>
                <a:latin typeface="Tahoma" pitchFamily="34" charset="0"/>
              </a:rPr>
              <a:t>Links complementing tour</a:t>
            </a:r>
            <a:endParaRPr lang="en-US" altLang="en-US" sz="2200" b="1" baseline="-25000">
              <a:solidFill>
                <a:srgbClr val="009900"/>
              </a:solidFill>
              <a:latin typeface="Tahoma" pitchFamily="34" charset="0"/>
            </a:endParaRPr>
          </a:p>
        </p:txBody>
      </p:sp>
      <p:sp>
        <p:nvSpPr>
          <p:cNvPr id="39944" name="Line 62"/>
          <p:cNvSpPr>
            <a:spLocks noChangeShapeType="1"/>
          </p:cNvSpPr>
          <p:nvPr/>
        </p:nvSpPr>
        <p:spPr bwMode="auto">
          <a:xfrm flipV="1">
            <a:off x="5867400" y="5589588"/>
            <a:ext cx="576263" cy="611187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Freeform 63"/>
          <p:cNvSpPr>
            <a:spLocks/>
          </p:cNvSpPr>
          <p:nvPr/>
        </p:nvSpPr>
        <p:spPr bwMode="auto">
          <a:xfrm>
            <a:off x="5480050" y="4652963"/>
            <a:ext cx="1179513" cy="1162050"/>
          </a:xfrm>
          <a:custGeom>
            <a:avLst/>
            <a:gdLst>
              <a:gd name="T0" fmla="*/ 0 w 743"/>
              <a:gd name="T1" fmla="*/ 1844754375 h 732"/>
              <a:gd name="T2" fmla="*/ 151209439 w 743"/>
              <a:gd name="T3" fmla="*/ 786288750 h 732"/>
              <a:gd name="T4" fmla="*/ 393144542 w 743"/>
              <a:gd name="T5" fmla="*/ 211693125 h 732"/>
              <a:gd name="T6" fmla="*/ 816530971 w 743"/>
              <a:gd name="T7" fmla="*/ 60483750 h 732"/>
              <a:gd name="T8" fmla="*/ 1179433625 w 743"/>
              <a:gd name="T9" fmla="*/ 30241875 h 732"/>
              <a:gd name="T10" fmla="*/ 1572578167 w 743"/>
              <a:gd name="T11" fmla="*/ 0 h 732"/>
              <a:gd name="T12" fmla="*/ 1872477681 w 743"/>
              <a:gd name="T13" fmla="*/ 267136563 h 73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43" h="732">
                <a:moveTo>
                  <a:pt x="0" y="732"/>
                </a:moveTo>
                <a:lnTo>
                  <a:pt x="60" y="312"/>
                </a:lnTo>
                <a:lnTo>
                  <a:pt x="156" y="84"/>
                </a:lnTo>
                <a:lnTo>
                  <a:pt x="324" y="24"/>
                </a:lnTo>
                <a:lnTo>
                  <a:pt x="468" y="12"/>
                </a:lnTo>
                <a:lnTo>
                  <a:pt x="624" y="0"/>
                </a:lnTo>
                <a:lnTo>
                  <a:pt x="743" y="106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6" name="Content Placeholder 2"/>
          <p:cNvSpPr>
            <a:spLocks/>
          </p:cNvSpPr>
          <p:nvPr/>
        </p:nvSpPr>
        <p:spPr bwMode="auto">
          <a:xfrm>
            <a:off x="287338" y="1303338"/>
            <a:ext cx="8316912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800"/>
              <a:t>Let v</a:t>
            </a:r>
            <a:r>
              <a:rPr lang="en-US" altLang="en-US" sz="2800" baseline="-25000"/>
              <a:t>1</a:t>
            </a:r>
            <a:r>
              <a:rPr lang="en-US" altLang="en-US" sz="2800"/>
              <a:t>, v</a:t>
            </a:r>
            <a:r>
              <a:rPr lang="en-US" altLang="en-US" sz="2800" baseline="-25000"/>
              <a:t>2, …, </a:t>
            </a:r>
            <a:r>
              <a:rPr lang="en-US" altLang="en-US" sz="2800"/>
              <a:t>v</a:t>
            </a:r>
            <a:r>
              <a:rPr lang="en-US" altLang="en-US" sz="2800" baseline="-25000"/>
              <a:t>2m</a:t>
            </a:r>
            <a:r>
              <a:rPr lang="en-US" altLang="en-US" sz="2800"/>
              <a:t> be the odd nodes of T. </a:t>
            </a:r>
            <a:br>
              <a:rPr lang="en-US" altLang="en-US" sz="2800"/>
            </a:br>
            <a:r>
              <a:rPr lang="en-US" altLang="en-US" sz="2800"/>
              <a:t>Skipping the rest of the nodes in </a:t>
            </a:r>
            <a:r>
              <a:rPr lang="en-US" altLang="en-US" sz="2800">
                <a:solidFill>
                  <a:srgbClr val="0070C0"/>
                </a:solidFill>
              </a:rPr>
              <a:t>TSP</a:t>
            </a:r>
            <a:r>
              <a:rPr lang="en-US" altLang="en-US" sz="2800"/>
              <a:t> </a:t>
            </a:r>
            <a:br>
              <a:rPr lang="en-US" altLang="en-US" sz="2800"/>
            </a:br>
            <a:r>
              <a:rPr lang="en-US" altLang="en-US" sz="2800"/>
              <a:t>gives path that consists of two matchings:</a:t>
            </a:r>
          </a:p>
        </p:txBody>
      </p:sp>
      <p:sp>
        <p:nvSpPr>
          <p:cNvPr id="39947" name="Content Placeholder 2"/>
          <p:cNvSpPr>
            <a:spLocks/>
          </p:cNvSpPr>
          <p:nvPr/>
        </p:nvSpPr>
        <p:spPr bwMode="auto">
          <a:xfrm>
            <a:off x="504825" y="2778125"/>
            <a:ext cx="4967288" cy="1082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en-US" altLang="en-US" sz="2400">
                <a:solidFill>
                  <a:srgbClr val="FF0000"/>
                </a:solidFill>
              </a:rPr>
              <a:t>M</a:t>
            </a:r>
            <a:r>
              <a:rPr lang="en-US" altLang="en-US" sz="2400" baseline="-25000">
                <a:solidFill>
                  <a:srgbClr val="FF0000"/>
                </a:solidFill>
              </a:rPr>
              <a:t>1</a:t>
            </a:r>
            <a:r>
              <a:rPr lang="en-US" altLang="en-US" sz="2400"/>
              <a:t> ={(v</a:t>
            </a:r>
            <a:r>
              <a:rPr lang="en-US" altLang="en-US" sz="2400" baseline="-25000"/>
              <a:t>1</a:t>
            </a:r>
            <a:r>
              <a:rPr lang="en-US" altLang="en-US" sz="2400"/>
              <a:t>, v</a:t>
            </a:r>
            <a:r>
              <a:rPr lang="en-US" altLang="en-US" sz="2400" baseline="-25000"/>
              <a:t>2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2m-1</a:t>
            </a:r>
            <a:r>
              <a:rPr lang="en-US" altLang="en-US" sz="2400"/>
              <a:t>, v</a:t>
            </a:r>
            <a:r>
              <a:rPr lang="en-US" altLang="en-US" sz="2400" baseline="-25000"/>
              <a:t>2m</a:t>
            </a:r>
            <a:r>
              <a:rPr lang="en-US" altLang="en-US" sz="2400"/>
              <a:t>)}</a:t>
            </a:r>
            <a:br>
              <a:rPr lang="en-US" altLang="en-US" sz="2400"/>
            </a:br>
            <a:r>
              <a:rPr lang="en-US" altLang="en-US" sz="2400">
                <a:solidFill>
                  <a:srgbClr val="00B050"/>
                </a:solidFill>
              </a:rPr>
              <a:t>M</a:t>
            </a:r>
            <a:r>
              <a:rPr lang="en-US" altLang="en-US" sz="2400" baseline="-25000">
                <a:solidFill>
                  <a:srgbClr val="00B050"/>
                </a:solidFill>
              </a:rPr>
              <a:t>2</a:t>
            </a:r>
            <a:r>
              <a:rPr lang="en-US" altLang="en-US" sz="2400"/>
              <a:t> ={(v</a:t>
            </a:r>
            <a:r>
              <a:rPr lang="en-US" altLang="en-US" sz="2400" baseline="-25000"/>
              <a:t>2</a:t>
            </a:r>
            <a:r>
              <a:rPr lang="en-US" altLang="en-US" sz="2400"/>
              <a:t>, v</a:t>
            </a:r>
            <a:r>
              <a:rPr lang="en-US" altLang="en-US" sz="2400" baseline="-25000"/>
              <a:t>3</a:t>
            </a:r>
            <a:r>
              <a:rPr lang="en-US" altLang="en-US" sz="2400"/>
              <a:t>), …, (v</a:t>
            </a:r>
            <a:r>
              <a:rPr lang="en-US" altLang="en-US" sz="2400" baseline="-25000"/>
              <a:t>2m</a:t>
            </a:r>
            <a:r>
              <a:rPr lang="en-US" altLang="en-US" sz="2400"/>
              <a:t>, v</a:t>
            </a:r>
            <a:r>
              <a:rPr lang="en-US" altLang="en-US" sz="2400" baseline="-25000"/>
              <a:t>1</a:t>
            </a:r>
            <a:r>
              <a:rPr lang="en-US" altLang="en-US" sz="2400"/>
              <a:t>)}</a:t>
            </a:r>
          </a:p>
        </p:txBody>
      </p:sp>
      <p:sp>
        <p:nvSpPr>
          <p:cNvPr id="39948" name="TextBox 44"/>
          <p:cNvSpPr txBox="1">
            <a:spLocks noChangeArrowheads="1"/>
          </p:cNvSpPr>
          <p:nvPr/>
        </p:nvSpPr>
        <p:spPr bwMode="auto">
          <a:xfrm>
            <a:off x="6588125" y="3284538"/>
            <a:ext cx="1674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chemeClr val="accent1"/>
                </a:solidFill>
                <a:latin typeface="Tahoma" pitchFamily="34" charset="0"/>
              </a:rPr>
              <a:t>Odd nodes</a:t>
            </a:r>
          </a:p>
        </p:txBody>
      </p:sp>
      <p:sp>
        <p:nvSpPr>
          <p:cNvPr id="39949" name="Line 68"/>
          <p:cNvSpPr>
            <a:spLocks noChangeShapeType="1"/>
          </p:cNvSpPr>
          <p:nvPr/>
        </p:nvSpPr>
        <p:spPr bwMode="auto">
          <a:xfrm flipH="1">
            <a:off x="6948488" y="3681413"/>
            <a:ext cx="360362" cy="684212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50" name="Line 69"/>
          <p:cNvSpPr>
            <a:spLocks noChangeShapeType="1"/>
          </p:cNvSpPr>
          <p:nvPr/>
        </p:nvSpPr>
        <p:spPr bwMode="auto">
          <a:xfrm>
            <a:off x="7596188" y="3644900"/>
            <a:ext cx="288925" cy="75565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06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/>
          </p:cNvSpPr>
          <p:nvPr/>
        </p:nvSpPr>
        <p:spPr bwMode="auto">
          <a:xfrm>
            <a:off x="395288" y="153988"/>
            <a:ext cx="8232775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b"/>
          <a:lstStyle/>
          <a:p>
            <a:pPr algn="ctr" defTabSz="457200" eaLnBrk="1" hangingPunct="1">
              <a:lnSpc>
                <a:spcPct val="8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en-US" sz="4000" b="1"/>
              <a:t>Error bounds for </a:t>
            </a:r>
            <a:r>
              <a:rPr lang="el-GR" altLang="en-US" sz="4000" b="1"/>
              <a:t>Christofides </a:t>
            </a:r>
            <a:r>
              <a:rPr lang="fi-FI" altLang="en-US" sz="4000" b="1"/>
              <a:t/>
            </a:r>
            <a:br>
              <a:rPr lang="fi-FI" altLang="en-US" sz="4000" b="1"/>
            </a:br>
            <a:r>
              <a:rPr lang="en-US" altLang="en-US" sz="3000">
                <a:solidFill>
                  <a:srgbClr val="CC0000"/>
                </a:solidFill>
              </a:rPr>
              <a:t>0.5-approximation algorithm</a:t>
            </a:r>
          </a:p>
        </p:txBody>
      </p:sp>
      <p:sp>
        <p:nvSpPr>
          <p:cNvPr id="40963" name="2 Marcador de contenido"/>
          <p:cNvSpPr>
            <a:spLocks/>
          </p:cNvSpPr>
          <p:nvPr/>
        </p:nvSpPr>
        <p:spPr bwMode="auto">
          <a:xfrm>
            <a:off x="395288" y="1412875"/>
            <a:ext cx="83280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Cutting one link from TSP is spanning tree,</a:t>
            </a:r>
            <a:br>
              <a:rPr lang="en-US" altLang="en-US" sz="3000"/>
            </a:br>
            <a:r>
              <a:rPr lang="en-US" altLang="en-US" sz="3000"/>
              <a:t>but not necessarily the minimum:</a:t>
            </a:r>
            <a:endParaRPr lang="en-US" altLang="en-US" sz="3000" b="1"/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/>
        </p:nvGraphicFramePr>
        <p:xfrm>
          <a:off x="431800" y="5229225"/>
          <a:ext cx="54721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2197100" imgH="457200" progId="Equation.3">
                  <p:embed/>
                </p:oleObj>
              </mc:Choice>
              <mc:Fallback>
                <p:oleObj name="Equation" r:id="rId4" imgW="219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5229225"/>
                        <a:ext cx="54721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5" name="Content Placeholder 3"/>
          <p:cNvGraphicFramePr>
            <a:graphicFrameLocks noChangeAspect="1"/>
          </p:cNvGraphicFramePr>
          <p:nvPr/>
        </p:nvGraphicFramePr>
        <p:xfrm>
          <a:off x="1079500" y="2384425"/>
          <a:ext cx="17399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698500" imgH="228600" progId="Equation.3">
                  <p:embed/>
                </p:oleObj>
              </mc:Choice>
              <mc:Fallback>
                <p:oleObj name="Equation" r:id="rId6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2384425"/>
                        <a:ext cx="17399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6" name="Object 4"/>
          <p:cNvGraphicFramePr>
            <a:graphicFrameLocks noChangeAspect="1"/>
          </p:cNvGraphicFramePr>
          <p:nvPr/>
        </p:nvGraphicFramePr>
        <p:xfrm>
          <a:off x="7145338" y="5540375"/>
          <a:ext cx="11715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8" imgW="457261" imgH="159938" progId="Equation.3">
                  <p:embed/>
                </p:oleObj>
              </mc:Choice>
              <mc:Fallback>
                <p:oleObj name="Equation" r:id="rId8" imgW="457261" imgH="1599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5338" y="5540375"/>
                        <a:ext cx="11715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Object 3"/>
          <p:cNvGraphicFramePr>
            <a:graphicFrameLocks noChangeAspect="1"/>
          </p:cNvGraphicFramePr>
          <p:nvPr/>
        </p:nvGraphicFramePr>
        <p:xfrm>
          <a:off x="755650" y="3824288"/>
          <a:ext cx="67071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10" imgW="2705100" imgH="228600" progId="Equation.3">
                  <p:embed/>
                </p:oleObj>
              </mc:Choice>
              <mc:Fallback>
                <p:oleObj name="Equation" r:id="rId10" imgW="2705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824288"/>
                        <a:ext cx="67071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8" name="2 Marcador de contenido"/>
          <p:cNvSpPr>
            <a:spLocks/>
          </p:cNvSpPr>
          <p:nvPr/>
        </p:nvSpPr>
        <p:spPr bwMode="auto">
          <a:xfrm>
            <a:off x="395288" y="317658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Combining this with the matching:</a:t>
            </a:r>
            <a:endParaRPr lang="en-US" altLang="en-US" sz="3000" b="1"/>
          </a:p>
        </p:txBody>
      </p:sp>
      <p:sp>
        <p:nvSpPr>
          <p:cNvPr id="40969" name="2 Marcador de contenido"/>
          <p:cNvSpPr>
            <a:spLocks/>
          </p:cNvSpPr>
          <p:nvPr/>
        </p:nvSpPr>
        <p:spPr bwMode="auto">
          <a:xfrm>
            <a:off x="395288" y="4618038"/>
            <a:ext cx="8328025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Font typeface="Arial" charset="0"/>
              <a:buNone/>
              <a:tabLst>
                <a:tab pos="895350" algn="l"/>
                <a:tab pos="7086600" algn="l"/>
              </a:tabLst>
            </a:pPr>
            <a:r>
              <a:rPr lang="en-US" altLang="en-US" sz="3000"/>
              <a:t>Thus we have:</a:t>
            </a:r>
            <a:endParaRPr lang="en-US" altLang="en-US" sz="3000" b="1"/>
          </a:p>
        </p:txBody>
      </p:sp>
    </p:spTree>
    <p:extLst>
      <p:ext uri="{BB962C8B-B14F-4D97-AF65-F5344CB8AC3E}">
        <p14:creationId xmlns:p14="http://schemas.microsoft.com/office/powerpoint/2010/main" val="3785012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Approximation Algorithms</a:t>
            </a:r>
          </a:p>
          <a:p>
            <a:r>
              <a:rPr lang="en-IN" dirty="0" smtClean="0"/>
              <a:t>Bin Backing</a:t>
            </a:r>
          </a:p>
          <a:p>
            <a:r>
              <a:rPr lang="en-IN" dirty="0" smtClean="0"/>
              <a:t>TSP</a:t>
            </a:r>
          </a:p>
          <a:p>
            <a:r>
              <a:rPr lang="en-IN" dirty="0" smtClean="0"/>
              <a:t>Vertex cover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947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 dirty="0"/>
              <a:t>Approximation algorithms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Approximate Algorithm is a way of </a:t>
            </a:r>
            <a:r>
              <a:rPr lang="en-US" dirty="0" smtClean="0"/>
              <a:t>approaching the  </a:t>
            </a:r>
            <a:r>
              <a:rPr lang="en-US" dirty="0"/>
              <a:t>NP-COMPLETENESS </a:t>
            </a:r>
            <a:r>
              <a:rPr lang="en-US" dirty="0" smtClean="0"/>
              <a:t>in  </a:t>
            </a:r>
            <a:r>
              <a:rPr lang="en-US" dirty="0"/>
              <a:t>the optimization problem.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technique does not guarantee the best solution.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goal of an approximation algorithm is to come as close as possible to the optimum value in a reasonable amount of time which is at the most polynomial time.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47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ea typeface="新細明體" pitchFamily="16" charset="0"/>
                <a:cs typeface="新細明體" pitchFamily="16" charset="0"/>
              </a:defRPr>
            </a:lvl9pPr>
          </a:lstStyle>
          <a:p>
            <a:pPr eaLnBrk="1" hangingPunct="1"/>
            <a:fld id="{A596D23A-301E-48B1-A926-D1E0F750DB32}" type="slidenum">
              <a:rPr lang="en-US">
                <a:solidFill>
                  <a:srgbClr val="000000"/>
                </a:solidFill>
              </a:rPr>
              <a:pPr eaLnBrk="1" hangingPunct="1"/>
              <a:t>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09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i="1" smtClean="0"/>
              <a:t>Coping With NP-Hardness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410200"/>
          </a:xfrm>
        </p:spPr>
        <p:txBody>
          <a:bodyPr/>
          <a:lstStyle/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 smtClean="0"/>
              <a:t>Brute-force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25"/>
              </a:spcBef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900" b="1" smtClean="0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Develop clever enumeration strategies.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Guaranteed to find optimal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Wingdings" charset="2"/>
              <a:buChar char="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No guarantees on running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 smtClean="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 smtClean="0"/>
              <a:t>Heuristics.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 smtClean="0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Develop intuitive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No guarantees on quality of solution.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2000" smtClean="0"/>
          </a:p>
          <a:p>
            <a:pPr marL="331788" indent="-331788" eaLnBrk="1" hangingPunct="1">
              <a:lnSpc>
                <a:spcPct val="80000"/>
              </a:lnSpc>
              <a:spcBef>
                <a:spcPts val="6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400" b="1" smtClean="0"/>
              <a:t>Approximation algorithms.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2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endParaRPr lang="en-US" sz="800" b="1" smtClean="0"/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Guaranteed to run in polynomial time.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Font typeface="Arial" charset="0"/>
              <a:buChar char="•"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Guaranteed to find "high quality" solution, say within 1% of optimum.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Obstacle: need to prove a solution’s value is close to optimum,</a:t>
            </a:r>
          </a:p>
          <a:p>
            <a:pPr marL="331788" indent="-331788" eaLnBrk="1" hangingPunct="1">
              <a:lnSpc>
                <a:spcPct val="80000"/>
              </a:lnSpc>
              <a:spcBef>
                <a:spcPts val="500"/>
              </a:spcBef>
              <a:buClrTx/>
              <a:buSzTx/>
              <a:buFontTx/>
              <a:buNone/>
              <a:tabLst>
                <a:tab pos="333375" algn="l"/>
                <a:tab pos="446088" algn="l"/>
                <a:tab pos="903288" algn="l"/>
                <a:tab pos="1360488" algn="l"/>
                <a:tab pos="1817688" algn="l"/>
                <a:tab pos="2274888" algn="l"/>
                <a:tab pos="2732088" algn="l"/>
                <a:tab pos="3189288" algn="l"/>
                <a:tab pos="3646488" algn="l"/>
                <a:tab pos="4103688" algn="l"/>
                <a:tab pos="4560888" algn="l"/>
                <a:tab pos="5018088" algn="l"/>
                <a:tab pos="5475288" algn="l"/>
                <a:tab pos="5932488" algn="l"/>
                <a:tab pos="6389688" algn="l"/>
                <a:tab pos="6846888" algn="l"/>
                <a:tab pos="7304088" algn="l"/>
                <a:tab pos="7761288" algn="l"/>
                <a:tab pos="8218488" algn="l"/>
                <a:tab pos="8675688" algn="l"/>
                <a:tab pos="9132888" algn="l"/>
              </a:tabLst>
            </a:pPr>
            <a:r>
              <a:rPr lang="en-US" sz="2000" smtClean="0"/>
              <a:t>without even knowing what optimum value is!</a:t>
            </a:r>
          </a:p>
        </p:txBody>
      </p:sp>
    </p:spTree>
    <p:extLst>
      <p:ext uri="{BB962C8B-B14F-4D97-AF65-F5344CB8AC3E}">
        <p14:creationId xmlns:p14="http://schemas.microsoft.com/office/powerpoint/2010/main" val="12636815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2913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>
                <a:solidFill>
                  <a:srgbClr val="0070C0"/>
                </a:solidFill>
              </a:rPr>
              <a:t>Standard Approach to Coping with NP-Hardness: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738" y="1990725"/>
            <a:ext cx="8229600" cy="4525963"/>
          </a:xfrm>
        </p:spPr>
        <p:txBody>
          <a:bodyPr/>
          <a:lstStyle/>
          <a:p>
            <a:pPr eaLnBrk="1" hangingPunct="1">
              <a:spcBef>
                <a:spcPts val="3600"/>
              </a:spcBef>
            </a:pPr>
            <a:r>
              <a:rPr lang="en-US" smtClean="0"/>
              <a:t>Approximation Algorithms</a:t>
            </a:r>
          </a:p>
          <a:p>
            <a:pPr lvl="1" eaLnBrk="1" hangingPunct="1">
              <a:spcBef>
                <a:spcPts val="2400"/>
              </a:spcBef>
            </a:pPr>
            <a:r>
              <a:rPr lang="en-US" smtClean="0"/>
              <a:t>Run quickly (polynomial-time for theory, low-order polynomial time for practice)</a:t>
            </a:r>
          </a:p>
          <a:p>
            <a:pPr lvl="1" eaLnBrk="1" hangingPunct="1">
              <a:spcBef>
                <a:spcPts val="2400"/>
              </a:spcBef>
            </a:pPr>
            <a:r>
              <a:rPr lang="en-US" smtClean="0"/>
              <a:t>Obtain solutions that are guaranteed to be close to optimal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6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Examples of Approximate Algorithms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Bin Backing</a:t>
            </a:r>
          </a:p>
          <a:p>
            <a:r>
              <a:rPr lang="en-IN" dirty="0" smtClean="0"/>
              <a:t>Travelling Salesman problem</a:t>
            </a:r>
          </a:p>
          <a:p>
            <a:r>
              <a:rPr lang="en-IN" dirty="0" smtClean="0"/>
              <a:t>Vertex cover</a:t>
            </a:r>
          </a:p>
          <a:p>
            <a:r>
              <a:rPr lang="en-IN" dirty="0" smtClean="0"/>
              <a:t>Knapsack problem</a:t>
            </a:r>
          </a:p>
          <a:p>
            <a:r>
              <a:rPr lang="en-IN" dirty="0"/>
              <a:t>Planar Graph colouring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17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1984</Words>
  <Application>Microsoft Office PowerPoint</Application>
  <PresentationFormat>On-screen Show (4:3)</PresentationFormat>
  <Paragraphs>550</Paragraphs>
  <Slides>54</Slides>
  <Notes>25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57" baseType="lpstr">
      <vt:lpstr>Office Theme</vt:lpstr>
      <vt:lpstr>Equation</vt:lpstr>
      <vt:lpstr>Microsoft Equation 3.0</vt:lpstr>
      <vt:lpstr>APPROXIMATION ALGORITHMS</vt:lpstr>
      <vt:lpstr>Approximation Algorithms </vt:lpstr>
      <vt:lpstr>PowerPoint Presentation</vt:lpstr>
      <vt:lpstr>PowerPoint Presentation</vt:lpstr>
      <vt:lpstr>NP-completeness</vt:lpstr>
      <vt:lpstr>Approximation algorithms </vt:lpstr>
      <vt:lpstr>Coping With NP-Hardness</vt:lpstr>
      <vt:lpstr>Standard Approach to Coping with NP-Hardness:</vt:lpstr>
      <vt:lpstr>Examples of Approximate Algorithms</vt:lpstr>
      <vt:lpstr>Bin Packing Problem Definition</vt:lpstr>
      <vt:lpstr>Bin Packing Example</vt:lpstr>
      <vt:lpstr>PowerPoint Presentation</vt:lpstr>
      <vt:lpstr>Bin Packing Optimal Solution</vt:lpstr>
      <vt:lpstr>Next-Fit (NF) Algorithm</vt:lpstr>
      <vt:lpstr>Next Fit (NF) Packing  Algorithm Example</vt:lpstr>
      <vt:lpstr>First Fit (FF) Algorithm</vt:lpstr>
      <vt:lpstr>First Fit (FF) Packing  Algorithm Example</vt:lpstr>
      <vt:lpstr>Running Time for First Fit</vt:lpstr>
      <vt:lpstr>Best Fit Algorithm (BF)</vt:lpstr>
      <vt:lpstr>Example for Best Fit (BF)</vt:lpstr>
      <vt:lpstr>Other Heuristics</vt:lpstr>
      <vt:lpstr>Travelling Salesman Problem</vt:lpstr>
      <vt:lpstr>Solution to TSP</vt:lpstr>
      <vt:lpstr>Solution to TSP Contd…</vt:lpstr>
      <vt:lpstr>HC-Hamiltonian Cycle</vt:lpstr>
      <vt:lpstr>TSP – Traveling Salesman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Traveling Salesman Problem</vt:lpstr>
      <vt:lpstr>Double tree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Christofides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APPROXIMATION ALGORITHMS</dc:title>
  <dc:creator>Admin</dc:creator>
  <cp:lastModifiedBy>Admin</cp:lastModifiedBy>
  <cp:revision>58</cp:revision>
  <dcterms:created xsi:type="dcterms:W3CDTF">2006-08-16T00:00:00Z</dcterms:created>
  <dcterms:modified xsi:type="dcterms:W3CDTF">2021-04-14T11:16:51Z</dcterms:modified>
</cp:coreProperties>
</file>