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2"/>
  </p:notesMasterIdLst>
  <p:sldIdLst>
    <p:sldId id="262" r:id="rId2"/>
    <p:sldId id="302" r:id="rId3"/>
    <p:sldId id="303" r:id="rId4"/>
    <p:sldId id="301" r:id="rId5"/>
    <p:sldId id="305" r:id="rId6"/>
    <p:sldId id="304" r:id="rId7"/>
    <p:sldId id="257" r:id="rId8"/>
    <p:sldId id="258" r:id="rId9"/>
    <p:sldId id="259" r:id="rId10"/>
    <p:sldId id="260" r:id="rId11"/>
    <p:sldId id="261"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6" r:id="rId51"/>
    <p:sldId id="308" r:id="rId52"/>
    <p:sldId id="307" r:id="rId53"/>
    <p:sldId id="309" r:id="rId54"/>
    <p:sldId id="310" r:id="rId55"/>
    <p:sldId id="311" r:id="rId56"/>
    <p:sldId id="312" r:id="rId57"/>
    <p:sldId id="314" r:id="rId58"/>
    <p:sldId id="315" r:id="rId59"/>
    <p:sldId id="316" r:id="rId60"/>
    <p:sldId id="317" r:id="rId61"/>
    <p:sldId id="318" r:id="rId62"/>
    <p:sldId id="319" r:id="rId63"/>
    <p:sldId id="320" r:id="rId64"/>
    <p:sldId id="321" r:id="rId65"/>
    <p:sldId id="322" r:id="rId66"/>
    <p:sldId id="323" r:id="rId67"/>
    <p:sldId id="324" r:id="rId68"/>
    <p:sldId id="325" r:id="rId69"/>
    <p:sldId id="326" r:id="rId70"/>
    <p:sldId id="327" r:id="rId71"/>
    <p:sldId id="328" r:id="rId72"/>
    <p:sldId id="329" r:id="rId73"/>
    <p:sldId id="330" r:id="rId74"/>
    <p:sldId id="331" r:id="rId75"/>
    <p:sldId id="332" r:id="rId76"/>
    <p:sldId id="333" r:id="rId77"/>
    <p:sldId id="334" r:id="rId78"/>
    <p:sldId id="335" r:id="rId79"/>
    <p:sldId id="336" r:id="rId80"/>
    <p:sldId id="337" r:id="rId81"/>
    <p:sldId id="338" r:id="rId82"/>
    <p:sldId id="339" r:id="rId83"/>
    <p:sldId id="340" r:id="rId84"/>
    <p:sldId id="341" r:id="rId85"/>
    <p:sldId id="342" r:id="rId86"/>
    <p:sldId id="343" r:id="rId87"/>
    <p:sldId id="344" r:id="rId88"/>
    <p:sldId id="345" r:id="rId89"/>
    <p:sldId id="346" r:id="rId90"/>
    <p:sldId id="347" r:id="rId9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4" d="100"/>
          <a:sy n="74" d="100"/>
        </p:scale>
        <p:origin x="-1230"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8DC7B01-42D4-42CF-85FB-AFF9B072DE1A}" type="datetimeFigureOut">
              <a:rPr lang="en-IN" smtClean="0"/>
              <a:t>11-02-2021</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9663785-CA26-4FA5-91A2-AA3A366D89D4}" type="slidenum">
              <a:rPr lang="en-IN" smtClean="0"/>
              <a:t>‹#›</a:t>
            </a:fld>
            <a:endParaRPr lang="en-IN"/>
          </a:p>
        </p:txBody>
      </p:sp>
    </p:spTree>
    <p:extLst>
      <p:ext uri="{BB962C8B-B14F-4D97-AF65-F5344CB8AC3E}">
        <p14:creationId xmlns:p14="http://schemas.microsoft.com/office/powerpoint/2010/main" val="5978938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19663785-CA26-4FA5-91A2-AA3A366D89D4}" type="slidenum">
              <a:rPr lang="en-IN" smtClean="0"/>
              <a:t>40</a:t>
            </a:fld>
            <a:endParaRPr lang="en-IN"/>
          </a:p>
        </p:txBody>
      </p:sp>
    </p:spTree>
    <p:extLst>
      <p:ext uri="{BB962C8B-B14F-4D97-AF65-F5344CB8AC3E}">
        <p14:creationId xmlns:p14="http://schemas.microsoft.com/office/powerpoint/2010/main" val="16799565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2743018-7072-4D3C-84A6-416AA5701078}" type="datetime1">
              <a:rPr lang="en-US" smtClean="0"/>
              <a:t>2/11/2021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CA7618E-5CFB-4272-A09B-C89F31DD9339}" type="datetime1">
              <a:rPr lang="en-US" smtClean="0"/>
              <a:t>2/11/2021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43C98D9-9658-49B1-8C44-445AAF6833F4}" type="datetime1">
              <a:rPr lang="en-US" smtClean="0"/>
              <a:t>2/11/2021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D1B8F6F-230D-478A-84D0-0FBC9A64E19C}" type="datetime1">
              <a:rPr lang="en-US" smtClean="0"/>
              <a:t>2/11/2021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1BDC196-A6BC-4A19-BE20-69F39A4660A0}" type="datetime1">
              <a:rPr lang="en-US" smtClean="0"/>
              <a:t>2/11/2021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366BEE4-145C-4F40-B2A7-22CC48E44AF3}" type="datetime1">
              <a:rPr lang="en-US" smtClean="0"/>
              <a:t>2/11/2021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E82A6DA-5356-4904-A8CD-528DC14C2563}" type="datetime1">
              <a:rPr lang="en-US" smtClean="0"/>
              <a:t>2/11/2021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F764E65-A72D-461D-BB80-7A2D1B56BBEE}" type="datetime1">
              <a:rPr lang="en-US" smtClean="0"/>
              <a:t>2/11/2021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0435A1-FD92-4B3E-869F-95FC1DB18BF3}" type="datetime1">
              <a:rPr lang="en-US" smtClean="0"/>
              <a:t>2/11/2021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ACDC1C3-D861-456E-9DC7-C41D4A8FE229}" type="datetime1">
              <a:rPr lang="en-US" smtClean="0"/>
              <a:t>2/11/2021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6CDF3D4-D43A-4336-98F3-2546C75BAC1E}" type="datetime1">
              <a:rPr lang="en-US" smtClean="0"/>
              <a:t>2/11/2021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5333E9-A134-49DC-BBDD-89EB78B943EB}" type="datetime1">
              <a:rPr lang="en-US" smtClean="0"/>
              <a:t>2/11/2021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s://www.gatevidyalay.com/quick-sort-sorting-algorithms/"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normAutofit fontScale="90000"/>
          </a:bodyPr>
          <a:lstStyle/>
          <a:p>
            <a:r>
              <a:rPr lang="en-US" dirty="0" smtClean="0"/>
              <a:t/>
            </a:r>
            <a:br>
              <a:rPr lang="en-US" dirty="0" smtClean="0"/>
            </a:br>
            <a:r>
              <a:rPr lang="en-IN" dirty="0" smtClean="0">
                <a:solidFill>
                  <a:srgbClr val="FF0000"/>
                </a:solidFill>
              </a:rPr>
              <a:t>GREEDY ALGORITHMS</a:t>
            </a:r>
            <a:endParaRPr lang="en-US" dirty="0" smtClean="0">
              <a:solidFill>
                <a:srgbClr val="FF0000"/>
              </a:solidFill>
            </a:endParaRPr>
          </a:p>
        </p:txBody>
      </p:sp>
      <p:sp>
        <p:nvSpPr>
          <p:cNvPr id="19459" name="Content Placeholder 2"/>
          <p:cNvSpPr>
            <a:spLocks noGrp="1"/>
          </p:cNvSpPr>
          <p:nvPr>
            <p:ph idx="1"/>
          </p:nvPr>
        </p:nvSpPr>
        <p:spPr/>
        <p:txBody>
          <a:bodyPr/>
          <a:lstStyle/>
          <a:p>
            <a:endParaRPr lang="en-IN" dirty="0" smtClean="0"/>
          </a:p>
          <a:p>
            <a:pPr>
              <a:buFontTx/>
              <a:buNone/>
            </a:pPr>
            <a:r>
              <a:rPr lang="en-IN" dirty="0" err="1" smtClean="0">
                <a:solidFill>
                  <a:srgbClr val="00B050"/>
                </a:solidFill>
              </a:rPr>
              <a:t>Dr.</a:t>
            </a:r>
            <a:r>
              <a:rPr lang="en-IN" dirty="0" smtClean="0">
                <a:solidFill>
                  <a:srgbClr val="00B050"/>
                </a:solidFill>
              </a:rPr>
              <a:t> </a:t>
            </a:r>
            <a:r>
              <a:rPr lang="en-IN" dirty="0" err="1" smtClean="0">
                <a:solidFill>
                  <a:srgbClr val="00B050"/>
                </a:solidFill>
              </a:rPr>
              <a:t>A.Kannan</a:t>
            </a:r>
            <a:r>
              <a:rPr lang="en-IN" dirty="0" smtClean="0">
                <a:solidFill>
                  <a:srgbClr val="00B050"/>
                </a:solidFill>
              </a:rPr>
              <a:t>, </a:t>
            </a:r>
            <a:endParaRPr lang="en-US" dirty="0" smtClean="0">
              <a:solidFill>
                <a:srgbClr val="00B050"/>
              </a:solidFill>
            </a:endParaRPr>
          </a:p>
          <a:p>
            <a:pPr>
              <a:buFontTx/>
              <a:buNone/>
            </a:pPr>
            <a:r>
              <a:rPr lang="en-IN" dirty="0" smtClean="0">
                <a:solidFill>
                  <a:srgbClr val="00B050"/>
                </a:solidFill>
              </a:rPr>
              <a:t>(Retired Professor, Anna </a:t>
            </a:r>
            <a:r>
              <a:rPr lang="en-IN" dirty="0" err="1" smtClean="0">
                <a:solidFill>
                  <a:srgbClr val="00B050"/>
                </a:solidFill>
              </a:rPr>
              <a:t>University,Chennai</a:t>
            </a:r>
            <a:r>
              <a:rPr lang="en-IN" dirty="0" smtClean="0">
                <a:solidFill>
                  <a:srgbClr val="00B050"/>
                </a:solidFill>
              </a:rPr>
              <a:t>)</a:t>
            </a:r>
            <a:endParaRPr lang="en-US" dirty="0" smtClean="0">
              <a:solidFill>
                <a:srgbClr val="00B050"/>
              </a:solidFill>
            </a:endParaRPr>
          </a:p>
          <a:p>
            <a:pPr>
              <a:buFontTx/>
              <a:buNone/>
            </a:pPr>
            <a:r>
              <a:rPr lang="en-IN" dirty="0" smtClean="0">
                <a:solidFill>
                  <a:srgbClr val="00B050"/>
                </a:solidFill>
              </a:rPr>
              <a:t>Senior Professor,</a:t>
            </a:r>
            <a:endParaRPr lang="en-US" dirty="0" smtClean="0">
              <a:solidFill>
                <a:srgbClr val="00B050"/>
              </a:solidFill>
            </a:endParaRPr>
          </a:p>
          <a:p>
            <a:pPr>
              <a:buFontTx/>
              <a:buNone/>
            </a:pPr>
            <a:r>
              <a:rPr lang="en-IN" dirty="0" smtClean="0">
                <a:solidFill>
                  <a:srgbClr val="00B050"/>
                </a:solidFill>
              </a:rPr>
              <a:t>School of Computer Science and Engineering,</a:t>
            </a:r>
            <a:endParaRPr lang="en-US" dirty="0" smtClean="0">
              <a:solidFill>
                <a:srgbClr val="00B050"/>
              </a:solidFill>
            </a:endParaRPr>
          </a:p>
          <a:p>
            <a:pPr>
              <a:buFontTx/>
              <a:buNone/>
            </a:pPr>
            <a:r>
              <a:rPr lang="en-IN" dirty="0" smtClean="0">
                <a:solidFill>
                  <a:srgbClr val="00B050"/>
                </a:solidFill>
              </a:rPr>
              <a:t>VIT, VELLORE.</a:t>
            </a:r>
            <a:endParaRPr lang="en-US" dirty="0" smtClean="0">
              <a:solidFill>
                <a:srgbClr val="00B050"/>
              </a:solidFill>
            </a:endParaRPr>
          </a:p>
          <a:p>
            <a:pPr>
              <a:buFontTx/>
              <a:buNone/>
            </a:pPr>
            <a:r>
              <a:rPr lang="en-US" dirty="0" smtClean="0"/>
              <a:t> </a:t>
            </a:r>
          </a:p>
          <a:p>
            <a:pPr>
              <a:buFontTx/>
              <a:buNone/>
            </a:pPr>
            <a:endParaRPr lang="en-US" dirty="0" smtClean="0">
              <a:solidFill>
                <a:srgbClr val="00B050"/>
              </a:solidFill>
            </a:endParaRPr>
          </a:p>
        </p:txBody>
      </p:sp>
      <p:sp>
        <p:nvSpPr>
          <p:cNvPr id="19460"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82F60B42-51F4-4CA3-8A33-5CFE787C6B7E}" type="slidenum">
              <a:rPr lang="en-US" sz="1400" smtClean="0"/>
              <a:pPr eaLnBrk="1" hangingPunct="1"/>
              <a:t>1</a:t>
            </a:fld>
            <a:endParaRPr lang="en-US" sz="1400" smtClean="0"/>
          </a:p>
        </p:txBody>
      </p:sp>
    </p:spTree>
    <p:extLst>
      <p:ext uri="{BB962C8B-B14F-4D97-AF65-F5344CB8AC3E}">
        <p14:creationId xmlns:p14="http://schemas.microsoft.com/office/powerpoint/2010/main" val="242544469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
            </a:r>
            <a:br>
              <a:rPr lang="en-IN" b="1" dirty="0" smtClean="0"/>
            </a:br>
            <a:r>
              <a:rPr lang="en-IN" b="1" dirty="0" smtClean="0"/>
              <a:t>0/1 </a:t>
            </a:r>
            <a:r>
              <a:rPr lang="en-IN" b="1" dirty="0"/>
              <a:t>Knapsack Problem</a:t>
            </a:r>
            <a:r>
              <a:rPr lang="en-IN" dirty="0"/>
              <a:t/>
            </a:r>
            <a:br>
              <a:rPr lang="en-IN" dirty="0"/>
            </a:br>
            <a:endParaRPr lang="en-IN" dirty="0"/>
          </a:p>
        </p:txBody>
      </p:sp>
      <p:sp>
        <p:nvSpPr>
          <p:cNvPr id="3" name="Content Placeholder 2"/>
          <p:cNvSpPr>
            <a:spLocks noGrp="1"/>
          </p:cNvSpPr>
          <p:nvPr>
            <p:ph idx="1"/>
          </p:nvPr>
        </p:nvSpPr>
        <p:spPr/>
        <p:txBody>
          <a:bodyPr>
            <a:normAutofit/>
          </a:bodyPr>
          <a:lstStyle/>
          <a:p>
            <a:pPr marL="0" indent="0" fontAlgn="base">
              <a:buNone/>
            </a:pPr>
            <a:r>
              <a:rPr lang="en-IN" dirty="0"/>
              <a:t>In 0/1 Knapsack Problem,</a:t>
            </a:r>
          </a:p>
          <a:p>
            <a:pPr lvl="0" fontAlgn="base"/>
            <a:r>
              <a:rPr lang="en-IN" dirty="0"/>
              <a:t>As the name suggests, items are indivisible here.</a:t>
            </a:r>
          </a:p>
          <a:p>
            <a:pPr lvl="0" fontAlgn="base"/>
            <a:r>
              <a:rPr lang="en-IN" dirty="0"/>
              <a:t>We </a:t>
            </a:r>
            <a:r>
              <a:rPr lang="en-IN" dirty="0" smtClean="0"/>
              <a:t>cannot </a:t>
            </a:r>
            <a:r>
              <a:rPr lang="en-IN" dirty="0"/>
              <a:t>take the fraction of any item.</a:t>
            </a:r>
          </a:p>
          <a:p>
            <a:pPr lvl="0" fontAlgn="base"/>
            <a:r>
              <a:rPr lang="en-IN" dirty="0"/>
              <a:t>We have to either take an item completely or leave it completely.</a:t>
            </a:r>
          </a:p>
          <a:p>
            <a:pPr lvl="0" fontAlgn="base"/>
            <a:r>
              <a:rPr lang="en-IN" dirty="0"/>
              <a:t>It is solved using dynamic programming approach.</a:t>
            </a:r>
          </a:p>
          <a:p>
            <a:pPr marL="0" indent="0" fontAlgn="base">
              <a:buNone/>
            </a:pPr>
            <a:endParaRPr lang="en-IN" dirty="0"/>
          </a:p>
          <a:p>
            <a:endParaRPr lang="en-IN"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10</a:t>
            </a:fld>
            <a:endParaRPr lang="en-US"/>
          </a:p>
        </p:txBody>
      </p:sp>
    </p:spTree>
    <p:extLst>
      <p:ext uri="{BB962C8B-B14F-4D97-AF65-F5344CB8AC3E}">
        <p14:creationId xmlns:p14="http://schemas.microsoft.com/office/powerpoint/2010/main" val="121252930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u="sng" dirty="0" smtClean="0"/>
              <a:t/>
            </a:r>
            <a:br>
              <a:rPr lang="en-IN" b="1" u="sng" dirty="0" smtClean="0"/>
            </a:br>
            <a:r>
              <a:rPr lang="en-IN" b="1" dirty="0" smtClean="0"/>
              <a:t>0/1 </a:t>
            </a:r>
            <a:r>
              <a:rPr lang="en-IN" b="1" dirty="0"/>
              <a:t>Knapsack Problem Using Dynamic </a:t>
            </a:r>
            <a:r>
              <a:rPr lang="en-IN" b="1" dirty="0" smtClean="0"/>
              <a:t>Programming</a:t>
            </a:r>
            <a:r>
              <a:rPr lang="en-IN" dirty="0"/>
              <a:t/>
            </a:r>
            <a:br>
              <a:rPr lang="en-IN" dirty="0"/>
            </a:br>
            <a:endParaRPr lang="en-IN" dirty="0"/>
          </a:p>
        </p:txBody>
      </p:sp>
      <p:sp>
        <p:nvSpPr>
          <p:cNvPr id="3" name="Content Placeholder 2"/>
          <p:cNvSpPr>
            <a:spLocks noGrp="1"/>
          </p:cNvSpPr>
          <p:nvPr>
            <p:ph idx="1"/>
          </p:nvPr>
        </p:nvSpPr>
        <p:spPr/>
        <p:txBody>
          <a:bodyPr>
            <a:normAutofit fontScale="85000" lnSpcReduction="20000"/>
          </a:bodyPr>
          <a:lstStyle/>
          <a:p>
            <a:pPr fontAlgn="base"/>
            <a:r>
              <a:rPr lang="en-IN" dirty="0" smtClean="0"/>
              <a:t>Consider-</a:t>
            </a:r>
            <a:endParaRPr lang="en-IN" dirty="0"/>
          </a:p>
          <a:p>
            <a:pPr lvl="0" fontAlgn="base"/>
            <a:r>
              <a:rPr lang="en-IN" dirty="0"/>
              <a:t>Knapsack weight capacity = w</a:t>
            </a:r>
          </a:p>
          <a:p>
            <a:pPr lvl="0" fontAlgn="base"/>
            <a:r>
              <a:rPr lang="en-IN" dirty="0"/>
              <a:t>Number of items each having some weight and value = </a:t>
            </a:r>
            <a:r>
              <a:rPr lang="en-IN" dirty="0" smtClean="0"/>
              <a:t>n</a:t>
            </a:r>
          </a:p>
          <a:p>
            <a:pPr lvl="0" fontAlgn="base"/>
            <a:r>
              <a:rPr lang="en-IN" dirty="0"/>
              <a:t> </a:t>
            </a:r>
            <a:r>
              <a:rPr lang="en-IN" dirty="0" smtClean="0"/>
              <a:t> 0/1 </a:t>
            </a:r>
            <a:r>
              <a:rPr lang="en-IN" dirty="0"/>
              <a:t>knapsack problem is solved using dynamic programming in the </a:t>
            </a:r>
            <a:r>
              <a:rPr lang="en-IN"/>
              <a:t>following </a:t>
            </a:r>
            <a:r>
              <a:rPr lang="en-IN" smtClean="0"/>
              <a:t>steps:</a:t>
            </a:r>
            <a:endParaRPr lang="en-IN" dirty="0" smtClean="0"/>
          </a:p>
          <a:p>
            <a:pPr fontAlgn="base"/>
            <a:r>
              <a:rPr lang="en-IN" dirty="0"/>
              <a:t> </a:t>
            </a:r>
            <a:r>
              <a:rPr lang="en-IN" b="1" u="sng" dirty="0"/>
              <a:t>Step-01:</a:t>
            </a:r>
            <a:endParaRPr lang="en-IN" dirty="0"/>
          </a:p>
          <a:p>
            <a:pPr lvl="0" fontAlgn="base"/>
            <a:r>
              <a:rPr lang="en-IN" dirty="0" smtClean="0"/>
              <a:t>Draw </a:t>
            </a:r>
            <a:r>
              <a:rPr lang="en-IN" dirty="0"/>
              <a:t>a table say ‘T’ with (n+1) number of rows and (w+1) number of columns.</a:t>
            </a:r>
          </a:p>
          <a:p>
            <a:pPr lvl="0" fontAlgn="base"/>
            <a:r>
              <a:rPr lang="en-IN" dirty="0"/>
              <a:t>Fill all the boxes of 0</a:t>
            </a:r>
            <a:r>
              <a:rPr lang="en-IN" baseline="30000" dirty="0"/>
              <a:t>th</a:t>
            </a:r>
            <a:r>
              <a:rPr lang="en-IN" dirty="0"/>
              <a:t> row and 0</a:t>
            </a:r>
            <a:r>
              <a:rPr lang="en-IN" baseline="30000" dirty="0"/>
              <a:t>th</a:t>
            </a:r>
            <a:r>
              <a:rPr lang="en-IN" dirty="0"/>
              <a:t> column with zeroes as shown-</a:t>
            </a:r>
          </a:p>
          <a:p>
            <a:pPr lvl="0" fontAlgn="base"/>
            <a:endParaRPr lang="en-IN" dirty="0"/>
          </a:p>
          <a:p>
            <a:pPr marL="0" indent="0" fontAlgn="base">
              <a:buNone/>
            </a:pPr>
            <a:endParaRPr lang="en-IN" dirty="0"/>
          </a:p>
          <a:p>
            <a:pPr marL="0" indent="0">
              <a:buNone/>
            </a:pPr>
            <a:endParaRPr lang="en-IN"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11</a:t>
            </a:fld>
            <a:endParaRPr lang="en-US"/>
          </a:p>
        </p:txBody>
      </p:sp>
    </p:spTree>
    <p:extLst>
      <p:ext uri="{BB962C8B-B14F-4D97-AF65-F5344CB8AC3E}">
        <p14:creationId xmlns:p14="http://schemas.microsoft.com/office/powerpoint/2010/main" val="215872022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
            </a:r>
            <a:br>
              <a:rPr lang="en-IN" b="1" dirty="0" smtClean="0"/>
            </a:br>
            <a:r>
              <a:rPr lang="en-IN" b="1" dirty="0" smtClean="0"/>
              <a:t>0/1 </a:t>
            </a:r>
            <a:r>
              <a:rPr lang="en-IN" b="1" dirty="0"/>
              <a:t>Knapsack Problem Using Dynamic </a:t>
            </a:r>
            <a:r>
              <a:rPr lang="en-IN" b="1" dirty="0" smtClean="0"/>
              <a:t>Programming Contd..</a:t>
            </a:r>
            <a:r>
              <a:rPr lang="en-IN" dirty="0"/>
              <a:t/>
            </a:r>
            <a:br>
              <a:rPr lang="en-IN" dirty="0"/>
            </a:br>
            <a:endParaRPr lang="en-IN"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12</a:t>
            </a:fld>
            <a:endParaRPr lang="en-US"/>
          </a:p>
        </p:txBody>
      </p:sp>
      <p:pic>
        <p:nvPicPr>
          <p:cNvPr id="7" name="Content Placeholder 6" descr="https://www.gatevidyalay.com/wp-content/uploads/2018/03/Knapsack-Problem-Using-Dynamic-Programming-Step-01.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657475" y="2548731"/>
            <a:ext cx="3829050" cy="2628900"/>
          </a:xfrm>
          <a:prstGeom prst="rect">
            <a:avLst/>
          </a:prstGeom>
          <a:noFill/>
          <a:ln>
            <a:noFill/>
          </a:ln>
        </p:spPr>
      </p:pic>
    </p:spTree>
    <p:extLst>
      <p:ext uri="{BB962C8B-B14F-4D97-AF65-F5344CB8AC3E}">
        <p14:creationId xmlns:p14="http://schemas.microsoft.com/office/powerpoint/2010/main" val="72752102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
            </a:r>
            <a:br>
              <a:rPr lang="en-IN" b="1" dirty="0" smtClean="0"/>
            </a:br>
            <a:r>
              <a:rPr lang="en-IN" b="1" dirty="0" smtClean="0"/>
              <a:t>0/1 </a:t>
            </a:r>
            <a:r>
              <a:rPr lang="en-IN" b="1" dirty="0"/>
              <a:t>Knapsack Problem Using Dynamic Programming Contd..</a:t>
            </a:r>
            <a:r>
              <a:rPr lang="en-IN" dirty="0"/>
              <a:t/>
            </a:r>
            <a:br>
              <a:rPr lang="en-IN" dirty="0"/>
            </a:br>
            <a:endParaRPr lang="en-IN" dirty="0"/>
          </a:p>
        </p:txBody>
      </p:sp>
      <p:sp>
        <p:nvSpPr>
          <p:cNvPr id="3" name="Content Placeholder 2"/>
          <p:cNvSpPr>
            <a:spLocks noGrp="1"/>
          </p:cNvSpPr>
          <p:nvPr>
            <p:ph idx="1"/>
          </p:nvPr>
        </p:nvSpPr>
        <p:spPr/>
        <p:txBody>
          <a:bodyPr>
            <a:normAutofit fontScale="77500" lnSpcReduction="20000"/>
          </a:bodyPr>
          <a:lstStyle/>
          <a:p>
            <a:pPr fontAlgn="base"/>
            <a:r>
              <a:rPr lang="en-IN" b="1" u="sng" dirty="0"/>
              <a:t>Step-02:</a:t>
            </a:r>
            <a:endParaRPr lang="en-IN" dirty="0"/>
          </a:p>
          <a:p>
            <a:pPr fontAlgn="base"/>
            <a:r>
              <a:rPr lang="en-IN" dirty="0" smtClean="0"/>
              <a:t>Start </a:t>
            </a:r>
            <a:r>
              <a:rPr lang="en-IN" dirty="0"/>
              <a:t>filling the table row wise top to bottom from left to </a:t>
            </a:r>
            <a:r>
              <a:rPr lang="en-IN" dirty="0" smtClean="0"/>
              <a:t>right  using  </a:t>
            </a:r>
            <a:r>
              <a:rPr lang="en-IN" dirty="0"/>
              <a:t>the following </a:t>
            </a:r>
            <a:r>
              <a:rPr lang="en-IN" dirty="0" smtClean="0"/>
              <a:t>formula:</a:t>
            </a:r>
            <a:endParaRPr lang="en-IN" dirty="0"/>
          </a:p>
          <a:p>
            <a:pPr marL="0" indent="0" fontAlgn="base">
              <a:buNone/>
            </a:pPr>
            <a:r>
              <a:rPr lang="en-IN" b="1" dirty="0" smtClean="0"/>
              <a:t>     T </a:t>
            </a:r>
            <a:r>
              <a:rPr lang="en-IN" b="1" dirty="0"/>
              <a:t>(i , j) = max { T ( i-1 , j ) , </a:t>
            </a:r>
            <a:r>
              <a:rPr lang="en-IN" b="1" dirty="0" smtClean="0"/>
              <a:t>     </a:t>
            </a:r>
            <a:r>
              <a:rPr lang="en-IN" b="1" dirty="0" err="1" smtClean="0"/>
              <a:t>value</a:t>
            </a:r>
            <a:r>
              <a:rPr lang="en-IN" b="1" baseline="-25000" dirty="0" err="1" smtClean="0"/>
              <a:t>i</a:t>
            </a:r>
            <a:r>
              <a:rPr lang="en-IN" b="1" dirty="0"/>
              <a:t> + T( i-1 , j – </a:t>
            </a:r>
            <a:r>
              <a:rPr lang="en-IN" b="1" dirty="0" err="1"/>
              <a:t>weight</a:t>
            </a:r>
            <a:r>
              <a:rPr lang="en-IN" b="1" baseline="-25000" dirty="0" err="1"/>
              <a:t>i</a:t>
            </a:r>
            <a:r>
              <a:rPr lang="en-IN" b="1" baseline="-25000" dirty="0"/>
              <a:t> </a:t>
            </a:r>
            <a:r>
              <a:rPr lang="en-IN" b="1" dirty="0"/>
              <a:t>) }</a:t>
            </a:r>
            <a:endParaRPr lang="en-IN" dirty="0"/>
          </a:p>
          <a:p>
            <a:pPr marL="0" indent="0" fontAlgn="base">
              <a:buNone/>
            </a:pPr>
            <a:endParaRPr lang="en-IN" dirty="0"/>
          </a:p>
          <a:p>
            <a:pPr fontAlgn="base"/>
            <a:r>
              <a:rPr lang="en-IN" dirty="0"/>
              <a:t>Here, T(i , j) = maximum value of the selected items if we can take items 1 to i and have weight restrictions of j.</a:t>
            </a:r>
          </a:p>
          <a:p>
            <a:pPr marL="0" indent="0" fontAlgn="base">
              <a:buNone/>
            </a:pPr>
            <a:endParaRPr lang="en-IN" dirty="0"/>
          </a:p>
          <a:p>
            <a:pPr lvl="0" fontAlgn="base"/>
            <a:r>
              <a:rPr lang="en-IN" dirty="0"/>
              <a:t>This step leads to completely filling the table.</a:t>
            </a:r>
          </a:p>
          <a:p>
            <a:pPr lvl="0" fontAlgn="base"/>
            <a:r>
              <a:rPr lang="en-IN" dirty="0"/>
              <a:t>Then, value of the last box represents the maximum possible value that can be put into the knapsack.</a:t>
            </a:r>
          </a:p>
          <a:p>
            <a:pPr fontAlgn="base"/>
            <a:endParaRPr lang="en-IN" dirty="0"/>
          </a:p>
          <a:p>
            <a:endParaRPr lang="en-IN"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13</a:t>
            </a:fld>
            <a:endParaRPr lang="en-US"/>
          </a:p>
        </p:txBody>
      </p:sp>
    </p:spTree>
    <p:extLst>
      <p:ext uri="{BB962C8B-B14F-4D97-AF65-F5344CB8AC3E}">
        <p14:creationId xmlns:p14="http://schemas.microsoft.com/office/powerpoint/2010/main" val="385568352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0/1 Knapsack Problem Using Dynamic Programming Contd..</a:t>
            </a:r>
            <a:endParaRPr lang="en-IN" dirty="0"/>
          </a:p>
        </p:txBody>
      </p:sp>
      <p:sp>
        <p:nvSpPr>
          <p:cNvPr id="3" name="Content Placeholder 2"/>
          <p:cNvSpPr>
            <a:spLocks noGrp="1"/>
          </p:cNvSpPr>
          <p:nvPr>
            <p:ph idx="1"/>
          </p:nvPr>
        </p:nvSpPr>
        <p:spPr/>
        <p:txBody>
          <a:bodyPr>
            <a:normAutofit fontScale="85000" lnSpcReduction="20000"/>
          </a:bodyPr>
          <a:lstStyle/>
          <a:p>
            <a:pPr fontAlgn="base"/>
            <a:r>
              <a:rPr lang="en-IN" b="1" u="sng" dirty="0"/>
              <a:t>Step-03:</a:t>
            </a:r>
            <a:endParaRPr lang="en-IN" dirty="0"/>
          </a:p>
          <a:p>
            <a:pPr marL="0" indent="0" fontAlgn="base">
              <a:buNone/>
            </a:pPr>
            <a:endParaRPr lang="en-IN" dirty="0"/>
          </a:p>
          <a:p>
            <a:pPr fontAlgn="base"/>
            <a:r>
              <a:rPr lang="en-IN" dirty="0"/>
              <a:t>To identify the items that must be put into the knapsack to obtain that maximum </a:t>
            </a:r>
            <a:r>
              <a:rPr lang="en-IN" dirty="0" err="1" smtClean="0"/>
              <a:t>profit,consider</a:t>
            </a:r>
            <a:r>
              <a:rPr lang="en-IN" dirty="0" smtClean="0"/>
              <a:t> </a:t>
            </a:r>
            <a:r>
              <a:rPr lang="en-IN" dirty="0"/>
              <a:t>the last column of the table.</a:t>
            </a:r>
          </a:p>
          <a:p>
            <a:pPr lvl="0" fontAlgn="base"/>
            <a:r>
              <a:rPr lang="en-IN" dirty="0"/>
              <a:t>Start scanning the entries from bottom to top.</a:t>
            </a:r>
          </a:p>
          <a:p>
            <a:pPr lvl="0" fontAlgn="base"/>
            <a:r>
              <a:rPr lang="en-IN" dirty="0"/>
              <a:t>On encountering an entry whose value is not same as the value stored in the entry immediately above it, mark the row label of that entry.</a:t>
            </a:r>
          </a:p>
          <a:p>
            <a:pPr lvl="0" fontAlgn="base"/>
            <a:r>
              <a:rPr lang="en-IN" dirty="0"/>
              <a:t>After all the entries are scanned, the marked labels represent the items that must be put into the knapsack.</a:t>
            </a:r>
          </a:p>
          <a:p>
            <a:endParaRPr lang="en-IN"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14</a:t>
            </a:fld>
            <a:endParaRPr lang="en-US"/>
          </a:p>
        </p:txBody>
      </p:sp>
    </p:spTree>
    <p:extLst>
      <p:ext uri="{BB962C8B-B14F-4D97-AF65-F5344CB8AC3E}">
        <p14:creationId xmlns:p14="http://schemas.microsoft.com/office/powerpoint/2010/main" val="186651348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0/1 Knapsack Problem Using Dynamic Programming Contd..</a:t>
            </a:r>
            <a:endParaRPr lang="en-IN" dirty="0"/>
          </a:p>
        </p:txBody>
      </p:sp>
      <p:sp>
        <p:nvSpPr>
          <p:cNvPr id="3" name="Content Placeholder 2"/>
          <p:cNvSpPr>
            <a:spLocks noGrp="1"/>
          </p:cNvSpPr>
          <p:nvPr>
            <p:ph idx="1"/>
          </p:nvPr>
        </p:nvSpPr>
        <p:spPr/>
        <p:txBody>
          <a:bodyPr>
            <a:normAutofit fontScale="92500"/>
          </a:bodyPr>
          <a:lstStyle/>
          <a:p>
            <a:pPr fontAlgn="base"/>
            <a:r>
              <a:rPr lang="en-IN" b="1" u="sng" dirty="0"/>
              <a:t>Time Complexity-</a:t>
            </a:r>
            <a:endParaRPr lang="en-IN" dirty="0"/>
          </a:p>
          <a:p>
            <a:pPr lvl="0" fontAlgn="base"/>
            <a:r>
              <a:rPr lang="en-IN" dirty="0" smtClean="0"/>
              <a:t>Each </a:t>
            </a:r>
            <a:r>
              <a:rPr lang="en-IN" dirty="0"/>
              <a:t>entry of the table requires constant time θ(1) for its computation.</a:t>
            </a:r>
          </a:p>
          <a:p>
            <a:pPr lvl="0" fontAlgn="base"/>
            <a:r>
              <a:rPr lang="en-IN" dirty="0"/>
              <a:t>It takes θ(</a:t>
            </a:r>
            <a:r>
              <a:rPr lang="en-IN" dirty="0" err="1"/>
              <a:t>nw</a:t>
            </a:r>
            <a:r>
              <a:rPr lang="en-IN" dirty="0"/>
              <a:t>) time to fill (n+1)(w+1) table entries.</a:t>
            </a:r>
          </a:p>
          <a:p>
            <a:pPr lvl="0" fontAlgn="base"/>
            <a:r>
              <a:rPr lang="en-IN" dirty="0"/>
              <a:t>It takes θ(n) time for tracing the solution since tracing process traces the n rows.</a:t>
            </a:r>
          </a:p>
          <a:p>
            <a:pPr lvl="0" fontAlgn="base"/>
            <a:r>
              <a:rPr lang="en-IN" dirty="0"/>
              <a:t>Thus, overall θ(</a:t>
            </a:r>
            <a:r>
              <a:rPr lang="en-IN" dirty="0" err="1"/>
              <a:t>nw</a:t>
            </a:r>
            <a:r>
              <a:rPr lang="en-IN" dirty="0"/>
              <a:t>) time is taken to solve 0/1 knapsack problem using dynamic programming.</a:t>
            </a:r>
          </a:p>
          <a:p>
            <a:pPr marL="0" indent="0" fontAlgn="base">
              <a:buNone/>
            </a:pPr>
            <a:endParaRPr lang="en-IN"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15</a:t>
            </a:fld>
            <a:endParaRPr lang="en-US"/>
          </a:p>
        </p:txBody>
      </p:sp>
    </p:spTree>
    <p:extLst>
      <p:ext uri="{BB962C8B-B14F-4D97-AF65-F5344CB8AC3E}">
        <p14:creationId xmlns:p14="http://schemas.microsoft.com/office/powerpoint/2010/main" val="243372472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0/1 Knapsack Problem Using Dynamic Programming Contd..</a:t>
            </a:r>
            <a:endParaRPr lang="en-IN" dirty="0"/>
          </a:p>
        </p:txBody>
      </p:sp>
      <p:sp>
        <p:nvSpPr>
          <p:cNvPr id="3" name="Content Placeholder 2"/>
          <p:cNvSpPr>
            <a:spLocks noGrp="1"/>
          </p:cNvSpPr>
          <p:nvPr>
            <p:ph idx="1"/>
          </p:nvPr>
        </p:nvSpPr>
        <p:spPr/>
        <p:txBody>
          <a:bodyPr>
            <a:normAutofit/>
          </a:bodyPr>
          <a:lstStyle/>
          <a:p>
            <a:pPr fontAlgn="base"/>
            <a:r>
              <a:rPr lang="en-IN" b="1" u="sng" dirty="0"/>
              <a:t>PRACTICE PROBLEM BASED ON 0/1 KNAPSACK </a:t>
            </a:r>
            <a:r>
              <a:rPr lang="en-IN" b="1" u="sng" dirty="0" smtClean="0"/>
              <a:t>PROBLEM:</a:t>
            </a:r>
            <a:endParaRPr lang="en-IN" dirty="0"/>
          </a:p>
          <a:p>
            <a:pPr fontAlgn="base"/>
            <a:r>
              <a:rPr lang="en-IN" dirty="0" smtClean="0"/>
              <a:t>For </a:t>
            </a:r>
            <a:r>
              <a:rPr lang="en-IN" dirty="0"/>
              <a:t>the given set of items and knapsack capacity = 5 kg, find the optimal solution for the 0/1 knapsack problem making use of dynamic programming approach</a:t>
            </a:r>
            <a:r>
              <a:rPr lang="en-IN" dirty="0" smtClean="0"/>
              <a:t>.</a:t>
            </a:r>
            <a:endParaRPr lang="en-IN"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16</a:t>
            </a:fld>
            <a:endParaRPr lang="en-US"/>
          </a:p>
        </p:txBody>
      </p:sp>
    </p:spTree>
    <p:extLst>
      <p:ext uri="{BB962C8B-B14F-4D97-AF65-F5344CB8AC3E}">
        <p14:creationId xmlns:p14="http://schemas.microsoft.com/office/powerpoint/2010/main" val="317245316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u="sng" dirty="0" smtClean="0"/>
              <a:t/>
            </a:r>
            <a:br>
              <a:rPr lang="en-IN" b="1" u="sng" dirty="0" smtClean="0"/>
            </a:br>
            <a:r>
              <a:rPr lang="en-IN" b="1" dirty="0" smtClean="0"/>
              <a:t>PRACTICE </a:t>
            </a:r>
            <a:r>
              <a:rPr lang="en-IN" b="1" dirty="0"/>
              <a:t>PROBLEM BASED ON 0/1 KNAPSACK </a:t>
            </a:r>
            <a:r>
              <a:rPr lang="en-IN" b="1" dirty="0" smtClean="0"/>
              <a:t>PROBLEM Contd..</a:t>
            </a:r>
            <a:r>
              <a:rPr lang="en-IN" dirty="0"/>
              <a:t/>
            </a:r>
            <a:br>
              <a:rPr lang="en-IN" dirty="0"/>
            </a:br>
            <a:endParaRPr lang="en-IN" dirty="0"/>
          </a:p>
        </p:txBody>
      </p:sp>
      <p:graphicFrame>
        <p:nvGraphicFramePr>
          <p:cNvPr id="6" name="Content Placeholder 5"/>
          <p:cNvGraphicFramePr>
            <a:graphicFrameLocks noGrp="1"/>
          </p:cNvGraphicFramePr>
          <p:nvPr>
            <p:ph idx="1"/>
          </p:nvPr>
        </p:nvGraphicFramePr>
        <p:xfrm>
          <a:off x="3159760" y="2956401"/>
          <a:ext cx="2824480" cy="1813560"/>
        </p:xfrm>
        <a:graphic>
          <a:graphicData uri="http://schemas.openxmlformats.org/drawingml/2006/table">
            <a:tbl>
              <a:tblPr firstRow="1" firstCol="1" bandRow="1">
                <a:tableStyleId>{5C22544A-7EE6-4342-B048-85BDC9FD1C3A}</a:tableStyleId>
              </a:tblPr>
              <a:tblGrid>
                <a:gridCol w="883645"/>
                <a:gridCol w="955292"/>
                <a:gridCol w="985543"/>
              </a:tblGrid>
              <a:tr h="0">
                <a:tc>
                  <a:txBody>
                    <a:bodyPr/>
                    <a:lstStyle/>
                    <a:p>
                      <a:pPr algn="ctr">
                        <a:lnSpc>
                          <a:spcPct val="115000"/>
                        </a:lnSpc>
                        <a:spcBef>
                          <a:spcPts val="750"/>
                        </a:spcBef>
                        <a:spcAft>
                          <a:spcPts val="750"/>
                        </a:spcAft>
                      </a:pPr>
                      <a:r>
                        <a:rPr lang="en-IN" sz="1200">
                          <a:effectLst/>
                        </a:rPr>
                        <a:t>Item</a:t>
                      </a:r>
                      <a:endParaRPr lang="en-IN" sz="1100">
                        <a:effectLst/>
                        <a:latin typeface="Calibri"/>
                        <a:ea typeface="Calibri"/>
                        <a:cs typeface="Times New Roman"/>
                      </a:endParaRPr>
                    </a:p>
                  </a:txBody>
                  <a:tcPr marL="95250" marR="95250" marT="76200" marB="76200" anchor="ctr"/>
                </a:tc>
                <a:tc>
                  <a:txBody>
                    <a:bodyPr/>
                    <a:lstStyle/>
                    <a:p>
                      <a:pPr algn="ctr">
                        <a:lnSpc>
                          <a:spcPct val="115000"/>
                        </a:lnSpc>
                        <a:spcBef>
                          <a:spcPts val="750"/>
                        </a:spcBef>
                        <a:spcAft>
                          <a:spcPts val="750"/>
                        </a:spcAft>
                      </a:pPr>
                      <a:r>
                        <a:rPr lang="en-IN" sz="1200">
                          <a:effectLst/>
                        </a:rPr>
                        <a:t>Weight</a:t>
                      </a:r>
                      <a:endParaRPr lang="en-IN" sz="1100">
                        <a:effectLst/>
                        <a:latin typeface="Calibri"/>
                        <a:ea typeface="Calibri"/>
                        <a:cs typeface="Times New Roman"/>
                      </a:endParaRPr>
                    </a:p>
                  </a:txBody>
                  <a:tcPr marL="95250" marR="95250" marT="76200" marB="76200" anchor="ctr"/>
                </a:tc>
                <a:tc>
                  <a:txBody>
                    <a:bodyPr/>
                    <a:lstStyle/>
                    <a:p>
                      <a:pPr algn="ctr">
                        <a:lnSpc>
                          <a:spcPct val="115000"/>
                        </a:lnSpc>
                        <a:spcBef>
                          <a:spcPts val="750"/>
                        </a:spcBef>
                        <a:spcAft>
                          <a:spcPts val="750"/>
                        </a:spcAft>
                      </a:pPr>
                      <a:r>
                        <a:rPr lang="en-IN" sz="1200">
                          <a:effectLst/>
                        </a:rPr>
                        <a:t>Value</a:t>
                      </a:r>
                      <a:endParaRPr lang="en-IN" sz="1100">
                        <a:effectLst/>
                        <a:latin typeface="Calibri"/>
                        <a:ea typeface="Calibri"/>
                        <a:cs typeface="Times New Roman"/>
                      </a:endParaRPr>
                    </a:p>
                  </a:txBody>
                  <a:tcPr marL="95250" marR="95250" marT="76200" marB="76200" anchor="ctr"/>
                </a:tc>
              </a:tr>
              <a:tr h="0">
                <a:tc>
                  <a:txBody>
                    <a:bodyPr/>
                    <a:lstStyle/>
                    <a:p>
                      <a:pPr algn="ctr">
                        <a:lnSpc>
                          <a:spcPct val="115000"/>
                        </a:lnSpc>
                        <a:spcBef>
                          <a:spcPts val="750"/>
                        </a:spcBef>
                        <a:spcAft>
                          <a:spcPts val="750"/>
                        </a:spcAft>
                      </a:pPr>
                      <a:r>
                        <a:rPr lang="en-IN" sz="1200">
                          <a:effectLst/>
                        </a:rPr>
                        <a:t>1</a:t>
                      </a:r>
                      <a:endParaRPr lang="en-IN" sz="1100">
                        <a:effectLst/>
                        <a:latin typeface="Calibri"/>
                        <a:ea typeface="Calibri"/>
                        <a:cs typeface="Times New Roman"/>
                      </a:endParaRPr>
                    </a:p>
                  </a:txBody>
                  <a:tcPr marL="95250" marR="95250" marT="76200" marB="76200" anchor="ctr"/>
                </a:tc>
                <a:tc>
                  <a:txBody>
                    <a:bodyPr/>
                    <a:lstStyle/>
                    <a:p>
                      <a:pPr algn="ctr">
                        <a:lnSpc>
                          <a:spcPct val="115000"/>
                        </a:lnSpc>
                        <a:spcBef>
                          <a:spcPts val="750"/>
                        </a:spcBef>
                        <a:spcAft>
                          <a:spcPts val="750"/>
                        </a:spcAft>
                      </a:pPr>
                      <a:r>
                        <a:rPr lang="en-IN" sz="1200">
                          <a:effectLst/>
                        </a:rPr>
                        <a:t>2</a:t>
                      </a:r>
                      <a:endParaRPr lang="en-IN" sz="1100">
                        <a:effectLst/>
                        <a:latin typeface="Calibri"/>
                        <a:ea typeface="Calibri"/>
                        <a:cs typeface="Times New Roman"/>
                      </a:endParaRPr>
                    </a:p>
                  </a:txBody>
                  <a:tcPr marL="95250" marR="95250" marT="76200" marB="76200" anchor="ctr"/>
                </a:tc>
                <a:tc>
                  <a:txBody>
                    <a:bodyPr/>
                    <a:lstStyle/>
                    <a:p>
                      <a:pPr algn="ctr">
                        <a:lnSpc>
                          <a:spcPct val="115000"/>
                        </a:lnSpc>
                        <a:spcBef>
                          <a:spcPts val="750"/>
                        </a:spcBef>
                        <a:spcAft>
                          <a:spcPts val="750"/>
                        </a:spcAft>
                      </a:pPr>
                      <a:r>
                        <a:rPr lang="en-IN" sz="1200">
                          <a:effectLst/>
                        </a:rPr>
                        <a:t>3</a:t>
                      </a:r>
                      <a:endParaRPr lang="en-IN" sz="1100">
                        <a:effectLst/>
                        <a:latin typeface="Calibri"/>
                        <a:ea typeface="Calibri"/>
                        <a:cs typeface="Times New Roman"/>
                      </a:endParaRPr>
                    </a:p>
                  </a:txBody>
                  <a:tcPr marL="95250" marR="95250" marT="76200" marB="76200" anchor="ctr"/>
                </a:tc>
              </a:tr>
              <a:tr h="0">
                <a:tc>
                  <a:txBody>
                    <a:bodyPr/>
                    <a:lstStyle/>
                    <a:p>
                      <a:pPr algn="ctr">
                        <a:lnSpc>
                          <a:spcPct val="115000"/>
                        </a:lnSpc>
                        <a:spcBef>
                          <a:spcPts val="750"/>
                        </a:spcBef>
                        <a:spcAft>
                          <a:spcPts val="750"/>
                        </a:spcAft>
                      </a:pPr>
                      <a:r>
                        <a:rPr lang="en-IN" sz="1200">
                          <a:effectLst/>
                        </a:rPr>
                        <a:t>2</a:t>
                      </a:r>
                      <a:endParaRPr lang="en-IN" sz="1100">
                        <a:effectLst/>
                        <a:latin typeface="Calibri"/>
                        <a:ea typeface="Calibri"/>
                        <a:cs typeface="Times New Roman"/>
                      </a:endParaRPr>
                    </a:p>
                  </a:txBody>
                  <a:tcPr marL="95250" marR="95250" marT="76200" marB="76200" anchor="ctr"/>
                </a:tc>
                <a:tc>
                  <a:txBody>
                    <a:bodyPr/>
                    <a:lstStyle/>
                    <a:p>
                      <a:pPr algn="ctr">
                        <a:lnSpc>
                          <a:spcPct val="115000"/>
                        </a:lnSpc>
                        <a:spcBef>
                          <a:spcPts val="750"/>
                        </a:spcBef>
                        <a:spcAft>
                          <a:spcPts val="750"/>
                        </a:spcAft>
                      </a:pPr>
                      <a:r>
                        <a:rPr lang="en-IN" sz="1200">
                          <a:effectLst/>
                        </a:rPr>
                        <a:t>3</a:t>
                      </a:r>
                      <a:endParaRPr lang="en-IN" sz="1100">
                        <a:effectLst/>
                        <a:latin typeface="Calibri"/>
                        <a:ea typeface="Calibri"/>
                        <a:cs typeface="Times New Roman"/>
                      </a:endParaRPr>
                    </a:p>
                  </a:txBody>
                  <a:tcPr marL="95250" marR="95250" marT="76200" marB="76200" anchor="ctr"/>
                </a:tc>
                <a:tc>
                  <a:txBody>
                    <a:bodyPr/>
                    <a:lstStyle/>
                    <a:p>
                      <a:pPr algn="ctr">
                        <a:lnSpc>
                          <a:spcPct val="115000"/>
                        </a:lnSpc>
                        <a:spcBef>
                          <a:spcPts val="750"/>
                        </a:spcBef>
                        <a:spcAft>
                          <a:spcPts val="750"/>
                        </a:spcAft>
                      </a:pPr>
                      <a:r>
                        <a:rPr lang="en-IN" sz="1200">
                          <a:effectLst/>
                        </a:rPr>
                        <a:t>4</a:t>
                      </a:r>
                      <a:endParaRPr lang="en-IN" sz="1100">
                        <a:effectLst/>
                        <a:latin typeface="Calibri"/>
                        <a:ea typeface="Calibri"/>
                        <a:cs typeface="Times New Roman"/>
                      </a:endParaRPr>
                    </a:p>
                  </a:txBody>
                  <a:tcPr marL="95250" marR="95250" marT="76200" marB="76200" anchor="ctr"/>
                </a:tc>
              </a:tr>
              <a:tr h="0">
                <a:tc>
                  <a:txBody>
                    <a:bodyPr/>
                    <a:lstStyle/>
                    <a:p>
                      <a:pPr algn="ctr">
                        <a:lnSpc>
                          <a:spcPct val="115000"/>
                        </a:lnSpc>
                        <a:spcBef>
                          <a:spcPts val="750"/>
                        </a:spcBef>
                        <a:spcAft>
                          <a:spcPts val="750"/>
                        </a:spcAft>
                      </a:pPr>
                      <a:r>
                        <a:rPr lang="en-IN" sz="1200">
                          <a:effectLst/>
                        </a:rPr>
                        <a:t>3</a:t>
                      </a:r>
                      <a:endParaRPr lang="en-IN" sz="1100">
                        <a:effectLst/>
                        <a:latin typeface="Calibri"/>
                        <a:ea typeface="Calibri"/>
                        <a:cs typeface="Times New Roman"/>
                      </a:endParaRPr>
                    </a:p>
                  </a:txBody>
                  <a:tcPr marL="95250" marR="95250" marT="76200" marB="76200" anchor="ctr"/>
                </a:tc>
                <a:tc>
                  <a:txBody>
                    <a:bodyPr/>
                    <a:lstStyle/>
                    <a:p>
                      <a:pPr algn="ctr">
                        <a:lnSpc>
                          <a:spcPct val="115000"/>
                        </a:lnSpc>
                        <a:spcBef>
                          <a:spcPts val="750"/>
                        </a:spcBef>
                        <a:spcAft>
                          <a:spcPts val="750"/>
                        </a:spcAft>
                      </a:pPr>
                      <a:r>
                        <a:rPr lang="en-IN" sz="1200">
                          <a:effectLst/>
                        </a:rPr>
                        <a:t>4</a:t>
                      </a:r>
                      <a:endParaRPr lang="en-IN" sz="1100">
                        <a:effectLst/>
                        <a:latin typeface="Calibri"/>
                        <a:ea typeface="Calibri"/>
                        <a:cs typeface="Times New Roman"/>
                      </a:endParaRPr>
                    </a:p>
                  </a:txBody>
                  <a:tcPr marL="95250" marR="95250" marT="76200" marB="76200" anchor="ctr"/>
                </a:tc>
                <a:tc>
                  <a:txBody>
                    <a:bodyPr/>
                    <a:lstStyle/>
                    <a:p>
                      <a:pPr algn="ctr">
                        <a:lnSpc>
                          <a:spcPct val="115000"/>
                        </a:lnSpc>
                        <a:spcBef>
                          <a:spcPts val="750"/>
                        </a:spcBef>
                        <a:spcAft>
                          <a:spcPts val="750"/>
                        </a:spcAft>
                      </a:pPr>
                      <a:r>
                        <a:rPr lang="en-IN" sz="1200">
                          <a:effectLst/>
                        </a:rPr>
                        <a:t>5</a:t>
                      </a:r>
                      <a:endParaRPr lang="en-IN" sz="1100">
                        <a:effectLst/>
                        <a:latin typeface="Calibri"/>
                        <a:ea typeface="Calibri"/>
                        <a:cs typeface="Times New Roman"/>
                      </a:endParaRPr>
                    </a:p>
                  </a:txBody>
                  <a:tcPr marL="95250" marR="95250" marT="76200" marB="76200" anchor="ctr"/>
                </a:tc>
              </a:tr>
              <a:tr h="0">
                <a:tc>
                  <a:txBody>
                    <a:bodyPr/>
                    <a:lstStyle/>
                    <a:p>
                      <a:pPr algn="ctr">
                        <a:lnSpc>
                          <a:spcPct val="115000"/>
                        </a:lnSpc>
                        <a:spcBef>
                          <a:spcPts val="750"/>
                        </a:spcBef>
                        <a:spcAft>
                          <a:spcPts val="750"/>
                        </a:spcAft>
                      </a:pPr>
                      <a:r>
                        <a:rPr lang="en-IN" sz="1200">
                          <a:effectLst/>
                        </a:rPr>
                        <a:t>4</a:t>
                      </a:r>
                      <a:endParaRPr lang="en-IN" sz="1100">
                        <a:effectLst/>
                        <a:latin typeface="Calibri"/>
                        <a:ea typeface="Calibri"/>
                        <a:cs typeface="Times New Roman"/>
                      </a:endParaRPr>
                    </a:p>
                  </a:txBody>
                  <a:tcPr marL="95250" marR="95250" marT="76200" marB="76200" anchor="ctr"/>
                </a:tc>
                <a:tc>
                  <a:txBody>
                    <a:bodyPr/>
                    <a:lstStyle/>
                    <a:p>
                      <a:pPr algn="ctr">
                        <a:lnSpc>
                          <a:spcPct val="115000"/>
                        </a:lnSpc>
                        <a:spcBef>
                          <a:spcPts val="750"/>
                        </a:spcBef>
                        <a:spcAft>
                          <a:spcPts val="750"/>
                        </a:spcAft>
                      </a:pPr>
                      <a:r>
                        <a:rPr lang="en-IN" sz="1200">
                          <a:effectLst/>
                        </a:rPr>
                        <a:t>5</a:t>
                      </a:r>
                      <a:endParaRPr lang="en-IN" sz="1100">
                        <a:effectLst/>
                        <a:latin typeface="Calibri"/>
                        <a:ea typeface="Calibri"/>
                        <a:cs typeface="Times New Roman"/>
                      </a:endParaRPr>
                    </a:p>
                  </a:txBody>
                  <a:tcPr marL="95250" marR="95250" marT="76200" marB="76200" anchor="ctr"/>
                </a:tc>
                <a:tc>
                  <a:txBody>
                    <a:bodyPr/>
                    <a:lstStyle/>
                    <a:p>
                      <a:pPr algn="ctr">
                        <a:lnSpc>
                          <a:spcPct val="115000"/>
                        </a:lnSpc>
                        <a:spcBef>
                          <a:spcPts val="750"/>
                        </a:spcBef>
                        <a:spcAft>
                          <a:spcPts val="750"/>
                        </a:spcAft>
                      </a:pPr>
                      <a:r>
                        <a:rPr lang="en-IN" sz="1200" dirty="0">
                          <a:effectLst/>
                        </a:rPr>
                        <a:t>6</a:t>
                      </a:r>
                      <a:endParaRPr lang="en-IN" sz="1100" dirty="0">
                        <a:effectLst/>
                        <a:latin typeface="Calibri"/>
                        <a:ea typeface="Calibri"/>
                        <a:cs typeface="Times New Roman"/>
                      </a:endParaRPr>
                    </a:p>
                  </a:txBody>
                  <a:tcPr marL="95250" marR="95250" marT="76200" marB="76200" anchor="ctr"/>
                </a:tc>
              </a:tr>
            </a:tbl>
          </a:graphicData>
        </a:graphic>
      </p:graphicFrame>
      <p:sp>
        <p:nvSpPr>
          <p:cNvPr id="4" name="Slide Number Placeholder 3"/>
          <p:cNvSpPr>
            <a:spLocks noGrp="1"/>
          </p:cNvSpPr>
          <p:nvPr>
            <p:ph type="sldNum" sz="quarter" idx="12"/>
          </p:nvPr>
        </p:nvSpPr>
        <p:spPr/>
        <p:txBody>
          <a:bodyPr/>
          <a:lstStyle/>
          <a:p>
            <a:fld id="{B6F15528-21DE-4FAA-801E-634DDDAF4B2B}" type="slidenum">
              <a:rPr lang="en-US" smtClean="0"/>
              <a:pPr/>
              <a:t>17</a:t>
            </a:fld>
            <a:endParaRPr lang="en-US"/>
          </a:p>
        </p:txBody>
      </p:sp>
    </p:spTree>
    <p:extLst>
      <p:ext uri="{BB962C8B-B14F-4D97-AF65-F5344CB8AC3E}">
        <p14:creationId xmlns:p14="http://schemas.microsoft.com/office/powerpoint/2010/main" val="157681700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
            </a:r>
            <a:br>
              <a:rPr lang="en-IN" b="1" dirty="0" smtClean="0"/>
            </a:br>
            <a:r>
              <a:rPr lang="en-IN" b="1" dirty="0" smtClean="0"/>
              <a:t>PRACTICE </a:t>
            </a:r>
            <a:r>
              <a:rPr lang="en-IN" b="1" dirty="0"/>
              <a:t>PROBLEM BASED ON 0/1 KNAPSACK PROBLEM Contd..</a:t>
            </a:r>
            <a:r>
              <a:rPr lang="en-IN" dirty="0"/>
              <a:t/>
            </a:r>
            <a:br>
              <a:rPr lang="en-IN" dirty="0"/>
            </a:br>
            <a:endParaRPr lang="en-IN" dirty="0"/>
          </a:p>
        </p:txBody>
      </p:sp>
      <p:sp>
        <p:nvSpPr>
          <p:cNvPr id="3" name="Content Placeholder 2"/>
          <p:cNvSpPr>
            <a:spLocks noGrp="1"/>
          </p:cNvSpPr>
          <p:nvPr>
            <p:ph idx="1"/>
          </p:nvPr>
        </p:nvSpPr>
        <p:spPr/>
        <p:txBody>
          <a:bodyPr>
            <a:normAutofit/>
          </a:bodyPr>
          <a:lstStyle/>
          <a:p>
            <a:pPr fontAlgn="base"/>
            <a:r>
              <a:rPr lang="en-IN" b="1" dirty="0"/>
              <a:t>OR</a:t>
            </a:r>
            <a:endParaRPr lang="en-IN" dirty="0"/>
          </a:p>
          <a:p>
            <a:pPr fontAlgn="base"/>
            <a:r>
              <a:rPr lang="en-IN" dirty="0" smtClean="0"/>
              <a:t>Find </a:t>
            </a:r>
            <a:r>
              <a:rPr lang="en-IN" dirty="0"/>
              <a:t>the optimal solution for the 0/1 knapsack problem making use of dynamic programming approach. Consider-</a:t>
            </a:r>
          </a:p>
          <a:p>
            <a:pPr fontAlgn="base"/>
            <a:r>
              <a:rPr lang="en-IN" dirty="0"/>
              <a:t>n = 4</a:t>
            </a:r>
          </a:p>
          <a:p>
            <a:pPr fontAlgn="base"/>
            <a:r>
              <a:rPr lang="en-IN" dirty="0"/>
              <a:t>w = 5 kg</a:t>
            </a:r>
          </a:p>
          <a:p>
            <a:pPr fontAlgn="base"/>
            <a:r>
              <a:rPr lang="en-IN" dirty="0"/>
              <a:t>(w1, w2, w3, w4) = (2, 3, 4, 5)</a:t>
            </a:r>
          </a:p>
          <a:p>
            <a:pPr fontAlgn="base"/>
            <a:r>
              <a:rPr lang="en-IN" dirty="0"/>
              <a:t>(b1, b2, b3, b4) = (3, 4, 5, 6)</a:t>
            </a:r>
          </a:p>
          <a:p>
            <a:endParaRPr lang="en-IN"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18</a:t>
            </a:fld>
            <a:endParaRPr lang="en-US"/>
          </a:p>
        </p:txBody>
      </p:sp>
    </p:spTree>
    <p:extLst>
      <p:ext uri="{BB962C8B-B14F-4D97-AF65-F5344CB8AC3E}">
        <p14:creationId xmlns:p14="http://schemas.microsoft.com/office/powerpoint/2010/main" val="231021924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normAutofit fontScale="90000"/>
          </a:bodyPr>
          <a:lstStyle/>
          <a:p>
            <a:r>
              <a:rPr lang="en-IN" b="1" dirty="0" smtClean="0"/>
              <a:t/>
            </a:r>
            <a:br>
              <a:rPr lang="en-IN" b="1" dirty="0" smtClean="0"/>
            </a:br>
            <a:r>
              <a:rPr lang="en-IN" b="1" dirty="0" smtClean="0"/>
              <a:t>PRACTICE </a:t>
            </a:r>
            <a:r>
              <a:rPr lang="en-IN" b="1" dirty="0"/>
              <a:t>PROBLEM BASED ON 0/1 KNAPSACK PROBLEM Contd..</a:t>
            </a:r>
            <a:r>
              <a:rPr lang="en-IN" dirty="0"/>
              <a:t/>
            </a:r>
            <a:br>
              <a:rPr lang="en-IN" dirty="0"/>
            </a:br>
            <a:endParaRPr lang="en-IN" dirty="0"/>
          </a:p>
        </p:txBody>
      </p:sp>
      <p:sp>
        <p:nvSpPr>
          <p:cNvPr id="3" name="Content Placeholder 2"/>
          <p:cNvSpPr>
            <a:spLocks noGrp="1"/>
          </p:cNvSpPr>
          <p:nvPr>
            <p:ph idx="1"/>
          </p:nvPr>
        </p:nvSpPr>
        <p:spPr/>
        <p:txBody>
          <a:bodyPr>
            <a:normAutofit fontScale="92500"/>
          </a:bodyPr>
          <a:lstStyle/>
          <a:p>
            <a:pPr fontAlgn="base"/>
            <a:r>
              <a:rPr lang="en-IN" b="1" u="sng" dirty="0"/>
              <a:t>Given-</a:t>
            </a:r>
            <a:endParaRPr lang="en-IN" dirty="0"/>
          </a:p>
          <a:p>
            <a:pPr lvl="0" fontAlgn="base"/>
            <a:r>
              <a:rPr lang="en-IN" dirty="0" smtClean="0"/>
              <a:t>Knapsack </a:t>
            </a:r>
            <a:r>
              <a:rPr lang="en-IN" dirty="0"/>
              <a:t>capacity (w) = 5 kg</a:t>
            </a:r>
          </a:p>
          <a:p>
            <a:pPr lvl="0" fontAlgn="base"/>
            <a:r>
              <a:rPr lang="en-IN" dirty="0"/>
              <a:t>Number of items (n) = 4</a:t>
            </a:r>
          </a:p>
          <a:p>
            <a:pPr fontAlgn="base"/>
            <a:r>
              <a:rPr lang="en-IN" b="1" u="sng" dirty="0" smtClean="0"/>
              <a:t>Step-01</a:t>
            </a:r>
            <a:r>
              <a:rPr lang="en-IN" b="1" u="sng" dirty="0"/>
              <a:t>:</a:t>
            </a:r>
            <a:endParaRPr lang="en-IN" dirty="0"/>
          </a:p>
          <a:p>
            <a:pPr lvl="0" fontAlgn="base"/>
            <a:r>
              <a:rPr lang="en-IN" dirty="0" smtClean="0"/>
              <a:t>Draw </a:t>
            </a:r>
            <a:r>
              <a:rPr lang="en-IN" dirty="0"/>
              <a:t>a table say ‘T’ with (n+1) = 4 + 1 = 5 number of rows and (w+1) = 5 + 1 = 6 number of columns.</a:t>
            </a:r>
          </a:p>
          <a:p>
            <a:pPr lvl="0" fontAlgn="base"/>
            <a:r>
              <a:rPr lang="en-IN" dirty="0"/>
              <a:t>Fill all the boxes of 0</a:t>
            </a:r>
            <a:r>
              <a:rPr lang="en-IN" baseline="30000" dirty="0"/>
              <a:t>th</a:t>
            </a:r>
            <a:r>
              <a:rPr lang="en-IN" dirty="0"/>
              <a:t> row and 0</a:t>
            </a:r>
            <a:r>
              <a:rPr lang="en-IN" baseline="30000" dirty="0"/>
              <a:t>th</a:t>
            </a:r>
            <a:r>
              <a:rPr lang="en-IN" dirty="0"/>
              <a:t> column with 0.</a:t>
            </a:r>
          </a:p>
          <a:p>
            <a:pPr marL="0" indent="0" fontAlgn="base">
              <a:buNone/>
            </a:pPr>
            <a:endParaRPr lang="en-IN" dirty="0"/>
          </a:p>
          <a:p>
            <a:endParaRPr lang="en-IN"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19</a:t>
            </a:fld>
            <a:endParaRPr lang="en-US"/>
          </a:p>
        </p:txBody>
      </p:sp>
    </p:spTree>
    <p:extLst>
      <p:ext uri="{BB962C8B-B14F-4D97-AF65-F5344CB8AC3E}">
        <p14:creationId xmlns:p14="http://schemas.microsoft.com/office/powerpoint/2010/main" val="134327936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en-US" dirty="0" smtClean="0">
                <a:latin typeface="Arial" charset="0"/>
                <a:cs typeface="Arial" charset="0"/>
              </a:rPr>
              <a:t/>
            </a:r>
            <a:br>
              <a:rPr lang="en-US" altLang="en-US" dirty="0" smtClean="0">
                <a:latin typeface="Arial" charset="0"/>
                <a:cs typeface="Arial" charset="0"/>
              </a:rPr>
            </a:br>
            <a:r>
              <a:rPr lang="en-US" altLang="en-US" dirty="0" smtClean="0">
                <a:latin typeface="Arial" charset="0"/>
                <a:cs typeface="Arial" charset="0"/>
              </a:rPr>
              <a:t>GREEDY </a:t>
            </a:r>
            <a:r>
              <a:rPr lang="en-US" altLang="en-US" dirty="0">
                <a:latin typeface="Arial" charset="0"/>
                <a:cs typeface="Arial" charset="0"/>
              </a:rPr>
              <a:t>ALGORITHMS</a:t>
            </a:r>
            <a:br>
              <a:rPr lang="en-US" altLang="en-US" dirty="0">
                <a:latin typeface="Arial" charset="0"/>
                <a:cs typeface="Arial" charset="0"/>
              </a:rPr>
            </a:br>
            <a:endParaRPr lang="en-IN" dirty="0"/>
          </a:p>
        </p:txBody>
      </p:sp>
      <p:sp>
        <p:nvSpPr>
          <p:cNvPr id="3" name="Content Placeholder 2"/>
          <p:cNvSpPr>
            <a:spLocks noGrp="1"/>
          </p:cNvSpPr>
          <p:nvPr>
            <p:ph idx="1"/>
          </p:nvPr>
        </p:nvSpPr>
        <p:spPr/>
        <p:txBody>
          <a:bodyPr>
            <a:normAutofit fontScale="85000" lnSpcReduction="10000"/>
          </a:bodyPr>
          <a:lstStyle/>
          <a:p>
            <a:r>
              <a:rPr lang="en-US" dirty="0"/>
              <a:t>A </a:t>
            </a:r>
            <a:r>
              <a:rPr lang="en-US" b="1" dirty="0"/>
              <a:t>greedy algorithm</a:t>
            </a:r>
            <a:r>
              <a:rPr lang="en-US" dirty="0"/>
              <a:t> is a simple, intuitive </a:t>
            </a:r>
            <a:r>
              <a:rPr lang="en-US" b="1" dirty="0"/>
              <a:t>algorithm</a:t>
            </a:r>
            <a:r>
              <a:rPr lang="en-US" dirty="0"/>
              <a:t> that is used in optimization problems. </a:t>
            </a:r>
            <a:endParaRPr lang="en-US" dirty="0" smtClean="0"/>
          </a:p>
          <a:p>
            <a:r>
              <a:rPr lang="en-US" dirty="0" smtClean="0"/>
              <a:t>The</a:t>
            </a:r>
            <a:r>
              <a:rPr lang="en-US" dirty="0"/>
              <a:t> </a:t>
            </a:r>
            <a:r>
              <a:rPr lang="en-US" b="1" dirty="0"/>
              <a:t>algorithm</a:t>
            </a:r>
            <a:r>
              <a:rPr lang="en-US" dirty="0"/>
              <a:t> makes the optimal choice at each step as it attempts to find the overall optimal way to solve the entire problem.</a:t>
            </a:r>
            <a:endParaRPr lang="en-US" altLang="en-US" dirty="0" smtClean="0">
              <a:latin typeface="Arial" charset="0"/>
              <a:cs typeface="Arial" charset="0"/>
            </a:endParaRPr>
          </a:p>
          <a:p>
            <a:r>
              <a:rPr lang="en-US" altLang="en-US" dirty="0" smtClean="0">
                <a:latin typeface="Arial" charset="0"/>
                <a:cs typeface="Arial" charset="0"/>
              </a:rPr>
              <a:t>Suppose </a:t>
            </a:r>
            <a:r>
              <a:rPr lang="en-US" altLang="en-US" dirty="0">
                <a:latin typeface="Arial" charset="0"/>
                <a:cs typeface="Arial" charset="0"/>
              </a:rPr>
              <a:t>it is possible to build a solution </a:t>
            </a:r>
            <a:r>
              <a:rPr lang="en-US" altLang="en-US" dirty="0" smtClean="0">
                <a:latin typeface="Arial" charset="0"/>
                <a:cs typeface="Arial" charset="0"/>
              </a:rPr>
              <a:t>to a problem through </a:t>
            </a:r>
            <a:r>
              <a:rPr lang="en-US" altLang="en-US" dirty="0">
                <a:latin typeface="Arial" charset="0"/>
                <a:cs typeface="Arial" charset="0"/>
              </a:rPr>
              <a:t>a sequence of partial </a:t>
            </a:r>
            <a:r>
              <a:rPr lang="en-US" altLang="en-US" dirty="0" smtClean="0">
                <a:latin typeface="Arial" charset="0"/>
                <a:cs typeface="Arial" charset="0"/>
              </a:rPr>
              <a:t>solutions:</a:t>
            </a:r>
            <a:endParaRPr lang="en-US" altLang="en-US" dirty="0">
              <a:latin typeface="Arial" charset="0"/>
              <a:cs typeface="Arial" charset="0"/>
            </a:endParaRPr>
          </a:p>
          <a:p>
            <a:pPr lvl="1"/>
            <a:r>
              <a:rPr lang="en-US" altLang="en-US" dirty="0">
                <a:latin typeface="Arial" charset="0"/>
                <a:cs typeface="Arial" charset="0"/>
              </a:rPr>
              <a:t>At each step, we focus on one particular partial solution and we attempt to extend that </a:t>
            </a:r>
            <a:r>
              <a:rPr lang="en-US" altLang="en-US" dirty="0" smtClean="0">
                <a:latin typeface="Arial" charset="0"/>
                <a:cs typeface="Arial" charset="0"/>
              </a:rPr>
              <a:t>solution.</a:t>
            </a:r>
            <a:endParaRPr lang="en-US" altLang="en-US" dirty="0">
              <a:latin typeface="Arial" charset="0"/>
              <a:cs typeface="Arial" charset="0"/>
            </a:endParaRPr>
          </a:p>
          <a:p>
            <a:pPr lvl="1"/>
            <a:r>
              <a:rPr lang="en-US" altLang="en-US" dirty="0">
                <a:latin typeface="Arial" charset="0"/>
                <a:cs typeface="Arial" charset="0"/>
              </a:rPr>
              <a:t>Ultimately, the partial solutions should lead to a feasible solution which is also </a:t>
            </a:r>
            <a:r>
              <a:rPr lang="en-US" altLang="en-US" dirty="0" smtClean="0">
                <a:latin typeface="Arial" charset="0"/>
                <a:cs typeface="Arial" charset="0"/>
              </a:rPr>
              <a:t>optimal.</a:t>
            </a:r>
            <a:endParaRPr lang="en-US" altLang="en-US" dirty="0">
              <a:latin typeface="Arial" charset="0"/>
              <a:cs typeface="Arial" charset="0"/>
            </a:endParaRPr>
          </a:p>
          <a:p>
            <a:endParaRPr lang="en-IN"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a:t>
            </a:fld>
            <a:endParaRPr lang="en-US"/>
          </a:p>
        </p:txBody>
      </p:sp>
    </p:spTree>
    <p:extLst>
      <p:ext uri="{BB962C8B-B14F-4D97-AF65-F5344CB8AC3E}">
        <p14:creationId xmlns:p14="http://schemas.microsoft.com/office/powerpoint/2010/main" val="161197510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
            </a:r>
            <a:br>
              <a:rPr lang="en-IN" b="1" dirty="0" smtClean="0"/>
            </a:br>
            <a:r>
              <a:rPr lang="en-IN" b="1" dirty="0" smtClean="0"/>
              <a:t>PRACTICE </a:t>
            </a:r>
            <a:r>
              <a:rPr lang="en-IN" b="1" dirty="0"/>
              <a:t>PROBLEM BASED ON 0/1 KNAPSACK PROBLEM Contd..</a:t>
            </a:r>
            <a:r>
              <a:rPr lang="en-IN" dirty="0"/>
              <a:t/>
            </a:r>
            <a:br>
              <a:rPr lang="en-IN" dirty="0"/>
            </a:br>
            <a:endParaRPr lang="en-IN"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20</a:t>
            </a:fld>
            <a:endParaRPr lang="en-US"/>
          </a:p>
        </p:txBody>
      </p:sp>
      <p:pic>
        <p:nvPicPr>
          <p:cNvPr id="5" name="Content Placeholder 4" descr="https://www.gatevidyalay.com/wp-content/uploads/2018/03/Knapsack-Problem-Using-Dynamic-Programming-Problem-01-Solution-Step-01.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657475" y="2548731"/>
            <a:ext cx="3829050" cy="2628900"/>
          </a:xfrm>
          <a:prstGeom prst="rect">
            <a:avLst/>
          </a:prstGeom>
          <a:noFill/>
          <a:ln>
            <a:noFill/>
          </a:ln>
        </p:spPr>
      </p:pic>
    </p:spTree>
    <p:extLst>
      <p:ext uri="{BB962C8B-B14F-4D97-AF65-F5344CB8AC3E}">
        <p14:creationId xmlns:p14="http://schemas.microsoft.com/office/powerpoint/2010/main" val="266656833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
            </a:r>
            <a:br>
              <a:rPr lang="en-IN" b="1" dirty="0" smtClean="0"/>
            </a:br>
            <a:r>
              <a:rPr lang="en-IN" b="1" dirty="0" smtClean="0"/>
              <a:t>PRACTICE </a:t>
            </a:r>
            <a:r>
              <a:rPr lang="en-IN" b="1" dirty="0"/>
              <a:t>PROBLEM BASED ON 0/1 KNAPSACK PROBLEM Contd..</a:t>
            </a:r>
            <a:r>
              <a:rPr lang="en-IN" dirty="0"/>
              <a:t/>
            </a:r>
            <a:br>
              <a:rPr lang="en-IN" dirty="0"/>
            </a:br>
            <a:endParaRPr lang="en-IN" dirty="0"/>
          </a:p>
        </p:txBody>
      </p:sp>
      <p:sp>
        <p:nvSpPr>
          <p:cNvPr id="3" name="Content Placeholder 2"/>
          <p:cNvSpPr>
            <a:spLocks noGrp="1"/>
          </p:cNvSpPr>
          <p:nvPr>
            <p:ph idx="1"/>
          </p:nvPr>
        </p:nvSpPr>
        <p:spPr/>
        <p:txBody>
          <a:bodyPr>
            <a:normAutofit fontScale="77500" lnSpcReduction="20000"/>
          </a:bodyPr>
          <a:lstStyle/>
          <a:p>
            <a:pPr fontAlgn="base"/>
            <a:r>
              <a:rPr lang="en-IN" b="1" u="sng" dirty="0"/>
              <a:t>Step-02:</a:t>
            </a:r>
            <a:endParaRPr lang="en-IN" dirty="0"/>
          </a:p>
          <a:p>
            <a:pPr fontAlgn="base"/>
            <a:r>
              <a:rPr lang="en-IN" dirty="0" smtClean="0"/>
              <a:t>Start </a:t>
            </a:r>
            <a:r>
              <a:rPr lang="en-IN" dirty="0"/>
              <a:t>filling the table row wise top to bottom from left to right using the </a:t>
            </a:r>
            <a:r>
              <a:rPr lang="en-IN" dirty="0" smtClean="0"/>
              <a:t>formula:</a:t>
            </a:r>
            <a:endParaRPr lang="en-IN" dirty="0"/>
          </a:p>
          <a:p>
            <a:pPr fontAlgn="base"/>
            <a:r>
              <a:rPr lang="en-IN" b="1" dirty="0"/>
              <a:t>T (i , j) = max { T ( i-1 , j ) , </a:t>
            </a:r>
            <a:r>
              <a:rPr lang="en-IN" b="1" dirty="0" err="1"/>
              <a:t>value</a:t>
            </a:r>
            <a:r>
              <a:rPr lang="en-IN" b="1" baseline="-25000" dirty="0" err="1"/>
              <a:t>i</a:t>
            </a:r>
            <a:r>
              <a:rPr lang="en-IN" b="1" dirty="0"/>
              <a:t> + T( i-1 , j – </a:t>
            </a:r>
            <a:r>
              <a:rPr lang="en-IN" b="1" dirty="0" err="1"/>
              <a:t>weight</a:t>
            </a:r>
            <a:r>
              <a:rPr lang="en-IN" b="1" baseline="-25000" dirty="0" err="1"/>
              <a:t>i</a:t>
            </a:r>
            <a:r>
              <a:rPr lang="en-IN" b="1" baseline="-25000" dirty="0"/>
              <a:t> </a:t>
            </a:r>
            <a:r>
              <a:rPr lang="en-IN" b="1" dirty="0"/>
              <a:t>) }</a:t>
            </a:r>
            <a:endParaRPr lang="en-IN" dirty="0"/>
          </a:p>
          <a:p>
            <a:pPr fontAlgn="base"/>
            <a:r>
              <a:rPr lang="en-IN" b="1" u="sng" dirty="0" smtClean="0"/>
              <a:t>T(1,1)= Max{T(0,1),     3 +  T(0,  -1)  }</a:t>
            </a:r>
          </a:p>
          <a:p>
            <a:pPr fontAlgn="base"/>
            <a:r>
              <a:rPr lang="en-IN" b="1" u="sng" dirty="0" smtClean="0"/>
              <a:t>T(1,1)= Max { T(0,1),    3 + Ignore} = Max(0, Ignore) = 0</a:t>
            </a:r>
            <a:endParaRPr lang="en-IN" b="1" u="sng" dirty="0" smtClean="0"/>
          </a:p>
          <a:p>
            <a:pPr fontAlgn="base"/>
            <a:r>
              <a:rPr lang="en-IN" b="1" u="sng" dirty="0" smtClean="0"/>
              <a:t>Finding </a:t>
            </a:r>
            <a:r>
              <a:rPr lang="en-IN" b="1" u="sng" dirty="0"/>
              <a:t>T(1,1</a:t>
            </a:r>
            <a:r>
              <a:rPr lang="en-IN" b="1" u="sng" dirty="0" smtClean="0"/>
              <a:t>):</a:t>
            </a:r>
            <a:endParaRPr lang="en-IN" dirty="0"/>
          </a:p>
          <a:p>
            <a:pPr fontAlgn="base"/>
            <a:r>
              <a:rPr lang="en-IN" dirty="0" smtClean="0"/>
              <a:t>We </a:t>
            </a:r>
            <a:r>
              <a:rPr lang="en-IN" dirty="0"/>
              <a:t>have,</a:t>
            </a:r>
          </a:p>
          <a:p>
            <a:pPr lvl="0" fontAlgn="base"/>
            <a:r>
              <a:rPr lang="en-IN" dirty="0"/>
              <a:t>i = 1</a:t>
            </a:r>
          </a:p>
          <a:p>
            <a:pPr lvl="0" fontAlgn="base"/>
            <a:r>
              <a:rPr lang="en-IN" dirty="0"/>
              <a:t>j = 1</a:t>
            </a:r>
          </a:p>
          <a:p>
            <a:pPr lvl="0" fontAlgn="base"/>
            <a:r>
              <a:rPr lang="en-IN" dirty="0"/>
              <a:t>(value)</a:t>
            </a:r>
            <a:r>
              <a:rPr lang="en-IN" baseline="-25000" dirty="0"/>
              <a:t>i</a:t>
            </a:r>
            <a:r>
              <a:rPr lang="en-IN" dirty="0"/>
              <a:t> = (value)</a:t>
            </a:r>
            <a:r>
              <a:rPr lang="en-IN" baseline="-25000" dirty="0"/>
              <a:t>1</a:t>
            </a:r>
            <a:r>
              <a:rPr lang="en-IN" dirty="0"/>
              <a:t> = 3</a:t>
            </a:r>
          </a:p>
          <a:p>
            <a:pPr lvl="0" fontAlgn="base"/>
            <a:r>
              <a:rPr lang="en-IN" dirty="0"/>
              <a:t>(weight)</a:t>
            </a:r>
            <a:r>
              <a:rPr lang="en-IN" baseline="-25000" dirty="0"/>
              <a:t>i</a:t>
            </a:r>
            <a:r>
              <a:rPr lang="en-IN" dirty="0"/>
              <a:t> = (weight)</a:t>
            </a:r>
            <a:r>
              <a:rPr lang="en-IN" baseline="-25000" dirty="0"/>
              <a:t>1</a:t>
            </a:r>
            <a:r>
              <a:rPr lang="en-IN" dirty="0"/>
              <a:t> = 2</a:t>
            </a:r>
          </a:p>
          <a:p>
            <a:endParaRPr lang="en-IN"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21</a:t>
            </a:fld>
            <a:endParaRPr lang="en-US"/>
          </a:p>
        </p:txBody>
      </p:sp>
    </p:spTree>
    <p:extLst>
      <p:ext uri="{BB962C8B-B14F-4D97-AF65-F5344CB8AC3E}">
        <p14:creationId xmlns:p14="http://schemas.microsoft.com/office/powerpoint/2010/main" val="102236539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
            </a:r>
            <a:br>
              <a:rPr lang="en-IN" b="1" dirty="0" smtClean="0"/>
            </a:br>
            <a:r>
              <a:rPr lang="en-IN" b="1" dirty="0" smtClean="0"/>
              <a:t>PRACTICE </a:t>
            </a:r>
            <a:r>
              <a:rPr lang="en-IN" b="1" dirty="0"/>
              <a:t>PROBLEM BASED ON 0/1 KNAPSACK PROBLEM Contd..</a:t>
            </a:r>
            <a:r>
              <a:rPr lang="en-IN" dirty="0"/>
              <a:t/>
            </a:r>
            <a:br>
              <a:rPr lang="en-IN" dirty="0"/>
            </a:br>
            <a:endParaRPr lang="en-IN" dirty="0"/>
          </a:p>
        </p:txBody>
      </p:sp>
      <p:sp>
        <p:nvSpPr>
          <p:cNvPr id="3" name="Content Placeholder 2"/>
          <p:cNvSpPr>
            <a:spLocks noGrp="1"/>
          </p:cNvSpPr>
          <p:nvPr>
            <p:ph idx="1"/>
          </p:nvPr>
        </p:nvSpPr>
        <p:spPr/>
        <p:txBody>
          <a:bodyPr/>
          <a:lstStyle/>
          <a:p>
            <a:pPr fontAlgn="base"/>
            <a:r>
              <a:rPr lang="en-IN" dirty="0"/>
              <a:t>Substituting the values, we get-</a:t>
            </a:r>
          </a:p>
          <a:p>
            <a:pPr fontAlgn="base"/>
            <a:r>
              <a:rPr lang="en-IN" dirty="0"/>
              <a:t>T(1,1) = max { T(1-1 , 1) , 3 + T(1-1 , 1-2) }</a:t>
            </a:r>
          </a:p>
          <a:p>
            <a:pPr fontAlgn="base"/>
            <a:r>
              <a:rPr lang="en-IN" dirty="0"/>
              <a:t>T(1,1) = max { T(0,1) , 3 + T(0,-1) }</a:t>
            </a:r>
          </a:p>
          <a:p>
            <a:pPr fontAlgn="base"/>
            <a:r>
              <a:rPr lang="en-IN" dirty="0"/>
              <a:t>T(1,1) = T(0,1) { Ignore T(0,-1) }</a:t>
            </a:r>
          </a:p>
          <a:p>
            <a:pPr fontAlgn="base"/>
            <a:r>
              <a:rPr lang="en-IN" dirty="0"/>
              <a:t>T(1,1) = 0</a:t>
            </a:r>
          </a:p>
          <a:p>
            <a:pPr marL="0" indent="0">
              <a:buNone/>
            </a:pPr>
            <a:endParaRPr lang="en-IN"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22</a:t>
            </a:fld>
            <a:endParaRPr lang="en-US"/>
          </a:p>
        </p:txBody>
      </p:sp>
    </p:spTree>
    <p:extLst>
      <p:ext uri="{BB962C8B-B14F-4D97-AF65-F5344CB8AC3E}">
        <p14:creationId xmlns:p14="http://schemas.microsoft.com/office/powerpoint/2010/main" val="291924725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base"/>
            <a:r>
              <a:rPr lang="en-IN" b="1" u="sng" dirty="0" smtClean="0"/>
              <a:t/>
            </a:r>
            <a:br>
              <a:rPr lang="en-IN" b="1" u="sng" dirty="0" smtClean="0"/>
            </a:br>
            <a:r>
              <a:rPr lang="en-IN" b="1" u="sng" dirty="0" smtClean="0"/>
              <a:t/>
            </a:r>
            <a:br>
              <a:rPr lang="en-IN" b="1" u="sng" dirty="0" smtClean="0"/>
            </a:br>
            <a:r>
              <a:rPr lang="en-IN" b="1" dirty="0" smtClean="0"/>
              <a:t>Finding </a:t>
            </a:r>
            <a:r>
              <a:rPr lang="en-IN" b="1" dirty="0"/>
              <a:t>T(1,2</a:t>
            </a:r>
            <a:r>
              <a:rPr lang="en-IN" b="1" dirty="0" smtClean="0"/>
              <a:t>)</a:t>
            </a:r>
            <a:r>
              <a:rPr lang="en-IN" dirty="0"/>
              <a:t/>
            </a:r>
            <a:br>
              <a:rPr lang="en-IN" dirty="0"/>
            </a:br>
            <a:r>
              <a:rPr lang="en-IN" dirty="0"/>
              <a:t> </a:t>
            </a:r>
            <a:br>
              <a:rPr lang="en-IN" dirty="0"/>
            </a:br>
            <a:endParaRPr lang="en-IN" dirty="0"/>
          </a:p>
        </p:txBody>
      </p:sp>
      <p:sp>
        <p:nvSpPr>
          <p:cNvPr id="3" name="Content Placeholder 2"/>
          <p:cNvSpPr>
            <a:spLocks noGrp="1"/>
          </p:cNvSpPr>
          <p:nvPr>
            <p:ph idx="1"/>
          </p:nvPr>
        </p:nvSpPr>
        <p:spPr/>
        <p:txBody>
          <a:bodyPr>
            <a:normAutofit fontScale="92500" lnSpcReduction="20000"/>
          </a:bodyPr>
          <a:lstStyle/>
          <a:p>
            <a:pPr fontAlgn="base"/>
            <a:r>
              <a:rPr lang="en-IN" dirty="0" smtClean="0"/>
              <a:t>We </a:t>
            </a:r>
            <a:r>
              <a:rPr lang="en-IN" dirty="0"/>
              <a:t>have,</a:t>
            </a:r>
          </a:p>
          <a:p>
            <a:pPr lvl="0" fontAlgn="base"/>
            <a:r>
              <a:rPr lang="en-IN" dirty="0"/>
              <a:t>i = </a:t>
            </a:r>
            <a:r>
              <a:rPr lang="en-IN" dirty="0" smtClean="0"/>
              <a:t>1, j </a:t>
            </a:r>
            <a:r>
              <a:rPr lang="en-IN" dirty="0"/>
              <a:t>= 2</a:t>
            </a:r>
          </a:p>
          <a:p>
            <a:pPr lvl="0" fontAlgn="base"/>
            <a:r>
              <a:rPr lang="en-IN" dirty="0"/>
              <a:t>(value)</a:t>
            </a:r>
            <a:r>
              <a:rPr lang="en-IN" baseline="-25000" dirty="0"/>
              <a:t>i</a:t>
            </a:r>
            <a:r>
              <a:rPr lang="en-IN" dirty="0"/>
              <a:t> = (value)</a:t>
            </a:r>
            <a:r>
              <a:rPr lang="en-IN" baseline="-25000" dirty="0"/>
              <a:t>1</a:t>
            </a:r>
            <a:r>
              <a:rPr lang="en-IN" dirty="0"/>
              <a:t> = 3</a:t>
            </a:r>
          </a:p>
          <a:p>
            <a:pPr lvl="0" fontAlgn="base"/>
            <a:r>
              <a:rPr lang="en-IN" dirty="0"/>
              <a:t>(weight)</a:t>
            </a:r>
            <a:r>
              <a:rPr lang="en-IN" baseline="-25000" dirty="0"/>
              <a:t>i</a:t>
            </a:r>
            <a:r>
              <a:rPr lang="en-IN" dirty="0"/>
              <a:t> = (weight)</a:t>
            </a:r>
            <a:r>
              <a:rPr lang="en-IN" baseline="-25000" dirty="0"/>
              <a:t>1</a:t>
            </a:r>
            <a:r>
              <a:rPr lang="en-IN" dirty="0"/>
              <a:t> = </a:t>
            </a:r>
            <a:r>
              <a:rPr lang="en-IN" dirty="0" smtClean="0"/>
              <a:t>2</a:t>
            </a:r>
            <a:endParaRPr lang="en-IN" dirty="0"/>
          </a:p>
          <a:p>
            <a:pPr fontAlgn="base"/>
            <a:r>
              <a:rPr lang="en-IN" dirty="0"/>
              <a:t>Substituting the values, we get-</a:t>
            </a:r>
          </a:p>
          <a:p>
            <a:pPr fontAlgn="base"/>
            <a:r>
              <a:rPr lang="en-IN" dirty="0"/>
              <a:t>T(1,2) = max { T(1-1 , 2) , 3 + T(1-1 , 2-2) }</a:t>
            </a:r>
          </a:p>
          <a:p>
            <a:pPr fontAlgn="base"/>
            <a:r>
              <a:rPr lang="en-IN" dirty="0"/>
              <a:t>T(1,2) = max { T(0,2) , 3 + T(0,0) }</a:t>
            </a:r>
          </a:p>
          <a:p>
            <a:pPr fontAlgn="base"/>
            <a:r>
              <a:rPr lang="en-IN" dirty="0"/>
              <a:t>T(1,2) = max {0 , 3+0}</a:t>
            </a:r>
          </a:p>
          <a:p>
            <a:pPr fontAlgn="base"/>
            <a:r>
              <a:rPr lang="en-IN" dirty="0"/>
              <a:t>T(1,2) = 3</a:t>
            </a:r>
          </a:p>
          <a:p>
            <a:endParaRPr lang="en-IN"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23</a:t>
            </a:fld>
            <a:endParaRPr lang="en-US"/>
          </a:p>
        </p:txBody>
      </p:sp>
    </p:spTree>
    <p:extLst>
      <p:ext uri="{BB962C8B-B14F-4D97-AF65-F5344CB8AC3E}">
        <p14:creationId xmlns:p14="http://schemas.microsoft.com/office/powerpoint/2010/main" val="321993912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u="sng" dirty="0" smtClean="0"/>
              <a:t/>
            </a:r>
            <a:br>
              <a:rPr lang="en-IN" b="1" u="sng" dirty="0" smtClean="0"/>
            </a:br>
            <a:r>
              <a:rPr lang="en-IN" b="1" dirty="0" smtClean="0"/>
              <a:t>Finding </a:t>
            </a:r>
            <a:r>
              <a:rPr lang="en-IN" b="1" dirty="0"/>
              <a:t>T(1,3</a:t>
            </a:r>
            <a:r>
              <a:rPr lang="en-IN" b="1" dirty="0" smtClean="0"/>
              <a:t>)</a:t>
            </a:r>
            <a:r>
              <a:rPr lang="en-IN" dirty="0"/>
              <a:t/>
            </a:r>
            <a:br>
              <a:rPr lang="en-IN" dirty="0"/>
            </a:br>
            <a:endParaRPr lang="en-IN" dirty="0"/>
          </a:p>
        </p:txBody>
      </p:sp>
      <p:sp>
        <p:nvSpPr>
          <p:cNvPr id="3" name="Content Placeholder 2"/>
          <p:cNvSpPr>
            <a:spLocks noGrp="1"/>
          </p:cNvSpPr>
          <p:nvPr>
            <p:ph idx="1"/>
          </p:nvPr>
        </p:nvSpPr>
        <p:spPr/>
        <p:txBody>
          <a:bodyPr>
            <a:normAutofit fontScale="85000" lnSpcReduction="20000"/>
          </a:bodyPr>
          <a:lstStyle/>
          <a:p>
            <a:pPr fontAlgn="base"/>
            <a:r>
              <a:rPr lang="en-IN" dirty="0" smtClean="0"/>
              <a:t>We </a:t>
            </a:r>
            <a:r>
              <a:rPr lang="en-IN" dirty="0"/>
              <a:t>have,</a:t>
            </a:r>
          </a:p>
          <a:p>
            <a:pPr lvl="0" fontAlgn="base"/>
            <a:r>
              <a:rPr lang="en-IN" dirty="0"/>
              <a:t>i = </a:t>
            </a:r>
            <a:r>
              <a:rPr lang="en-IN" dirty="0" smtClean="0"/>
              <a:t>1, j </a:t>
            </a:r>
            <a:r>
              <a:rPr lang="en-IN" dirty="0"/>
              <a:t>= 3</a:t>
            </a:r>
          </a:p>
          <a:p>
            <a:pPr lvl="0" fontAlgn="base"/>
            <a:r>
              <a:rPr lang="en-IN" dirty="0"/>
              <a:t>(value)</a:t>
            </a:r>
            <a:r>
              <a:rPr lang="en-IN" baseline="-25000" dirty="0"/>
              <a:t>i</a:t>
            </a:r>
            <a:r>
              <a:rPr lang="en-IN" dirty="0"/>
              <a:t> = (value)</a:t>
            </a:r>
            <a:r>
              <a:rPr lang="en-IN" baseline="-25000" dirty="0"/>
              <a:t>1</a:t>
            </a:r>
            <a:r>
              <a:rPr lang="en-IN" dirty="0"/>
              <a:t> = 3</a:t>
            </a:r>
          </a:p>
          <a:p>
            <a:pPr lvl="0" fontAlgn="base"/>
            <a:r>
              <a:rPr lang="en-IN" dirty="0"/>
              <a:t>(weight)</a:t>
            </a:r>
            <a:r>
              <a:rPr lang="en-IN" baseline="-25000" dirty="0"/>
              <a:t>i</a:t>
            </a:r>
            <a:r>
              <a:rPr lang="en-IN" dirty="0"/>
              <a:t> = (weight)</a:t>
            </a:r>
            <a:r>
              <a:rPr lang="en-IN" baseline="-25000" dirty="0"/>
              <a:t>1</a:t>
            </a:r>
            <a:r>
              <a:rPr lang="en-IN" dirty="0"/>
              <a:t> = 2</a:t>
            </a:r>
          </a:p>
          <a:p>
            <a:pPr marL="0" indent="0" fontAlgn="base">
              <a:buNone/>
            </a:pPr>
            <a:endParaRPr lang="en-IN" dirty="0"/>
          </a:p>
          <a:p>
            <a:pPr fontAlgn="base"/>
            <a:r>
              <a:rPr lang="en-IN" dirty="0"/>
              <a:t>Substituting the values, we get-</a:t>
            </a:r>
          </a:p>
          <a:p>
            <a:pPr fontAlgn="base"/>
            <a:r>
              <a:rPr lang="en-IN" dirty="0"/>
              <a:t>T(1,3) = max { T(1-1 , 3) , 3 + T(1-1 , 3-2) }</a:t>
            </a:r>
          </a:p>
          <a:p>
            <a:pPr fontAlgn="base"/>
            <a:r>
              <a:rPr lang="en-IN" dirty="0"/>
              <a:t>T(1,3) = max { T(0,3) , 3 + T(0,1) }</a:t>
            </a:r>
          </a:p>
          <a:p>
            <a:pPr fontAlgn="base"/>
            <a:r>
              <a:rPr lang="en-IN" dirty="0"/>
              <a:t>T(1,3) = max {0 , 3+0</a:t>
            </a:r>
            <a:r>
              <a:rPr lang="en-IN" dirty="0" smtClean="0"/>
              <a:t>}</a:t>
            </a:r>
          </a:p>
          <a:p>
            <a:pPr fontAlgn="base"/>
            <a:r>
              <a:rPr lang="en-IN" dirty="0"/>
              <a:t>T(1,3) = 3</a:t>
            </a:r>
          </a:p>
          <a:p>
            <a:pPr marL="0" indent="0">
              <a:buNone/>
            </a:pPr>
            <a:endParaRPr lang="en-IN"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24</a:t>
            </a:fld>
            <a:endParaRPr lang="en-US"/>
          </a:p>
        </p:txBody>
      </p:sp>
    </p:spTree>
    <p:extLst>
      <p:ext uri="{BB962C8B-B14F-4D97-AF65-F5344CB8AC3E}">
        <p14:creationId xmlns:p14="http://schemas.microsoft.com/office/powerpoint/2010/main" val="317111591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u="sng" dirty="0" smtClean="0"/>
              <a:t/>
            </a:r>
            <a:br>
              <a:rPr lang="en-IN" b="1" u="sng" dirty="0" smtClean="0"/>
            </a:br>
            <a:r>
              <a:rPr lang="en-IN" b="1" dirty="0" smtClean="0"/>
              <a:t>Finding </a:t>
            </a:r>
            <a:r>
              <a:rPr lang="en-IN" b="1" dirty="0"/>
              <a:t>T(1,4</a:t>
            </a:r>
            <a:r>
              <a:rPr lang="en-IN" b="1" dirty="0" smtClean="0"/>
              <a:t>)</a:t>
            </a:r>
            <a:r>
              <a:rPr lang="en-IN" dirty="0"/>
              <a:t/>
            </a:r>
            <a:br>
              <a:rPr lang="en-IN" dirty="0"/>
            </a:br>
            <a:endParaRPr lang="en-IN" dirty="0"/>
          </a:p>
        </p:txBody>
      </p:sp>
      <p:sp>
        <p:nvSpPr>
          <p:cNvPr id="3" name="Content Placeholder 2"/>
          <p:cNvSpPr>
            <a:spLocks noGrp="1"/>
          </p:cNvSpPr>
          <p:nvPr>
            <p:ph idx="1"/>
          </p:nvPr>
        </p:nvSpPr>
        <p:spPr/>
        <p:txBody>
          <a:bodyPr>
            <a:normAutofit fontScale="92500" lnSpcReduction="20000"/>
          </a:bodyPr>
          <a:lstStyle/>
          <a:p>
            <a:pPr fontAlgn="base"/>
            <a:r>
              <a:rPr lang="en-IN" dirty="0" smtClean="0"/>
              <a:t>We have,  i </a:t>
            </a:r>
            <a:r>
              <a:rPr lang="en-IN" dirty="0"/>
              <a:t>= </a:t>
            </a:r>
            <a:r>
              <a:rPr lang="en-IN" dirty="0" smtClean="0"/>
              <a:t>1, j </a:t>
            </a:r>
            <a:r>
              <a:rPr lang="en-IN" dirty="0"/>
              <a:t>= 4</a:t>
            </a:r>
          </a:p>
          <a:p>
            <a:pPr lvl="0" fontAlgn="base"/>
            <a:r>
              <a:rPr lang="en-IN" dirty="0"/>
              <a:t>(value)</a:t>
            </a:r>
            <a:r>
              <a:rPr lang="en-IN" baseline="-25000" dirty="0"/>
              <a:t>i</a:t>
            </a:r>
            <a:r>
              <a:rPr lang="en-IN" dirty="0"/>
              <a:t> = (value)</a:t>
            </a:r>
            <a:r>
              <a:rPr lang="en-IN" baseline="-25000" dirty="0"/>
              <a:t>1</a:t>
            </a:r>
            <a:r>
              <a:rPr lang="en-IN" dirty="0"/>
              <a:t> = 3</a:t>
            </a:r>
          </a:p>
          <a:p>
            <a:pPr lvl="0" fontAlgn="base"/>
            <a:r>
              <a:rPr lang="en-IN" dirty="0"/>
              <a:t>(weight)</a:t>
            </a:r>
            <a:r>
              <a:rPr lang="en-IN" baseline="-25000" dirty="0"/>
              <a:t>i</a:t>
            </a:r>
            <a:r>
              <a:rPr lang="en-IN" dirty="0"/>
              <a:t> = (weight)</a:t>
            </a:r>
            <a:r>
              <a:rPr lang="en-IN" baseline="-25000" dirty="0"/>
              <a:t>1</a:t>
            </a:r>
            <a:r>
              <a:rPr lang="en-IN" dirty="0"/>
              <a:t> = </a:t>
            </a:r>
            <a:r>
              <a:rPr lang="en-IN" dirty="0" smtClean="0"/>
              <a:t>2</a:t>
            </a:r>
          </a:p>
          <a:p>
            <a:pPr marL="0" lvl="0" indent="0" fontAlgn="base">
              <a:buNone/>
            </a:pPr>
            <a:r>
              <a:rPr lang="en-IN" dirty="0"/>
              <a:t> </a:t>
            </a:r>
          </a:p>
          <a:p>
            <a:pPr fontAlgn="base"/>
            <a:r>
              <a:rPr lang="en-IN" dirty="0"/>
              <a:t>Substituting the values, we get-</a:t>
            </a:r>
          </a:p>
          <a:p>
            <a:pPr fontAlgn="base"/>
            <a:r>
              <a:rPr lang="en-IN" dirty="0"/>
              <a:t>T(1,4) = max { T(1-1 , 4) , 3 + T(1-1 , 4-2) }</a:t>
            </a:r>
          </a:p>
          <a:p>
            <a:pPr fontAlgn="base"/>
            <a:r>
              <a:rPr lang="en-IN" dirty="0"/>
              <a:t>T(1,4) = max { T(0,4) , 3 + T(0,2) }</a:t>
            </a:r>
          </a:p>
          <a:p>
            <a:pPr fontAlgn="base"/>
            <a:r>
              <a:rPr lang="en-IN" dirty="0"/>
              <a:t>T(1,4) = max {0 , 3+0}</a:t>
            </a:r>
          </a:p>
          <a:p>
            <a:pPr fontAlgn="base"/>
            <a:r>
              <a:rPr lang="en-IN" dirty="0"/>
              <a:t>T(1,4) = 3</a:t>
            </a:r>
          </a:p>
          <a:p>
            <a:endParaRPr lang="en-IN"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25</a:t>
            </a:fld>
            <a:endParaRPr lang="en-US"/>
          </a:p>
        </p:txBody>
      </p:sp>
    </p:spTree>
    <p:extLst>
      <p:ext uri="{BB962C8B-B14F-4D97-AF65-F5344CB8AC3E}">
        <p14:creationId xmlns:p14="http://schemas.microsoft.com/office/powerpoint/2010/main" val="51147888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u="sng" dirty="0" smtClean="0">
                <a:solidFill>
                  <a:srgbClr val="303030"/>
                </a:solidFill>
                <a:latin typeface="Arial"/>
                <a:ea typeface="Times New Roman"/>
                <a:cs typeface="Times New Roman"/>
              </a:rPr>
              <a:t/>
            </a:r>
            <a:br>
              <a:rPr lang="en-IN" b="1" u="sng" dirty="0" smtClean="0">
                <a:solidFill>
                  <a:srgbClr val="303030"/>
                </a:solidFill>
                <a:latin typeface="Arial"/>
                <a:ea typeface="Times New Roman"/>
                <a:cs typeface="Times New Roman"/>
              </a:rPr>
            </a:br>
            <a:r>
              <a:rPr lang="en-IN" b="1" dirty="0" smtClean="0">
                <a:solidFill>
                  <a:srgbClr val="303030"/>
                </a:solidFill>
                <a:latin typeface="Arial"/>
                <a:ea typeface="Times New Roman"/>
                <a:cs typeface="Times New Roman"/>
              </a:rPr>
              <a:t>Finding </a:t>
            </a:r>
            <a:r>
              <a:rPr lang="en-IN" b="1" dirty="0">
                <a:solidFill>
                  <a:srgbClr val="303030"/>
                </a:solidFill>
                <a:latin typeface="Arial"/>
                <a:ea typeface="Times New Roman"/>
                <a:cs typeface="Times New Roman"/>
              </a:rPr>
              <a:t>T(1,5</a:t>
            </a:r>
            <a:r>
              <a:rPr lang="en-IN" b="1" dirty="0" smtClean="0">
                <a:solidFill>
                  <a:srgbClr val="303030"/>
                </a:solidFill>
                <a:latin typeface="Arial"/>
                <a:ea typeface="Times New Roman"/>
                <a:cs typeface="Times New Roman"/>
              </a:rPr>
              <a:t>)</a:t>
            </a:r>
            <a:r>
              <a:rPr lang="en-IN" sz="3600" dirty="0">
                <a:ea typeface="Calibri"/>
                <a:cs typeface="Times New Roman"/>
              </a:rPr>
              <a:t/>
            </a:r>
            <a:br>
              <a:rPr lang="en-IN" sz="3600" dirty="0">
                <a:ea typeface="Calibri"/>
                <a:cs typeface="Times New Roman"/>
              </a:rPr>
            </a:br>
            <a:endParaRPr lang="en-IN" dirty="0"/>
          </a:p>
        </p:txBody>
      </p:sp>
      <p:sp>
        <p:nvSpPr>
          <p:cNvPr id="3" name="Content Placeholder 2"/>
          <p:cNvSpPr>
            <a:spLocks noGrp="1"/>
          </p:cNvSpPr>
          <p:nvPr>
            <p:ph idx="1"/>
          </p:nvPr>
        </p:nvSpPr>
        <p:spPr/>
        <p:txBody>
          <a:bodyPr>
            <a:normAutofit fontScale="85000" lnSpcReduction="20000"/>
          </a:bodyPr>
          <a:lstStyle/>
          <a:p>
            <a:pPr marL="0" indent="0" fontAlgn="base">
              <a:lnSpc>
                <a:spcPct val="115000"/>
              </a:lnSpc>
              <a:spcBef>
                <a:spcPts val="300"/>
              </a:spcBef>
              <a:spcAft>
                <a:spcPts val="900"/>
              </a:spcAft>
              <a:buNone/>
            </a:pPr>
            <a:r>
              <a:rPr lang="en-IN" dirty="0">
                <a:solidFill>
                  <a:srgbClr val="303030"/>
                </a:solidFill>
                <a:latin typeface="Arial"/>
                <a:ea typeface="Times New Roman"/>
                <a:cs typeface="Times New Roman"/>
              </a:rPr>
              <a:t> </a:t>
            </a:r>
            <a:r>
              <a:rPr lang="en-IN" dirty="0" smtClean="0">
                <a:solidFill>
                  <a:srgbClr val="303030"/>
                </a:solidFill>
                <a:latin typeface="Arial"/>
                <a:ea typeface="Times New Roman"/>
                <a:cs typeface="Times New Roman"/>
              </a:rPr>
              <a:t> We </a:t>
            </a:r>
            <a:r>
              <a:rPr lang="en-IN" dirty="0">
                <a:solidFill>
                  <a:srgbClr val="303030"/>
                </a:solidFill>
                <a:latin typeface="Arial"/>
                <a:ea typeface="Times New Roman"/>
                <a:cs typeface="Times New Roman"/>
              </a:rPr>
              <a:t>have</a:t>
            </a:r>
            <a:r>
              <a:rPr lang="en-IN" dirty="0" smtClean="0">
                <a:solidFill>
                  <a:srgbClr val="303030"/>
                </a:solidFill>
                <a:latin typeface="Arial"/>
                <a:ea typeface="Times New Roman"/>
                <a:cs typeface="Times New Roman"/>
              </a:rPr>
              <a:t>, i </a:t>
            </a:r>
            <a:r>
              <a:rPr lang="en-IN" dirty="0" smtClean="0">
                <a:solidFill>
                  <a:srgbClr val="303030"/>
                </a:solidFill>
                <a:latin typeface="Arial"/>
                <a:ea typeface="Times New Roman"/>
                <a:cs typeface="Times New Roman"/>
              </a:rPr>
              <a:t>=1 </a:t>
            </a:r>
            <a:r>
              <a:rPr lang="en-IN" dirty="0" smtClean="0">
                <a:solidFill>
                  <a:srgbClr val="303030"/>
                </a:solidFill>
                <a:latin typeface="Arial"/>
                <a:ea typeface="Times New Roman"/>
                <a:cs typeface="Times New Roman"/>
              </a:rPr>
              <a:t>, j </a:t>
            </a:r>
            <a:r>
              <a:rPr lang="en-IN" dirty="0">
                <a:solidFill>
                  <a:srgbClr val="303030"/>
                </a:solidFill>
                <a:latin typeface="Arial"/>
                <a:ea typeface="Times New Roman"/>
                <a:cs typeface="Times New Roman"/>
              </a:rPr>
              <a:t>= 5</a:t>
            </a:r>
            <a:endParaRPr lang="en-IN" sz="4000" dirty="0">
              <a:ea typeface="Calibri"/>
              <a:cs typeface="Times New Roman"/>
            </a:endParaRPr>
          </a:p>
          <a:p>
            <a:pPr lvl="0" fontAlgn="base">
              <a:lnSpc>
                <a:spcPct val="115000"/>
              </a:lnSpc>
              <a:spcBef>
                <a:spcPts val="300"/>
              </a:spcBef>
              <a:spcAft>
                <a:spcPts val="300"/>
              </a:spcAft>
              <a:buSzPts val="1000"/>
              <a:buFont typeface="Symbol"/>
              <a:buChar char=""/>
              <a:tabLst>
                <a:tab pos="457200" algn="l"/>
              </a:tabLst>
            </a:pPr>
            <a:r>
              <a:rPr lang="en-IN" dirty="0">
                <a:solidFill>
                  <a:srgbClr val="303030"/>
                </a:solidFill>
                <a:latin typeface="Arial"/>
                <a:ea typeface="Times New Roman"/>
                <a:cs typeface="Times New Roman"/>
              </a:rPr>
              <a:t>(value)</a:t>
            </a:r>
            <a:r>
              <a:rPr lang="en-IN" baseline="-25000" dirty="0">
                <a:solidFill>
                  <a:srgbClr val="303030"/>
                </a:solidFill>
                <a:latin typeface="Arial"/>
                <a:ea typeface="Times New Roman"/>
                <a:cs typeface="Times New Roman"/>
              </a:rPr>
              <a:t>i</a:t>
            </a:r>
            <a:r>
              <a:rPr lang="en-IN" dirty="0">
                <a:solidFill>
                  <a:srgbClr val="303030"/>
                </a:solidFill>
                <a:latin typeface="Arial"/>
                <a:ea typeface="Times New Roman"/>
                <a:cs typeface="Times New Roman"/>
              </a:rPr>
              <a:t> = (value)</a:t>
            </a:r>
            <a:r>
              <a:rPr lang="en-IN" baseline="-25000" dirty="0">
                <a:solidFill>
                  <a:srgbClr val="303030"/>
                </a:solidFill>
                <a:latin typeface="Arial"/>
                <a:ea typeface="Times New Roman"/>
                <a:cs typeface="Times New Roman"/>
              </a:rPr>
              <a:t>1</a:t>
            </a:r>
            <a:r>
              <a:rPr lang="en-IN" dirty="0">
                <a:solidFill>
                  <a:srgbClr val="303030"/>
                </a:solidFill>
                <a:latin typeface="Arial"/>
                <a:ea typeface="Times New Roman"/>
                <a:cs typeface="Times New Roman"/>
              </a:rPr>
              <a:t> = 3</a:t>
            </a:r>
            <a:endParaRPr lang="en-IN" sz="4000" dirty="0">
              <a:ea typeface="Calibri"/>
              <a:cs typeface="Times New Roman"/>
            </a:endParaRPr>
          </a:p>
          <a:p>
            <a:pPr lvl="0" fontAlgn="base">
              <a:lnSpc>
                <a:spcPct val="115000"/>
              </a:lnSpc>
              <a:spcBef>
                <a:spcPts val="300"/>
              </a:spcBef>
              <a:spcAft>
                <a:spcPts val="300"/>
              </a:spcAft>
              <a:buSzPts val="1000"/>
              <a:buFont typeface="Symbol"/>
              <a:buChar char=""/>
              <a:tabLst>
                <a:tab pos="457200" algn="l"/>
              </a:tabLst>
            </a:pPr>
            <a:r>
              <a:rPr lang="en-IN" dirty="0">
                <a:solidFill>
                  <a:srgbClr val="303030"/>
                </a:solidFill>
                <a:latin typeface="Arial"/>
                <a:ea typeface="Times New Roman"/>
                <a:cs typeface="Times New Roman"/>
              </a:rPr>
              <a:t>(weight)</a:t>
            </a:r>
            <a:r>
              <a:rPr lang="en-IN" baseline="-25000" dirty="0">
                <a:solidFill>
                  <a:srgbClr val="303030"/>
                </a:solidFill>
                <a:latin typeface="Arial"/>
                <a:ea typeface="Times New Roman"/>
                <a:cs typeface="Times New Roman"/>
              </a:rPr>
              <a:t>i</a:t>
            </a:r>
            <a:r>
              <a:rPr lang="en-IN" dirty="0">
                <a:solidFill>
                  <a:srgbClr val="303030"/>
                </a:solidFill>
                <a:latin typeface="Arial"/>
                <a:ea typeface="Times New Roman"/>
                <a:cs typeface="Times New Roman"/>
              </a:rPr>
              <a:t> = (weight)</a:t>
            </a:r>
            <a:r>
              <a:rPr lang="en-IN" baseline="-25000" dirty="0">
                <a:solidFill>
                  <a:srgbClr val="303030"/>
                </a:solidFill>
                <a:latin typeface="Arial"/>
                <a:ea typeface="Times New Roman"/>
                <a:cs typeface="Times New Roman"/>
              </a:rPr>
              <a:t>1</a:t>
            </a:r>
            <a:r>
              <a:rPr lang="en-IN" dirty="0">
                <a:solidFill>
                  <a:srgbClr val="303030"/>
                </a:solidFill>
                <a:latin typeface="Arial"/>
                <a:ea typeface="Times New Roman"/>
                <a:cs typeface="Times New Roman"/>
              </a:rPr>
              <a:t> = 2</a:t>
            </a:r>
            <a:endParaRPr lang="en-IN" sz="4000" dirty="0">
              <a:ea typeface="Calibri"/>
              <a:cs typeface="Times New Roman"/>
            </a:endParaRPr>
          </a:p>
          <a:p>
            <a:pPr fontAlgn="base">
              <a:lnSpc>
                <a:spcPct val="115000"/>
              </a:lnSpc>
              <a:spcBef>
                <a:spcPts val="300"/>
              </a:spcBef>
              <a:spcAft>
                <a:spcPts val="900"/>
              </a:spcAft>
            </a:pPr>
            <a:r>
              <a:rPr lang="en-IN" dirty="0" smtClean="0">
                <a:solidFill>
                  <a:srgbClr val="303030"/>
                </a:solidFill>
                <a:latin typeface="Arial"/>
                <a:ea typeface="Times New Roman"/>
                <a:cs typeface="Times New Roman"/>
              </a:rPr>
              <a:t>Substituting </a:t>
            </a:r>
            <a:r>
              <a:rPr lang="en-IN" dirty="0">
                <a:solidFill>
                  <a:srgbClr val="303030"/>
                </a:solidFill>
                <a:latin typeface="Arial"/>
                <a:ea typeface="Times New Roman"/>
                <a:cs typeface="Times New Roman"/>
              </a:rPr>
              <a:t>the values, we </a:t>
            </a:r>
            <a:r>
              <a:rPr lang="en-IN" dirty="0" smtClean="0">
                <a:solidFill>
                  <a:srgbClr val="303030"/>
                </a:solidFill>
                <a:latin typeface="Arial"/>
                <a:ea typeface="Times New Roman"/>
                <a:cs typeface="Times New Roman"/>
              </a:rPr>
              <a:t>get:</a:t>
            </a:r>
            <a:endParaRPr lang="en-IN" sz="4000" dirty="0">
              <a:ea typeface="Calibri"/>
              <a:cs typeface="Times New Roman"/>
            </a:endParaRPr>
          </a:p>
          <a:p>
            <a:pPr fontAlgn="base">
              <a:lnSpc>
                <a:spcPct val="115000"/>
              </a:lnSpc>
              <a:spcBef>
                <a:spcPts val="300"/>
              </a:spcBef>
              <a:spcAft>
                <a:spcPts val="900"/>
              </a:spcAft>
            </a:pPr>
            <a:r>
              <a:rPr lang="en-IN" dirty="0">
                <a:solidFill>
                  <a:srgbClr val="303030"/>
                </a:solidFill>
                <a:latin typeface="Arial"/>
                <a:ea typeface="Times New Roman"/>
                <a:cs typeface="Times New Roman"/>
              </a:rPr>
              <a:t>T(1,5) = max { T(1-1 , 5) , 3 + T(1-1 , 5-2) }</a:t>
            </a:r>
            <a:endParaRPr lang="en-IN" sz="4000" dirty="0">
              <a:ea typeface="Calibri"/>
              <a:cs typeface="Times New Roman"/>
            </a:endParaRPr>
          </a:p>
          <a:p>
            <a:pPr fontAlgn="base">
              <a:lnSpc>
                <a:spcPct val="115000"/>
              </a:lnSpc>
              <a:spcBef>
                <a:spcPts val="300"/>
              </a:spcBef>
              <a:spcAft>
                <a:spcPts val="900"/>
              </a:spcAft>
            </a:pPr>
            <a:r>
              <a:rPr lang="en-IN" dirty="0">
                <a:solidFill>
                  <a:srgbClr val="303030"/>
                </a:solidFill>
                <a:latin typeface="Arial"/>
                <a:ea typeface="Times New Roman"/>
                <a:cs typeface="Times New Roman"/>
              </a:rPr>
              <a:t>T(1,5) = max { T(0,5) , 3 + T(0,3) }</a:t>
            </a:r>
            <a:endParaRPr lang="en-IN" sz="4000" dirty="0">
              <a:ea typeface="Calibri"/>
              <a:cs typeface="Times New Roman"/>
            </a:endParaRPr>
          </a:p>
          <a:p>
            <a:pPr fontAlgn="base">
              <a:lnSpc>
                <a:spcPct val="115000"/>
              </a:lnSpc>
              <a:spcBef>
                <a:spcPts val="300"/>
              </a:spcBef>
              <a:spcAft>
                <a:spcPts val="900"/>
              </a:spcAft>
            </a:pPr>
            <a:r>
              <a:rPr lang="en-IN" dirty="0">
                <a:solidFill>
                  <a:srgbClr val="303030"/>
                </a:solidFill>
                <a:latin typeface="Arial"/>
                <a:ea typeface="Times New Roman"/>
                <a:cs typeface="Times New Roman"/>
              </a:rPr>
              <a:t>T(1,5) = max {0 , 3+0}</a:t>
            </a:r>
            <a:endParaRPr lang="en-IN" sz="4000" dirty="0">
              <a:ea typeface="Calibri"/>
              <a:cs typeface="Times New Roman"/>
            </a:endParaRPr>
          </a:p>
          <a:p>
            <a:pPr fontAlgn="base">
              <a:lnSpc>
                <a:spcPct val="115000"/>
              </a:lnSpc>
              <a:spcBef>
                <a:spcPts val="300"/>
              </a:spcBef>
              <a:spcAft>
                <a:spcPts val="900"/>
              </a:spcAft>
            </a:pPr>
            <a:r>
              <a:rPr lang="en-IN" dirty="0">
                <a:solidFill>
                  <a:srgbClr val="303030"/>
                </a:solidFill>
                <a:latin typeface="Arial"/>
                <a:ea typeface="Times New Roman"/>
                <a:cs typeface="Times New Roman"/>
              </a:rPr>
              <a:t>T(1,5) = 3</a:t>
            </a:r>
            <a:endParaRPr lang="en-IN" sz="4000" dirty="0">
              <a:ea typeface="Calibri"/>
              <a:cs typeface="Times New Roman"/>
            </a:endParaRPr>
          </a:p>
          <a:p>
            <a:endParaRPr lang="en-IN"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26</a:t>
            </a:fld>
            <a:endParaRPr lang="en-US"/>
          </a:p>
        </p:txBody>
      </p:sp>
    </p:spTree>
    <p:extLst>
      <p:ext uri="{BB962C8B-B14F-4D97-AF65-F5344CB8AC3E}">
        <p14:creationId xmlns:p14="http://schemas.microsoft.com/office/powerpoint/2010/main" val="83103882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u="sng" dirty="0" smtClean="0"/>
              <a:t/>
            </a:r>
            <a:br>
              <a:rPr lang="en-IN" b="1" u="sng" dirty="0" smtClean="0"/>
            </a:br>
            <a:r>
              <a:rPr lang="en-IN" b="1" dirty="0" smtClean="0"/>
              <a:t>Finding </a:t>
            </a:r>
            <a:r>
              <a:rPr lang="en-IN" b="1" dirty="0"/>
              <a:t>T(2,1</a:t>
            </a:r>
            <a:r>
              <a:rPr lang="en-IN" b="1" dirty="0" smtClean="0"/>
              <a:t>)</a:t>
            </a:r>
            <a:r>
              <a:rPr lang="en-IN" dirty="0"/>
              <a:t/>
            </a:r>
            <a:br>
              <a:rPr lang="en-IN" dirty="0"/>
            </a:br>
            <a:endParaRPr lang="en-IN" dirty="0"/>
          </a:p>
        </p:txBody>
      </p:sp>
      <p:sp>
        <p:nvSpPr>
          <p:cNvPr id="3" name="Content Placeholder 2"/>
          <p:cNvSpPr>
            <a:spLocks noGrp="1"/>
          </p:cNvSpPr>
          <p:nvPr>
            <p:ph idx="1"/>
          </p:nvPr>
        </p:nvSpPr>
        <p:spPr/>
        <p:txBody>
          <a:bodyPr>
            <a:normAutofit fontScale="85000" lnSpcReduction="20000"/>
          </a:bodyPr>
          <a:lstStyle/>
          <a:p>
            <a:pPr marL="0" indent="0" fontAlgn="base">
              <a:buNone/>
            </a:pPr>
            <a:endParaRPr lang="en-IN" dirty="0"/>
          </a:p>
          <a:p>
            <a:pPr fontAlgn="base"/>
            <a:r>
              <a:rPr lang="en-IN" dirty="0"/>
              <a:t>We have</a:t>
            </a:r>
            <a:r>
              <a:rPr lang="en-IN" dirty="0" smtClean="0"/>
              <a:t>, i </a:t>
            </a:r>
            <a:r>
              <a:rPr lang="en-IN" dirty="0"/>
              <a:t>= </a:t>
            </a:r>
            <a:r>
              <a:rPr lang="en-IN" dirty="0" smtClean="0"/>
              <a:t>2, j </a:t>
            </a:r>
            <a:r>
              <a:rPr lang="en-IN" dirty="0"/>
              <a:t>= 1</a:t>
            </a:r>
          </a:p>
          <a:p>
            <a:pPr lvl="0" fontAlgn="base"/>
            <a:r>
              <a:rPr lang="en-IN" dirty="0"/>
              <a:t>(value)</a:t>
            </a:r>
            <a:r>
              <a:rPr lang="en-IN" baseline="-25000" dirty="0"/>
              <a:t>i</a:t>
            </a:r>
            <a:r>
              <a:rPr lang="en-IN" dirty="0"/>
              <a:t> = (value)</a:t>
            </a:r>
            <a:r>
              <a:rPr lang="en-IN" baseline="-25000" dirty="0"/>
              <a:t>2</a:t>
            </a:r>
            <a:r>
              <a:rPr lang="en-IN" dirty="0"/>
              <a:t> = 4</a:t>
            </a:r>
          </a:p>
          <a:p>
            <a:pPr lvl="0" fontAlgn="base"/>
            <a:r>
              <a:rPr lang="en-IN" dirty="0"/>
              <a:t>(weight)</a:t>
            </a:r>
            <a:r>
              <a:rPr lang="en-IN" baseline="-25000" dirty="0"/>
              <a:t>i</a:t>
            </a:r>
            <a:r>
              <a:rPr lang="en-IN" dirty="0"/>
              <a:t> = (weight)</a:t>
            </a:r>
            <a:r>
              <a:rPr lang="en-IN" baseline="-25000" dirty="0"/>
              <a:t>2</a:t>
            </a:r>
            <a:r>
              <a:rPr lang="en-IN" dirty="0"/>
              <a:t> = 3</a:t>
            </a:r>
          </a:p>
          <a:p>
            <a:pPr marL="0" indent="0" fontAlgn="base">
              <a:buNone/>
            </a:pPr>
            <a:endParaRPr lang="en-IN" dirty="0"/>
          </a:p>
          <a:p>
            <a:pPr fontAlgn="base"/>
            <a:r>
              <a:rPr lang="en-IN" dirty="0"/>
              <a:t>Substituting the values, we get-</a:t>
            </a:r>
          </a:p>
          <a:p>
            <a:pPr fontAlgn="base"/>
            <a:r>
              <a:rPr lang="en-IN" dirty="0"/>
              <a:t>T(2,1) = max { T(2-1 , 1) , 4 + T(2-1 , 1-3) }</a:t>
            </a:r>
          </a:p>
          <a:p>
            <a:pPr fontAlgn="base"/>
            <a:r>
              <a:rPr lang="en-IN" dirty="0"/>
              <a:t>T(2,1) = max { T(1,1) , 4 + T(1,-2) }</a:t>
            </a:r>
          </a:p>
          <a:p>
            <a:pPr fontAlgn="base"/>
            <a:r>
              <a:rPr lang="en-IN" dirty="0"/>
              <a:t>T(2,1) = T(1,1) { Ignore T(1,-2) }</a:t>
            </a:r>
          </a:p>
          <a:p>
            <a:pPr fontAlgn="base"/>
            <a:r>
              <a:rPr lang="en-IN" dirty="0"/>
              <a:t>T(2,1) = 0</a:t>
            </a:r>
          </a:p>
          <a:p>
            <a:endParaRPr lang="en-IN"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27</a:t>
            </a:fld>
            <a:endParaRPr lang="en-US"/>
          </a:p>
        </p:txBody>
      </p:sp>
    </p:spTree>
    <p:extLst>
      <p:ext uri="{BB962C8B-B14F-4D97-AF65-F5344CB8AC3E}">
        <p14:creationId xmlns:p14="http://schemas.microsoft.com/office/powerpoint/2010/main" val="395337379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u="sng" dirty="0" smtClean="0"/>
              <a:t/>
            </a:r>
            <a:br>
              <a:rPr lang="en-IN" b="1" u="sng" dirty="0" smtClean="0"/>
            </a:br>
            <a:r>
              <a:rPr lang="en-IN" b="1" dirty="0" smtClean="0"/>
              <a:t>Finding </a:t>
            </a:r>
            <a:r>
              <a:rPr lang="en-IN" b="1" dirty="0"/>
              <a:t>T(2,2</a:t>
            </a:r>
            <a:r>
              <a:rPr lang="en-IN" b="1" dirty="0" smtClean="0"/>
              <a:t>)</a:t>
            </a:r>
            <a:r>
              <a:rPr lang="en-IN" dirty="0"/>
              <a:t/>
            </a:r>
            <a:br>
              <a:rPr lang="en-IN" dirty="0"/>
            </a:br>
            <a:endParaRPr lang="en-IN" dirty="0"/>
          </a:p>
        </p:txBody>
      </p:sp>
      <p:sp>
        <p:nvSpPr>
          <p:cNvPr id="3" name="Content Placeholder 2"/>
          <p:cNvSpPr>
            <a:spLocks noGrp="1"/>
          </p:cNvSpPr>
          <p:nvPr>
            <p:ph idx="1"/>
          </p:nvPr>
        </p:nvSpPr>
        <p:spPr/>
        <p:txBody>
          <a:bodyPr>
            <a:normAutofit fontScale="85000" lnSpcReduction="20000"/>
          </a:bodyPr>
          <a:lstStyle/>
          <a:p>
            <a:pPr marL="0" indent="0" fontAlgn="base">
              <a:buNone/>
            </a:pPr>
            <a:endParaRPr lang="en-IN" dirty="0"/>
          </a:p>
          <a:p>
            <a:pPr fontAlgn="base"/>
            <a:r>
              <a:rPr lang="en-IN" dirty="0"/>
              <a:t>We have</a:t>
            </a:r>
            <a:r>
              <a:rPr lang="en-IN" dirty="0" smtClean="0"/>
              <a:t>, i </a:t>
            </a:r>
            <a:r>
              <a:rPr lang="en-IN" dirty="0"/>
              <a:t>= </a:t>
            </a:r>
            <a:r>
              <a:rPr lang="en-IN" dirty="0" smtClean="0"/>
              <a:t>2, j </a:t>
            </a:r>
            <a:r>
              <a:rPr lang="en-IN" dirty="0"/>
              <a:t>= 2</a:t>
            </a:r>
          </a:p>
          <a:p>
            <a:pPr lvl="0" fontAlgn="base"/>
            <a:r>
              <a:rPr lang="en-IN" dirty="0"/>
              <a:t>(value)</a:t>
            </a:r>
            <a:r>
              <a:rPr lang="en-IN" baseline="-25000" dirty="0"/>
              <a:t>i</a:t>
            </a:r>
            <a:r>
              <a:rPr lang="en-IN" dirty="0"/>
              <a:t> = (value)</a:t>
            </a:r>
            <a:r>
              <a:rPr lang="en-IN" baseline="-25000" dirty="0"/>
              <a:t>2</a:t>
            </a:r>
            <a:r>
              <a:rPr lang="en-IN" dirty="0"/>
              <a:t> = 4</a:t>
            </a:r>
          </a:p>
          <a:p>
            <a:pPr lvl="0" fontAlgn="base"/>
            <a:r>
              <a:rPr lang="en-IN" dirty="0"/>
              <a:t>(weight)</a:t>
            </a:r>
            <a:r>
              <a:rPr lang="en-IN" baseline="-25000" dirty="0"/>
              <a:t>i</a:t>
            </a:r>
            <a:r>
              <a:rPr lang="en-IN" dirty="0"/>
              <a:t> = (weight)</a:t>
            </a:r>
            <a:r>
              <a:rPr lang="en-IN" baseline="-25000" dirty="0"/>
              <a:t>2</a:t>
            </a:r>
            <a:r>
              <a:rPr lang="en-IN" dirty="0"/>
              <a:t> = 3</a:t>
            </a:r>
          </a:p>
          <a:p>
            <a:pPr marL="0" indent="0" fontAlgn="base">
              <a:buNone/>
            </a:pPr>
            <a:r>
              <a:rPr lang="en-IN" dirty="0"/>
              <a:t> </a:t>
            </a:r>
          </a:p>
          <a:p>
            <a:pPr fontAlgn="base"/>
            <a:r>
              <a:rPr lang="en-IN" dirty="0"/>
              <a:t>Substituting the values, we get-</a:t>
            </a:r>
          </a:p>
          <a:p>
            <a:pPr fontAlgn="base"/>
            <a:r>
              <a:rPr lang="en-IN" dirty="0"/>
              <a:t>T(2,2) = max { T(2-1 , 2) , 4 + T(2-1 , 2-3) }</a:t>
            </a:r>
          </a:p>
          <a:p>
            <a:pPr fontAlgn="base"/>
            <a:r>
              <a:rPr lang="en-IN" dirty="0"/>
              <a:t>T(2,2) = max { T(1,2) , 4 + T(1,-1) }</a:t>
            </a:r>
          </a:p>
          <a:p>
            <a:pPr fontAlgn="base"/>
            <a:r>
              <a:rPr lang="en-IN" dirty="0"/>
              <a:t>T(2,2) = T(1,2) { Ignore T(1,-1) }</a:t>
            </a:r>
          </a:p>
          <a:p>
            <a:pPr fontAlgn="base"/>
            <a:r>
              <a:rPr lang="en-IN" dirty="0"/>
              <a:t>T(2,2) = 3</a:t>
            </a:r>
          </a:p>
          <a:p>
            <a:endParaRPr lang="en-IN"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28</a:t>
            </a:fld>
            <a:endParaRPr lang="en-US"/>
          </a:p>
        </p:txBody>
      </p:sp>
    </p:spTree>
    <p:extLst>
      <p:ext uri="{BB962C8B-B14F-4D97-AF65-F5344CB8AC3E}">
        <p14:creationId xmlns:p14="http://schemas.microsoft.com/office/powerpoint/2010/main" val="359949325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u="sng" dirty="0" smtClean="0"/>
              <a:t/>
            </a:r>
            <a:br>
              <a:rPr lang="en-IN" b="1" u="sng" dirty="0" smtClean="0"/>
            </a:br>
            <a:r>
              <a:rPr lang="en-IN" b="1" dirty="0" smtClean="0"/>
              <a:t>Finding </a:t>
            </a:r>
            <a:r>
              <a:rPr lang="en-IN" b="1" dirty="0"/>
              <a:t>T(2,3</a:t>
            </a:r>
            <a:r>
              <a:rPr lang="en-IN" b="1" dirty="0" smtClean="0"/>
              <a:t>)</a:t>
            </a:r>
            <a:r>
              <a:rPr lang="en-IN" dirty="0"/>
              <a:t/>
            </a:r>
            <a:br>
              <a:rPr lang="en-IN" dirty="0"/>
            </a:br>
            <a:endParaRPr lang="en-IN" dirty="0"/>
          </a:p>
        </p:txBody>
      </p:sp>
      <p:sp>
        <p:nvSpPr>
          <p:cNvPr id="3" name="Content Placeholder 2"/>
          <p:cNvSpPr>
            <a:spLocks noGrp="1"/>
          </p:cNvSpPr>
          <p:nvPr>
            <p:ph idx="1"/>
          </p:nvPr>
        </p:nvSpPr>
        <p:spPr/>
        <p:txBody>
          <a:bodyPr>
            <a:normAutofit fontScale="92500" lnSpcReduction="20000"/>
          </a:bodyPr>
          <a:lstStyle/>
          <a:p>
            <a:pPr fontAlgn="base"/>
            <a:r>
              <a:rPr lang="en-IN" dirty="0" smtClean="0"/>
              <a:t>We </a:t>
            </a:r>
            <a:r>
              <a:rPr lang="en-IN" dirty="0"/>
              <a:t>have</a:t>
            </a:r>
            <a:r>
              <a:rPr lang="en-IN" dirty="0" smtClean="0"/>
              <a:t>, i </a:t>
            </a:r>
            <a:r>
              <a:rPr lang="en-IN" dirty="0"/>
              <a:t>= </a:t>
            </a:r>
            <a:r>
              <a:rPr lang="en-IN" dirty="0" smtClean="0"/>
              <a:t>2, j </a:t>
            </a:r>
            <a:r>
              <a:rPr lang="en-IN" dirty="0"/>
              <a:t>= 3</a:t>
            </a:r>
          </a:p>
          <a:p>
            <a:pPr lvl="0" fontAlgn="base"/>
            <a:r>
              <a:rPr lang="en-IN" dirty="0"/>
              <a:t>(value)</a:t>
            </a:r>
            <a:r>
              <a:rPr lang="en-IN" baseline="-25000" dirty="0"/>
              <a:t>i</a:t>
            </a:r>
            <a:r>
              <a:rPr lang="en-IN" dirty="0"/>
              <a:t> = (value)</a:t>
            </a:r>
            <a:r>
              <a:rPr lang="en-IN" baseline="-25000" dirty="0"/>
              <a:t>2</a:t>
            </a:r>
            <a:r>
              <a:rPr lang="en-IN" dirty="0"/>
              <a:t> = 4</a:t>
            </a:r>
          </a:p>
          <a:p>
            <a:pPr lvl="0" fontAlgn="base"/>
            <a:r>
              <a:rPr lang="en-IN" dirty="0"/>
              <a:t>(weight)</a:t>
            </a:r>
            <a:r>
              <a:rPr lang="en-IN" baseline="-25000" dirty="0"/>
              <a:t>i</a:t>
            </a:r>
            <a:r>
              <a:rPr lang="en-IN" dirty="0"/>
              <a:t> = (weight)</a:t>
            </a:r>
            <a:r>
              <a:rPr lang="en-IN" baseline="-25000" dirty="0"/>
              <a:t>2</a:t>
            </a:r>
            <a:r>
              <a:rPr lang="en-IN" dirty="0"/>
              <a:t> = 3</a:t>
            </a:r>
          </a:p>
          <a:p>
            <a:pPr marL="0" indent="0" fontAlgn="base">
              <a:buNone/>
            </a:pPr>
            <a:endParaRPr lang="en-IN" dirty="0"/>
          </a:p>
          <a:p>
            <a:pPr fontAlgn="base"/>
            <a:r>
              <a:rPr lang="en-IN" dirty="0"/>
              <a:t>Substituting the values, we get-</a:t>
            </a:r>
          </a:p>
          <a:p>
            <a:pPr fontAlgn="base"/>
            <a:r>
              <a:rPr lang="en-IN" dirty="0"/>
              <a:t>T(2,3) = max { T(2-1 , 3) , 4 + T(2-1 , 3-3) }</a:t>
            </a:r>
          </a:p>
          <a:p>
            <a:pPr fontAlgn="base"/>
            <a:r>
              <a:rPr lang="en-IN" dirty="0"/>
              <a:t>T(2,3) = max { T(1,3) , 4 + T(1,0) }</a:t>
            </a:r>
          </a:p>
          <a:p>
            <a:pPr fontAlgn="base"/>
            <a:r>
              <a:rPr lang="en-IN" dirty="0"/>
              <a:t>T(2,3) = max { 3 , 4+0 }</a:t>
            </a:r>
          </a:p>
          <a:p>
            <a:pPr fontAlgn="base"/>
            <a:r>
              <a:rPr lang="en-IN" dirty="0"/>
              <a:t>T(2,3) = 4</a:t>
            </a:r>
          </a:p>
          <a:p>
            <a:endParaRPr lang="en-IN"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29</a:t>
            </a:fld>
            <a:endParaRPr lang="en-US"/>
          </a:p>
        </p:txBody>
      </p:sp>
    </p:spTree>
    <p:extLst>
      <p:ext uri="{BB962C8B-B14F-4D97-AF65-F5344CB8AC3E}">
        <p14:creationId xmlns:p14="http://schemas.microsoft.com/office/powerpoint/2010/main" val="80283889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en-US" dirty="0" smtClean="0">
                <a:latin typeface="Arial" charset="0"/>
                <a:cs typeface="Arial" charset="0"/>
              </a:rPr>
              <a:t/>
            </a:r>
            <a:br>
              <a:rPr lang="en-US" altLang="en-US" dirty="0" smtClean="0">
                <a:latin typeface="Arial" charset="0"/>
                <a:cs typeface="Arial" charset="0"/>
              </a:rPr>
            </a:br>
            <a:r>
              <a:rPr lang="en-US" altLang="en-US" dirty="0" smtClean="0">
                <a:latin typeface="Arial" charset="0"/>
                <a:cs typeface="Arial" charset="0"/>
              </a:rPr>
              <a:t>GREEDY </a:t>
            </a:r>
            <a:r>
              <a:rPr lang="en-US" altLang="en-US" dirty="0">
                <a:latin typeface="Arial" charset="0"/>
                <a:cs typeface="Arial" charset="0"/>
              </a:rPr>
              <a:t>ALGORITHMS</a:t>
            </a:r>
            <a:br>
              <a:rPr lang="en-US" altLang="en-US" dirty="0">
                <a:latin typeface="Arial" charset="0"/>
                <a:cs typeface="Arial" charset="0"/>
              </a:rPr>
            </a:br>
            <a:endParaRPr lang="en-IN" dirty="0"/>
          </a:p>
        </p:txBody>
      </p:sp>
      <p:sp>
        <p:nvSpPr>
          <p:cNvPr id="3" name="Content Placeholder 2"/>
          <p:cNvSpPr>
            <a:spLocks noGrp="1"/>
          </p:cNvSpPr>
          <p:nvPr>
            <p:ph idx="1"/>
          </p:nvPr>
        </p:nvSpPr>
        <p:spPr/>
        <p:txBody>
          <a:bodyPr>
            <a:normAutofit/>
          </a:bodyPr>
          <a:lstStyle/>
          <a:p>
            <a:pPr marL="514350" indent="-514350">
              <a:buFont typeface="Calibri" pitchFamily="34" charset="0"/>
              <a:buAutoNum type="arabicPeriod"/>
            </a:pPr>
            <a:r>
              <a:rPr lang="en-US" dirty="0"/>
              <a:t>Coin problem</a:t>
            </a:r>
          </a:p>
          <a:p>
            <a:pPr marL="514350" indent="-514350">
              <a:buFont typeface="Calibri" pitchFamily="34" charset="0"/>
              <a:buAutoNum type="arabicPeriod"/>
            </a:pPr>
            <a:r>
              <a:rPr lang="en-US" dirty="0" smtClean="0"/>
              <a:t>Knapsack </a:t>
            </a:r>
            <a:r>
              <a:rPr lang="en-US" dirty="0"/>
              <a:t>problem</a:t>
            </a:r>
          </a:p>
          <a:p>
            <a:pPr marL="514350" indent="-514350">
              <a:buFont typeface="Calibri" pitchFamily="34" charset="0"/>
              <a:buAutoNum type="arabicPeriod"/>
            </a:pPr>
            <a:r>
              <a:rPr lang="en-US" dirty="0"/>
              <a:t>Traveling salesman </a:t>
            </a:r>
            <a:r>
              <a:rPr lang="en-US" dirty="0" smtClean="0"/>
              <a:t>problem</a:t>
            </a:r>
          </a:p>
          <a:p>
            <a:pPr marL="514350" indent="-514350">
              <a:buFont typeface="Calibri" pitchFamily="34" charset="0"/>
              <a:buAutoNum type="arabicPeriod"/>
            </a:pPr>
            <a:r>
              <a:rPr lang="en-US" altLang="en-US" dirty="0" smtClean="0">
                <a:latin typeface="Arial" charset="0"/>
                <a:cs typeface="Arial" charset="0"/>
              </a:rPr>
              <a:t>Greedy </a:t>
            </a:r>
            <a:r>
              <a:rPr lang="en-US" altLang="en-US" dirty="0">
                <a:latin typeface="Arial" charset="0"/>
                <a:cs typeface="Arial" charset="0"/>
              </a:rPr>
              <a:t>algorithms for finding the shortest </a:t>
            </a:r>
            <a:r>
              <a:rPr lang="en-US" altLang="en-US" dirty="0" smtClean="0">
                <a:latin typeface="Arial" charset="0"/>
                <a:cs typeface="Arial" charset="0"/>
              </a:rPr>
              <a:t>path include:</a:t>
            </a:r>
            <a:endParaRPr lang="en-US" altLang="en-US" dirty="0">
              <a:latin typeface="Arial" charset="0"/>
              <a:cs typeface="Arial" charset="0"/>
            </a:endParaRPr>
          </a:p>
          <a:p>
            <a:pPr lvl="2"/>
            <a:r>
              <a:rPr lang="en-US" altLang="en-US" dirty="0" smtClean="0">
                <a:latin typeface="Arial" charset="0"/>
                <a:cs typeface="Arial" charset="0"/>
              </a:rPr>
              <a:t>Prim’s </a:t>
            </a:r>
            <a:r>
              <a:rPr lang="en-US" altLang="en-US" dirty="0">
                <a:latin typeface="Arial" charset="0"/>
                <a:cs typeface="Arial" charset="0"/>
              </a:rPr>
              <a:t>algorithm</a:t>
            </a:r>
          </a:p>
          <a:p>
            <a:pPr lvl="2"/>
            <a:r>
              <a:rPr lang="en-US" altLang="en-US" dirty="0" err="1">
                <a:latin typeface="Arial" charset="0"/>
                <a:cs typeface="Arial" charset="0"/>
              </a:rPr>
              <a:t>Kruskal’s</a:t>
            </a:r>
            <a:r>
              <a:rPr lang="en-US" altLang="en-US" dirty="0">
                <a:latin typeface="Arial" charset="0"/>
                <a:cs typeface="Arial" charset="0"/>
              </a:rPr>
              <a:t> algorithm</a:t>
            </a:r>
          </a:p>
          <a:p>
            <a:pPr lvl="2"/>
            <a:r>
              <a:rPr lang="en-US" altLang="en-US" dirty="0" err="1">
                <a:latin typeface="Arial" charset="0"/>
                <a:cs typeface="Arial" charset="0"/>
              </a:rPr>
              <a:t>Dijkstra’s</a:t>
            </a:r>
            <a:r>
              <a:rPr lang="en-US" altLang="en-US" dirty="0">
                <a:latin typeface="Arial" charset="0"/>
                <a:cs typeface="Arial" charset="0"/>
              </a:rPr>
              <a:t> algorithm</a:t>
            </a:r>
          </a:p>
          <a:p>
            <a:endParaRPr lang="en-IN" dirty="0"/>
          </a:p>
          <a:p>
            <a:pPr marL="514350" indent="-514350">
              <a:buFont typeface="Calibri" pitchFamily="34" charset="0"/>
              <a:buAutoNum type="arabicPeriod"/>
            </a:pPr>
            <a:endParaRPr lang="en-US" dirty="0"/>
          </a:p>
          <a:p>
            <a:endParaRPr lang="en-IN"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a:t>
            </a:fld>
            <a:endParaRPr lang="en-US"/>
          </a:p>
        </p:txBody>
      </p:sp>
    </p:spTree>
    <p:extLst>
      <p:ext uri="{BB962C8B-B14F-4D97-AF65-F5344CB8AC3E}">
        <p14:creationId xmlns:p14="http://schemas.microsoft.com/office/powerpoint/2010/main" val="23929482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u="sng" dirty="0" smtClean="0"/>
              <a:t/>
            </a:r>
            <a:br>
              <a:rPr lang="en-IN" b="1" u="sng" dirty="0" smtClean="0"/>
            </a:br>
            <a:r>
              <a:rPr lang="en-IN" b="1" dirty="0" smtClean="0"/>
              <a:t>Finding </a:t>
            </a:r>
            <a:r>
              <a:rPr lang="en-IN" b="1" dirty="0"/>
              <a:t>T(2,4</a:t>
            </a:r>
            <a:r>
              <a:rPr lang="en-IN" b="1" dirty="0" smtClean="0"/>
              <a:t>)</a:t>
            </a:r>
            <a:r>
              <a:rPr lang="en-IN" dirty="0"/>
              <a:t/>
            </a:r>
            <a:br>
              <a:rPr lang="en-IN" dirty="0"/>
            </a:br>
            <a:endParaRPr lang="en-IN" dirty="0"/>
          </a:p>
        </p:txBody>
      </p:sp>
      <p:sp>
        <p:nvSpPr>
          <p:cNvPr id="3" name="Content Placeholder 2"/>
          <p:cNvSpPr>
            <a:spLocks noGrp="1"/>
          </p:cNvSpPr>
          <p:nvPr>
            <p:ph idx="1"/>
          </p:nvPr>
        </p:nvSpPr>
        <p:spPr/>
        <p:txBody>
          <a:bodyPr>
            <a:normAutofit fontScale="92500" lnSpcReduction="20000"/>
          </a:bodyPr>
          <a:lstStyle/>
          <a:p>
            <a:pPr fontAlgn="base"/>
            <a:r>
              <a:rPr lang="en-IN" dirty="0" smtClean="0"/>
              <a:t>We </a:t>
            </a:r>
            <a:r>
              <a:rPr lang="en-IN" dirty="0"/>
              <a:t>have</a:t>
            </a:r>
            <a:r>
              <a:rPr lang="en-IN" dirty="0" smtClean="0"/>
              <a:t>, i </a:t>
            </a:r>
            <a:r>
              <a:rPr lang="en-IN" dirty="0"/>
              <a:t>= </a:t>
            </a:r>
            <a:r>
              <a:rPr lang="en-IN" dirty="0" smtClean="0"/>
              <a:t>2, j </a:t>
            </a:r>
            <a:r>
              <a:rPr lang="en-IN" dirty="0"/>
              <a:t>= 4</a:t>
            </a:r>
          </a:p>
          <a:p>
            <a:pPr lvl="0" fontAlgn="base"/>
            <a:r>
              <a:rPr lang="en-IN" dirty="0"/>
              <a:t>(value)</a:t>
            </a:r>
            <a:r>
              <a:rPr lang="en-IN" baseline="-25000" dirty="0"/>
              <a:t>i</a:t>
            </a:r>
            <a:r>
              <a:rPr lang="en-IN" dirty="0"/>
              <a:t> = (value)</a:t>
            </a:r>
            <a:r>
              <a:rPr lang="en-IN" baseline="-25000" dirty="0"/>
              <a:t>2</a:t>
            </a:r>
            <a:r>
              <a:rPr lang="en-IN" dirty="0"/>
              <a:t> = 4</a:t>
            </a:r>
          </a:p>
          <a:p>
            <a:pPr lvl="0" fontAlgn="base"/>
            <a:r>
              <a:rPr lang="en-IN" dirty="0"/>
              <a:t>(weight)</a:t>
            </a:r>
            <a:r>
              <a:rPr lang="en-IN" baseline="-25000" dirty="0"/>
              <a:t>i</a:t>
            </a:r>
            <a:r>
              <a:rPr lang="en-IN" dirty="0"/>
              <a:t> = (weight)</a:t>
            </a:r>
            <a:r>
              <a:rPr lang="en-IN" baseline="-25000" dirty="0"/>
              <a:t>2</a:t>
            </a:r>
            <a:r>
              <a:rPr lang="en-IN" dirty="0"/>
              <a:t> = 3</a:t>
            </a:r>
          </a:p>
          <a:p>
            <a:pPr marL="0" indent="0" fontAlgn="base">
              <a:buNone/>
            </a:pPr>
            <a:endParaRPr lang="en-IN" dirty="0"/>
          </a:p>
          <a:p>
            <a:pPr fontAlgn="base"/>
            <a:r>
              <a:rPr lang="en-IN" dirty="0"/>
              <a:t>Substituting the values, we get-</a:t>
            </a:r>
          </a:p>
          <a:p>
            <a:pPr fontAlgn="base"/>
            <a:r>
              <a:rPr lang="en-IN" dirty="0"/>
              <a:t>T(2,4) = max { T(2-1 , 4) , 4 + T(2-1 , 4-3) }</a:t>
            </a:r>
          </a:p>
          <a:p>
            <a:pPr fontAlgn="base"/>
            <a:r>
              <a:rPr lang="en-IN" dirty="0"/>
              <a:t>T(2,4) = max { T(1,4) , 4 + T(1,1) }</a:t>
            </a:r>
          </a:p>
          <a:p>
            <a:pPr fontAlgn="base"/>
            <a:r>
              <a:rPr lang="en-IN" dirty="0"/>
              <a:t>T(2,4) = max { 3 , 4+0 }</a:t>
            </a:r>
          </a:p>
          <a:p>
            <a:pPr fontAlgn="base"/>
            <a:r>
              <a:rPr lang="en-IN" dirty="0"/>
              <a:t>T(2,4) = 4</a:t>
            </a:r>
          </a:p>
          <a:p>
            <a:endParaRPr lang="en-IN"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30</a:t>
            </a:fld>
            <a:endParaRPr lang="en-US"/>
          </a:p>
        </p:txBody>
      </p:sp>
    </p:spTree>
    <p:extLst>
      <p:ext uri="{BB962C8B-B14F-4D97-AF65-F5344CB8AC3E}">
        <p14:creationId xmlns:p14="http://schemas.microsoft.com/office/powerpoint/2010/main" val="215169911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base"/>
            <a:r>
              <a:rPr lang="en-IN" b="1" u="sng" dirty="0" smtClean="0"/>
              <a:t/>
            </a:r>
            <a:br>
              <a:rPr lang="en-IN" b="1" u="sng" dirty="0" smtClean="0"/>
            </a:br>
            <a:r>
              <a:rPr lang="en-IN" b="1" u="sng" dirty="0"/>
              <a:t/>
            </a:r>
            <a:br>
              <a:rPr lang="en-IN" b="1" u="sng" dirty="0"/>
            </a:br>
            <a:r>
              <a:rPr lang="en-IN" b="1" dirty="0" smtClean="0"/>
              <a:t>Finding </a:t>
            </a:r>
            <a:r>
              <a:rPr lang="en-IN" b="1" dirty="0"/>
              <a:t>T(2,5</a:t>
            </a:r>
            <a:r>
              <a:rPr lang="en-IN" b="1" dirty="0" smtClean="0"/>
              <a:t>)</a:t>
            </a:r>
            <a:r>
              <a:rPr lang="en-IN" dirty="0"/>
              <a:t/>
            </a:r>
            <a:br>
              <a:rPr lang="en-IN" dirty="0"/>
            </a:br>
            <a:r>
              <a:rPr lang="en-IN" dirty="0"/>
              <a:t> </a:t>
            </a:r>
            <a:br>
              <a:rPr lang="en-IN" dirty="0"/>
            </a:br>
            <a:endParaRPr lang="en-IN" dirty="0"/>
          </a:p>
        </p:txBody>
      </p:sp>
      <p:sp>
        <p:nvSpPr>
          <p:cNvPr id="3" name="Content Placeholder 2"/>
          <p:cNvSpPr>
            <a:spLocks noGrp="1"/>
          </p:cNvSpPr>
          <p:nvPr>
            <p:ph idx="1"/>
          </p:nvPr>
        </p:nvSpPr>
        <p:spPr/>
        <p:txBody>
          <a:bodyPr>
            <a:normAutofit fontScale="92500" lnSpcReduction="20000"/>
          </a:bodyPr>
          <a:lstStyle/>
          <a:p>
            <a:pPr fontAlgn="base"/>
            <a:r>
              <a:rPr lang="en-IN" dirty="0" smtClean="0"/>
              <a:t>We </a:t>
            </a:r>
            <a:r>
              <a:rPr lang="en-IN" dirty="0"/>
              <a:t>have</a:t>
            </a:r>
            <a:r>
              <a:rPr lang="en-IN" dirty="0" smtClean="0"/>
              <a:t>, i </a:t>
            </a:r>
            <a:r>
              <a:rPr lang="en-IN" dirty="0"/>
              <a:t>= </a:t>
            </a:r>
            <a:r>
              <a:rPr lang="en-IN" dirty="0" smtClean="0"/>
              <a:t>2, j </a:t>
            </a:r>
            <a:r>
              <a:rPr lang="en-IN" dirty="0"/>
              <a:t>= 5</a:t>
            </a:r>
          </a:p>
          <a:p>
            <a:pPr lvl="0" fontAlgn="base"/>
            <a:r>
              <a:rPr lang="en-IN" dirty="0"/>
              <a:t>(value)</a:t>
            </a:r>
            <a:r>
              <a:rPr lang="en-IN" baseline="-25000" dirty="0"/>
              <a:t>i</a:t>
            </a:r>
            <a:r>
              <a:rPr lang="en-IN" dirty="0"/>
              <a:t> = (value)</a:t>
            </a:r>
            <a:r>
              <a:rPr lang="en-IN" baseline="-25000" dirty="0"/>
              <a:t>2</a:t>
            </a:r>
            <a:r>
              <a:rPr lang="en-IN" dirty="0"/>
              <a:t> = 4</a:t>
            </a:r>
          </a:p>
          <a:p>
            <a:pPr lvl="0" fontAlgn="base"/>
            <a:r>
              <a:rPr lang="en-IN" dirty="0"/>
              <a:t>(weight)</a:t>
            </a:r>
            <a:r>
              <a:rPr lang="en-IN" baseline="-25000" dirty="0"/>
              <a:t>i</a:t>
            </a:r>
            <a:r>
              <a:rPr lang="en-IN" dirty="0"/>
              <a:t> = (weight)</a:t>
            </a:r>
            <a:r>
              <a:rPr lang="en-IN" baseline="-25000" dirty="0"/>
              <a:t>2</a:t>
            </a:r>
            <a:r>
              <a:rPr lang="en-IN" dirty="0"/>
              <a:t> = 3</a:t>
            </a:r>
          </a:p>
          <a:p>
            <a:pPr marL="0" indent="0" fontAlgn="base">
              <a:buNone/>
            </a:pPr>
            <a:r>
              <a:rPr lang="en-IN" dirty="0"/>
              <a:t> </a:t>
            </a:r>
          </a:p>
          <a:p>
            <a:pPr fontAlgn="base"/>
            <a:r>
              <a:rPr lang="en-IN" dirty="0"/>
              <a:t>Substituting the values, we get-</a:t>
            </a:r>
          </a:p>
          <a:p>
            <a:pPr fontAlgn="base"/>
            <a:r>
              <a:rPr lang="en-IN" dirty="0"/>
              <a:t>T(2,5) = max { T(2-1 , 5) , 4 + T(2-1 , 5-3) }</a:t>
            </a:r>
          </a:p>
          <a:p>
            <a:pPr fontAlgn="base"/>
            <a:r>
              <a:rPr lang="en-IN" dirty="0"/>
              <a:t>T(2,5) = max { T(1,5) , 4 + T(1,2) }</a:t>
            </a:r>
          </a:p>
          <a:p>
            <a:pPr fontAlgn="base"/>
            <a:r>
              <a:rPr lang="en-IN" dirty="0"/>
              <a:t>T(2,5) = max { 3 , 4+3 }</a:t>
            </a:r>
          </a:p>
          <a:p>
            <a:pPr fontAlgn="base"/>
            <a:r>
              <a:rPr lang="en-IN" dirty="0"/>
              <a:t>T(2,5) = 7</a:t>
            </a:r>
          </a:p>
          <a:p>
            <a:endParaRPr lang="en-IN"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31</a:t>
            </a:fld>
            <a:endParaRPr lang="en-US"/>
          </a:p>
        </p:txBody>
      </p:sp>
    </p:spTree>
    <p:extLst>
      <p:ext uri="{BB962C8B-B14F-4D97-AF65-F5344CB8AC3E}">
        <p14:creationId xmlns:p14="http://schemas.microsoft.com/office/powerpoint/2010/main" val="213117739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
            </a:r>
            <a:br>
              <a:rPr lang="en-IN" b="1" dirty="0" smtClean="0"/>
            </a:br>
            <a:r>
              <a:rPr lang="en-IN" b="1" dirty="0" smtClean="0"/>
              <a:t>PRACTICE </a:t>
            </a:r>
            <a:r>
              <a:rPr lang="en-IN" b="1" dirty="0"/>
              <a:t>PROBLEM BASED ON 0/1 KNAPSACK PROBLEM Contd..</a:t>
            </a:r>
            <a:r>
              <a:rPr lang="en-IN" dirty="0"/>
              <a:t/>
            </a:r>
            <a:br>
              <a:rPr lang="en-IN" dirty="0"/>
            </a:br>
            <a:endParaRPr lang="en-IN" dirty="0"/>
          </a:p>
        </p:txBody>
      </p:sp>
      <p:sp>
        <p:nvSpPr>
          <p:cNvPr id="3" name="Content Placeholder 2"/>
          <p:cNvSpPr>
            <a:spLocks noGrp="1"/>
          </p:cNvSpPr>
          <p:nvPr>
            <p:ph idx="1"/>
          </p:nvPr>
        </p:nvSpPr>
        <p:spPr/>
        <p:txBody>
          <a:bodyPr>
            <a:normAutofit lnSpcReduction="10000"/>
          </a:bodyPr>
          <a:lstStyle/>
          <a:p>
            <a:pPr fontAlgn="base"/>
            <a:r>
              <a:rPr lang="en-IN" dirty="0"/>
              <a:t>Similarly, compute all the entries.</a:t>
            </a:r>
          </a:p>
          <a:p>
            <a:pPr fontAlgn="base"/>
            <a:r>
              <a:rPr lang="en-IN" dirty="0"/>
              <a:t>After all the entries are computed and filled in the table, we get the following </a:t>
            </a:r>
            <a:r>
              <a:rPr lang="en-IN" dirty="0" smtClean="0"/>
              <a:t>table.</a:t>
            </a:r>
          </a:p>
          <a:p>
            <a:pPr fontAlgn="base"/>
            <a:endParaRPr lang="en-IN" dirty="0"/>
          </a:p>
          <a:p>
            <a:pPr lvl="0" fontAlgn="base"/>
            <a:r>
              <a:rPr lang="en-IN" dirty="0"/>
              <a:t>The last entry represents the maximum possible value that can be put into the knapsack.</a:t>
            </a:r>
          </a:p>
          <a:p>
            <a:pPr lvl="0" fontAlgn="base"/>
            <a:r>
              <a:rPr lang="en-IN" dirty="0"/>
              <a:t>So, maximum possible value that can be put into the knapsack = 7.</a:t>
            </a:r>
          </a:p>
          <a:p>
            <a:pPr fontAlgn="base"/>
            <a:endParaRPr lang="en-IN" dirty="0"/>
          </a:p>
          <a:p>
            <a:pPr marL="0" indent="0">
              <a:buNone/>
            </a:pPr>
            <a:endParaRPr lang="en-IN"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32</a:t>
            </a:fld>
            <a:endParaRPr lang="en-US"/>
          </a:p>
        </p:txBody>
      </p:sp>
    </p:spTree>
    <p:extLst>
      <p:ext uri="{BB962C8B-B14F-4D97-AF65-F5344CB8AC3E}">
        <p14:creationId xmlns:p14="http://schemas.microsoft.com/office/powerpoint/2010/main" val="420844863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
            </a:r>
            <a:br>
              <a:rPr lang="en-IN" b="1" dirty="0" smtClean="0"/>
            </a:br>
            <a:r>
              <a:rPr lang="en-IN" b="1" dirty="0" smtClean="0"/>
              <a:t>PRACTICE </a:t>
            </a:r>
            <a:r>
              <a:rPr lang="en-IN" b="1" dirty="0"/>
              <a:t>PROBLEM BASED ON 0/1 KNAPSACK PROBLEM Contd..</a:t>
            </a:r>
            <a:r>
              <a:rPr lang="en-IN" dirty="0"/>
              <a:t/>
            </a:r>
            <a:br>
              <a:rPr lang="en-IN" dirty="0"/>
            </a:br>
            <a:endParaRPr lang="en-IN"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33</a:t>
            </a:fld>
            <a:endParaRPr lang="en-US"/>
          </a:p>
        </p:txBody>
      </p:sp>
      <p:pic>
        <p:nvPicPr>
          <p:cNvPr id="5" name="Content Placeholder 4" descr="https://www.gatevidyalay.com/wp-content/uploads/2018/03/Knapsack-Problem-Using-Dynamic-Programming-Problem-01-Solution-Step-02.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14600" y="2548731"/>
            <a:ext cx="4114800" cy="2628900"/>
          </a:xfrm>
          <a:prstGeom prst="rect">
            <a:avLst/>
          </a:prstGeom>
          <a:noFill/>
          <a:ln>
            <a:noFill/>
          </a:ln>
        </p:spPr>
      </p:pic>
    </p:spTree>
    <p:extLst>
      <p:ext uri="{BB962C8B-B14F-4D97-AF65-F5344CB8AC3E}">
        <p14:creationId xmlns:p14="http://schemas.microsoft.com/office/powerpoint/2010/main" val="216972710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
            </a:r>
            <a:br>
              <a:rPr lang="en-IN" b="1" dirty="0" smtClean="0"/>
            </a:br>
            <a:r>
              <a:rPr lang="en-IN" b="1" dirty="0" smtClean="0"/>
              <a:t>PRACTICE </a:t>
            </a:r>
            <a:r>
              <a:rPr lang="en-IN" b="1" dirty="0"/>
              <a:t>PROBLEM BASED ON 0/1 KNAPSACK PROBLEM Contd..</a:t>
            </a:r>
            <a:r>
              <a:rPr lang="en-IN" dirty="0"/>
              <a:t/>
            </a:r>
            <a:br>
              <a:rPr lang="en-IN" dirty="0"/>
            </a:br>
            <a:endParaRPr lang="en-IN" dirty="0"/>
          </a:p>
        </p:txBody>
      </p:sp>
      <p:sp>
        <p:nvSpPr>
          <p:cNvPr id="3" name="Content Placeholder 2"/>
          <p:cNvSpPr>
            <a:spLocks noGrp="1"/>
          </p:cNvSpPr>
          <p:nvPr>
            <p:ph idx="1"/>
          </p:nvPr>
        </p:nvSpPr>
        <p:spPr/>
        <p:txBody>
          <a:bodyPr>
            <a:normAutofit/>
          </a:bodyPr>
          <a:lstStyle/>
          <a:p>
            <a:pPr fontAlgn="base"/>
            <a:r>
              <a:rPr lang="en-IN" b="1" u="sng" dirty="0"/>
              <a:t>Identifying Items To Be Put Into Knapsack-</a:t>
            </a:r>
            <a:endParaRPr lang="en-IN" dirty="0"/>
          </a:p>
          <a:p>
            <a:pPr fontAlgn="base"/>
            <a:r>
              <a:rPr lang="en-IN" dirty="0" smtClean="0"/>
              <a:t>Following </a:t>
            </a:r>
            <a:r>
              <a:rPr lang="en-IN" dirty="0"/>
              <a:t>Step-04,</a:t>
            </a:r>
          </a:p>
          <a:p>
            <a:pPr lvl="0" fontAlgn="base"/>
            <a:r>
              <a:rPr lang="en-IN" dirty="0"/>
              <a:t>We mark the rows labelled “1” and “2”.</a:t>
            </a:r>
          </a:p>
          <a:p>
            <a:pPr lvl="0" fontAlgn="base"/>
            <a:r>
              <a:rPr lang="en-IN" dirty="0"/>
              <a:t>Thus, items that must be put into the knapsack to obtain the maximum value 7 are-</a:t>
            </a:r>
          </a:p>
          <a:p>
            <a:pPr fontAlgn="base"/>
            <a:r>
              <a:rPr lang="en-IN" b="1" dirty="0"/>
              <a:t>Item-1 and </a:t>
            </a:r>
            <a:r>
              <a:rPr lang="en-IN" b="1" dirty="0" smtClean="0"/>
              <a:t>Item-2.</a:t>
            </a:r>
            <a:endParaRPr lang="en-IN" dirty="0"/>
          </a:p>
          <a:p>
            <a:pPr marL="0" indent="0" fontAlgn="base">
              <a:buNone/>
            </a:pPr>
            <a:endParaRPr lang="en-IN" dirty="0"/>
          </a:p>
          <a:p>
            <a:endParaRPr lang="en-IN"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34</a:t>
            </a:fld>
            <a:endParaRPr lang="en-US"/>
          </a:p>
        </p:txBody>
      </p:sp>
    </p:spTree>
    <p:extLst>
      <p:ext uri="{BB962C8B-B14F-4D97-AF65-F5344CB8AC3E}">
        <p14:creationId xmlns:p14="http://schemas.microsoft.com/office/powerpoint/2010/main" val="59809293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base"/>
            <a:r>
              <a:rPr lang="en-IN" b="1" u="sng" dirty="0" smtClean="0"/>
              <a:t/>
            </a:r>
            <a:br>
              <a:rPr lang="en-IN" b="1" u="sng" dirty="0" smtClean="0"/>
            </a:br>
            <a:r>
              <a:rPr lang="en-IN" b="1" u="sng" dirty="0"/>
              <a:t/>
            </a:r>
            <a:br>
              <a:rPr lang="en-IN" b="1" u="sng" dirty="0"/>
            </a:br>
            <a:r>
              <a:rPr lang="en-IN" b="1" dirty="0" smtClean="0"/>
              <a:t>Knapsack Problem</a:t>
            </a:r>
            <a:r>
              <a:rPr lang="en-IN" dirty="0"/>
              <a:t/>
            </a:r>
            <a:br>
              <a:rPr lang="en-IN" dirty="0"/>
            </a:br>
            <a:r>
              <a:rPr lang="en-IN" dirty="0"/>
              <a:t> </a:t>
            </a:r>
            <a:br>
              <a:rPr lang="en-IN" dirty="0"/>
            </a:br>
            <a:endParaRPr lang="en-IN" dirty="0"/>
          </a:p>
        </p:txBody>
      </p:sp>
      <p:sp>
        <p:nvSpPr>
          <p:cNvPr id="3" name="Content Placeholder 2"/>
          <p:cNvSpPr>
            <a:spLocks noGrp="1"/>
          </p:cNvSpPr>
          <p:nvPr>
            <p:ph idx="1"/>
          </p:nvPr>
        </p:nvSpPr>
        <p:spPr/>
        <p:txBody>
          <a:bodyPr>
            <a:normAutofit fontScale="85000" lnSpcReduction="20000"/>
          </a:bodyPr>
          <a:lstStyle/>
          <a:p>
            <a:pPr fontAlgn="base"/>
            <a:r>
              <a:rPr lang="en-IN" dirty="0" smtClean="0"/>
              <a:t>You </a:t>
            </a:r>
            <a:r>
              <a:rPr lang="en-IN" dirty="0"/>
              <a:t>are given the following-</a:t>
            </a:r>
          </a:p>
          <a:p>
            <a:pPr lvl="0" fontAlgn="base"/>
            <a:r>
              <a:rPr lang="en-IN" dirty="0"/>
              <a:t>A knapsack (kind of shoulder bag) with limited weight capacity.</a:t>
            </a:r>
          </a:p>
          <a:p>
            <a:pPr lvl="0" fontAlgn="base"/>
            <a:r>
              <a:rPr lang="en-IN" dirty="0"/>
              <a:t>Few items each having some weight and value.</a:t>
            </a:r>
          </a:p>
          <a:p>
            <a:pPr marL="0" indent="0" fontAlgn="base">
              <a:buNone/>
            </a:pPr>
            <a:r>
              <a:rPr lang="en-IN" dirty="0"/>
              <a:t> </a:t>
            </a:r>
          </a:p>
          <a:p>
            <a:pPr fontAlgn="base"/>
            <a:r>
              <a:rPr lang="en-IN" b="1" dirty="0"/>
              <a:t>The problem states-</a:t>
            </a:r>
            <a:endParaRPr lang="en-IN" dirty="0"/>
          </a:p>
          <a:p>
            <a:pPr fontAlgn="base"/>
            <a:r>
              <a:rPr lang="en-IN" dirty="0"/>
              <a:t>Which items should be placed into the knapsack such </a:t>
            </a:r>
            <a:r>
              <a:rPr lang="en-IN" dirty="0" smtClean="0"/>
              <a:t>that:</a:t>
            </a:r>
            <a:endParaRPr lang="en-IN" dirty="0"/>
          </a:p>
          <a:p>
            <a:pPr lvl="0" fontAlgn="base"/>
            <a:r>
              <a:rPr lang="en-IN" dirty="0"/>
              <a:t>The value or profit obtained by putting the items into the knapsack is maximum.</a:t>
            </a:r>
          </a:p>
          <a:p>
            <a:pPr lvl="0" fontAlgn="base"/>
            <a:r>
              <a:rPr lang="en-IN" dirty="0"/>
              <a:t>And the weight limit of the knapsack does not exceed.</a:t>
            </a:r>
          </a:p>
          <a:p>
            <a:endParaRPr lang="en-IN"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35</a:t>
            </a:fld>
            <a:endParaRPr lang="en-US"/>
          </a:p>
        </p:txBody>
      </p:sp>
    </p:spTree>
    <p:extLst>
      <p:ext uri="{BB962C8B-B14F-4D97-AF65-F5344CB8AC3E}">
        <p14:creationId xmlns:p14="http://schemas.microsoft.com/office/powerpoint/2010/main" val="386772545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
            </a:r>
            <a:br>
              <a:rPr lang="en-IN" b="1" dirty="0" smtClean="0"/>
            </a:br>
            <a:r>
              <a:rPr lang="en-IN" b="1" dirty="0" smtClean="0"/>
              <a:t>Knapsack </a:t>
            </a:r>
            <a:r>
              <a:rPr lang="en-IN" b="1" dirty="0"/>
              <a:t>Problem</a:t>
            </a:r>
            <a:r>
              <a:rPr lang="en-IN" dirty="0"/>
              <a:t/>
            </a:r>
            <a:br>
              <a:rPr lang="en-IN" dirty="0"/>
            </a:br>
            <a:endParaRPr lang="en-IN"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36</a:t>
            </a:fld>
            <a:endParaRPr lang="en-US"/>
          </a:p>
        </p:txBody>
      </p:sp>
      <p:pic>
        <p:nvPicPr>
          <p:cNvPr id="5" name="Content Placeholder 4" descr="https://www.gatevidyalay.com/wp-content/uploads/2018/03/Knapsack-Problem.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805112" y="2086769"/>
            <a:ext cx="3533775" cy="3552825"/>
          </a:xfrm>
          <a:prstGeom prst="rect">
            <a:avLst/>
          </a:prstGeom>
          <a:noFill/>
          <a:ln>
            <a:noFill/>
          </a:ln>
        </p:spPr>
      </p:pic>
    </p:spTree>
    <p:extLst>
      <p:ext uri="{BB962C8B-B14F-4D97-AF65-F5344CB8AC3E}">
        <p14:creationId xmlns:p14="http://schemas.microsoft.com/office/powerpoint/2010/main" val="216224064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
            </a:r>
            <a:br>
              <a:rPr lang="en-IN" b="1" dirty="0" smtClean="0"/>
            </a:br>
            <a:r>
              <a:rPr lang="en-IN" b="1" dirty="0" smtClean="0"/>
              <a:t>Knapsack </a:t>
            </a:r>
            <a:r>
              <a:rPr lang="en-IN" b="1" dirty="0"/>
              <a:t>Problem</a:t>
            </a:r>
            <a:r>
              <a:rPr lang="en-IN" dirty="0"/>
              <a:t/>
            </a:r>
            <a:br>
              <a:rPr lang="en-IN" dirty="0"/>
            </a:br>
            <a:endParaRPr lang="en-IN" dirty="0"/>
          </a:p>
        </p:txBody>
      </p:sp>
      <p:sp>
        <p:nvSpPr>
          <p:cNvPr id="3" name="Content Placeholder 2"/>
          <p:cNvSpPr>
            <a:spLocks noGrp="1"/>
          </p:cNvSpPr>
          <p:nvPr>
            <p:ph idx="1"/>
          </p:nvPr>
        </p:nvSpPr>
        <p:spPr/>
        <p:txBody>
          <a:bodyPr>
            <a:normAutofit/>
          </a:bodyPr>
          <a:lstStyle/>
          <a:p>
            <a:pPr fontAlgn="base"/>
            <a:r>
              <a:rPr lang="en-IN" b="1" u="sng" dirty="0"/>
              <a:t>Knapsack Problem Variants-</a:t>
            </a:r>
            <a:endParaRPr lang="en-IN" dirty="0"/>
          </a:p>
          <a:p>
            <a:pPr fontAlgn="base"/>
            <a:r>
              <a:rPr lang="en-IN" dirty="0" smtClean="0"/>
              <a:t>Knapsack </a:t>
            </a:r>
            <a:r>
              <a:rPr lang="en-IN" dirty="0"/>
              <a:t>problem has the following two </a:t>
            </a:r>
            <a:r>
              <a:rPr lang="en-IN" dirty="0" smtClean="0"/>
              <a:t>variants:</a:t>
            </a:r>
            <a:endParaRPr lang="en-IN" dirty="0"/>
          </a:p>
          <a:p>
            <a:pPr marL="0" lvl="0" indent="0" fontAlgn="base">
              <a:buNone/>
            </a:pPr>
            <a:r>
              <a:rPr lang="en-IN" dirty="0" smtClean="0"/>
              <a:t>        1. Fractional </a:t>
            </a:r>
            <a:r>
              <a:rPr lang="en-IN" dirty="0"/>
              <a:t>Knapsack </a:t>
            </a:r>
            <a:r>
              <a:rPr lang="en-IN" dirty="0" smtClean="0"/>
              <a:t>Problem</a:t>
            </a:r>
          </a:p>
          <a:p>
            <a:pPr marL="0" lvl="0" indent="0" fontAlgn="base">
              <a:buNone/>
            </a:pPr>
            <a:r>
              <a:rPr lang="en-IN" dirty="0"/>
              <a:t> </a:t>
            </a:r>
            <a:r>
              <a:rPr lang="en-IN" dirty="0" smtClean="0"/>
              <a:t>        2. 0/1 </a:t>
            </a:r>
            <a:r>
              <a:rPr lang="en-IN" dirty="0"/>
              <a:t>Knapsack Problem</a:t>
            </a:r>
          </a:p>
          <a:p>
            <a:pPr fontAlgn="base"/>
            <a:r>
              <a:rPr lang="en-IN" dirty="0" smtClean="0"/>
              <a:t>In </a:t>
            </a:r>
            <a:r>
              <a:rPr lang="en-IN" dirty="0"/>
              <a:t>this </a:t>
            </a:r>
            <a:r>
              <a:rPr lang="en-IN" dirty="0" smtClean="0"/>
              <a:t>example, </a:t>
            </a:r>
            <a:r>
              <a:rPr lang="en-IN" dirty="0"/>
              <a:t>we will discuss about Fractional Knapsack Problem.</a:t>
            </a:r>
          </a:p>
          <a:p>
            <a:endParaRPr lang="en-IN"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37</a:t>
            </a:fld>
            <a:endParaRPr lang="en-US"/>
          </a:p>
        </p:txBody>
      </p:sp>
    </p:spTree>
    <p:extLst>
      <p:ext uri="{BB962C8B-B14F-4D97-AF65-F5344CB8AC3E}">
        <p14:creationId xmlns:p14="http://schemas.microsoft.com/office/powerpoint/2010/main" val="121175977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base"/>
            <a:r>
              <a:rPr lang="en-IN" b="1" u="sng" dirty="0" smtClean="0"/>
              <a:t/>
            </a:r>
            <a:br>
              <a:rPr lang="en-IN" b="1" u="sng" dirty="0" smtClean="0"/>
            </a:br>
            <a:r>
              <a:rPr lang="en-IN" b="1" u="sng" dirty="0"/>
              <a:t/>
            </a:r>
            <a:br>
              <a:rPr lang="en-IN" b="1" u="sng" dirty="0"/>
            </a:br>
            <a:r>
              <a:rPr lang="en-IN" b="1" dirty="0" smtClean="0"/>
              <a:t>Fractional </a:t>
            </a:r>
            <a:r>
              <a:rPr lang="en-IN" b="1" dirty="0"/>
              <a:t>Knapsack </a:t>
            </a:r>
            <a:r>
              <a:rPr lang="en-IN" b="1" dirty="0" smtClean="0"/>
              <a:t>Problem</a:t>
            </a:r>
            <a:r>
              <a:rPr lang="en-IN" dirty="0"/>
              <a:t/>
            </a:r>
            <a:br>
              <a:rPr lang="en-IN" dirty="0"/>
            </a:br>
            <a:r>
              <a:rPr lang="en-IN" dirty="0"/>
              <a:t> </a:t>
            </a:r>
            <a:br>
              <a:rPr lang="en-IN" dirty="0"/>
            </a:br>
            <a:endParaRPr lang="en-IN" dirty="0"/>
          </a:p>
        </p:txBody>
      </p:sp>
      <p:sp>
        <p:nvSpPr>
          <p:cNvPr id="3" name="Content Placeholder 2"/>
          <p:cNvSpPr>
            <a:spLocks noGrp="1"/>
          </p:cNvSpPr>
          <p:nvPr>
            <p:ph idx="1"/>
          </p:nvPr>
        </p:nvSpPr>
        <p:spPr/>
        <p:txBody>
          <a:bodyPr/>
          <a:lstStyle/>
          <a:p>
            <a:pPr fontAlgn="base"/>
            <a:r>
              <a:rPr lang="en-IN" dirty="0" smtClean="0"/>
              <a:t>In </a:t>
            </a:r>
            <a:r>
              <a:rPr lang="en-IN" dirty="0"/>
              <a:t>Fractional Knapsack Problem,</a:t>
            </a:r>
          </a:p>
          <a:p>
            <a:pPr lvl="0" fontAlgn="base"/>
            <a:r>
              <a:rPr lang="en-IN" dirty="0"/>
              <a:t>As the name suggests, items are divisible here.</a:t>
            </a:r>
          </a:p>
          <a:p>
            <a:pPr lvl="0" fontAlgn="base"/>
            <a:r>
              <a:rPr lang="en-IN" dirty="0"/>
              <a:t>We can even put the fraction of any item into the knapsack if taking the complete item is not possible.</a:t>
            </a:r>
          </a:p>
          <a:p>
            <a:pPr lvl="0" fontAlgn="base"/>
            <a:r>
              <a:rPr lang="en-IN" dirty="0"/>
              <a:t>It is solved using Greedy Method.</a:t>
            </a:r>
          </a:p>
          <a:p>
            <a:endParaRPr lang="en-IN"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38</a:t>
            </a:fld>
            <a:endParaRPr lang="en-US"/>
          </a:p>
        </p:txBody>
      </p:sp>
    </p:spTree>
    <p:extLst>
      <p:ext uri="{BB962C8B-B14F-4D97-AF65-F5344CB8AC3E}">
        <p14:creationId xmlns:p14="http://schemas.microsoft.com/office/powerpoint/2010/main" val="149463007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u="sng" dirty="0" smtClean="0"/>
              <a:t/>
            </a:r>
            <a:br>
              <a:rPr lang="en-IN" b="1" u="sng" dirty="0" smtClean="0"/>
            </a:br>
            <a:r>
              <a:rPr lang="en-IN" b="1" dirty="0" smtClean="0"/>
              <a:t>Fractional </a:t>
            </a:r>
            <a:r>
              <a:rPr lang="en-IN" b="1" dirty="0"/>
              <a:t>Knapsack Problem Using Greedy </a:t>
            </a:r>
            <a:r>
              <a:rPr lang="en-IN" b="1" dirty="0" smtClean="0"/>
              <a:t>Method</a:t>
            </a:r>
            <a:r>
              <a:rPr lang="en-IN" dirty="0"/>
              <a:t/>
            </a:r>
            <a:br>
              <a:rPr lang="en-IN" dirty="0"/>
            </a:br>
            <a:endParaRPr lang="en-IN" dirty="0"/>
          </a:p>
        </p:txBody>
      </p:sp>
      <p:sp>
        <p:nvSpPr>
          <p:cNvPr id="3" name="Content Placeholder 2"/>
          <p:cNvSpPr>
            <a:spLocks noGrp="1"/>
          </p:cNvSpPr>
          <p:nvPr>
            <p:ph idx="1"/>
          </p:nvPr>
        </p:nvSpPr>
        <p:spPr/>
        <p:txBody>
          <a:bodyPr>
            <a:normAutofit fontScale="77500" lnSpcReduction="20000"/>
          </a:bodyPr>
          <a:lstStyle/>
          <a:p>
            <a:pPr marL="0" indent="0" fontAlgn="base">
              <a:buNone/>
            </a:pPr>
            <a:r>
              <a:rPr lang="en-IN" dirty="0"/>
              <a:t> </a:t>
            </a:r>
          </a:p>
          <a:p>
            <a:pPr fontAlgn="base"/>
            <a:r>
              <a:rPr lang="en-IN" dirty="0"/>
              <a:t>Fractional knapsack problem is solved using greedy method in the following </a:t>
            </a:r>
            <a:r>
              <a:rPr lang="en-IN" dirty="0" smtClean="0"/>
              <a:t>steps:</a:t>
            </a:r>
            <a:endParaRPr lang="en-IN" dirty="0"/>
          </a:p>
          <a:p>
            <a:pPr marL="0" indent="0" fontAlgn="base">
              <a:buNone/>
            </a:pPr>
            <a:r>
              <a:rPr lang="en-IN" dirty="0"/>
              <a:t> </a:t>
            </a:r>
            <a:r>
              <a:rPr lang="en-IN" b="1" u="sng" dirty="0" smtClean="0"/>
              <a:t>Step-01</a:t>
            </a:r>
            <a:r>
              <a:rPr lang="en-IN" b="1" u="sng" dirty="0"/>
              <a:t>:</a:t>
            </a:r>
            <a:endParaRPr lang="en-IN" dirty="0"/>
          </a:p>
          <a:p>
            <a:pPr fontAlgn="base"/>
            <a:r>
              <a:rPr lang="en-IN" dirty="0" smtClean="0"/>
              <a:t>For </a:t>
            </a:r>
            <a:r>
              <a:rPr lang="en-IN" dirty="0"/>
              <a:t>each item, compute its value / weight ratio.</a:t>
            </a:r>
          </a:p>
          <a:p>
            <a:pPr marL="0" indent="0" fontAlgn="base">
              <a:buNone/>
            </a:pPr>
            <a:r>
              <a:rPr lang="en-IN" dirty="0"/>
              <a:t> </a:t>
            </a:r>
            <a:r>
              <a:rPr lang="en-IN" b="1" u="sng" dirty="0" smtClean="0"/>
              <a:t>Step-02</a:t>
            </a:r>
            <a:r>
              <a:rPr lang="en-IN" b="1" u="sng" dirty="0"/>
              <a:t>:</a:t>
            </a:r>
            <a:endParaRPr lang="en-IN" dirty="0"/>
          </a:p>
          <a:p>
            <a:pPr fontAlgn="base"/>
            <a:r>
              <a:rPr lang="en-IN" dirty="0" smtClean="0"/>
              <a:t>Arrange </a:t>
            </a:r>
            <a:r>
              <a:rPr lang="en-IN" dirty="0"/>
              <a:t>all the items in decreasing order of their value / weight ratio.</a:t>
            </a:r>
          </a:p>
          <a:p>
            <a:pPr fontAlgn="base"/>
            <a:r>
              <a:rPr lang="en-IN" b="1" u="sng" dirty="0" smtClean="0"/>
              <a:t>Step-03</a:t>
            </a:r>
            <a:r>
              <a:rPr lang="en-IN" b="1" u="sng" dirty="0"/>
              <a:t>:</a:t>
            </a:r>
            <a:endParaRPr lang="en-IN" dirty="0"/>
          </a:p>
          <a:p>
            <a:pPr fontAlgn="base"/>
            <a:r>
              <a:rPr lang="en-IN" dirty="0" smtClean="0"/>
              <a:t>Start </a:t>
            </a:r>
            <a:r>
              <a:rPr lang="en-IN" dirty="0"/>
              <a:t>putting the items into the knapsack beginning from the item with the highest ratio.</a:t>
            </a:r>
          </a:p>
          <a:p>
            <a:pPr fontAlgn="base"/>
            <a:r>
              <a:rPr lang="en-IN" dirty="0"/>
              <a:t>Put as many items as you can into the knapsack.</a:t>
            </a:r>
          </a:p>
          <a:p>
            <a:endParaRPr lang="en-IN"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39</a:t>
            </a:fld>
            <a:endParaRPr lang="en-US"/>
          </a:p>
        </p:txBody>
      </p:sp>
    </p:spTree>
    <p:extLst>
      <p:ext uri="{BB962C8B-B14F-4D97-AF65-F5344CB8AC3E}">
        <p14:creationId xmlns:p14="http://schemas.microsoft.com/office/powerpoint/2010/main" val="124973809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1" algn="ctr" rtl="0">
              <a:spcBef>
                <a:spcPct val="0"/>
              </a:spcBef>
            </a:pPr>
            <a:r>
              <a:rPr lang="en-US" altLang="en-US" sz="4000" dirty="0" smtClean="0">
                <a:latin typeface="Arial" charset="0"/>
                <a:cs typeface="Arial" charset="0"/>
              </a:rPr>
              <a:t/>
            </a:r>
            <a:br>
              <a:rPr lang="en-US" altLang="en-US" sz="4000" dirty="0" smtClean="0">
                <a:latin typeface="Arial" charset="0"/>
                <a:cs typeface="Arial" charset="0"/>
              </a:rPr>
            </a:br>
            <a:r>
              <a:rPr lang="en-US" altLang="en-US" sz="4000" dirty="0" smtClean="0">
                <a:latin typeface="Arial" charset="0"/>
                <a:cs typeface="Arial" charset="0"/>
              </a:rPr>
              <a:t>HEURISTIC SEARCH ALGORITHMS</a:t>
            </a:r>
            <a:br>
              <a:rPr lang="en-US" altLang="en-US" sz="4000" dirty="0" smtClean="0">
                <a:latin typeface="Arial" charset="0"/>
                <a:cs typeface="Arial" charset="0"/>
              </a:rPr>
            </a:br>
            <a:endParaRPr lang="en-IN" sz="4000" dirty="0"/>
          </a:p>
        </p:txBody>
      </p:sp>
      <p:sp>
        <p:nvSpPr>
          <p:cNvPr id="3" name="Content Placeholder 2"/>
          <p:cNvSpPr>
            <a:spLocks noGrp="1"/>
          </p:cNvSpPr>
          <p:nvPr>
            <p:ph idx="1"/>
          </p:nvPr>
        </p:nvSpPr>
        <p:spPr/>
        <p:txBody>
          <a:bodyPr/>
          <a:lstStyle/>
          <a:p>
            <a:r>
              <a:rPr lang="en-IN" dirty="0" smtClean="0"/>
              <a:t>Depth First - Application</a:t>
            </a:r>
          </a:p>
          <a:p>
            <a:r>
              <a:rPr lang="en-IN" dirty="0" smtClean="0"/>
              <a:t>Breadth First</a:t>
            </a:r>
          </a:p>
          <a:p>
            <a:r>
              <a:rPr lang="en-IN" dirty="0" smtClean="0"/>
              <a:t>Hill Climbing</a:t>
            </a:r>
          </a:p>
          <a:p>
            <a:r>
              <a:rPr lang="en-IN" dirty="0" smtClean="0"/>
              <a:t>Genetic Algorithms</a:t>
            </a:r>
          </a:p>
          <a:p>
            <a:r>
              <a:rPr lang="en-IN" dirty="0" smtClean="0"/>
              <a:t>Best First Search</a:t>
            </a:r>
          </a:p>
          <a:p>
            <a:r>
              <a:rPr lang="en-IN" dirty="0" smtClean="0"/>
              <a:t>A* Algorithm</a:t>
            </a:r>
          </a:p>
          <a:p>
            <a:r>
              <a:rPr lang="en-IN" dirty="0" smtClean="0"/>
              <a:t>AO* Algorithm</a:t>
            </a:r>
            <a:endParaRPr lang="en-IN"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a:t>
            </a:fld>
            <a:endParaRPr lang="en-US"/>
          </a:p>
        </p:txBody>
      </p:sp>
    </p:spTree>
    <p:extLst>
      <p:ext uri="{BB962C8B-B14F-4D97-AF65-F5344CB8AC3E}">
        <p14:creationId xmlns:p14="http://schemas.microsoft.com/office/powerpoint/2010/main" val="371085131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base"/>
            <a:r>
              <a:rPr lang="en-IN" b="1" u="sng" dirty="0" smtClean="0"/>
              <a:t/>
            </a:r>
            <a:br>
              <a:rPr lang="en-IN" b="1" u="sng" dirty="0" smtClean="0"/>
            </a:br>
            <a:r>
              <a:rPr lang="en-IN" b="1" u="sng" dirty="0"/>
              <a:t/>
            </a:r>
            <a:br>
              <a:rPr lang="en-IN" b="1" u="sng" dirty="0"/>
            </a:br>
            <a:r>
              <a:rPr lang="en-IN" b="1" dirty="0" smtClean="0"/>
              <a:t>Time Complexity</a:t>
            </a:r>
            <a:r>
              <a:rPr lang="en-IN" dirty="0"/>
              <a:t/>
            </a:r>
            <a:br>
              <a:rPr lang="en-IN" dirty="0"/>
            </a:br>
            <a:r>
              <a:rPr lang="en-IN" dirty="0"/>
              <a:t> </a:t>
            </a:r>
            <a:br>
              <a:rPr lang="en-IN" dirty="0"/>
            </a:br>
            <a:endParaRPr lang="en-IN" dirty="0"/>
          </a:p>
        </p:txBody>
      </p:sp>
      <p:sp>
        <p:nvSpPr>
          <p:cNvPr id="3" name="Content Placeholder 2"/>
          <p:cNvSpPr>
            <a:spLocks noGrp="1"/>
          </p:cNvSpPr>
          <p:nvPr>
            <p:ph idx="1"/>
          </p:nvPr>
        </p:nvSpPr>
        <p:spPr/>
        <p:txBody>
          <a:bodyPr>
            <a:normAutofit fontScale="92500"/>
          </a:bodyPr>
          <a:lstStyle/>
          <a:p>
            <a:pPr lvl="0" fontAlgn="base"/>
            <a:r>
              <a:rPr lang="en-IN" dirty="0" smtClean="0"/>
              <a:t>The </a:t>
            </a:r>
            <a:r>
              <a:rPr lang="en-IN" dirty="0"/>
              <a:t>main time taking step is the sorting of all items in decreasing order of their value / weight ratio.</a:t>
            </a:r>
          </a:p>
          <a:p>
            <a:pPr lvl="0" fontAlgn="base"/>
            <a:r>
              <a:rPr lang="en-IN" dirty="0"/>
              <a:t>If the items are already arranged in the required order, then while loop takes O(n) time.</a:t>
            </a:r>
          </a:p>
          <a:p>
            <a:pPr lvl="0" fontAlgn="base"/>
            <a:r>
              <a:rPr lang="en-IN" dirty="0"/>
              <a:t>The average time complexity of </a:t>
            </a:r>
            <a:r>
              <a:rPr lang="en-IN" b="1" u="sng" dirty="0">
                <a:hlinkClick r:id="rId3"/>
              </a:rPr>
              <a:t>Quick Sort</a:t>
            </a:r>
            <a:r>
              <a:rPr lang="en-IN" dirty="0"/>
              <a:t> is O(</a:t>
            </a:r>
            <a:r>
              <a:rPr lang="en-IN" dirty="0" err="1"/>
              <a:t>nlogn</a:t>
            </a:r>
            <a:r>
              <a:rPr lang="en-IN" dirty="0"/>
              <a:t>).</a:t>
            </a:r>
          </a:p>
          <a:p>
            <a:pPr lvl="0" fontAlgn="base"/>
            <a:r>
              <a:rPr lang="en-IN" dirty="0"/>
              <a:t>Therefore, total time taken including the sort is O(</a:t>
            </a:r>
            <a:r>
              <a:rPr lang="en-IN" dirty="0" err="1"/>
              <a:t>nlogn</a:t>
            </a:r>
            <a:r>
              <a:rPr lang="en-IN" dirty="0"/>
              <a:t>).</a:t>
            </a:r>
          </a:p>
          <a:p>
            <a:pPr marL="0" indent="0" fontAlgn="base">
              <a:buNone/>
            </a:pPr>
            <a:endParaRPr lang="en-IN" dirty="0"/>
          </a:p>
          <a:p>
            <a:endParaRPr lang="en-IN"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40</a:t>
            </a:fld>
            <a:endParaRPr lang="en-US"/>
          </a:p>
        </p:txBody>
      </p:sp>
    </p:spTree>
    <p:extLst>
      <p:ext uri="{BB962C8B-B14F-4D97-AF65-F5344CB8AC3E}">
        <p14:creationId xmlns:p14="http://schemas.microsoft.com/office/powerpoint/2010/main" val="358098969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u="sng" dirty="0" smtClean="0"/>
              <a:t/>
            </a:r>
            <a:br>
              <a:rPr lang="en-IN" b="1" u="sng" dirty="0" smtClean="0"/>
            </a:br>
            <a:r>
              <a:rPr lang="en-IN" b="1" dirty="0" smtClean="0"/>
              <a:t>PRACTICE </a:t>
            </a:r>
            <a:r>
              <a:rPr lang="en-IN" b="1" dirty="0"/>
              <a:t>PROBLEM BASED ON FRACTIONAL KNAPSACK PROBLEM</a:t>
            </a:r>
            <a:r>
              <a:rPr lang="en-IN" dirty="0"/>
              <a:t/>
            </a:r>
            <a:br>
              <a:rPr lang="en-IN" dirty="0"/>
            </a:br>
            <a:endParaRPr lang="en-IN" dirty="0"/>
          </a:p>
        </p:txBody>
      </p:sp>
      <p:sp>
        <p:nvSpPr>
          <p:cNvPr id="3" name="Content Placeholder 2"/>
          <p:cNvSpPr>
            <a:spLocks noGrp="1"/>
          </p:cNvSpPr>
          <p:nvPr>
            <p:ph idx="1"/>
          </p:nvPr>
        </p:nvSpPr>
        <p:spPr/>
        <p:txBody>
          <a:bodyPr/>
          <a:lstStyle/>
          <a:p>
            <a:pPr fontAlgn="base"/>
            <a:r>
              <a:rPr lang="en-IN" b="1" u="sng" dirty="0" smtClean="0"/>
              <a:t>Problem:</a:t>
            </a:r>
            <a:endParaRPr lang="en-IN" dirty="0"/>
          </a:p>
          <a:p>
            <a:pPr marL="0" indent="0" fontAlgn="base">
              <a:buNone/>
            </a:pPr>
            <a:r>
              <a:rPr lang="en-IN" dirty="0"/>
              <a:t> </a:t>
            </a:r>
            <a:endParaRPr lang="en-IN" dirty="0" smtClean="0"/>
          </a:p>
          <a:p>
            <a:r>
              <a:rPr lang="en-IN" dirty="0" smtClean="0"/>
              <a:t>For the given set of items and knapsack capacity = 60 kg, find the optimal solution for the fractional knapsack problem making use of greedy approach.</a:t>
            </a:r>
          </a:p>
          <a:p>
            <a:endParaRPr lang="en-IN"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41</a:t>
            </a:fld>
            <a:endParaRPr lang="en-US"/>
          </a:p>
        </p:txBody>
      </p:sp>
    </p:spTree>
    <p:extLst>
      <p:ext uri="{BB962C8B-B14F-4D97-AF65-F5344CB8AC3E}">
        <p14:creationId xmlns:p14="http://schemas.microsoft.com/office/powerpoint/2010/main" val="94062177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PROBLEM </a:t>
            </a:r>
            <a:r>
              <a:rPr lang="en-IN" b="1" dirty="0"/>
              <a:t>BASED ON FRACTIONAL KNAPSACK </a:t>
            </a:r>
            <a:r>
              <a:rPr lang="en-IN" b="1" dirty="0" smtClean="0"/>
              <a:t>PROBLEM Contd.. </a:t>
            </a:r>
            <a:endParaRPr lang="en-IN" dirty="0"/>
          </a:p>
        </p:txBody>
      </p:sp>
      <p:graphicFrame>
        <p:nvGraphicFramePr>
          <p:cNvPr id="5" name="Content Placeholder 4"/>
          <p:cNvGraphicFramePr>
            <a:graphicFrameLocks noGrp="1"/>
          </p:cNvGraphicFramePr>
          <p:nvPr>
            <p:ph idx="1"/>
          </p:nvPr>
        </p:nvGraphicFramePr>
        <p:xfrm>
          <a:off x="3159760" y="2775045"/>
          <a:ext cx="2824480" cy="2176272"/>
        </p:xfrm>
        <a:graphic>
          <a:graphicData uri="http://schemas.openxmlformats.org/drawingml/2006/table">
            <a:tbl>
              <a:tblPr firstRow="1" firstCol="1" bandRow="1">
                <a:tableStyleId>{5C22544A-7EE6-4342-B048-85BDC9FD1C3A}</a:tableStyleId>
              </a:tblPr>
              <a:tblGrid>
                <a:gridCol w="883645"/>
                <a:gridCol w="955292"/>
                <a:gridCol w="985543"/>
              </a:tblGrid>
              <a:tr h="0">
                <a:tc>
                  <a:txBody>
                    <a:bodyPr/>
                    <a:lstStyle/>
                    <a:p>
                      <a:pPr algn="ctr">
                        <a:lnSpc>
                          <a:spcPct val="115000"/>
                        </a:lnSpc>
                        <a:spcBef>
                          <a:spcPts val="750"/>
                        </a:spcBef>
                        <a:spcAft>
                          <a:spcPts val="750"/>
                        </a:spcAft>
                      </a:pPr>
                      <a:r>
                        <a:rPr lang="en-IN" sz="1200">
                          <a:effectLst/>
                        </a:rPr>
                        <a:t>Item</a:t>
                      </a:r>
                      <a:endParaRPr lang="en-IN" sz="1100">
                        <a:effectLst/>
                        <a:latin typeface="Calibri"/>
                        <a:ea typeface="Calibri"/>
                        <a:cs typeface="Times New Roman"/>
                      </a:endParaRPr>
                    </a:p>
                  </a:txBody>
                  <a:tcPr marL="95250" marR="95250" marT="76200" marB="76200" anchor="ctr"/>
                </a:tc>
                <a:tc>
                  <a:txBody>
                    <a:bodyPr/>
                    <a:lstStyle/>
                    <a:p>
                      <a:pPr algn="ctr">
                        <a:lnSpc>
                          <a:spcPct val="115000"/>
                        </a:lnSpc>
                        <a:spcBef>
                          <a:spcPts val="750"/>
                        </a:spcBef>
                        <a:spcAft>
                          <a:spcPts val="750"/>
                        </a:spcAft>
                      </a:pPr>
                      <a:r>
                        <a:rPr lang="en-IN" sz="1200">
                          <a:effectLst/>
                        </a:rPr>
                        <a:t>Weight</a:t>
                      </a:r>
                      <a:endParaRPr lang="en-IN" sz="1100">
                        <a:effectLst/>
                        <a:latin typeface="Calibri"/>
                        <a:ea typeface="Calibri"/>
                        <a:cs typeface="Times New Roman"/>
                      </a:endParaRPr>
                    </a:p>
                  </a:txBody>
                  <a:tcPr marL="95250" marR="95250" marT="76200" marB="76200" anchor="ctr"/>
                </a:tc>
                <a:tc>
                  <a:txBody>
                    <a:bodyPr/>
                    <a:lstStyle/>
                    <a:p>
                      <a:pPr algn="ctr">
                        <a:lnSpc>
                          <a:spcPct val="115000"/>
                        </a:lnSpc>
                        <a:spcBef>
                          <a:spcPts val="750"/>
                        </a:spcBef>
                        <a:spcAft>
                          <a:spcPts val="750"/>
                        </a:spcAft>
                      </a:pPr>
                      <a:r>
                        <a:rPr lang="en-IN" sz="1200">
                          <a:effectLst/>
                        </a:rPr>
                        <a:t>Value</a:t>
                      </a:r>
                      <a:endParaRPr lang="en-IN" sz="1100">
                        <a:effectLst/>
                        <a:latin typeface="Calibri"/>
                        <a:ea typeface="Calibri"/>
                        <a:cs typeface="Times New Roman"/>
                      </a:endParaRPr>
                    </a:p>
                  </a:txBody>
                  <a:tcPr marL="95250" marR="95250" marT="76200" marB="76200" anchor="ctr"/>
                </a:tc>
              </a:tr>
              <a:tr h="0">
                <a:tc>
                  <a:txBody>
                    <a:bodyPr/>
                    <a:lstStyle/>
                    <a:p>
                      <a:pPr algn="ctr">
                        <a:lnSpc>
                          <a:spcPct val="115000"/>
                        </a:lnSpc>
                        <a:spcBef>
                          <a:spcPts val="750"/>
                        </a:spcBef>
                        <a:spcAft>
                          <a:spcPts val="750"/>
                        </a:spcAft>
                      </a:pPr>
                      <a:r>
                        <a:rPr lang="en-IN" sz="1200">
                          <a:effectLst/>
                        </a:rPr>
                        <a:t>1</a:t>
                      </a:r>
                      <a:endParaRPr lang="en-IN" sz="1100">
                        <a:effectLst/>
                        <a:latin typeface="Calibri"/>
                        <a:ea typeface="Calibri"/>
                        <a:cs typeface="Times New Roman"/>
                      </a:endParaRPr>
                    </a:p>
                  </a:txBody>
                  <a:tcPr marL="95250" marR="95250" marT="76200" marB="76200" anchor="ctr"/>
                </a:tc>
                <a:tc>
                  <a:txBody>
                    <a:bodyPr/>
                    <a:lstStyle/>
                    <a:p>
                      <a:pPr algn="ctr">
                        <a:lnSpc>
                          <a:spcPct val="115000"/>
                        </a:lnSpc>
                        <a:spcBef>
                          <a:spcPts val="750"/>
                        </a:spcBef>
                        <a:spcAft>
                          <a:spcPts val="750"/>
                        </a:spcAft>
                      </a:pPr>
                      <a:r>
                        <a:rPr lang="en-IN" sz="1200">
                          <a:effectLst/>
                        </a:rPr>
                        <a:t>5</a:t>
                      </a:r>
                      <a:endParaRPr lang="en-IN" sz="1100">
                        <a:effectLst/>
                        <a:latin typeface="Calibri"/>
                        <a:ea typeface="Calibri"/>
                        <a:cs typeface="Times New Roman"/>
                      </a:endParaRPr>
                    </a:p>
                  </a:txBody>
                  <a:tcPr marL="95250" marR="95250" marT="76200" marB="76200" anchor="ctr"/>
                </a:tc>
                <a:tc>
                  <a:txBody>
                    <a:bodyPr/>
                    <a:lstStyle/>
                    <a:p>
                      <a:pPr algn="ctr">
                        <a:lnSpc>
                          <a:spcPct val="115000"/>
                        </a:lnSpc>
                        <a:spcBef>
                          <a:spcPts val="750"/>
                        </a:spcBef>
                        <a:spcAft>
                          <a:spcPts val="750"/>
                        </a:spcAft>
                      </a:pPr>
                      <a:r>
                        <a:rPr lang="en-IN" sz="1200">
                          <a:effectLst/>
                        </a:rPr>
                        <a:t>30</a:t>
                      </a:r>
                      <a:endParaRPr lang="en-IN" sz="1100">
                        <a:effectLst/>
                        <a:latin typeface="Calibri"/>
                        <a:ea typeface="Calibri"/>
                        <a:cs typeface="Times New Roman"/>
                      </a:endParaRPr>
                    </a:p>
                  </a:txBody>
                  <a:tcPr marL="95250" marR="95250" marT="76200" marB="76200" anchor="ctr"/>
                </a:tc>
              </a:tr>
              <a:tr h="0">
                <a:tc>
                  <a:txBody>
                    <a:bodyPr/>
                    <a:lstStyle/>
                    <a:p>
                      <a:pPr algn="ctr">
                        <a:lnSpc>
                          <a:spcPct val="115000"/>
                        </a:lnSpc>
                        <a:spcBef>
                          <a:spcPts val="750"/>
                        </a:spcBef>
                        <a:spcAft>
                          <a:spcPts val="750"/>
                        </a:spcAft>
                      </a:pPr>
                      <a:r>
                        <a:rPr lang="en-IN" sz="1200">
                          <a:effectLst/>
                        </a:rPr>
                        <a:t>2</a:t>
                      </a:r>
                      <a:endParaRPr lang="en-IN" sz="1100">
                        <a:effectLst/>
                        <a:latin typeface="Calibri"/>
                        <a:ea typeface="Calibri"/>
                        <a:cs typeface="Times New Roman"/>
                      </a:endParaRPr>
                    </a:p>
                  </a:txBody>
                  <a:tcPr marL="95250" marR="95250" marT="76200" marB="76200" anchor="ctr"/>
                </a:tc>
                <a:tc>
                  <a:txBody>
                    <a:bodyPr/>
                    <a:lstStyle/>
                    <a:p>
                      <a:pPr algn="ctr">
                        <a:lnSpc>
                          <a:spcPct val="115000"/>
                        </a:lnSpc>
                        <a:spcBef>
                          <a:spcPts val="750"/>
                        </a:spcBef>
                        <a:spcAft>
                          <a:spcPts val="750"/>
                        </a:spcAft>
                      </a:pPr>
                      <a:r>
                        <a:rPr lang="en-IN" sz="1200">
                          <a:effectLst/>
                        </a:rPr>
                        <a:t>10</a:t>
                      </a:r>
                      <a:endParaRPr lang="en-IN" sz="1100">
                        <a:effectLst/>
                        <a:latin typeface="Calibri"/>
                        <a:ea typeface="Calibri"/>
                        <a:cs typeface="Times New Roman"/>
                      </a:endParaRPr>
                    </a:p>
                  </a:txBody>
                  <a:tcPr marL="95250" marR="95250" marT="76200" marB="76200" anchor="ctr"/>
                </a:tc>
                <a:tc>
                  <a:txBody>
                    <a:bodyPr/>
                    <a:lstStyle/>
                    <a:p>
                      <a:pPr algn="ctr">
                        <a:lnSpc>
                          <a:spcPct val="115000"/>
                        </a:lnSpc>
                        <a:spcBef>
                          <a:spcPts val="750"/>
                        </a:spcBef>
                        <a:spcAft>
                          <a:spcPts val="750"/>
                        </a:spcAft>
                      </a:pPr>
                      <a:r>
                        <a:rPr lang="en-IN" sz="1200">
                          <a:effectLst/>
                        </a:rPr>
                        <a:t>40</a:t>
                      </a:r>
                      <a:endParaRPr lang="en-IN" sz="1100">
                        <a:effectLst/>
                        <a:latin typeface="Calibri"/>
                        <a:ea typeface="Calibri"/>
                        <a:cs typeface="Times New Roman"/>
                      </a:endParaRPr>
                    </a:p>
                  </a:txBody>
                  <a:tcPr marL="95250" marR="95250" marT="76200" marB="76200" anchor="ctr"/>
                </a:tc>
              </a:tr>
              <a:tr h="0">
                <a:tc>
                  <a:txBody>
                    <a:bodyPr/>
                    <a:lstStyle/>
                    <a:p>
                      <a:pPr algn="ctr">
                        <a:lnSpc>
                          <a:spcPct val="115000"/>
                        </a:lnSpc>
                        <a:spcBef>
                          <a:spcPts val="750"/>
                        </a:spcBef>
                        <a:spcAft>
                          <a:spcPts val="750"/>
                        </a:spcAft>
                      </a:pPr>
                      <a:r>
                        <a:rPr lang="en-IN" sz="1200">
                          <a:effectLst/>
                        </a:rPr>
                        <a:t>3</a:t>
                      </a:r>
                      <a:endParaRPr lang="en-IN" sz="1100">
                        <a:effectLst/>
                        <a:latin typeface="Calibri"/>
                        <a:ea typeface="Calibri"/>
                        <a:cs typeface="Times New Roman"/>
                      </a:endParaRPr>
                    </a:p>
                  </a:txBody>
                  <a:tcPr marL="95250" marR="95250" marT="76200" marB="76200" anchor="ctr"/>
                </a:tc>
                <a:tc>
                  <a:txBody>
                    <a:bodyPr/>
                    <a:lstStyle/>
                    <a:p>
                      <a:pPr algn="ctr">
                        <a:lnSpc>
                          <a:spcPct val="115000"/>
                        </a:lnSpc>
                        <a:spcBef>
                          <a:spcPts val="750"/>
                        </a:spcBef>
                        <a:spcAft>
                          <a:spcPts val="750"/>
                        </a:spcAft>
                      </a:pPr>
                      <a:r>
                        <a:rPr lang="en-IN" sz="1200">
                          <a:effectLst/>
                        </a:rPr>
                        <a:t>15</a:t>
                      </a:r>
                      <a:endParaRPr lang="en-IN" sz="1100">
                        <a:effectLst/>
                        <a:latin typeface="Calibri"/>
                        <a:ea typeface="Calibri"/>
                        <a:cs typeface="Times New Roman"/>
                      </a:endParaRPr>
                    </a:p>
                  </a:txBody>
                  <a:tcPr marL="95250" marR="95250" marT="76200" marB="76200" anchor="ctr"/>
                </a:tc>
                <a:tc>
                  <a:txBody>
                    <a:bodyPr/>
                    <a:lstStyle/>
                    <a:p>
                      <a:pPr algn="ctr">
                        <a:lnSpc>
                          <a:spcPct val="115000"/>
                        </a:lnSpc>
                        <a:spcBef>
                          <a:spcPts val="750"/>
                        </a:spcBef>
                        <a:spcAft>
                          <a:spcPts val="750"/>
                        </a:spcAft>
                      </a:pPr>
                      <a:r>
                        <a:rPr lang="en-IN" sz="1200">
                          <a:effectLst/>
                        </a:rPr>
                        <a:t>45</a:t>
                      </a:r>
                      <a:endParaRPr lang="en-IN" sz="1100">
                        <a:effectLst/>
                        <a:latin typeface="Calibri"/>
                        <a:ea typeface="Calibri"/>
                        <a:cs typeface="Times New Roman"/>
                      </a:endParaRPr>
                    </a:p>
                  </a:txBody>
                  <a:tcPr marL="95250" marR="95250" marT="76200" marB="76200" anchor="ctr"/>
                </a:tc>
              </a:tr>
              <a:tr h="0">
                <a:tc>
                  <a:txBody>
                    <a:bodyPr/>
                    <a:lstStyle/>
                    <a:p>
                      <a:pPr algn="ctr">
                        <a:lnSpc>
                          <a:spcPct val="115000"/>
                        </a:lnSpc>
                        <a:spcBef>
                          <a:spcPts val="750"/>
                        </a:spcBef>
                        <a:spcAft>
                          <a:spcPts val="750"/>
                        </a:spcAft>
                      </a:pPr>
                      <a:r>
                        <a:rPr lang="en-IN" sz="1200">
                          <a:effectLst/>
                        </a:rPr>
                        <a:t>4</a:t>
                      </a:r>
                      <a:endParaRPr lang="en-IN" sz="1100">
                        <a:effectLst/>
                        <a:latin typeface="Calibri"/>
                        <a:ea typeface="Calibri"/>
                        <a:cs typeface="Times New Roman"/>
                      </a:endParaRPr>
                    </a:p>
                  </a:txBody>
                  <a:tcPr marL="95250" marR="95250" marT="76200" marB="76200" anchor="ctr"/>
                </a:tc>
                <a:tc>
                  <a:txBody>
                    <a:bodyPr/>
                    <a:lstStyle/>
                    <a:p>
                      <a:pPr algn="ctr">
                        <a:lnSpc>
                          <a:spcPct val="115000"/>
                        </a:lnSpc>
                        <a:spcBef>
                          <a:spcPts val="750"/>
                        </a:spcBef>
                        <a:spcAft>
                          <a:spcPts val="750"/>
                        </a:spcAft>
                      </a:pPr>
                      <a:r>
                        <a:rPr lang="en-IN" sz="1200">
                          <a:effectLst/>
                        </a:rPr>
                        <a:t>22</a:t>
                      </a:r>
                      <a:endParaRPr lang="en-IN" sz="1100">
                        <a:effectLst/>
                        <a:latin typeface="Calibri"/>
                        <a:ea typeface="Calibri"/>
                        <a:cs typeface="Times New Roman"/>
                      </a:endParaRPr>
                    </a:p>
                  </a:txBody>
                  <a:tcPr marL="95250" marR="95250" marT="76200" marB="76200" anchor="ctr"/>
                </a:tc>
                <a:tc>
                  <a:txBody>
                    <a:bodyPr/>
                    <a:lstStyle/>
                    <a:p>
                      <a:pPr algn="ctr">
                        <a:lnSpc>
                          <a:spcPct val="115000"/>
                        </a:lnSpc>
                        <a:spcBef>
                          <a:spcPts val="750"/>
                        </a:spcBef>
                        <a:spcAft>
                          <a:spcPts val="750"/>
                        </a:spcAft>
                      </a:pPr>
                      <a:r>
                        <a:rPr lang="en-IN" sz="1200">
                          <a:effectLst/>
                        </a:rPr>
                        <a:t>77</a:t>
                      </a:r>
                      <a:endParaRPr lang="en-IN" sz="1100">
                        <a:effectLst/>
                        <a:latin typeface="Calibri"/>
                        <a:ea typeface="Calibri"/>
                        <a:cs typeface="Times New Roman"/>
                      </a:endParaRPr>
                    </a:p>
                  </a:txBody>
                  <a:tcPr marL="95250" marR="95250" marT="76200" marB="76200" anchor="ctr"/>
                </a:tc>
              </a:tr>
              <a:tr h="0">
                <a:tc>
                  <a:txBody>
                    <a:bodyPr/>
                    <a:lstStyle/>
                    <a:p>
                      <a:pPr algn="ctr">
                        <a:lnSpc>
                          <a:spcPct val="115000"/>
                        </a:lnSpc>
                        <a:spcBef>
                          <a:spcPts val="750"/>
                        </a:spcBef>
                        <a:spcAft>
                          <a:spcPts val="750"/>
                        </a:spcAft>
                      </a:pPr>
                      <a:r>
                        <a:rPr lang="en-IN" sz="1200">
                          <a:effectLst/>
                        </a:rPr>
                        <a:t>5</a:t>
                      </a:r>
                      <a:endParaRPr lang="en-IN" sz="1100">
                        <a:effectLst/>
                        <a:latin typeface="Calibri"/>
                        <a:ea typeface="Calibri"/>
                        <a:cs typeface="Times New Roman"/>
                      </a:endParaRPr>
                    </a:p>
                  </a:txBody>
                  <a:tcPr marL="95250" marR="95250" marT="76200" marB="76200" anchor="ctr"/>
                </a:tc>
                <a:tc>
                  <a:txBody>
                    <a:bodyPr/>
                    <a:lstStyle/>
                    <a:p>
                      <a:pPr algn="ctr">
                        <a:lnSpc>
                          <a:spcPct val="115000"/>
                        </a:lnSpc>
                        <a:spcBef>
                          <a:spcPts val="750"/>
                        </a:spcBef>
                        <a:spcAft>
                          <a:spcPts val="750"/>
                        </a:spcAft>
                      </a:pPr>
                      <a:r>
                        <a:rPr lang="en-IN" sz="1200">
                          <a:effectLst/>
                        </a:rPr>
                        <a:t>25</a:t>
                      </a:r>
                      <a:endParaRPr lang="en-IN" sz="1100">
                        <a:effectLst/>
                        <a:latin typeface="Calibri"/>
                        <a:ea typeface="Calibri"/>
                        <a:cs typeface="Times New Roman"/>
                      </a:endParaRPr>
                    </a:p>
                  </a:txBody>
                  <a:tcPr marL="95250" marR="95250" marT="76200" marB="76200" anchor="ctr"/>
                </a:tc>
                <a:tc>
                  <a:txBody>
                    <a:bodyPr/>
                    <a:lstStyle/>
                    <a:p>
                      <a:pPr algn="ctr">
                        <a:lnSpc>
                          <a:spcPct val="115000"/>
                        </a:lnSpc>
                        <a:spcBef>
                          <a:spcPts val="750"/>
                        </a:spcBef>
                        <a:spcAft>
                          <a:spcPts val="750"/>
                        </a:spcAft>
                      </a:pPr>
                      <a:r>
                        <a:rPr lang="en-IN" sz="1200" dirty="0">
                          <a:effectLst/>
                        </a:rPr>
                        <a:t>90</a:t>
                      </a:r>
                      <a:endParaRPr lang="en-IN" sz="1100" dirty="0">
                        <a:effectLst/>
                        <a:latin typeface="Calibri"/>
                        <a:ea typeface="Calibri"/>
                        <a:cs typeface="Times New Roman"/>
                      </a:endParaRPr>
                    </a:p>
                  </a:txBody>
                  <a:tcPr marL="95250" marR="95250" marT="76200" marB="76200" anchor="ctr"/>
                </a:tc>
              </a:tr>
            </a:tbl>
          </a:graphicData>
        </a:graphic>
      </p:graphicFrame>
      <p:sp>
        <p:nvSpPr>
          <p:cNvPr id="4" name="Slide Number Placeholder 3"/>
          <p:cNvSpPr>
            <a:spLocks noGrp="1"/>
          </p:cNvSpPr>
          <p:nvPr>
            <p:ph type="sldNum" sz="quarter" idx="12"/>
          </p:nvPr>
        </p:nvSpPr>
        <p:spPr/>
        <p:txBody>
          <a:bodyPr/>
          <a:lstStyle/>
          <a:p>
            <a:fld id="{B6F15528-21DE-4FAA-801E-634DDDAF4B2B}" type="slidenum">
              <a:rPr lang="en-US" smtClean="0"/>
              <a:pPr/>
              <a:t>42</a:t>
            </a:fld>
            <a:endParaRPr lang="en-US"/>
          </a:p>
        </p:txBody>
      </p:sp>
    </p:spTree>
    <p:extLst>
      <p:ext uri="{BB962C8B-B14F-4D97-AF65-F5344CB8AC3E}">
        <p14:creationId xmlns:p14="http://schemas.microsoft.com/office/powerpoint/2010/main" val="46312183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PROBLEM BASED ON FRACTIONAL KNAPSACK PROBLEM Contd.. </a:t>
            </a:r>
            <a:endParaRPr lang="en-IN" dirty="0"/>
          </a:p>
        </p:txBody>
      </p:sp>
      <p:sp>
        <p:nvSpPr>
          <p:cNvPr id="3" name="Content Placeholder 2"/>
          <p:cNvSpPr>
            <a:spLocks noGrp="1"/>
          </p:cNvSpPr>
          <p:nvPr>
            <p:ph idx="1"/>
          </p:nvPr>
        </p:nvSpPr>
        <p:spPr/>
        <p:txBody>
          <a:bodyPr>
            <a:normAutofit/>
          </a:bodyPr>
          <a:lstStyle/>
          <a:p>
            <a:pPr fontAlgn="base"/>
            <a:r>
              <a:rPr lang="en-IN" b="1" dirty="0"/>
              <a:t>OR</a:t>
            </a:r>
            <a:endParaRPr lang="en-IN" dirty="0"/>
          </a:p>
          <a:p>
            <a:pPr fontAlgn="base"/>
            <a:r>
              <a:rPr lang="en-IN" dirty="0" smtClean="0"/>
              <a:t>Find </a:t>
            </a:r>
            <a:r>
              <a:rPr lang="en-IN" dirty="0"/>
              <a:t>the optimal solution for the fractional knapsack problem making use of greedy approach. Consider-</a:t>
            </a:r>
          </a:p>
          <a:p>
            <a:pPr fontAlgn="base"/>
            <a:r>
              <a:rPr lang="en-IN" dirty="0"/>
              <a:t>n = 5</a:t>
            </a:r>
          </a:p>
          <a:p>
            <a:pPr fontAlgn="base"/>
            <a:r>
              <a:rPr lang="en-IN" dirty="0"/>
              <a:t>w = 60 kg</a:t>
            </a:r>
          </a:p>
          <a:p>
            <a:pPr fontAlgn="base"/>
            <a:r>
              <a:rPr lang="en-IN" dirty="0"/>
              <a:t>(w1, w2, w3, w4, w5) = (5, 10, 15, 22, 25)</a:t>
            </a:r>
          </a:p>
          <a:p>
            <a:pPr fontAlgn="base"/>
            <a:r>
              <a:rPr lang="en-IN" dirty="0"/>
              <a:t>(b1, b2, b3, b4, b5) = (30, 40, 45, 77, 90)</a:t>
            </a:r>
          </a:p>
          <a:p>
            <a:endParaRPr lang="en-IN"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43</a:t>
            </a:fld>
            <a:endParaRPr lang="en-US"/>
          </a:p>
        </p:txBody>
      </p:sp>
    </p:spTree>
    <p:extLst>
      <p:ext uri="{BB962C8B-B14F-4D97-AF65-F5344CB8AC3E}">
        <p14:creationId xmlns:p14="http://schemas.microsoft.com/office/powerpoint/2010/main" val="408893576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PROBLEM BASED ON FRACTIONAL KNAPSACK PROBLEM Contd.. </a:t>
            </a:r>
            <a:endParaRPr lang="en-IN" dirty="0"/>
          </a:p>
        </p:txBody>
      </p:sp>
      <p:sp>
        <p:nvSpPr>
          <p:cNvPr id="3" name="Content Placeholder 2"/>
          <p:cNvSpPr>
            <a:spLocks noGrp="1"/>
          </p:cNvSpPr>
          <p:nvPr>
            <p:ph idx="1"/>
          </p:nvPr>
        </p:nvSpPr>
        <p:spPr/>
        <p:txBody>
          <a:bodyPr/>
          <a:lstStyle/>
          <a:p>
            <a:pPr fontAlgn="base"/>
            <a:r>
              <a:rPr lang="en-IN" b="1" u="sng" dirty="0"/>
              <a:t>Solution-</a:t>
            </a:r>
            <a:endParaRPr lang="en-IN" dirty="0"/>
          </a:p>
          <a:p>
            <a:pPr marL="0" indent="0" fontAlgn="base">
              <a:buNone/>
            </a:pPr>
            <a:endParaRPr lang="en-IN" dirty="0"/>
          </a:p>
          <a:p>
            <a:pPr fontAlgn="base"/>
            <a:r>
              <a:rPr lang="en-IN" b="1" u="sng" dirty="0"/>
              <a:t>Step-01:</a:t>
            </a:r>
            <a:endParaRPr lang="en-IN" dirty="0"/>
          </a:p>
          <a:p>
            <a:pPr marL="0" indent="0" fontAlgn="base">
              <a:buNone/>
            </a:pPr>
            <a:endParaRPr lang="en-IN" dirty="0"/>
          </a:p>
          <a:p>
            <a:pPr fontAlgn="base"/>
            <a:r>
              <a:rPr lang="en-IN" dirty="0"/>
              <a:t>Compute the value / weight ratio for each </a:t>
            </a:r>
            <a:r>
              <a:rPr lang="en-IN" dirty="0" smtClean="0"/>
              <a:t>item.</a:t>
            </a:r>
            <a:endParaRPr lang="en-IN" dirty="0"/>
          </a:p>
          <a:p>
            <a:endParaRPr lang="en-IN"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44</a:t>
            </a:fld>
            <a:endParaRPr lang="en-US"/>
          </a:p>
        </p:txBody>
      </p:sp>
    </p:spTree>
    <p:extLst>
      <p:ext uri="{BB962C8B-B14F-4D97-AF65-F5344CB8AC3E}">
        <p14:creationId xmlns:p14="http://schemas.microsoft.com/office/powerpoint/2010/main" val="21106381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z="4000" b="1" dirty="0">
                <a:solidFill>
                  <a:prstClr val="black"/>
                </a:solidFill>
              </a:rPr>
              <a:t>PROBLEM BASED ON FRACTIONAL KNAPSACK PROBLEM Contd.. </a:t>
            </a:r>
            <a:endParaRPr lang="en-IN" dirty="0"/>
          </a:p>
        </p:txBody>
      </p:sp>
      <p:graphicFrame>
        <p:nvGraphicFramePr>
          <p:cNvPr id="5" name="Content Placeholder 4"/>
          <p:cNvGraphicFramePr>
            <a:graphicFrameLocks noGrp="1"/>
          </p:cNvGraphicFramePr>
          <p:nvPr>
            <p:ph idx="1"/>
          </p:nvPr>
        </p:nvGraphicFramePr>
        <p:xfrm>
          <a:off x="3290887" y="2775045"/>
          <a:ext cx="2562226" cy="2176272"/>
        </p:xfrm>
        <a:graphic>
          <a:graphicData uri="http://schemas.openxmlformats.org/drawingml/2006/table">
            <a:tbl>
              <a:tblPr firstRow="1" firstCol="1" bandRow="1">
                <a:tableStyleId>{5C22544A-7EE6-4342-B048-85BDC9FD1C3A}</a:tableStyleId>
              </a:tblPr>
              <a:tblGrid>
                <a:gridCol w="611875"/>
                <a:gridCol w="717041"/>
                <a:gridCol w="602314"/>
                <a:gridCol w="630996"/>
              </a:tblGrid>
              <a:tr h="0">
                <a:tc>
                  <a:txBody>
                    <a:bodyPr/>
                    <a:lstStyle/>
                    <a:p>
                      <a:pPr algn="ctr">
                        <a:lnSpc>
                          <a:spcPct val="115000"/>
                        </a:lnSpc>
                        <a:spcBef>
                          <a:spcPts val="750"/>
                        </a:spcBef>
                        <a:spcAft>
                          <a:spcPts val="750"/>
                        </a:spcAft>
                      </a:pPr>
                      <a:r>
                        <a:rPr lang="en-IN" sz="1200">
                          <a:effectLst/>
                        </a:rPr>
                        <a:t>Items</a:t>
                      </a:r>
                      <a:endParaRPr lang="en-IN" sz="1100">
                        <a:effectLst/>
                        <a:latin typeface="Calibri"/>
                        <a:ea typeface="Calibri"/>
                        <a:cs typeface="Times New Roman"/>
                      </a:endParaRPr>
                    </a:p>
                  </a:txBody>
                  <a:tcPr marL="95250" marR="95250" marT="76200" marB="76200" anchor="ctr"/>
                </a:tc>
                <a:tc>
                  <a:txBody>
                    <a:bodyPr/>
                    <a:lstStyle/>
                    <a:p>
                      <a:pPr algn="ctr">
                        <a:lnSpc>
                          <a:spcPct val="115000"/>
                        </a:lnSpc>
                        <a:spcBef>
                          <a:spcPts val="750"/>
                        </a:spcBef>
                        <a:spcAft>
                          <a:spcPts val="750"/>
                        </a:spcAft>
                      </a:pPr>
                      <a:r>
                        <a:rPr lang="en-IN" sz="1200">
                          <a:effectLst/>
                        </a:rPr>
                        <a:t>Weight</a:t>
                      </a:r>
                      <a:endParaRPr lang="en-IN" sz="1100">
                        <a:effectLst/>
                        <a:latin typeface="Calibri"/>
                        <a:ea typeface="Calibri"/>
                        <a:cs typeface="Times New Roman"/>
                      </a:endParaRPr>
                    </a:p>
                  </a:txBody>
                  <a:tcPr marL="95250" marR="95250" marT="76200" marB="76200" anchor="ctr"/>
                </a:tc>
                <a:tc>
                  <a:txBody>
                    <a:bodyPr/>
                    <a:lstStyle/>
                    <a:p>
                      <a:pPr algn="ctr">
                        <a:lnSpc>
                          <a:spcPct val="115000"/>
                        </a:lnSpc>
                        <a:spcBef>
                          <a:spcPts val="750"/>
                        </a:spcBef>
                        <a:spcAft>
                          <a:spcPts val="750"/>
                        </a:spcAft>
                      </a:pPr>
                      <a:r>
                        <a:rPr lang="en-IN" sz="1200">
                          <a:effectLst/>
                        </a:rPr>
                        <a:t>Value</a:t>
                      </a:r>
                      <a:endParaRPr lang="en-IN" sz="1100">
                        <a:effectLst/>
                        <a:latin typeface="Calibri"/>
                        <a:ea typeface="Calibri"/>
                        <a:cs typeface="Times New Roman"/>
                      </a:endParaRPr>
                    </a:p>
                  </a:txBody>
                  <a:tcPr marL="95250" marR="95250" marT="76200" marB="76200" anchor="ctr"/>
                </a:tc>
                <a:tc>
                  <a:txBody>
                    <a:bodyPr/>
                    <a:lstStyle/>
                    <a:p>
                      <a:pPr algn="ctr">
                        <a:lnSpc>
                          <a:spcPct val="115000"/>
                        </a:lnSpc>
                        <a:spcBef>
                          <a:spcPts val="750"/>
                        </a:spcBef>
                        <a:spcAft>
                          <a:spcPts val="750"/>
                        </a:spcAft>
                      </a:pPr>
                      <a:r>
                        <a:rPr lang="en-IN" sz="1200">
                          <a:effectLst/>
                        </a:rPr>
                        <a:t>Ratio</a:t>
                      </a:r>
                      <a:endParaRPr lang="en-IN" sz="1100">
                        <a:effectLst/>
                        <a:latin typeface="Calibri"/>
                        <a:ea typeface="Calibri"/>
                        <a:cs typeface="Times New Roman"/>
                      </a:endParaRPr>
                    </a:p>
                  </a:txBody>
                  <a:tcPr marL="95250" marR="95250" marT="76200" marB="76200" anchor="ctr"/>
                </a:tc>
              </a:tr>
              <a:tr h="0">
                <a:tc>
                  <a:txBody>
                    <a:bodyPr/>
                    <a:lstStyle/>
                    <a:p>
                      <a:pPr algn="ctr">
                        <a:lnSpc>
                          <a:spcPct val="115000"/>
                        </a:lnSpc>
                        <a:spcBef>
                          <a:spcPts val="750"/>
                        </a:spcBef>
                        <a:spcAft>
                          <a:spcPts val="750"/>
                        </a:spcAft>
                      </a:pPr>
                      <a:r>
                        <a:rPr lang="en-IN" sz="1200">
                          <a:effectLst/>
                        </a:rPr>
                        <a:t>1</a:t>
                      </a:r>
                      <a:endParaRPr lang="en-IN" sz="1100">
                        <a:effectLst/>
                        <a:latin typeface="Calibri"/>
                        <a:ea typeface="Calibri"/>
                        <a:cs typeface="Times New Roman"/>
                      </a:endParaRPr>
                    </a:p>
                  </a:txBody>
                  <a:tcPr marL="95250" marR="95250" marT="76200" marB="76200" anchor="ctr"/>
                </a:tc>
                <a:tc>
                  <a:txBody>
                    <a:bodyPr/>
                    <a:lstStyle/>
                    <a:p>
                      <a:pPr algn="ctr">
                        <a:lnSpc>
                          <a:spcPct val="115000"/>
                        </a:lnSpc>
                        <a:spcBef>
                          <a:spcPts val="750"/>
                        </a:spcBef>
                        <a:spcAft>
                          <a:spcPts val="750"/>
                        </a:spcAft>
                      </a:pPr>
                      <a:r>
                        <a:rPr lang="en-IN" sz="1200">
                          <a:effectLst/>
                        </a:rPr>
                        <a:t>5</a:t>
                      </a:r>
                      <a:endParaRPr lang="en-IN" sz="1100">
                        <a:effectLst/>
                        <a:latin typeface="Calibri"/>
                        <a:ea typeface="Calibri"/>
                        <a:cs typeface="Times New Roman"/>
                      </a:endParaRPr>
                    </a:p>
                  </a:txBody>
                  <a:tcPr marL="95250" marR="95250" marT="76200" marB="76200" anchor="ctr"/>
                </a:tc>
                <a:tc>
                  <a:txBody>
                    <a:bodyPr/>
                    <a:lstStyle/>
                    <a:p>
                      <a:pPr algn="ctr">
                        <a:lnSpc>
                          <a:spcPct val="115000"/>
                        </a:lnSpc>
                        <a:spcBef>
                          <a:spcPts val="750"/>
                        </a:spcBef>
                        <a:spcAft>
                          <a:spcPts val="750"/>
                        </a:spcAft>
                      </a:pPr>
                      <a:r>
                        <a:rPr lang="en-IN" sz="1200">
                          <a:effectLst/>
                        </a:rPr>
                        <a:t>30</a:t>
                      </a:r>
                      <a:endParaRPr lang="en-IN" sz="1100">
                        <a:effectLst/>
                        <a:latin typeface="Calibri"/>
                        <a:ea typeface="Calibri"/>
                        <a:cs typeface="Times New Roman"/>
                      </a:endParaRPr>
                    </a:p>
                  </a:txBody>
                  <a:tcPr marL="95250" marR="95250" marT="76200" marB="76200" anchor="ctr"/>
                </a:tc>
                <a:tc>
                  <a:txBody>
                    <a:bodyPr/>
                    <a:lstStyle/>
                    <a:p>
                      <a:pPr algn="ctr">
                        <a:lnSpc>
                          <a:spcPct val="115000"/>
                        </a:lnSpc>
                        <a:spcBef>
                          <a:spcPts val="750"/>
                        </a:spcBef>
                        <a:spcAft>
                          <a:spcPts val="750"/>
                        </a:spcAft>
                      </a:pPr>
                      <a:r>
                        <a:rPr lang="en-IN" sz="1200">
                          <a:effectLst/>
                        </a:rPr>
                        <a:t>6</a:t>
                      </a:r>
                      <a:endParaRPr lang="en-IN" sz="1100">
                        <a:effectLst/>
                        <a:latin typeface="Calibri"/>
                        <a:ea typeface="Calibri"/>
                        <a:cs typeface="Times New Roman"/>
                      </a:endParaRPr>
                    </a:p>
                  </a:txBody>
                  <a:tcPr marL="95250" marR="95250" marT="76200" marB="76200" anchor="ctr"/>
                </a:tc>
              </a:tr>
              <a:tr h="0">
                <a:tc>
                  <a:txBody>
                    <a:bodyPr/>
                    <a:lstStyle/>
                    <a:p>
                      <a:pPr algn="ctr">
                        <a:lnSpc>
                          <a:spcPct val="115000"/>
                        </a:lnSpc>
                        <a:spcBef>
                          <a:spcPts val="750"/>
                        </a:spcBef>
                        <a:spcAft>
                          <a:spcPts val="750"/>
                        </a:spcAft>
                      </a:pPr>
                      <a:r>
                        <a:rPr lang="en-IN" sz="1200">
                          <a:effectLst/>
                        </a:rPr>
                        <a:t>2</a:t>
                      </a:r>
                      <a:endParaRPr lang="en-IN" sz="1100">
                        <a:effectLst/>
                        <a:latin typeface="Calibri"/>
                        <a:ea typeface="Calibri"/>
                        <a:cs typeface="Times New Roman"/>
                      </a:endParaRPr>
                    </a:p>
                  </a:txBody>
                  <a:tcPr marL="95250" marR="95250" marT="76200" marB="76200" anchor="ctr"/>
                </a:tc>
                <a:tc>
                  <a:txBody>
                    <a:bodyPr/>
                    <a:lstStyle/>
                    <a:p>
                      <a:pPr algn="ctr">
                        <a:lnSpc>
                          <a:spcPct val="115000"/>
                        </a:lnSpc>
                        <a:spcBef>
                          <a:spcPts val="750"/>
                        </a:spcBef>
                        <a:spcAft>
                          <a:spcPts val="750"/>
                        </a:spcAft>
                      </a:pPr>
                      <a:r>
                        <a:rPr lang="en-IN" sz="1200">
                          <a:effectLst/>
                        </a:rPr>
                        <a:t>10</a:t>
                      </a:r>
                      <a:endParaRPr lang="en-IN" sz="1100">
                        <a:effectLst/>
                        <a:latin typeface="Calibri"/>
                        <a:ea typeface="Calibri"/>
                        <a:cs typeface="Times New Roman"/>
                      </a:endParaRPr>
                    </a:p>
                  </a:txBody>
                  <a:tcPr marL="95250" marR="95250" marT="76200" marB="76200" anchor="ctr"/>
                </a:tc>
                <a:tc>
                  <a:txBody>
                    <a:bodyPr/>
                    <a:lstStyle/>
                    <a:p>
                      <a:pPr algn="ctr">
                        <a:lnSpc>
                          <a:spcPct val="115000"/>
                        </a:lnSpc>
                        <a:spcBef>
                          <a:spcPts val="750"/>
                        </a:spcBef>
                        <a:spcAft>
                          <a:spcPts val="750"/>
                        </a:spcAft>
                      </a:pPr>
                      <a:r>
                        <a:rPr lang="en-IN" sz="1200">
                          <a:effectLst/>
                        </a:rPr>
                        <a:t>40</a:t>
                      </a:r>
                      <a:endParaRPr lang="en-IN" sz="1100">
                        <a:effectLst/>
                        <a:latin typeface="Calibri"/>
                        <a:ea typeface="Calibri"/>
                        <a:cs typeface="Times New Roman"/>
                      </a:endParaRPr>
                    </a:p>
                  </a:txBody>
                  <a:tcPr marL="95250" marR="95250" marT="76200" marB="76200" anchor="ctr"/>
                </a:tc>
                <a:tc>
                  <a:txBody>
                    <a:bodyPr/>
                    <a:lstStyle/>
                    <a:p>
                      <a:pPr algn="ctr">
                        <a:lnSpc>
                          <a:spcPct val="115000"/>
                        </a:lnSpc>
                        <a:spcBef>
                          <a:spcPts val="750"/>
                        </a:spcBef>
                        <a:spcAft>
                          <a:spcPts val="750"/>
                        </a:spcAft>
                      </a:pPr>
                      <a:r>
                        <a:rPr lang="en-IN" sz="1200">
                          <a:effectLst/>
                        </a:rPr>
                        <a:t>4</a:t>
                      </a:r>
                      <a:endParaRPr lang="en-IN" sz="1100">
                        <a:effectLst/>
                        <a:latin typeface="Calibri"/>
                        <a:ea typeface="Calibri"/>
                        <a:cs typeface="Times New Roman"/>
                      </a:endParaRPr>
                    </a:p>
                  </a:txBody>
                  <a:tcPr marL="95250" marR="95250" marT="76200" marB="76200" anchor="ctr"/>
                </a:tc>
              </a:tr>
              <a:tr h="0">
                <a:tc>
                  <a:txBody>
                    <a:bodyPr/>
                    <a:lstStyle/>
                    <a:p>
                      <a:pPr algn="ctr">
                        <a:lnSpc>
                          <a:spcPct val="115000"/>
                        </a:lnSpc>
                        <a:spcBef>
                          <a:spcPts val="750"/>
                        </a:spcBef>
                        <a:spcAft>
                          <a:spcPts val="750"/>
                        </a:spcAft>
                      </a:pPr>
                      <a:r>
                        <a:rPr lang="en-IN" sz="1200">
                          <a:effectLst/>
                        </a:rPr>
                        <a:t>3</a:t>
                      </a:r>
                      <a:endParaRPr lang="en-IN" sz="1100">
                        <a:effectLst/>
                        <a:latin typeface="Calibri"/>
                        <a:ea typeface="Calibri"/>
                        <a:cs typeface="Times New Roman"/>
                      </a:endParaRPr>
                    </a:p>
                  </a:txBody>
                  <a:tcPr marL="95250" marR="95250" marT="76200" marB="76200" anchor="ctr"/>
                </a:tc>
                <a:tc>
                  <a:txBody>
                    <a:bodyPr/>
                    <a:lstStyle/>
                    <a:p>
                      <a:pPr algn="ctr">
                        <a:lnSpc>
                          <a:spcPct val="115000"/>
                        </a:lnSpc>
                        <a:spcBef>
                          <a:spcPts val="750"/>
                        </a:spcBef>
                        <a:spcAft>
                          <a:spcPts val="750"/>
                        </a:spcAft>
                      </a:pPr>
                      <a:r>
                        <a:rPr lang="en-IN" sz="1200">
                          <a:effectLst/>
                        </a:rPr>
                        <a:t>15</a:t>
                      </a:r>
                      <a:endParaRPr lang="en-IN" sz="1100">
                        <a:effectLst/>
                        <a:latin typeface="Calibri"/>
                        <a:ea typeface="Calibri"/>
                        <a:cs typeface="Times New Roman"/>
                      </a:endParaRPr>
                    </a:p>
                  </a:txBody>
                  <a:tcPr marL="95250" marR="95250" marT="76200" marB="76200" anchor="ctr"/>
                </a:tc>
                <a:tc>
                  <a:txBody>
                    <a:bodyPr/>
                    <a:lstStyle/>
                    <a:p>
                      <a:pPr algn="ctr">
                        <a:lnSpc>
                          <a:spcPct val="115000"/>
                        </a:lnSpc>
                        <a:spcBef>
                          <a:spcPts val="750"/>
                        </a:spcBef>
                        <a:spcAft>
                          <a:spcPts val="750"/>
                        </a:spcAft>
                      </a:pPr>
                      <a:r>
                        <a:rPr lang="en-IN" sz="1200">
                          <a:effectLst/>
                        </a:rPr>
                        <a:t>45</a:t>
                      </a:r>
                      <a:endParaRPr lang="en-IN" sz="1100">
                        <a:effectLst/>
                        <a:latin typeface="Calibri"/>
                        <a:ea typeface="Calibri"/>
                        <a:cs typeface="Times New Roman"/>
                      </a:endParaRPr>
                    </a:p>
                  </a:txBody>
                  <a:tcPr marL="95250" marR="95250" marT="76200" marB="76200" anchor="ctr"/>
                </a:tc>
                <a:tc>
                  <a:txBody>
                    <a:bodyPr/>
                    <a:lstStyle/>
                    <a:p>
                      <a:pPr algn="ctr">
                        <a:lnSpc>
                          <a:spcPct val="115000"/>
                        </a:lnSpc>
                        <a:spcBef>
                          <a:spcPts val="750"/>
                        </a:spcBef>
                        <a:spcAft>
                          <a:spcPts val="750"/>
                        </a:spcAft>
                      </a:pPr>
                      <a:r>
                        <a:rPr lang="en-IN" sz="1200">
                          <a:effectLst/>
                        </a:rPr>
                        <a:t>3</a:t>
                      </a:r>
                      <a:endParaRPr lang="en-IN" sz="1100">
                        <a:effectLst/>
                        <a:latin typeface="Calibri"/>
                        <a:ea typeface="Calibri"/>
                        <a:cs typeface="Times New Roman"/>
                      </a:endParaRPr>
                    </a:p>
                  </a:txBody>
                  <a:tcPr marL="95250" marR="95250" marT="76200" marB="76200" anchor="ctr"/>
                </a:tc>
              </a:tr>
              <a:tr h="0">
                <a:tc>
                  <a:txBody>
                    <a:bodyPr/>
                    <a:lstStyle/>
                    <a:p>
                      <a:pPr algn="ctr">
                        <a:lnSpc>
                          <a:spcPct val="115000"/>
                        </a:lnSpc>
                        <a:spcBef>
                          <a:spcPts val="750"/>
                        </a:spcBef>
                        <a:spcAft>
                          <a:spcPts val="750"/>
                        </a:spcAft>
                      </a:pPr>
                      <a:r>
                        <a:rPr lang="en-IN" sz="1200">
                          <a:effectLst/>
                        </a:rPr>
                        <a:t>4</a:t>
                      </a:r>
                      <a:endParaRPr lang="en-IN" sz="1100">
                        <a:effectLst/>
                        <a:latin typeface="Calibri"/>
                        <a:ea typeface="Calibri"/>
                        <a:cs typeface="Times New Roman"/>
                      </a:endParaRPr>
                    </a:p>
                  </a:txBody>
                  <a:tcPr marL="95250" marR="95250" marT="76200" marB="76200" anchor="ctr"/>
                </a:tc>
                <a:tc>
                  <a:txBody>
                    <a:bodyPr/>
                    <a:lstStyle/>
                    <a:p>
                      <a:pPr algn="ctr">
                        <a:lnSpc>
                          <a:spcPct val="115000"/>
                        </a:lnSpc>
                        <a:spcBef>
                          <a:spcPts val="750"/>
                        </a:spcBef>
                        <a:spcAft>
                          <a:spcPts val="750"/>
                        </a:spcAft>
                      </a:pPr>
                      <a:r>
                        <a:rPr lang="en-IN" sz="1200">
                          <a:effectLst/>
                        </a:rPr>
                        <a:t>22</a:t>
                      </a:r>
                      <a:endParaRPr lang="en-IN" sz="1100">
                        <a:effectLst/>
                        <a:latin typeface="Calibri"/>
                        <a:ea typeface="Calibri"/>
                        <a:cs typeface="Times New Roman"/>
                      </a:endParaRPr>
                    </a:p>
                  </a:txBody>
                  <a:tcPr marL="95250" marR="95250" marT="76200" marB="76200" anchor="ctr"/>
                </a:tc>
                <a:tc>
                  <a:txBody>
                    <a:bodyPr/>
                    <a:lstStyle/>
                    <a:p>
                      <a:pPr algn="ctr">
                        <a:lnSpc>
                          <a:spcPct val="115000"/>
                        </a:lnSpc>
                        <a:spcBef>
                          <a:spcPts val="750"/>
                        </a:spcBef>
                        <a:spcAft>
                          <a:spcPts val="750"/>
                        </a:spcAft>
                      </a:pPr>
                      <a:r>
                        <a:rPr lang="en-IN" sz="1200">
                          <a:effectLst/>
                        </a:rPr>
                        <a:t>77</a:t>
                      </a:r>
                      <a:endParaRPr lang="en-IN" sz="1100">
                        <a:effectLst/>
                        <a:latin typeface="Calibri"/>
                        <a:ea typeface="Calibri"/>
                        <a:cs typeface="Times New Roman"/>
                      </a:endParaRPr>
                    </a:p>
                  </a:txBody>
                  <a:tcPr marL="95250" marR="95250" marT="76200" marB="76200" anchor="ctr"/>
                </a:tc>
                <a:tc>
                  <a:txBody>
                    <a:bodyPr/>
                    <a:lstStyle/>
                    <a:p>
                      <a:pPr algn="ctr">
                        <a:lnSpc>
                          <a:spcPct val="115000"/>
                        </a:lnSpc>
                        <a:spcBef>
                          <a:spcPts val="750"/>
                        </a:spcBef>
                        <a:spcAft>
                          <a:spcPts val="750"/>
                        </a:spcAft>
                      </a:pPr>
                      <a:r>
                        <a:rPr lang="en-IN" sz="1200">
                          <a:effectLst/>
                        </a:rPr>
                        <a:t>3.5</a:t>
                      </a:r>
                      <a:endParaRPr lang="en-IN" sz="1100">
                        <a:effectLst/>
                        <a:latin typeface="Calibri"/>
                        <a:ea typeface="Calibri"/>
                        <a:cs typeface="Times New Roman"/>
                      </a:endParaRPr>
                    </a:p>
                  </a:txBody>
                  <a:tcPr marL="95250" marR="95250" marT="76200" marB="76200" anchor="ctr"/>
                </a:tc>
              </a:tr>
              <a:tr h="0">
                <a:tc>
                  <a:txBody>
                    <a:bodyPr/>
                    <a:lstStyle/>
                    <a:p>
                      <a:pPr algn="ctr">
                        <a:lnSpc>
                          <a:spcPct val="115000"/>
                        </a:lnSpc>
                        <a:spcBef>
                          <a:spcPts val="750"/>
                        </a:spcBef>
                        <a:spcAft>
                          <a:spcPts val="750"/>
                        </a:spcAft>
                      </a:pPr>
                      <a:r>
                        <a:rPr lang="en-IN" sz="1200">
                          <a:effectLst/>
                        </a:rPr>
                        <a:t>5</a:t>
                      </a:r>
                      <a:endParaRPr lang="en-IN" sz="1100">
                        <a:effectLst/>
                        <a:latin typeface="Calibri"/>
                        <a:ea typeface="Calibri"/>
                        <a:cs typeface="Times New Roman"/>
                      </a:endParaRPr>
                    </a:p>
                  </a:txBody>
                  <a:tcPr marL="95250" marR="95250" marT="76200" marB="76200" anchor="ctr"/>
                </a:tc>
                <a:tc>
                  <a:txBody>
                    <a:bodyPr/>
                    <a:lstStyle/>
                    <a:p>
                      <a:pPr algn="ctr">
                        <a:lnSpc>
                          <a:spcPct val="115000"/>
                        </a:lnSpc>
                        <a:spcBef>
                          <a:spcPts val="750"/>
                        </a:spcBef>
                        <a:spcAft>
                          <a:spcPts val="750"/>
                        </a:spcAft>
                      </a:pPr>
                      <a:r>
                        <a:rPr lang="en-IN" sz="1200">
                          <a:effectLst/>
                        </a:rPr>
                        <a:t>25</a:t>
                      </a:r>
                      <a:endParaRPr lang="en-IN" sz="1100">
                        <a:effectLst/>
                        <a:latin typeface="Calibri"/>
                        <a:ea typeface="Calibri"/>
                        <a:cs typeface="Times New Roman"/>
                      </a:endParaRPr>
                    </a:p>
                  </a:txBody>
                  <a:tcPr marL="95250" marR="95250" marT="76200" marB="76200" anchor="ctr"/>
                </a:tc>
                <a:tc>
                  <a:txBody>
                    <a:bodyPr/>
                    <a:lstStyle/>
                    <a:p>
                      <a:pPr algn="ctr">
                        <a:lnSpc>
                          <a:spcPct val="115000"/>
                        </a:lnSpc>
                        <a:spcBef>
                          <a:spcPts val="750"/>
                        </a:spcBef>
                        <a:spcAft>
                          <a:spcPts val="750"/>
                        </a:spcAft>
                      </a:pPr>
                      <a:r>
                        <a:rPr lang="en-IN" sz="1200">
                          <a:effectLst/>
                        </a:rPr>
                        <a:t>90</a:t>
                      </a:r>
                      <a:endParaRPr lang="en-IN" sz="1100">
                        <a:effectLst/>
                        <a:latin typeface="Calibri"/>
                        <a:ea typeface="Calibri"/>
                        <a:cs typeface="Times New Roman"/>
                      </a:endParaRPr>
                    </a:p>
                  </a:txBody>
                  <a:tcPr marL="95250" marR="95250" marT="76200" marB="76200" anchor="ctr"/>
                </a:tc>
                <a:tc>
                  <a:txBody>
                    <a:bodyPr/>
                    <a:lstStyle/>
                    <a:p>
                      <a:pPr algn="ctr">
                        <a:lnSpc>
                          <a:spcPct val="115000"/>
                        </a:lnSpc>
                        <a:spcBef>
                          <a:spcPts val="750"/>
                        </a:spcBef>
                        <a:spcAft>
                          <a:spcPts val="750"/>
                        </a:spcAft>
                      </a:pPr>
                      <a:r>
                        <a:rPr lang="en-IN" sz="1200" dirty="0">
                          <a:effectLst/>
                        </a:rPr>
                        <a:t>3.6</a:t>
                      </a:r>
                      <a:endParaRPr lang="en-IN" sz="1100" dirty="0">
                        <a:effectLst/>
                        <a:latin typeface="Calibri"/>
                        <a:ea typeface="Calibri"/>
                        <a:cs typeface="Times New Roman"/>
                      </a:endParaRPr>
                    </a:p>
                  </a:txBody>
                  <a:tcPr marL="95250" marR="95250" marT="76200" marB="76200" anchor="ctr"/>
                </a:tc>
              </a:tr>
            </a:tbl>
          </a:graphicData>
        </a:graphic>
      </p:graphicFrame>
      <p:sp>
        <p:nvSpPr>
          <p:cNvPr id="4" name="Slide Number Placeholder 3"/>
          <p:cNvSpPr>
            <a:spLocks noGrp="1"/>
          </p:cNvSpPr>
          <p:nvPr>
            <p:ph type="sldNum" sz="quarter" idx="12"/>
          </p:nvPr>
        </p:nvSpPr>
        <p:spPr/>
        <p:txBody>
          <a:bodyPr/>
          <a:lstStyle/>
          <a:p>
            <a:fld id="{B6F15528-21DE-4FAA-801E-634DDDAF4B2B}" type="slidenum">
              <a:rPr lang="en-US" smtClean="0"/>
              <a:pPr/>
              <a:t>45</a:t>
            </a:fld>
            <a:endParaRPr lang="en-US"/>
          </a:p>
        </p:txBody>
      </p:sp>
    </p:spTree>
    <p:extLst>
      <p:ext uri="{BB962C8B-B14F-4D97-AF65-F5344CB8AC3E}">
        <p14:creationId xmlns:p14="http://schemas.microsoft.com/office/powerpoint/2010/main" val="395445581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PROBLEM BASED ON FRACTIONAL KNAPSACK PROBLEM Contd.. </a:t>
            </a:r>
            <a:endParaRPr lang="en-IN" dirty="0"/>
          </a:p>
        </p:txBody>
      </p:sp>
      <p:sp>
        <p:nvSpPr>
          <p:cNvPr id="3" name="Content Placeholder 2"/>
          <p:cNvSpPr>
            <a:spLocks noGrp="1"/>
          </p:cNvSpPr>
          <p:nvPr>
            <p:ph idx="1"/>
          </p:nvPr>
        </p:nvSpPr>
        <p:spPr/>
        <p:txBody>
          <a:bodyPr>
            <a:normAutofit fontScale="92500" lnSpcReduction="20000"/>
          </a:bodyPr>
          <a:lstStyle/>
          <a:p>
            <a:pPr fontAlgn="base"/>
            <a:r>
              <a:rPr lang="en-IN" b="1" u="sng" dirty="0"/>
              <a:t>Step-02:</a:t>
            </a:r>
            <a:endParaRPr lang="en-IN" dirty="0"/>
          </a:p>
          <a:p>
            <a:pPr fontAlgn="base"/>
            <a:r>
              <a:rPr lang="en-IN" dirty="0" smtClean="0"/>
              <a:t>Sort </a:t>
            </a:r>
            <a:r>
              <a:rPr lang="en-IN" dirty="0"/>
              <a:t>all the items in decreasing order of their value / weight ratio-</a:t>
            </a:r>
          </a:p>
          <a:p>
            <a:pPr fontAlgn="base"/>
            <a:r>
              <a:rPr lang="en-IN" b="1" dirty="0" smtClean="0"/>
              <a:t>I1 </a:t>
            </a:r>
            <a:r>
              <a:rPr lang="en-IN" b="1" dirty="0"/>
              <a:t>I2 I5 I4 I3</a:t>
            </a:r>
            <a:endParaRPr lang="en-IN" dirty="0"/>
          </a:p>
          <a:p>
            <a:pPr fontAlgn="base"/>
            <a:r>
              <a:rPr lang="en-IN" dirty="0"/>
              <a:t>(6) (4) (3.6) (3.5) (3</a:t>
            </a:r>
            <a:r>
              <a:rPr lang="en-IN" dirty="0" smtClean="0"/>
              <a:t>)</a:t>
            </a:r>
          </a:p>
          <a:p>
            <a:pPr marL="0" indent="0" fontAlgn="base">
              <a:buNone/>
            </a:pPr>
            <a:endParaRPr lang="en-IN" dirty="0" smtClean="0"/>
          </a:p>
          <a:p>
            <a:pPr fontAlgn="base"/>
            <a:r>
              <a:rPr lang="en-IN" b="1" u="sng" dirty="0"/>
              <a:t>Step-03:</a:t>
            </a:r>
            <a:endParaRPr lang="en-IN" dirty="0"/>
          </a:p>
          <a:p>
            <a:pPr marL="0" indent="0" fontAlgn="base">
              <a:buNone/>
            </a:pPr>
            <a:endParaRPr lang="en-IN" dirty="0"/>
          </a:p>
          <a:p>
            <a:pPr fontAlgn="base"/>
            <a:r>
              <a:rPr lang="en-IN" dirty="0"/>
              <a:t>Start filling the knapsack by putting the items into it one by one.</a:t>
            </a:r>
          </a:p>
          <a:p>
            <a:pPr fontAlgn="base"/>
            <a:endParaRPr lang="en-IN" dirty="0"/>
          </a:p>
          <a:p>
            <a:pPr marL="0" indent="0" fontAlgn="base">
              <a:buNone/>
            </a:pPr>
            <a:endParaRPr lang="en-IN" dirty="0"/>
          </a:p>
          <a:p>
            <a:endParaRPr lang="en-IN"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46</a:t>
            </a:fld>
            <a:endParaRPr lang="en-US"/>
          </a:p>
        </p:txBody>
      </p:sp>
    </p:spTree>
    <p:extLst>
      <p:ext uri="{BB962C8B-B14F-4D97-AF65-F5344CB8AC3E}">
        <p14:creationId xmlns:p14="http://schemas.microsoft.com/office/powerpoint/2010/main" val="106085420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PROBLEM BASED ON FRACTIONAL KNAPSACK PROBLEM Contd.. </a:t>
            </a:r>
            <a:endParaRPr lang="en-IN" dirty="0"/>
          </a:p>
        </p:txBody>
      </p:sp>
      <p:graphicFrame>
        <p:nvGraphicFramePr>
          <p:cNvPr id="5" name="Content Placeholder 4"/>
          <p:cNvGraphicFramePr>
            <a:graphicFrameLocks noGrp="1"/>
          </p:cNvGraphicFramePr>
          <p:nvPr>
            <p:ph idx="1"/>
          </p:nvPr>
        </p:nvGraphicFramePr>
        <p:xfrm>
          <a:off x="3062287" y="2851245"/>
          <a:ext cx="3019425" cy="2023872"/>
        </p:xfrm>
        <a:graphic>
          <a:graphicData uri="http://schemas.openxmlformats.org/drawingml/2006/table">
            <a:tbl>
              <a:tblPr firstRow="1" firstCol="1" bandRow="1">
                <a:tableStyleId>{5C22544A-7EE6-4342-B048-85BDC9FD1C3A}</a:tableStyleId>
              </a:tblPr>
              <a:tblGrid>
                <a:gridCol w="1031955"/>
                <a:gridCol w="1137062"/>
                <a:gridCol w="850408"/>
              </a:tblGrid>
              <a:tr h="552450">
                <a:tc>
                  <a:txBody>
                    <a:bodyPr/>
                    <a:lstStyle/>
                    <a:p>
                      <a:pPr algn="ctr">
                        <a:lnSpc>
                          <a:spcPct val="115000"/>
                        </a:lnSpc>
                        <a:spcBef>
                          <a:spcPts val="750"/>
                        </a:spcBef>
                        <a:spcAft>
                          <a:spcPts val="750"/>
                        </a:spcAft>
                      </a:pPr>
                      <a:r>
                        <a:rPr lang="en-IN" sz="1200">
                          <a:effectLst/>
                        </a:rPr>
                        <a:t>Knapsack Weight</a:t>
                      </a:r>
                      <a:endParaRPr lang="en-IN" sz="1100">
                        <a:effectLst/>
                        <a:latin typeface="Calibri"/>
                        <a:ea typeface="Calibri"/>
                        <a:cs typeface="Times New Roman"/>
                      </a:endParaRPr>
                    </a:p>
                  </a:txBody>
                  <a:tcPr marL="95250" marR="95250" marT="76200" marB="76200" anchor="ctr"/>
                </a:tc>
                <a:tc>
                  <a:txBody>
                    <a:bodyPr/>
                    <a:lstStyle/>
                    <a:p>
                      <a:pPr algn="ctr">
                        <a:lnSpc>
                          <a:spcPct val="115000"/>
                        </a:lnSpc>
                        <a:spcBef>
                          <a:spcPts val="750"/>
                        </a:spcBef>
                        <a:spcAft>
                          <a:spcPts val="750"/>
                        </a:spcAft>
                      </a:pPr>
                      <a:r>
                        <a:rPr lang="en-IN" sz="1200">
                          <a:effectLst/>
                        </a:rPr>
                        <a:t>Items in Knapsack</a:t>
                      </a:r>
                      <a:endParaRPr lang="en-IN" sz="1100">
                        <a:effectLst/>
                        <a:latin typeface="Calibri"/>
                        <a:ea typeface="Calibri"/>
                        <a:cs typeface="Times New Roman"/>
                      </a:endParaRPr>
                    </a:p>
                  </a:txBody>
                  <a:tcPr marL="95250" marR="95250" marT="76200" marB="76200" anchor="ctr"/>
                </a:tc>
                <a:tc>
                  <a:txBody>
                    <a:bodyPr/>
                    <a:lstStyle/>
                    <a:p>
                      <a:pPr algn="ctr">
                        <a:lnSpc>
                          <a:spcPct val="115000"/>
                        </a:lnSpc>
                        <a:spcBef>
                          <a:spcPts val="750"/>
                        </a:spcBef>
                        <a:spcAft>
                          <a:spcPts val="750"/>
                        </a:spcAft>
                      </a:pPr>
                      <a:r>
                        <a:rPr lang="en-IN" sz="1200">
                          <a:effectLst/>
                        </a:rPr>
                        <a:t>Cost</a:t>
                      </a:r>
                      <a:endParaRPr lang="en-IN" sz="1100">
                        <a:effectLst/>
                        <a:latin typeface="Calibri"/>
                        <a:ea typeface="Calibri"/>
                        <a:cs typeface="Times New Roman"/>
                      </a:endParaRPr>
                    </a:p>
                  </a:txBody>
                  <a:tcPr marL="95250" marR="95250" marT="76200" marB="76200" anchor="ctr"/>
                </a:tc>
              </a:tr>
              <a:tr h="209550">
                <a:tc>
                  <a:txBody>
                    <a:bodyPr/>
                    <a:lstStyle/>
                    <a:p>
                      <a:pPr algn="ctr">
                        <a:lnSpc>
                          <a:spcPct val="115000"/>
                        </a:lnSpc>
                        <a:spcBef>
                          <a:spcPts val="750"/>
                        </a:spcBef>
                        <a:spcAft>
                          <a:spcPts val="750"/>
                        </a:spcAft>
                      </a:pPr>
                      <a:r>
                        <a:rPr lang="en-IN" sz="1200">
                          <a:effectLst/>
                        </a:rPr>
                        <a:t>60</a:t>
                      </a:r>
                      <a:endParaRPr lang="en-IN" sz="1100">
                        <a:effectLst/>
                        <a:latin typeface="Calibri"/>
                        <a:ea typeface="Calibri"/>
                        <a:cs typeface="Times New Roman"/>
                      </a:endParaRPr>
                    </a:p>
                  </a:txBody>
                  <a:tcPr marL="95250" marR="95250" marT="76200" marB="76200" anchor="ctr"/>
                </a:tc>
                <a:tc>
                  <a:txBody>
                    <a:bodyPr/>
                    <a:lstStyle/>
                    <a:p>
                      <a:pPr algn="ctr">
                        <a:lnSpc>
                          <a:spcPct val="115000"/>
                        </a:lnSpc>
                        <a:spcBef>
                          <a:spcPts val="750"/>
                        </a:spcBef>
                        <a:spcAft>
                          <a:spcPts val="750"/>
                        </a:spcAft>
                      </a:pPr>
                      <a:r>
                        <a:rPr lang="en-IN" sz="1200">
                          <a:effectLst/>
                        </a:rPr>
                        <a:t>Ø</a:t>
                      </a:r>
                      <a:endParaRPr lang="en-IN" sz="1100">
                        <a:effectLst/>
                        <a:latin typeface="Calibri"/>
                        <a:ea typeface="Calibri"/>
                        <a:cs typeface="Times New Roman"/>
                      </a:endParaRPr>
                    </a:p>
                  </a:txBody>
                  <a:tcPr marL="95250" marR="95250" marT="76200" marB="76200" anchor="ctr"/>
                </a:tc>
                <a:tc>
                  <a:txBody>
                    <a:bodyPr/>
                    <a:lstStyle/>
                    <a:p>
                      <a:pPr algn="ctr">
                        <a:lnSpc>
                          <a:spcPct val="115000"/>
                        </a:lnSpc>
                        <a:spcBef>
                          <a:spcPts val="750"/>
                        </a:spcBef>
                        <a:spcAft>
                          <a:spcPts val="750"/>
                        </a:spcAft>
                      </a:pPr>
                      <a:r>
                        <a:rPr lang="en-IN" sz="1200">
                          <a:effectLst/>
                        </a:rPr>
                        <a:t>0</a:t>
                      </a:r>
                      <a:endParaRPr lang="en-IN" sz="1100">
                        <a:effectLst/>
                        <a:latin typeface="Calibri"/>
                        <a:ea typeface="Calibri"/>
                        <a:cs typeface="Times New Roman"/>
                      </a:endParaRPr>
                    </a:p>
                  </a:txBody>
                  <a:tcPr marL="95250" marR="95250" marT="76200" marB="76200" anchor="ctr"/>
                </a:tc>
              </a:tr>
              <a:tr h="209550">
                <a:tc>
                  <a:txBody>
                    <a:bodyPr/>
                    <a:lstStyle/>
                    <a:p>
                      <a:pPr algn="ctr">
                        <a:lnSpc>
                          <a:spcPct val="115000"/>
                        </a:lnSpc>
                        <a:spcBef>
                          <a:spcPts val="750"/>
                        </a:spcBef>
                        <a:spcAft>
                          <a:spcPts val="750"/>
                        </a:spcAft>
                      </a:pPr>
                      <a:r>
                        <a:rPr lang="en-IN" sz="1200">
                          <a:effectLst/>
                        </a:rPr>
                        <a:t>55</a:t>
                      </a:r>
                      <a:endParaRPr lang="en-IN" sz="1100">
                        <a:effectLst/>
                        <a:latin typeface="Calibri"/>
                        <a:ea typeface="Calibri"/>
                        <a:cs typeface="Times New Roman"/>
                      </a:endParaRPr>
                    </a:p>
                  </a:txBody>
                  <a:tcPr marL="95250" marR="95250" marT="76200" marB="76200" anchor="ctr"/>
                </a:tc>
                <a:tc>
                  <a:txBody>
                    <a:bodyPr/>
                    <a:lstStyle/>
                    <a:p>
                      <a:pPr algn="ctr">
                        <a:lnSpc>
                          <a:spcPct val="115000"/>
                        </a:lnSpc>
                        <a:spcBef>
                          <a:spcPts val="750"/>
                        </a:spcBef>
                        <a:spcAft>
                          <a:spcPts val="750"/>
                        </a:spcAft>
                      </a:pPr>
                      <a:r>
                        <a:rPr lang="en-IN" sz="1200">
                          <a:effectLst/>
                        </a:rPr>
                        <a:t>I1</a:t>
                      </a:r>
                      <a:endParaRPr lang="en-IN" sz="1100">
                        <a:effectLst/>
                        <a:latin typeface="Calibri"/>
                        <a:ea typeface="Calibri"/>
                        <a:cs typeface="Times New Roman"/>
                      </a:endParaRPr>
                    </a:p>
                  </a:txBody>
                  <a:tcPr marL="95250" marR="95250" marT="76200" marB="76200" anchor="ctr"/>
                </a:tc>
                <a:tc>
                  <a:txBody>
                    <a:bodyPr/>
                    <a:lstStyle/>
                    <a:p>
                      <a:pPr algn="ctr">
                        <a:lnSpc>
                          <a:spcPct val="115000"/>
                        </a:lnSpc>
                        <a:spcBef>
                          <a:spcPts val="750"/>
                        </a:spcBef>
                        <a:spcAft>
                          <a:spcPts val="750"/>
                        </a:spcAft>
                      </a:pPr>
                      <a:r>
                        <a:rPr lang="en-IN" sz="1200">
                          <a:effectLst/>
                        </a:rPr>
                        <a:t>30</a:t>
                      </a:r>
                      <a:endParaRPr lang="en-IN" sz="1100">
                        <a:effectLst/>
                        <a:latin typeface="Calibri"/>
                        <a:ea typeface="Calibri"/>
                        <a:cs typeface="Times New Roman"/>
                      </a:endParaRPr>
                    </a:p>
                  </a:txBody>
                  <a:tcPr marL="95250" marR="95250" marT="76200" marB="76200" anchor="ctr"/>
                </a:tc>
              </a:tr>
              <a:tr h="209550">
                <a:tc>
                  <a:txBody>
                    <a:bodyPr/>
                    <a:lstStyle/>
                    <a:p>
                      <a:pPr algn="ctr">
                        <a:lnSpc>
                          <a:spcPct val="115000"/>
                        </a:lnSpc>
                        <a:spcBef>
                          <a:spcPts val="750"/>
                        </a:spcBef>
                        <a:spcAft>
                          <a:spcPts val="750"/>
                        </a:spcAft>
                      </a:pPr>
                      <a:r>
                        <a:rPr lang="en-IN" sz="1200">
                          <a:effectLst/>
                        </a:rPr>
                        <a:t>45</a:t>
                      </a:r>
                      <a:endParaRPr lang="en-IN" sz="1100">
                        <a:effectLst/>
                        <a:latin typeface="Calibri"/>
                        <a:ea typeface="Calibri"/>
                        <a:cs typeface="Times New Roman"/>
                      </a:endParaRPr>
                    </a:p>
                  </a:txBody>
                  <a:tcPr marL="95250" marR="95250" marT="76200" marB="76200" anchor="ctr"/>
                </a:tc>
                <a:tc>
                  <a:txBody>
                    <a:bodyPr/>
                    <a:lstStyle/>
                    <a:p>
                      <a:pPr algn="ctr">
                        <a:lnSpc>
                          <a:spcPct val="115000"/>
                        </a:lnSpc>
                        <a:spcBef>
                          <a:spcPts val="750"/>
                        </a:spcBef>
                        <a:spcAft>
                          <a:spcPts val="750"/>
                        </a:spcAft>
                      </a:pPr>
                      <a:r>
                        <a:rPr lang="en-IN" sz="1200">
                          <a:effectLst/>
                        </a:rPr>
                        <a:t>I1, I2</a:t>
                      </a:r>
                      <a:endParaRPr lang="en-IN" sz="1100">
                        <a:effectLst/>
                        <a:latin typeface="Calibri"/>
                        <a:ea typeface="Calibri"/>
                        <a:cs typeface="Times New Roman"/>
                      </a:endParaRPr>
                    </a:p>
                  </a:txBody>
                  <a:tcPr marL="95250" marR="95250" marT="76200" marB="76200" anchor="ctr"/>
                </a:tc>
                <a:tc>
                  <a:txBody>
                    <a:bodyPr/>
                    <a:lstStyle/>
                    <a:p>
                      <a:pPr algn="ctr">
                        <a:lnSpc>
                          <a:spcPct val="115000"/>
                        </a:lnSpc>
                        <a:spcBef>
                          <a:spcPts val="750"/>
                        </a:spcBef>
                        <a:spcAft>
                          <a:spcPts val="750"/>
                        </a:spcAft>
                      </a:pPr>
                      <a:r>
                        <a:rPr lang="en-IN" sz="1200">
                          <a:effectLst/>
                        </a:rPr>
                        <a:t>70</a:t>
                      </a:r>
                      <a:endParaRPr lang="en-IN" sz="1100">
                        <a:effectLst/>
                        <a:latin typeface="Calibri"/>
                        <a:ea typeface="Calibri"/>
                        <a:cs typeface="Times New Roman"/>
                      </a:endParaRPr>
                    </a:p>
                  </a:txBody>
                  <a:tcPr marL="95250" marR="95250" marT="76200" marB="76200" anchor="ctr"/>
                </a:tc>
              </a:tr>
              <a:tr h="209550">
                <a:tc>
                  <a:txBody>
                    <a:bodyPr/>
                    <a:lstStyle/>
                    <a:p>
                      <a:pPr algn="ctr">
                        <a:lnSpc>
                          <a:spcPct val="115000"/>
                        </a:lnSpc>
                        <a:spcBef>
                          <a:spcPts val="750"/>
                        </a:spcBef>
                        <a:spcAft>
                          <a:spcPts val="750"/>
                        </a:spcAft>
                      </a:pPr>
                      <a:r>
                        <a:rPr lang="en-IN" sz="1200">
                          <a:effectLst/>
                        </a:rPr>
                        <a:t>20</a:t>
                      </a:r>
                      <a:endParaRPr lang="en-IN" sz="1100">
                        <a:effectLst/>
                        <a:latin typeface="Calibri"/>
                        <a:ea typeface="Calibri"/>
                        <a:cs typeface="Times New Roman"/>
                      </a:endParaRPr>
                    </a:p>
                  </a:txBody>
                  <a:tcPr marL="95250" marR="95250" marT="76200" marB="76200" anchor="ctr"/>
                </a:tc>
                <a:tc>
                  <a:txBody>
                    <a:bodyPr/>
                    <a:lstStyle/>
                    <a:p>
                      <a:pPr algn="ctr">
                        <a:lnSpc>
                          <a:spcPct val="115000"/>
                        </a:lnSpc>
                        <a:spcBef>
                          <a:spcPts val="750"/>
                        </a:spcBef>
                        <a:spcAft>
                          <a:spcPts val="750"/>
                        </a:spcAft>
                      </a:pPr>
                      <a:r>
                        <a:rPr lang="en-IN" sz="1200">
                          <a:effectLst/>
                        </a:rPr>
                        <a:t>I1, I2, I5</a:t>
                      </a:r>
                      <a:endParaRPr lang="en-IN" sz="1100">
                        <a:effectLst/>
                        <a:latin typeface="Calibri"/>
                        <a:ea typeface="Calibri"/>
                        <a:cs typeface="Times New Roman"/>
                      </a:endParaRPr>
                    </a:p>
                  </a:txBody>
                  <a:tcPr marL="95250" marR="95250" marT="76200" marB="76200" anchor="ctr"/>
                </a:tc>
                <a:tc>
                  <a:txBody>
                    <a:bodyPr/>
                    <a:lstStyle/>
                    <a:p>
                      <a:pPr algn="ctr">
                        <a:lnSpc>
                          <a:spcPct val="115000"/>
                        </a:lnSpc>
                        <a:spcBef>
                          <a:spcPts val="750"/>
                        </a:spcBef>
                        <a:spcAft>
                          <a:spcPts val="750"/>
                        </a:spcAft>
                      </a:pPr>
                      <a:r>
                        <a:rPr lang="en-IN" sz="1200" dirty="0">
                          <a:effectLst/>
                        </a:rPr>
                        <a:t>160</a:t>
                      </a:r>
                      <a:endParaRPr lang="en-IN" sz="1100" dirty="0">
                        <a:effectLst/>
                        <a:latin typeface="Calibri"/>
                        <a:ea typeface="Calibri"/>
                        <a:cs typeface="Times New Roman"/>
                      </a:endParaRPr>
                    </a:p>
                  </a:txBody>
                  <a:tcPr marL="95250" marR="95250" marT="76200" marB="76200" anchor="ctr"/>
                </a:tc>
              </a:tr>
            </a:tbl>
          </a:graphicData>
        </a:graphic>
      </p:graphicFrame>
      <p:sp>
        <p:nvSpPr>
          <p:cNvPr id="4" name="Slide Number Placeholder 3"/>
          <p:cNvSpPr>
            <a:spLocks noGrp="1"/>
          </p:cNvSpPr>
          <p:nvPr>
            <p:ph type="sldNum" sz="quarter" idx="12"/>
          </p:nvPr>
        </p:nvSpPr>
        <p:spPr/>
        <p:txBody>
          <a:bodyPr/>
          <a:lstStyle/>
          <a:p>
            <a:fld id="{B6F15528-21DE-4FAA-801E-634DDDAF4B2B}" type="slidenum">
              <a:rPr lang="en-US" smtClean="0"/>
              <a:pPr/>
              <a:t>47</a:t>
            </a:fld>
            <a:endParaRPr lang="en-US"/>
          </a:p>
        </p:txBody>
      </p:sp>
    </p:spTree>
    <p:extLst>
      <p:ext uri="{BB962C8B-B14F-4D97-AF65-F5344CB8AC3E}">
        <p14:creationId xmlns:p14="http://schemas.microsoft.com/office/powerpoint/2010/main" val="167227519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PROBLEM BASED ON FRACTIONAL KNAPSACK PROBLEM Contd.. </a:t>
            </a:r>
            <a:endParaRPr lang="en-IN" dirty="0"/>
          </a:p>
        </p:txBody>
      </p:sp>
      <p:sp>
        <p:nvSpPr>
          <p:cNvPr id="3" name="Content Placeholder 2"/>
          <p:cNvSpPr>
            <a:spLocks noGrp="1"/>
          </p:cNvSpPr>
          <p:nvPr>
            <p:ph idx="1"/>
          </p:nvPr>
        </p:nvSpPr>
        <p:spPr/>
        <p:txBody>
          <a:bodyPr>
            <a:normAutofit fontScale="77500" lnSpcReduction="20000"/>
          </a:bodyPr>
          <a:lstStyle/>
          <a:p>
            <a:pPr fontAlgn="base"/>
            <a:r>
              <a:rPr lang="en-IN" dirty="0"/>
              <a:t>Now,</a:t>
            </a:r>
          </a:p>
          <a:p>
            <a:pPr lvl="0" fontAlgn="base"/>
            <a:r>
              <a:rPr lang="en-IN" dirty="0"/>
              <a:t>Knapsack weight left to be filled is 20 kg but item-4 has a weight of 22 kg.</a:t>
            </a:r>
          </a:p>
          <a:p>
            <a:pPr lvl="0" fontAlgn="base"/>
            <a:r>
              <a:rPr lang="en-IN" dirty="0"/>
              <a:t>Since in fractional knapsack problem, even the fraction of any item can be taken.</a:t>
            </a:r>
          </a:p>
          <a:p>
            <a:pPr lvl="0" fontAlgn="base"/>
            <a:r>
              <a:rPr lang="en-IN" dirty="0"/>
              <a:t>So, knapsack will contain the following items-</a:t>
            </a:r>
          </a:p>
          <a:p>
            <a:pPr fontAlgn="base"/>
            <a:r>
              <a:rPr lang="en-IN" b="1" dirty="0"/>
              <a:t>&lt; I1 , I2 , I5 , (20/22) I4 &gt;</a:t>
            </a:r>
            <a:endParaRPr lang="en-IN" dirty="0"/>
          </a:p>
          <a:p>
            <a:pPr marL="0" indent="0" fontAlgn="base">
              <a:buNone/>
            </a:pPr>
            <a:r>
              <a:rPr lang="en-IN" dirty="0"/>
              <a:t> </a:t>
            </a:r>
          </a:p>
          <a:p>
            <a:pPr fontAlgn="base"/>
            <a:r>
              <a:rPr lang="en-IN" dirty="0"/>
              <a:t>Total cost of the knapsack</a:t>
            </a:r>
          </a:p>
          <a:p>
            <a:pPr fontAlgn="base"/>
            <a:r>
              <a:rPr lang="en-IN" dirty="0"/>
              <a:t>= 160 + </a:t>
            </a:r>
            <a:r>
              <a:rPr lang="en-IN"/>
              <a:t>(</a:t>
            </a:r>
            <a:r>
              <a:rPr lang="en-IN" smtClean="0"/>
              <a:t>20/22) </a:t>
            </a:r>
            <a:r>
              <a:rPr lang="en-IN" dirty="0"/>
              <a:t>x 77</a:t>
            </a:r>
          </a:p>
          <a:p>
            <a:pPr fontAlgn="base"/>
            <a:r>
              <a:rPr lang="en-IN" dirty="0"/>
              <a:t>= 160 + 70</a:t>
            </a:r>
          </a:p>
          <a:p>
            <a:pPr fontAlgn="base"/>
            <a:r>
              <a:rPr lang="en-IN" dirty="0"/>
              <a:t>= 230 units</a:t>
            </a:r>
          </a:p>
          <a:p>
            <a:endParaRPr lang="en-IN"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48</a:t>
            </a:fld>
            <a:endParaRPr lang="en-US"/>
          </a:p>
        </p:txBody>
      </p:sp>
    </p:spTree>
    <p:extLst>
      <p:ext uri="{BB962C8B-B14F-4D97-AF65-F5344CB8AC3E}">
        <p14:creationId xmlns:p14="http://schemas.microsoft.com/office/powerpoint/2010/main" val="309112724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KNAPSACK PROBLEM</a:t>
            </a:r>
            <a:endParaRPr lang="en-IN" dirty="0"/>
          </a:p>
        </p:txBody>
      </p:sp>
      <p:sp>
        <p:nvSpPr>
          <p:cNvPr id="3" name="Content Placeholder 2"/>
          <p:cNvSpPr>
            <a:spLocks noGrp="1"/>
          </p:cNvSpPr>
          <p:nvPr>
            <p:ph idx="1"/>
          </p:nvPr>
        </p:nvSpPr>
        <p:spPr/>
        <p:txBody>
          <a:bodyPr/>
          <a:lstStyle/>
          <a:p>
            <a:pPr fontAlgn="base"/>
            <a:r>
              <a:rPr lang="en-IN" b="1" u="sng"/>
              <a:t>Important </a:t>
            </a:r>
            <a:r>
              <a:rPr lang="en-IN" b="1" u="sng" smtClean="0"/>
              <a:t> Note</a:t>
            </a:r>
            <a:endParaRPr lang="en-IN" dirty="0"/>
          </a:p>
          <a:p>
            <a:pPr fontAlgn="base"/>
            <a:r>
              <a:rPr lang="en-IN" dirty="0" smtClean="0"/>
              <a:t>Had </a:t>
            </a:r>
            <a:r>
              <a:rPr lang="en-IN" dirty="0"/>
              <a:t>the problem been a 0/1 knapsack problem, knapsack would contain the following items-</a:t>
            </a:r>
          </a:p>
          <a:p>
            <a:pPr fontAlgn="base"/>
            <a:r>
              <a:rPr lang="en-IN" b="1" dirty="0"/>
              <a:t>&lt; I1 , I2 , I5 &gt;</a:t>
            </a:r>
            <a:endParaRPr lang="en-IN" dirty="0"/>
          </a:p>
          <a:p>
            <a:pPr fontAlgn="base"/>
            <a:r>
              <a:rPr lang="en-IN" dirty="0"/>
              <a:t>The knapsack’s total cost would be 160 units.</a:t>
            </a:r>
          </a:p>
          <a:p>
            <a:endParaRPr lang="en-IN"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49</a:t>
            </a:fld>
            <a:endParaRPr lang="en-US"/>
          </a:p>
        </p:txBody>
      </p:sp>
    </p:spTree>
    <p:extLst>
      <p:ext uri="{BB962C8B-B14F-4D97-AF65-F5344CB8AC3E}">
        <p14:creationId xmlns:p14="http://schemas.microsoft.com/office/powerpoint/2010/main" val="34162877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7561" name="Picture 41" descr="280px-Greedy_algorithm_36_cent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0688" y="2522538"/>
            <a:ext cx="5545137" cy="4038600"/>
          </a:xfrm>
          <a:prstGeom prst="rect">
            <a:avLst/>
          </a:prstGeom>
          <a:noFill/>
          <a:extLst>
            <a:ext uri="{909E8E84-426E-40DD-AFC4-6F175D3DCCD1}">
              <a14:hiddenFill xmlns:a14="http://schemas.microsoft.com/office/drawing/2010/main">
                <a:solidFill>
                  <a:srgbClr val="FFFFFF"/>
                </a:solidFill>
              </a14:hiddenFill>
            </a:ext>
          </a:extLst>
        </p:spPr>
      </p:pic>
      <p:sp>
        <p:nvSpPr>
          <p:cNvPr id="107564" name="Rectangle 44"/>
          <p:cNvSpPr>
            <a:spLocks noChangeArrowheads="1"/>
          </p:cNvSpPr>
          <p:nvPr/>
        </p:nvSpPr>
        <p:spPr bwMode="auto">
          <a:xfrm>
            <a:off x="431800" y="1341438"/>
            <a:ext cx="7956550" cy="1116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buFontTx/>
              <a:buNone/>
            </a:pPr>
            <a:r>
              <a:rPr lang="en-US" sz="2400" b="1"/>
              <a:t>Task: Given a coin set, pay the required amount (36 snt) using least number of coins.</a:t>
            </a:r>
          </a:p>
        </p:txBody>
      </p:sp>
      <p:sp>
        <p:nvSpPr>
          <p:cNvPr id="107565" name="Rectangle 2"/>
          <p:cNvSpPr>
            <a:spLocks/>
          </p:cNvSpPr>
          <p:nvPr/>
        </p:nvSpPr>
        <p:spPr bwMode="auto">
          <a:xfrm>
            <a:off x="395288" y="441325"/>
            <a:ext cx="8232775" cy="611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b"/>
          <a:lstStyle/>
          <a:p>
            <a:pPr algn="ctr" defTabSz="457200">
              <a:lnSpc>
                <a:spcPct val="90000"/>
              </a:lnSpc>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4000" b="1" dirty="0"/>
              <a:t>Coin problem</a:t>
            </a:r>
            <a:endParaRPr lang="en-US" sz="3000" dirty="0"/>
          </a:p>
        </p:txBody>
      </p:sp>
      <p:sp>
        <p:nvSpPr>
          <p:cNvPr id="2" name="Slide Number Placeholder 1"/>
          <p:cNvSpPr>
            <a:spLocks noGrp="1"/>
          </p:cNvSpPr>
          <p:nvPr>
            <p:ph type="sldNum" sz="quarter" idx="12"/>
          </p:nvPr>
        </p:nvSpPr>
        <p:spPr/>
        <p:txBody>
          <a:bodyPr/>
          <a:lstStyle/>
          <a:p>
            <a:fld id="{B6F15528-21DE-4FAA-801E-634DDDAF4B2B}" type="slidenum">
              <a:rPr lang="en-US" smtClean="0"/>
              <a:pPr/>
              <a:t>5</a:t>
            </a:fld>
            <a:endParaRPr lang="en-US"/>
          </a:p>
        </p:txBody>
      </p:sp>
    </p:spTree>
    <p:extLst>
      <p:ext uri="{BB962C8B-B14F-4D97-AF65-F5344CB8AC3E}">
        <p14:creationId xmlns:p14="http://schemas.microsoft.com/office/powerpoint/2010/main" val="237799933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err="1"/>
              <a:t>Kruskal’s</a:t>
            </a:r>
            <a:r>
              <a:rPr lang="en-IN" b="1" dirty="0"/>
              <a:t> Minimum Spanning Tree Algorithm </a:t>
            </a:r>
            <a:endParaRPr lang="en-IN" dirty="0"/>
          </a:p>
        </p:txBody>
      </p:sp>
      <p:sp>
        <p:nvSpPr>
          <p:cNvPr id="3" name="Content Placeholder 2"/>
          <p:cNvSpPr>
            <a:spLocks noGrp="1"/>
          </p:cNvSpPr>
          <p:nvPr>
            <p:ph idx="1"/>
          </p:nvPr>
        </p:nvSpPr>
        <p:spPr/>
        <p:txBody>
          <a:bodyPr>
            <a:normAutofit/>
          </a:bodyPr>
          <a:lstStyle/>
          <a:p>
            <a:r>
              <a:rPr lang="en-US" b="1" i="1" dirty="0" smtClean="0"/>
              <a:t>Spanning Tree</a:t>
            </a:r>
            <a:r>
              <a:rPr lang="en-US" dirty="0"/>
              <a:t/>
            </a:r>
            <a:br>
              <a:rPr lang="en-US" dirty="0"/>
            </a:br>
            <a:r>
              <a:rPr lang="en-US" dirty="0"/>
              <a:t>Given a connected and undirected graph, a </a:t>
            </a:r>
            <a:r>
              <a:rPr lang="en-US" i="1" dirty="0"/>
              <a:t>spanning tree</a:t>
            </a:r>
            <a:r>
              <a:rPr lang="en-US" dirty="0"/>
              <a:t> of that graph is a </a:t>
            </a:r>
            <a:r>
              <a:rPr lang="en-US" dirty="0" smtClean="0"/>
              <a:t>sub-graph </a:t>
            </a:r>
            <a:r>
              <a:rPr lang="en-US" dirty="0"/>
              <a:t>that is a tree and connects all the vertices together. </a:t>
            </a:r>
            <a:endParaRPr lang="en-US" dirty="0" smtClean="0"/>
          </a:p>
          <a:p>
            <a:r>
              <a:rPr lang="en-US" dirty="0" smtClean="0"/>
              <a:t>A </a:t>
            </a:r>
            <a:r>
              <a:rPr lang="en-US" dirty="0"/>
              <a:t>single graph can have many different spanning trees. </a:t>
            </a:r>
            <a:endParaRPr lang="en-US" dirty="0" smtClean="0"/>
          </a:p>
        </p:txBody>
      </p:sp>
      <p:sp>
        <p:nvSpPr>
          <p:cNvPr id="4" name="Slide Number Placeholder 3"/>
          <p:cNvSpPr>
            <a:spLocks noGrp="1"/>
          </p:cNvSpPr>
          <p:nvPr>
            <p:ph type="sldNum" sz="quarter" idx="12"/>
          </p:nvPr>
        </p:nvSpPr>
        <p:spPr/>
        <p:txBody>
          <a:bodyPr/>
          <a:lstStyle/>
          <a:p>
            <a:fld id="{B6F15528-21DE-4FAA-801E-634DDDAF4B2B}" type="slidenum">
              <a:rPr lang="en-US" smtClean="0"/>
              <a:pPr/>
              <a:t>50</a:t>
            </a:fld>
            <a:endParaRPr lang="en-US"/>
          </a:p>
        </p:txBody>
      </p:sp>
    </p:spTree>
    <p:extLst>
      <p:ext uri="{BB962C8B-B14F-4D97-AF65-F5344CB8AC3E}">
        <p14:creationId xmlns:p14="http://schemas.microsoft.com/office/powerpoint/2010/main" val="46108516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t/>
            </a:r>
            <a:br>
              <a:rPr lang="en-US" b="1" i="1" dirty="0" smtClean="0"/>
            </a:br>
            <a:r>
              <a:rPr lang="en-US" b="1" i="1" dirty="0"/>
              <a:t/>
            </a:r>
            <a:br>
              <a:rPr lang="en-US" b="1" i="1" dirty="0"/>
            </a:br>
            <a:r>
              <a:rPr lang="en-US" b="1" i="1" dirty="0" smtClean="0"/>
              <a:t>Minimum </a:t>
            </a:r>
            <a:r>
              <a:rPr lang="en-US" b="1" i="1" dirty="0"/>
              <a:t>Spanning Tree</a:t>
            </a:r>
            <a:r>
              <a:rPr lang="en-US" dirty="0"/>
              <a:t/>
            </a:r>
            <a:br>
              <a:rPr lang="en-US" dirty="0"/>
            </a:br>
            <a:r>
              <a:rPr lang="en-US" dirty="0"/>
              <a:t/>
            </a:r>
            <a:br>
              <a:rPr lang="en-US" dirty="0"/>
            </a:br>
            <a:endParaRPr lang="en-IN" dirty="0"/>
          </a:p>
        </p:txBody>
      </p:sp>
      <p:sp>
        <p:nvSpPr>
          <p:cNvPr id="3" name="Content Placeholder 2"/>
          <p:cNvSpPr>
            <a:spLocks noGrp="1"/>
          </p:cNvSpPr>
          <p:nvPr>
            <p:ph idx="1"/>
          </p:nvPr>
        </p:nvSpPr>
        <p:spPr/>
        <p:txBody>
          <a:bodyPr>
            <a:normAutofit/>
          </a:bodyPr>
          <a:lstStyle/>
          <a:p>
            <a:r>
              <a:rPr lang="en-US" dirty="0" smtClean="0"/>
              <a:t>A</a:t>
            </a:r>
            <a:r>
              <a:rPr lang="en-US" dirty="0"/>
              <a:t> </a:t>
            </a:r>
            <a:r>
              <a:rPr lang="en-US" i="1" dirty="0"/>
              <a:t>minimum spanning tree (MST)</a:t>
            </a:r>
            <a:r>
              <a:rPr lang="en-US" dirty="0"/>
              <a:t> or minimum weight spanning tree for a weighted, connected and undirected graph is a spanning tree with weight less than or equal to the weight of every other spanning tree. </a:t>
            </a:r>
          </a:p>
          <a:p>
            <a:r>
              <a:rPr lang="en-US" dirty="0"/>
              <a:t>The weight of a spanning tree is the sum of weights given to each edge of the spanning tree.</a:t>
            </a:r>
            <a:endParaRPr lang="en-IN" dirty="0"/>
          </a:p>
          <a:p>
            <a:endParaRPr lang="en-IN"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51</a:t>
            </a:fld>
            <a:endParaRPr lang="en-US"/>
          </a:p>
        </p:txBody>
      </p:sp>
    </p:spTree>
    <p:extLst>
      <p:ext uri="{BB962C8B-B14F-4D97-AF65-F5344CB8AC3E}">
        <p14:creationId xmlns:p14="http://schemas.microsoft.com/office/powerpoint/2010/main" val="420629499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Minimum Spanning Tree</a:t>
            </a:r>
            <a:endParaRPr lang="en-IN" dirty="0"/>
          </a:p>
        </p:txBody>
      </p:sp>
      <p:sp>
        <p:nvSpPr>
          <p:cNvPr id="3" name="Content Placeholder 2"/>
          <p:cNvSpPr>
            <a:spLocks noGrp="1"/>
          </p:cNvSpPr>
          <p:nvPr>
            <p:ph idx="1"/>
          </p:nvPr>
        </p:nvSpPr>
        <p:spPr/>
        <p:txBody>
          <a:bodyPr/>
          <a:lstStyle/>
          <a:p>
            <a:r>
              <a:rPr lang="en-US" dirty="0"/>
              <a:t>A minimum spanning tree has (V – 1) edges where V is the number of vertices in the given graph. </a:t>
            </a:r>
            <a:endParaRPr lang="en-US" dirty="0" smtClean="0"/>
          </a:p>
          <a:p>
            <a:r>
              <a:rPr lang="en-US" dirty="0" smtClean="0"/>
              <a:t>Applications</a:t>
            </a:r>
          </a:p>
          <a:p>
            <a:pPr marL="0" indent="0">
              <a:buNone/>
            </a:pPr>
            <a:r>
              <a:rPr lang="en-US" dirty="0" smtClean="0"/>
              <a:t>    - Road, cable and wire laying</a:t>
            </a:r>
          </a:p>
          <a:p>
            <a:pPr marL="0" indent="0">
              <a:buNone/>
            </a:pPr>
            <a:r>
              <a:rPr lang="en-US" dirty="0"/>
              <a:t> </a:t>
            </a:r>
            <a:r>
              <a:rPr lang="en-US" dirty="0" smtClean="0"/>
              <a:t>   - Network Routing</a:t>
            </a:r>
          </a:p>
          <a:p>
            <a:pPr marL="0" indent="0">
              <a:buNone/>
            </a:pPr>
            <a:r>
              <a:rPr lang="en-US" dirty="0"/>
              <a:t> </a:t>
            </a:r>
            <a:r>
              <a:rPr lang="en-US" dirty="0" smtClean="0"/>
              <a:t>   - Travelling Salesman Problem</a:t>
            </a:r>
          </a:p>
          <a:p>
            <a:pPr marL="0" indent="0">
              <a:buNone/>
            </a:pPr>
            <a:r>
              <a:rPr lang="en-US" dirty="0"/>
              <a:t> </a:t>
            </a:r>
            <a:r>
              <a:rPr lang="en-US" dirty="0" smtClean="0"/>
              <a:t>   -  Cluster Analysis</a:t>
            </a:r>
            <a:endParaRPr lang="en-IN"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52</a:t>
            </a:fld>
            <a:endParaRPr lang="en-US"/>
          </a:p>
        </p:txBody>
      </p:sp>
    </p:spTree>
    <p:extLst>
      <p:ext uri="{BB962C8B-B14F-4D97-AF65-F5344CB8AC3E}">
        <p14:creationId xmlns:p14="http://schemas.microsoft.com/office/powerpoint/2010/main" val="107942996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marL="342900" lvl="0" indent="-342900" fontAlgn="base">
              <a:spcBef>
                <a:spcPct val="20000"/>
              </a:spcBef>
            </a:pPr>
            <a:r>
              <a:rPr lang="en-US" sz="5400" dirty="0" smtClean="0">
                <a:solidFill>
                  <a:prstClr val="black"/>
                </a:solidFill>
                <a:ea typeface="+mn-ea"/>
                <a:cs typeface="+mn-cs"/>
              </a:rPr>
              <a:t/>
            </a:r>
            <a:br>
              <a:rPr lang="en-US" sz="5400" dirty="0" smtClean="0">
                <a:solidFill>
                  <a:prstClr val="black"/>
                </a:solidFill>
                <a:ea typeface="+mn-ea"/>
                <a:cs typeface="+mn-cs"/>
              </a:rPr>
            </a:br>
            <a:r>
              <a:rPr lang="en-US" sz="5400" dirty="0" err="1" smtClean="0">
                <a:solidFill>
                  <a:prstClr val="black"/>
                </a:solidFill>
                <a:ea typeface="+mn-ea"/>
                <a:cs typeface="+mn-cs"/>
              </a:rPr>
              <a:t>Kruskal’s</a:t>
            </a:r>
            <a:r>
              <a:rPr lang="en-US" sz="5400" dirty="0" smtClean="0">
                <a:solidFill>
                  <a:prstClr val="black"/>
                </a:solidFill>
                <a:ea typeface="+mn-ea"/>
                <a:cs typeface="+mn-cs"/>
              </a:rPr>
              <a:t> </a:t>
            </a:r>
            <a:r>
              <a:rPr lang="en-US" sz="5400" dirty="0">
                <a:solidFill>
                  <a:prstClr val="black"/>
                </a:solidFill>
                <a:ea typeface="+mn-ea"/>
                <a:cs typeface="+mn-cs"/>
              </a:rPr>
              <a:t>algorithm</a:t>
            </a:r>
            <a:br>
              <a:rPr lang="en-US" sz="5400" dirty="0">
                <a:solidFill>
                  <a:prstClr val="black"/>
                </a:solidFill>
                <a:ea typeface="+mn-ea"/>
                <a:cs typeface="+mn-cs"/>
              </a:rPr>
            </a:br>
            <a:endParaRPr lang="en-IN" sz="5400" dirty="0"/>
          </a:p>
        </p:txBody>
      </p:sp>
      <p:sp>
        <p:nvSpPr>
          <p:cNvPr id="3" name="Content Placeholder 2"/>
          <p:cNvSpPr>
            <a:spLocks noGrp="1"/>
          </p:cNvSpPr>
          <p:nvPr>
            <p:ph idx="1"/>
          </p:nvPr>
        </p:nvSpPr>
        <p:spPr/>
        <p:txBody>
          <a:bodyPr>
            <a:normAutofit fontScale="92500"/>
          </a:bodyPr>
          <a:lstStyle/>
          <a:p>
            <a:pPr fontAlgn="base"/>
            <a:r>
              <a:rPr lang="en-US" dirty="0"/>
              <a:t>T</a:t>
            </a:r>
            <a:r>
              <a:rPr lang="en-US" dirty="0" smtClean="0"/>
              <a:t>he </a:t>
            </a:r>
            <a:r>
              <a:rPr lang="en-US" dirty="0"/>
              <a:t>steps for finding MST using </a:t>
            </a:r>
            <a:r>
              <a:rPr lang="en-US" dirty="0" err="1"/>
              <a:t>Kruskal’s</a:t>
            </a:r>
            <a:r>
              <a:rPr lang="en-US" dirty="0"/>
              <a:t> algorithm</a:t>
            </a:r>
          </a:p>
          <a:p>
            <a:pPr marL="0" indent="0" fontAlgn="base">
              <a:buNone/>
            </a:pPr>
            <a:r>
              <a:rPr lang="en-US" b="1" dirty="0"/>
              <a:t>1.</a:t>
            </a:r>
            <a:r>
              <a:rPr lang="en-US" dirty="0"/>
              <a:t> Sort all the edges in non-decreasing order of their weight. </a:t>
            </a:r>
            <a:br>
              <a:rPr lang="en-US" dirty="0"/>
            </a:br>
            <a:r>
              <a:rPr lang="en-US" b="1" dirty="0"/>
              <a:t>2.</a:t>
            </a:r>
            <a:r>
              <a:rPr lang="en-US" dirty="0"/>
              <a:t> Pick the smallest edge. Check if it forms a cycle with the spanning tree formed so far. If cycle is not formed, include this edge. Else, discard it. </a:t>
            </a:r>
            <a:br>
              <a:rPr lang="en-US" dirty="0"/>
            </a:br>
            <a:r>
              <a:rPr lang="en-US" b="1" dirty="0"/>
              <a:t>3.</a:t>
            </a:r>
            <a:r>
              <a:rPr lang="en-US" dirty="0"/>
              <a:t> Repeat step#2 until there are (V-1) edges in the spanning tree.</a:t>
            </a:r>
          </a:p>
          <a:p>
            <a:endParaRPr lang="en-IN"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53</a:t>
            </a:fld>
            <a:endParaRPr lang="en-US"/>
          </a:p>
        </p:txBody>
      </p:sp>
    </p:spTree>
    <p:extLst>
      <p:ext uri="{BB962C8B-B14F-4D97-AF65-F5344CB8AC3E}">
        <p14:creationId xmlns:p14="http://schemas.microsoft.com/office/powerpoint/2010/main" val="11373234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prstClr val="black"/>
                </a:solidFill>
              </a:rPr>
              <a:t/>
            </a:r>
            <a:br>
              <a:rPr lang="en-US" dirty="0" smtClean="0">
                <a:solidFill>
                  <a:prstClr val="black"/>
                </a:solidFill>
              </a:rPr>
            </a:br>
            <a:r>
              <a:rPr lang="en-US" dirty="0" err="1" smtClean="0">
                <a:solidFill>
                  <a:prstClr val="black"/>
                </a:solidFill>
              </a:rPr>
              <a:t>Kruskal’s</a:t>
            </a:r>
            <a:r>
              <a:rPr lang="en-US" dirty="0" smtClean="0">
                <a:solidFill>
                  <a:prstClr val="black"/>
                </a:solidFill>
              </a:rPr>
              <a:t> algorithm Contd.. </a:t>
            </a:r>
            <a:r>
              <a:rPr lang="en-US" dirty="0">
                <a:solidFill>
                  <a:prstClr val="black"/>
                </a:solidFill>
              </a:rPr>
              <a:t/>
            </a:r>
            <a:br>
              <a:rPr lang="en-US" dirty="0">
                <a:solidFill>
                  <a:prstClr val="black"/>
                </a:solidFill>
              </a:rPr>
            </a:br>
            <a:endParaRPr lang="en-IN" dirty="0"/>
          </a:p>
        </p:txBody>
      </p:sp>
      <p:sp>
        <p:nvSpPr>
          <p:cNvPr id="3" name="Content Placeholder 2"/>
          <p:cNvSpPr>
            <a:spLocks noGrp="1"/>
          </p:cNvSpPr>
          <p:nvPr>
            <p:ph idx="1"/>
          </p:nvPr>
        </p:nvSpPr>
        <p:spPr/>
        <p:txBody>
          <a:bodyPr/>
          <a:lstStyle/>
          <a:p>
            <a:r>
              <a:rPr lang="en-US" dirty="0"/>
              <a:t>The algorithm is a Greedy Algorithm. </a:t>
            </a:r>
            <a:endParaRPr lang="en-US" dirty="0" smtClean="0"/>
          </a:p>
          <a:p>
            <a:r>
              <a:rPr lang="en-US" dirty="0" smtClean="0"/>
              <a:t>The </a:t>
            </a:r>
            <a:r>
              <a:rPr lang="en-US" dirty="0"/>
              <a:t>Greedy Choice is to pick the smallest weight edge that does not cause a cycle in the MST constructed so far. </a:t>
            </a:r>
            <a:endParaRPr lang="en-US" dirty="0" smtClean="0"/>
          </a:p>
          <a:p>
            <a:r>
              <a:rPr lang="en-US" dirty="0" smtClean="0"/>
              <a:t>Let </a:t>
            </a:r>
            <a:r>
              <a:rPr lang="en-US" dirty="0"/>
              <a:t>us understand it with an example: Consider the </a:t>
            </a:r>
            <a:r>
              <a:rPr lang="en-US" dirty="0" smtClean="0"/>
              <a:t> graph given below:</a:t>
            </a:r>
            <a:r>
              <a:rPr lang="en-US" dirty="0"/>
              <a:t> </a:t>
            </a:r>
            <a:endParaRPr lang="en-IN"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54</a:t>
            </a:fld>
            <a:endParaRPr lang="en-US"/>
          </a:p>
        </p:txBody>
      </p:sp>
    </p:spTree>
    <p:extLst>
      <p:ext uri="{BB962C8B-B14F-4D97-AF65-F5344CB8AC3E}">
        <p14:creationId xmlns:p14="http://schemas.microsoft.com/office/powerpoint/2010/main" val="228529736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prstClr val="black"/>
                </a:solidFill>
              </a:rPr>
              <a:t/>
            </a:r>
            <a:br>
              <a:rPr lang="en-US" dirty="0" smtClean="0">
                <a:solidFill>
                  <a:prstClr val="black"/>
                </a:solidFill>
              </a:rPr>
            </a:br>
            <a:r>
              <a:rPr lang="en-US" dirty="0" err="1" smtClean="0">
                <a:solidFill>
                  <a:prstClr val="black"/>
                </a:solidFill>
              </a:rPr>
              <a:t>Kruskal’s</a:t>
            </a:r>
            <a:r>
              <a:rPr lang="en-US" dirty="0" smtClean="0">
                <a:solidFill>
                  <a:prstClr val="black"/>
                </a:solidFill>
              </a:rPr>
              <a:t> </a:t>
            </a:r>
            <a:r>
              <a:rPr lang="en-US" dirty="0">
                <a:solidFill>
                  <a:prstClr val="black"/>
                </a:solidFill>
              </a:rPr>
              <a:t>algorithm Contd.. </a:t>
            </a:r>
            <a:br>
              <a:rPr lang="en-US" dirty="0">
                <a:solidFill>
                  <a:prstClr val="black"/>
                </a:solidFill>
              </a:rPr>
            </a:br>
            <a:endParaRPr lang="en-IN" dirty="0"/>
          </a:p>
        </p:txBody>
      </p:sp>
      <p:sp>
        <p:nvSpPr>
          <p:cNvPr id="3" name="Content Placeholder 2"/>
          <p:cNvSpPr>
            <a:spLocks noGrp="1"/>
          </p:cNvSpPr>
          <p:nvPr>
            <p:ph idx="1"/>
          </p:nvPr>
        </p:nvSpPr>
        <p:spPr/>
        <p:txBody>
          <a:bodyPr/>
          <a:lstStyle/>
          <a:p>
            <a:r>
              <a:rPr lang="en-IN" dirty="0" smtClean="0"/>
              <a:t>A  Weighted Graph</a:t>
            </a:r>
          </a:p>
          <a:p>
            <a:endParaRPr lang="en-IN"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55</a:t>
            </a:fld>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2105696"/>
            <a:ext cx="5715000" cy="2647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34861692"/>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prstClr val="black"/>
                </a:solidFill>
              </a:rPr>
              <a:t/>
            </a:r>
            <a:br>
              <a:rPr lang="en-US" dirty="0" smtClean="0">
                <a:solidFill>
                  <a:prstClr val="black"/>
                </a:solidFill>
              </a:rPr>
            </a:br>
            <a:r>
              <a:rPr lang="en-US" dirty="0" err="1" smtClean="0">
                <a:solidFill>
                  <a:prstClr val="black"/>
                </a:solidFill>
              </a:rPr>
              <a:t>Kruskal’s</a:t>
            </a:r>
            <a:r>
              <a:rPr lang="en-US" dirty="0" smtClean="0">
                <a:solidFill>
                  <a:prstClr val="black"/>
                </a:solidFill>
              </a:rPr>
              <a:t> </a:t>
            </a:r>
            <a:r>
              <a:rPr lang="en-US" dirty="0">
                <a:solidFill>
                  <a:prstClr val="black"/>
                </a:solidFill>
              </a:rPr>
              <a:t>algorithm Contd.. </a:t>
            </a:r>
            <a:br>
              <a:rPr lang="en-US" dirty="0">
                <a:solidFill>
                  <a:prstClr val="black"/>
                </a:solidFill>
              </a:rPr>
            </a:br>
            <a:endParaRPr lang="en-IN" dirty="0"/>
          </a:p>
        </p:txBody>
      </p:sp>
      <p:sp>
        <p:nvSpPr>
          <p:cNvPr id="3" name="Content Placeholder 2"/>
          <p:cNvSpPr>
            <a:spLocks noGrp="1"/>
          </p:cNvSpPr>
          <p:nvPr>
            <p:ph idx="1"/>
          </p:nvPr>
        </p:nvSpPr>
        <p:spPr/>
        <p:txBody>
          <a:bodyPr/>
          <a:lstStyle/>
          <a:p>
            <a:r>
              <a:rPr lang="en-US" dirty="0" smtClean="0"/>
              <a:t>The graph contains 9 vertices and 14 edges. So, the minimum spanning tree formed will be having (9 – 1) = 8 edges. </a:t>
            </a:r>
          </a:p>
          <a:p>
            <a:r>
              <a:rPr lang="en-US" dirty="0" smtClean="0"/>
              <a:t>Sort them.</a:t>
            </a:r>
          </a:p>
          <a:p>
            <a:r>
              <a:rPr lang="en-US" dirty="0" smtClean="0"/>
              <a:t>The edges after sorting is as follows:</a:t>
            </a:r>
            <a:endParaRPr lang="en-IN"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56</a:t>
            </a:fld>
            <a:endParaRPr lang="en-US"/>
          </a:p>
        </p:txBody>
      </p:sp>
    </p:spTree>
    <p:extLst>
      <p:ext uri="{BB962C8B-B14F-4D97-AF65-F5344CB8AC3E}">
        <p14:creationId xmlns:p14="http://schemas.microsoft.com/office/powerpoint/2010/main" val="198357928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prstClr val="black"/>
                </a:solidFill>
              </a:rPr>
              <a:t/>
            </a:r>
            <a:br>
              <a:rPr lang="en-US" dirty="0" smtClean="0">
                <a:solidFill>
                  <a:prstClr val="black"/>
                </a:solidFill>
              </a:rPr>
            </a:br>
            <a:r>
              <a:rPr lang="en-US" dirty="0" err="1" smtClean="0">
                <a:solidFill>
                  <a:prstClr val="black"/>
                </a:solidFill>
              </a:rPr>
              <a:t>Kruskal’s</a:t>
            </a:r>
            <a:r>
              <a:rPr lang="en-US" dirty="0" smtClean="0">
                <a:solidFill>
                  <a:prstClr val="black"/>
                </a:solidFill>
              </a:rPr>
              <a:t> </a:t>
            </a:r>
            <a:r>
              <a:rPr lang="en-US" dirty="0">
                <a:solidFill>
                  <a:prstClr val="black"/>
                </a:solidFill>
              </a:rPr>
              <a:t>algorithm Contd.. </a:t>
            </a:r>
            <a:br>
              <a:rPr lang="en-US" dirty="0">
                <a:solidFill>
                  <a:prstClr val="black"/>
                </a:solidFill>
              </a:rPr>
            </a:br>
            <a:endParaRPr lang="en-IN" dirty="0"/>
          </a:p>
        </p:txBody>
      </p:sp>
      <p:sp>
        <p:nvSpPr>
          <p:cNvPr id="3" name="Content Placeholder 2"/>
          <p:cNvSpPr>
            <a:spLocks noGrp="1"/>
          </p:cNvSpPr>
          <p:nvPr>
            <p:ph idx="1"/>
          </p:nvPr>
        </p:nvSpPr>
        <p:spPr/>
        <p:txBody>
          <a:bodyPr>
            <a:normAutofit fontScale="77500" lnSpcReduction="20000"/>
          </a:bodyPr>
          <a:lstStyle/>
          <a:p>
            <a:pPr marL="0" indent="0">
              <a:buNone/>
            </a:pPr>
            <a:endParaRPr lang="en-US" dirty="0"/>
          </a:p>
          <a:p>
            <a:pPr marL="0" indent="0">
              <a:buNone/>
            </a:pPr>
            <a:r>
              <a:rPr lang="en-US" dirty="0"/>
              <a:t>Weight   </a:t>
            </a:r>
            <a:r>
              <a:rPr lang="en-US" dirty="0" err="1"/>
              <a:t>Src</a:t>
            </a:r>
            <a:r>
              <a:rPr lang="en-US" dirty="0"/>
              <a:t>    </a:t>
            </a:r>
            <a:r>
              <a:rPr lang="en-US" dirty="0" err="1" smtClean="0"/>
              <a:t>Dest</a:t>
            </a:r>
            <a:endParaRPr lang="en-US" dirty="0" smtClean="0"/>
          </a:p>
          <a:p>
            <a:pPr marL="0" indent="0">
              <a:buNone/>
            </a:pPr>
            <a:r>
              <a:rPr lang="en-US" dirty="0" smtClean="0"/>
              <a:t>--------------------------</a:t>
            </a:r>
            <a:endParaRPr lang="en-US" dirty="0"/>
          </a:p>
          <a:p>
            <a:pPr marL="0" indent="0">
              <a:buNone/>
            </a:pPr>
            <a:r>
              <a:rPr lang="en-US" dirty="0" smtClean="0"/>
              <a:t>     1         7         </a:t>
            </a:r>
            <a:r>
              <a:rPr lang="en-US" dirty="0"/>
              <a:t>6</a:t>
            </a:r>
          </a:p>
          <a:p>
            <a:pPr marL="0" indent="0">
              <a:buNone/>
            </a:pPr>
            <a:r>
              <a:rPr lang="en-US" dirty="0" smtClean="0"/>
              <a:t>     2         </a:t>
            </a:r>
            <a:r>
              <a:rPr lang="en-US" dirty="0"/>
              <a:t>8      </a:t>
            </a:r>
            <a:r>
              <a:rPr lang="en-US" dirty="0" smtClean="0"/>
              <a:t>   2</a:t>
            </a:r>
            <a:endParaRPr lang="en-US" dirty="0"/>
          </a:p>
          <a:p>
            <a:pPr marL="0" indent="0">
              <a:buNone/>
            </a:pPr>
            <a:r>
              <a:rPr lang="en-US" dirty="0" smtClean="0"/>
              <a:t>     2         </a:t>
            </a:r>
            <a:r>
              <a:rPr lang="en-US" dirty="0"/>
              <a:t>6      </a:t>
            </a:r>
            <a:r>
              <a:rPr lang="en-US" dirty="0" smtClean="0"/>
              <a:t>   5</a:t>
            </a:r>
            <a:endParaRPr lang="en-US" dirty="0"/>
          </a:p>
          <a:p>
            <a:pPr marL="0" indent="0">
              <a:buNone/>
            </a:pPr>
            <a:r>
              <a:rPr lang="en-US" dirty="0" smtClean="0"/>
              <a:t>     4         </a:t>
            </a:r>
            <a:r>
              <a:rPr lang="en-US" dirty="0"/>
              <a:t>0     </a:t>
            </a:r>
            <a:r>
              <a:rPr lang="en-US" dirty="0" smtClean="0"/>
              <a:t>    </a:t>
            </a:r>
            <a:r>
              <a:rPr lang="en-US" dirty="0"/>
              <a:t>1</a:t>
            </a:r>
          </a:p>
          <a:p>
            <a:pPr marL="0" indent="0">
              <a:buNone/>
            </a:pPr>
            <a:r>
              <a:rPr lang="en-US" dirty="0" smtClean="0"/>
              <a:t>     4         </a:t>
            </a:r>
            <a:r>
              <a:rPr lang="en-US" dirty="0"/>
              <a:t>2      </a:t>
            </a:r>
            <a:r>
              <a:rPr lang="en-US" dirty="0" smtClean="0"/>
              <a:t>   5</a:t>
            </a:r>
            <a:endParaRPr lang="en-US" dirty="0"/>
          </a:p>
          <a:p>
            <a:pPr marL="0" indent="0">
              <a:buNone/>
            </a:pPr>
            <a:r>
              <a:rPr lang="en-US" dirty="0" smtClean="0"/>
              <a:t>     6         </a:t>
            </a:r>
            <a:r>
              <a:rPr lang="en-US" dirty="0"/>
              <a:t>8      </a:t>
            </a:r>
            <a:r>
              <a:rPr lang="en-US" dirty="0" smtClean="0"/>
              <a:t>   6</a:t>
            </a:r>
            <a:endParaRPr lang="en-US" dirty="0"/>
          </a:p>
          <a:p>
            <a:pPr marL="0" indent="0">
              <a:buNone/>
            </a:pPr>
            <a:r>
              <a:rPr lang="en-US" dirty="0" smtClean="0"/>
              <a:t>     7         </a:t>
            </a:r>
            <a:r>
              <a:rPr lang="en-US" dirty="0"/>
              <a:t>2      </a:t>
            </a:r>
            <a:r>
              <a:rPr lang="en-US" dirty="0" smtClean="0"/>
              <a:t>   3</a:t>
            </a:r>
            <a:endParaRPr lang="en-US" dirty="0"/>
          </a:p>
          <a:p>
            <a:pPr marL="0" indent="0">
              <a:buNone/>
            </a:pPr>
            <a:r>
              <a:rPr lang="en-US" dirty="0" smtClean="0"/>
              <a:t>     7         </a:t>
            </a:r>
            <a:r>
              <a:rPr lang="en-US" dirty="0"/>
              <a:t>7      </a:t>
            </a:r>
            <a:r>
              <a:rPr lang="en-US" dirty="0" smtClean="0"/>
              <a:t>   8</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57</a:t>
            </a:fld>
            <a:endParaRPr lang="en-US"/>
          </a:p>
        </p:txBody>
      </p:sp>
    </p:spTree>
    <p:extLst>
      <p:ext uri="{BB962C8B-B14F-4D97-AF65-F5344CB8AC3E}">
        <p14:creationId xmlns:p14="http://schemas.microsoft.com/office/powerpoint/2010/main" val="146271456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prstClr val="black"/>
                </a:solidFill>
              </a:rPr>
              <a:t/>
            </a:r>
            <a:br>
              <a:rPr lang="en-US" dirty="0" smtClean="0">
                <a:solidFill>
                  <a:prstClr val="black"/>
                </a:solidFill>
              </a:rPr>
            </a:br>
            <a:r>
              <a:rPr lang="en-US" dirty="0" err="1" smtClean="0">
                <a:solidFill>
                  <a:prstClr val="black"/>
                </a:solidFill>
              </a:rPr>
              <a:t>Kruskal’s</a:t>
            </a:r>
            <a:r>
              <a:rPr lang="en-US" dirty="0" smtClean="0">
                <a:solidFill>
                  <a:prstClr val="black"/>
                </a:solidFill>
              </a:rPr>
              <a:t> </a:t>
            </a:r>
            <a:r>
              <a:rPr lang="en-US" dirty="0">
                <a:solidFill>
                  <a:prstClr val="black"/>
                </a:solidFill>
              </a:rPr>
              <a:t>algorithm Contd.. </a:t>
            </a:r>
            <a:br>
              <a:rPr lang="en-US" dirty="0">
                <a:solidFill>
                  <a:prstClr val="black"/>
                </a:solidFill>
              </a:rPr>
            </a:br>
            <a:endParaRPr lang="en-IN" dirty="0"/>
          </a:p>
        </p:txBody>
      </p:sp>
      <p:sp>
        <p:nvSpPr>
          <p:cNvPr id="3" name="Content Placeholder 2"/>
          <p:cNvSpPr>
            <a:spLocks noGrp="1"/>
          </p:cNvSpPr>
          <p:nvPr>
            <p:ph idx="1"/>
          </p:nvPr>
        </p:nvSpPr>
        <p:spPr/>
        <p:txBody>
          <a:bodyPr>
            <a:normAutofit lnSpcReduction="10000"/>
          </a:bodyPr>
          <a:lstStyle/>
          <a:p>
            <a:pPr marL="0" indent="0">
              <a:buNone/>
            </a:pPr>
            <a:endParaRPr lang="en-US" dirty="0" smtClean="0"/>
          </a:p>
          <a:p>
            <a:pPr marL="0" indent="0">
              <a:buNone/>
            </a:pPr>
            <a:r>
              <a:rPr lang="en-US" dirty="0"/>
              <a:t>Weight   </a:t>
            </a:r>
            <a:r>
              <a:rPr lang="en-US" dirty="0" err="1"/>
              <a:t>Src</a:t>
            </a:r>
            <a:r>
              <a:rPr lang="en-US" dirty="0"/>
              <a:t>    </a:t>
            </a:r>
            <a:r>
              <a:rPr lang="en-US" dirty="0" err="1"/>
              <a:t>Dest</a:t>
            </a:r>
            <a:endParaRPr lang="en-US" dirty="0"/>
          </a:p>
          <a:p>
            <a:pPr marL="0" indent="0">
              <a:buNone/>
            </a:pPr>
            <a:r>
              <a:rPr lang="en-US" dirty="0" smtClean="0"/>
              <a:t>     8         </a:t>
            </a:r>
            <a:r>
              <a:rPr lang="en-US" dirty="0"/>
              <a:t>0      </a:t>
            </a:r>
            <a:r>
              <a:rPr lang="en-US" dirty="0" smtClean="0"/>
              <a:t>   7</a:t>
            </a:r>
            <a:endParaRPr lang="en-US" dirty="0"/>
          </a:p>
          <a:p>
            <a:pPr marL="0" indent="0">
              <a:buNone/>
            </a:pPr>
            <a:r>
              <a:rPr lang="en-US" dirty="0" smtClean="0"/>
              <a:t>     8         </a:t>
            </a:r>
            <a:r>
              <a:rPr lang="en-US" dirty="0"/>
              <a:t>1      </a:t>
            </a:r>
            <a:r>
              <a:rPr lang="en-US" dirty="0" smtClean="0"/>
              <a:t>   2</a:t>
            </a:r>
            <a:endParaRPr lang="en-US" dirty="0"/>
          </a:p>
          <a:p>
            <a:pPr marL="0" indent="0">
              <a:buNone/>
            </a:pPr>
            <a:r>
              <a:rPr lang="en-US" dirty="0" smtClean="0"/>
              <a:t>     9         </a:t>
            </a:r>
            <a:r>
              <a:rPr lang="en-US" dirty="0"/>
              <a:t>3      </a:t>
            </a:r>
            <a:r>
              <a:rPr lang="en-US" dirty="0" smtClean="0"/>
              <a:t>   4</a:t>
            </a:r>
            <a:endParaRPr lang="en-US" dirty="0"/>
          </a:p>
          <a:p>
            <a:pPr marL="0" indent="0">
              <a:buNone/>
            </a:pPr>
            <a:r>
              <a:rPr lang="en-US" dirty="0" smtClean="0"/>
              <a:t>    10        </a:t>
            </a:r>
            <a:r>
              <a:rPr lang="en-US" dirty="0"/>
              <a:t>5      </a:t>
            </a:r>
            <a:r>
              <a:rPr lang="en-US" dirty="0" smtClean="0"/>
              <a:t>   4</a:t>
            </a:r>
            <a:endParaRPr lang="en-US" dirty="0"/>
          </a:p>
          <a:p>
            <a:pPr marL="0" indent="0">
              <a:buNone/>
            </a:pPr>
            <a:r>
              <a:rPr lang="en-US" dirty="0" smtClean="0"/>
              <a:t>    11        </a:t>
            </a:r>
            <a:r>
              <a:rPr lang="en-US" dirty="0"/>
              <a:t>1      </a:t>
            </a:r>
            <a:r>
              <a:rPr lang="en-US" dirty="0" smtClean="0"/>
              <a:t>   7</a:t>
            </a:r>
            <a:endParaRPr lang="en-US" dirty="0"/>
          </a:p>
          <a:p>
            <a:pPr marL="0" indent="0">
              <a:buNone/>
            </a:pPr>
            <a:r>
              <a:rPr lang="en-US" dirty="0" smtClean="0"/>
              <a:t>    14        </a:t>
            </a:r>
            <a:r>
              <a:rPr lang="en-US" dirty="0"/>
              <a:t>3      </a:t>
            </a:r>
            <a:r>
              <a:rPr lang="en-US" dirty="0" smtClean="0"/>
              <a:t>   5</a:t>
            </a:r>
            <a:endParaRPr lang="en-IN" dirty="0"/>
          </a:p>
          <a:p>
            <a:endParaRPr lang="en-IN"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58</a:t>
            </a:fld>
            <a:endParaRPr lang="en-US"/>
          </a:p>
        </p:txBody>
      </p:sp>
    </p:spTree>
    <p:extLst>
      <p:ext uri="{BB962C8B-B14F-4D97-AF65-F5344CB8AC3E}">
        <p14:creationId xmlns:p14="http://schemas.microsoft.com/office/powerpoint/2010/main" val="594510100"/>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prstClr val="black"/>
                </a:solidFill>
              </a:rPr>
              <a:t/>
            </a:r>
            <a:br>
              <a:rPr lang="en-US" dirty="0" smtClean="0">
                <a:solidFill>
                  <a:prstClr val="black"/>
                </a:solidFill>
              </a:rPr>
            </a:br>
            <a:r>
              <a:rPr lang="en-US" dirty="0" err="1" smtClean="0">
                <a:solidFill>
                  <a:prstClr val="black"/>
                </a:solidFill>
              </a:rPr>
              <a:t>Kruskal’s</a:t>
            </a:r>
            <a:r>
              <a:rPr lang="en-US" dirty="0" smtClean="0">
                <a:solidFill>
                  <a:prstClr val="black"/>
                </a:solidFill>
              </a:rPr>
              <a:t> </a:t>
            </a:r>
            <a:r>
              <a:rPr lang="en-US" dirty="0">
                <a:solidFill>
                  <a:prstClr val="black"/>
                </a:solidFill>
              </a:rPr>
              <a:t>algorithm Contd.. </a:t>
            </a:r>
            <a:br>
              <a:rPr lang="en-US" dirty="0">
                <a:solidFill>
                  <a:prstClr val="black"/>
                </a:solidFill>
              </a:rPr>
            </a:br>
            <a:endParaRPr lang="en-IN" dirty="0"/>
          </a:p>
        </p:txBody>
      </p:sp>
      <p:sp>
        <p:nvSpPr>
          <p:cNvPr id="3" name="Content Placeholder 2"/>
          <p:cNvSpPr>
            <a:spLocks noGrp="1"/>
          </p:cNvSpPr>
          <p:nvPr>
            <p:ph idx="1"/>
          </p:nvPr>
        </p:nvSpPr>
        <p:spPr/>
        <p:txBody>
          <a:bodyPr/>
          <a:lstStyle/>
          <a:p>
            <a:r>
              <a:rPr lang="en-US" dirty="0" smtClean="0"/>
              <a:t>Now, </a:t>
            </a:r>
            <a:r>
              <a:rPr lang="en-US" dirty="0"/>
              <a:t>pick all edges one by one from sorted list of </a:t>
            </a:r>
            <a:r>
              <a:rPr lang="en-US" dirty="0" smtClean="0"/>
              <a:t>edges.</a:t>
            </a:r>
            <a:r>
              <a:rPr lang="en-US" dirty="0"/>
              <a:t> </a:t>
            </a:r>
            <a:br>
              <a:rPr lang="en-US" dirty="0"/>
            </a:br>
            <a:r>
              <a:rPr lang="en-US" b="1" dirty="0"/>
              <a:t>1.</a:t>
            </a:r>
            <a:r>
              <a:rPr lang="en-US" dirty="0"/>
              <a:t> </a:t>
            </a:r>
            <a:r>
              <a:rPr lang="en-US" i="1" dirty="0"/>
              <a:t>Pick edge 7-6:</a:t>
            </a:r>
            <a:r>
              <a:rPr lang="en-US" dirty="0"/>
              <a:t> No cycle is formed, include it. </a:t>
            </a:r>
            <a:br>
              <a:rPr lang="en-US" dirty="0"/>
            </a:br>
            <a:r>
              <a:rPr lang="en-US" dirty="0"/>
              <a:t> </a:t>
            </a:r>
            <a:endParaRPr lang="en-US" dirty="0" smtClean="0"/>
          </a:p>
          <a:p>
            <a:endParaRPr lang="en-US" dirty="0"/>
          </a:p>
          <a:p>
            <a:pPr marL="0" indent="0">
              <a:buNone/>
            </a:pPr>
            <a:endParaRPr lang="en-IN"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59</a:t>
            </a:fld>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14700" y="4038600"/>
            <a:ext cx="25146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2363836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Coin </a:t>
            </a:r>
            <a:r>
              <a:rPr lang="en-US" b="1" dirty="0"/>
              <a:t>problem</a:t>
            </a:r>
            <a:r>
              <a:rPr lang="en-US" sz="3600" dirty="0"/>
              <a:t/>
            </a:r>
            <a:br>
              <a:rPr lang="en-US" sz="3600" dirty="0"/>
            </a:br>
            <a:endParaRPr lang="en-IN" dirty="0"/>
          </a:p>
        </p:txBody>
      </p:sp>
      <p:sp>
        <p:nvSpPr>
          <p:cNvPr id="3" name="Content Placeholder 2"/>
          <p:cNvSpPr>
            <a:spLocks noGrp="1"/>
          </p:cNvSpPr>
          <p:nvPr>
            <p:ph idx="1"/>
          </p:nvPr>
        </p:nvSpPr>
        <p:spPr/>
        <p:txBody>
          <a:bodyPr/>
          <a:lstStyle/>
          <a:p>
            <a:pPr>
              <a:buFont typeface="Arial" charset="0"/>
              <a:buNone/>
            </a:pPr>
            <a:r>
              <a:rPr lang="en-US" altLang="en-US" dirty="0">
                <a:latin typeface="Arial" charset="0"/>
                <a:cs typeface="Arial" charset="0"/>
              </a:rPr>
              <a:t>Consider this commonplace example:</a:t>
            </a:r>
          </a:p>
          <a:p>
            <a:pPr lvl="1"/>
            <a:r>
              <a:rPr lang="en-US" altLang="en-US" dirty="0">
                <a:latin typeface="Arial" charset="0"/>
                <a:cs typeface="Arial" charset="0"/>
              </a:rPr>
              <a:t>Making the exact change with the minimum number of coins</a:t>
            </a:r>
          </a:p>
          <a:p>
            <a:pPr lvl="1"/>
            <a:r>
              <a:rPr lang="en-US" altLang="en-US" dirty="0">
                <a:latin typeface="Arial" charset="0"/>
                <a:cs typeface="Arial" charset="0"/>
              </a:rPr>
              <a:t>Consider the Euro denominations of 1, 2, 5, 10, 20, 50 cents</a:t>
            </a:r>
          </a:p>
          <a:p>
            <a:pPr lvl="1"/>
            <a:r>
              <a:rPr lang="en-US" altLang="en-US" smtClean="0">
                <a:latin typeface="Arial" charset="0"/>
                <a:cs typeface="Arial" charset="0"/>
              </a:rPr>
              <a:t>Stating with an empty set of coins, add the largest coin possible into the set which does not go over the required amount</a:t>
            </a:r>
          </a:p>
          <a:p>
            <a:endParaRPr lang="en-IN"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6</a:t>
            </a:fld>
            <a:endParaRPr lang="en-US"/>
          </a:p>
        </p:txBody>
      </p:sp>
    </p:spTree>
    <p:extLst>
      <p:ext uri="{BB962C8B-B14F-4D97-AF65-F5344CB8AC3E}">
        <p14:creationId xmlns:p14="http://schemas.microsoft.com/office/powerpoint/2010/main" val="3701899548"/>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prstClr val="black"/>
                </a:solidFill>
              </a:rPr>
              <a:t/>
            </a:r>
            <a:br>
              <a:rPr lang="en-US" dirty="0" smtClean="0">
                <a:solidFill>
                  <a:prstClr val="black"/>
                </a:solidFill>
              </a:rPr>
            </a:br>
            <a:r>
              <a:rPr lang="en-US" dirty="0" err="1" smtClean="0">
                <a:solidFill>
                  <a:prstClr val="black"/>
                </a:solidFill>
              </a:rPr>
              <a:t>Kruskal’s</a:t>
            </a:r>
            <a:r>
              <a:rPr lang="en-US" dirty="0" smtClean="0">
                <a:solidFill>
                  <a:prstClr val="black"/>
                </a:solidFill>
              </a:rPr>
              <a:t> </a:t>
            </a:r>
            <a:r>
              <a:rPr lang="en-US" dirty="0">
                <a:solidFill>
                  <a:prstClr val="black"/>
                </a:solidFill>
              </a:rPr>
              <a:t>algorithm Contd.. </a:t>
            </a:r>
            <a:br>
              <a:rPr lang="en-US" dirty="0">
                <a:solidFill>
                  <a:prstClr val="black"/>
                </a:solidFill>
              </a:rPr>
            </a:br>
            <a:endParaRPr lang="en-IN" dirty="0"/>
          </a:p>
        </p:txBody>
      </p:sp>
      <p:sp>
        <p:nvSpPr>
          <p:cNvPr id="3" name="Content Placeholder 2"/>
          <p:cNvSpPr>
            <a:spLocks noGrp="1"/>
          </p:cNvSpPr>
          <p:nvPr>
            <p:ph idx="1"/>
          </p:nvPr>
        </p:nvSpPr>
        <p:spPr/>
        <p:txBody>
          <a:bodyPr/>
          <a:lstStyle/>
          <a:p>
            <a:r>
              <a:rPr lang="en-US" i="1" dirty="0" smtClean="0"/>
              <a:t>2. Pick </a:t>
            </a:r>
            <a:r>
              <a:rPr lang="en-US" i="1" dirty="0"/>
              <a:t>edge 8-2:</a:t>
            </a:r>
            <a:r>
              <a:rPr lang="en-US" dirty="0"/>
              <a:t> No cycle is formed, include it. </a:t>
            </a:r>
            <a:br>
              <a:rPr lang="en-US" dirty="0"/>
            </a:br>
            <a:r>
              <a:rPr lang="en-US" dirty="0"/>
              <a:t> </a:t>
            </a:r>
            <a:endParaRPr lang="en-IN"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60</a:t>
            </a:fld>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24238" y="2667000"/>
            <a:ext cx="2295525" cy="2857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10958400"/>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
            </a:r>
            <a:br>
              <a:rPr lang="en-IN" dirty="0" smtClean="0"/>
            </a:br>
            <a:r>
              <a:rPr lang="en-IN" dirty="0" err="1" smtClean="0"/>
              <a:t>Kruskal’s</a:t>
            </a:r>
            <a:r>
              <a:rPr lang="en-IN" dirty="0" smtClean="0"/>
              <a:t> </a:t>
            </a:r>
            <a:r>
              <a:rPr lang="en-IN" dirty="0"/>
              <a:t>algorithm Contd.. </a:t>
            </a:r>
            <a:br>
              <a:rPr lang="en-IN" dirty="0"/>
            </a:br>
            <a:endParaRPr lang="en-IN" dirty="0"/>
          </a:p>
        </p:txBody>
      </p:sp>
      <p:sp>
        <p:nvSpPr>
          <p:cNvPr id="3" name="Content Placeholder 2"/>
          <p:cNvSpPr>
            <a:spLocks noGrp="1"/>
          </p:cNvSpPr>
          <p:nvPr>
            <p:ph idx="1"/>
          </p:nvPr>
        </p:nvSpPr>
        <p:spPr/>
        <p:txBody>
          <a:bodyPr/>
          <a:lstStyle/>
          <a:p>
            <a:r>
              <a:rPr lang="en-US" b="1" dirty="0"/>
              <a:t>3.</a:t>
            </a:r>
            <a:r>
              <a:rPr lang="en-US" dirty="0"/>
              <a:t> </a:t>
            </a:r>
            <a:r>
              <a:rPr lang="en-US" i="1" dirty="0"/>
              <a:t>Pick edge 6-5:</a:t>
            </a:r>
            <a:r>
              <a:rPr lang="en-US" dirty="0"/>
              <a:t> No cycle is formed, include it. </a:t>
            </a:r>
            <a:endParaRPr lang="en-US" dirty="0" smtClean="0"/>
          </a:p>
          <a:p>
            <a:pPr marL="0" indent="0">
              <a:buNone/>
            </a:pPr>
            <a:endParaRPr lang="en-IN"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61</a:t>
            </a:fld>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0" y="3200400"/>
            <a:ext cx="2857500" cy="220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38438440"/>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
            </a:r>
            <a:br>
              <a:rPr lang="en-IN" dirty="0" smtClean="0"/>
            </a:br>
            <a:r>
              <a:rPr lang="en-IN" dirty="0" err="1" smtClean="0"/>
              <a:t>Kruskal’s</a:t>
            </a:r>
            <a:r>
              <a:rPr lang="en-IN" dirty="0" smtClean="0"/>
              <a:t> </a:t>
            </a:r>
            <a:r>
              <a:rPr lang="en-IN" dirty="0"/>
              <a:t>algorithm Contd.. </a:t>
            </a:r>
            <a:br>
              <a:rPr lang="en-IN" dirty="0"/>
            </a:br>
            <a:endParaRPr lang="en-IN" dirty="0"/>
          </a:p>
        </p:txBody>
      </p:sp>
      <p:sp>
        <p:nvSpPr>
          <p:cNvPr id="3" name="Content Placeholder 2"/>
          <p:cNvSpPr>
            <a:spLocks noGrp="1"/>
          </p:cNvSpPr>
          <p:nvPr>
            <p:ph idx="1"/>
          </p:nvPr>
        </p:nvSpPr>
        <p:spPr/>
        <p:txBody>
          <a:bodyPr/>
          <a:lstStyle/>
          <a:p>
            <a:r>
              <a:rPr lang="en-US" b="1" dirty="0"/>
              <a:t>4.</a:t>
            </a:r>
            <a:r>
              <a:rPr lang="en-US" dirty="0"/>
              <a:t> </a:t>
            </a:r>
            <a:r>
              <a:rPr lang="en-US" i="1" dirty="0"/>
              <a:t>Pick edge 0-1:</a:t>
            </a:r>
            <a:r>
              <a:rPr lang="en-US" dirty="0"/>
              <a:t> No cycle is formed, include it. </a:t>
            </a:r>
            <a:endParaRPr lang="en-US" dirty="0" smtClean="0"/>
          </a:p>
          <a:p>
            <a:pPr marL="0" indent="0">
              <a:buNone/>
            </a:pPr>
            <a:r>
              <a:rPr lang="en-US" dirty="0"/>
              <a:t> </a:t>
            </a:r>
            <a:r>
              <a:rPr lang="en-US" dirty="0" smtClean="0"/>
              <a:t>     </a:t>
            </a:r>
          </a:p>
          <a:p>
            <a:pPr marL="0" indent="0">
              <a:buNone/>
            </a:pPr>
            <a:endParaRPr lang="en-IN"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62</a:t>
            </a:fld>
            <a:endParaRPr 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43250" y="3200400"/>
            <a:ext cx="2857500" cy="166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81443780"/>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
            </a:r>
            <a:br>
              <a:rPr lang="en-IN" dirty="0" smtClean="0"/>
            </a:br>
            <a:r>
              <a:rPr lang="en-IN" dirty="0" err="1" smtClean="0"/>
              <a:t>Kruskal’s</a:t>
            </a:r>
            <a:r>
              <a:rPr lang="en-IN" dirty="0" smtClean="0"/>
              <a:t> </a:t>
            </a:r>
            <a:r>
              <a:rPr lang="en-IN" dirty="0"/>
              <a:t>algorithm Contd.. </a:t>
            </a:r>
            <a:br>
              <a:rPr lang="en-IN" dirty="0"/>
            </a:br>
            <a:endParaRPr lang="en-IN" dirty="0"/>
          </a:p>
        </p:txBody>
      </p:sp>
      <p:sp>
        <p:nvSpPr>
          <p:cNvPr id="3" name="Content Placeholder 2"/>
          <p:cNvSpPr>
            <a:spLocks noGrp="1"/>
          </p:cNvSpPr>
          <p:nvPr>
            <p:ph idx="1"/>
          </p:nvPr>
        </p:nvSpPr>
        <p:spPr/>
        <p:txBody>
          <a:bodyPr/>
          <a:lstStyle/>
          <a:p>
            <a:r>
              <a:rPr lang="en-US" b="1" dirty="0"/>
              <a:t>5.</a:t>
            </a:r>
            <a:r>
              <a:rPr lang="en-US" dirty="0"/>
              <a:t> </a:t>
            </a:r>
            <a:r>
              <a:rPr lang="en-US" i="1" dirty="0"/>
              <a:t>Pick edge 2-5:</a:t>
            </a:r>
            <a:r>
              <a:rPr lang="en-US" dirty="0"/>
              <a:t> No cycle is formed, include it. </a:t>
            </a:r>
            <a:endParaRPr lang="en-US" dirty="0" smtClean="0"/>
          </a:p>
          <a:p>
            <a:endParaRPr lang="en-US" dirty="0"/>
          </a:p>
          <a:p>
            <a:pPr marL="0" indent="0">
              <a:buNone/>
            </a:pPr>
            <a:r>
              <a:rPr lang="en-US" dirty="0" smtClean="0"/>
              <a:t>    </a:t>
            </a:r>
            <a:endParaRPr lang="en-IN"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63</a:t>
            </a:fld>
            <a:endParaRPr lang="en-US"/>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43250" y="3200400"/>
            <a:ext cx="2857500" cy="166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42641099"/>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
            </a:r>
            <a:br>
              <a:rPr lang="en-IN" dirty="0" smtClean="0"/>
            </a:br>
            <a:r>
              <a:rPr lang="en-IN" dirty="0" err="1" smtClean="0"/>
              <a:t>Kruskal’s</a:t>
            </a:r>
            <a:r>
              <a:rPr lang="en-IN" dirty="0" smtClean="0"/>
              <a:t> </a:t>
            </a:r>
            <a:r>
              <a:rPr lang="en-IN" dirty="0"/>
              <a:t>algorithm Contd.. </a:t>
            </a:r>
            <a:br>
              <a:rPr lang="en-IN" dirty="0"/>
            </a:br>
            <a:endParaRPr lang="en-IN" dirty="0"/>
          </a:p>
        </p:txBody>
      </p:sp>
      <p:sp>
        <p:nvSpPr>
          <p:cNvPr id="3" name="Content Placeholder 2"/>
          <p:cNvSpPr>
            <a:spLocks noGrp="1"/>
          </p:cNvSpPr>
          <p:nvPr>
            <p:ph idx="1"/>
          </p:nvPr>
        </p:nvSpPr>
        <p:spPr/>
        <p:txBody>
          <a:bodyPr/>
          <a:lstStyle/>
          <a:p>
            <a:r>
              <a:rPr lang="en-US" dirty="0"/>
              <a:t>6. Pick edge 8-6: Since including this edge results in cycle, discard it.</a:t>
            </a:r>
          </a:p>
          <a:p>
            <a:r>
              <a:rPr lang="en-US" dirty="0"/>
              <a:t>7. Pick edge 2-3: No cycle is formed, include it. </a:t>
            </a:r>
            <a:endParaRPr lang="en-IN"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64</a:t>
            </a:fld>
            <a:endParaRPr lang="en-US"/>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43250" y="4038600"/>
            <a:ext cx="2857500" cy="166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72455971"/>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
            </a:r>
            <a:br>
              <a:rPr lang="en-IN" dirty="0" smtClean="0"/>
            </a:br>
            <a:r>
              <a:rPr lang="en-IN" dirty="0" err="1" smtClean="0"/>
              <a:t>Kruskal’s</a:t>
            </a:r>
            <a:r>
              <a:rPr lang="en-IN" dirty="0" smtClean="0"/>
              <a:t> </a:t>
            </a:r>
            <a:r>
              <a:rPr lang="en-IN" dirty="0"/>
              <a:t>algorithm Contd.. </a:t>
            </a:r>
            <a:br>
              <a:rPr lang="en-IN" dirty="0"/>
            </a:br>
            <a:endParaRPr lang="en-IN" dirty="0"/>
          </a:p>
        </p:txBody>
      </p:sp>
      <p:sp>
        <p:nvSpPr>
          <p:cNvPr id="3" name="Content Placeholder 2"/>
          <p:cNvSpPr>
            <a:spLocks noGrp="1"/>
          </p:cNvSpPr>
          <p:nvPr>
            <p:ph idx="1"/>
          </p:nvPr>
        </p:nvSpPr>
        <p:spPr/>
        <p:txBody>
          <a:bodyPr/>
          <a:lstStyle/>
          <a:p>
            <a:r>
              <a:rPr lang="en-US" dirty="0"/>
              <a:t>8. Pick edge 7-8: Since including this edge results in cycle, discard it.</a:t>
            </a:r>
          </a:p>
          <a:p>
            <a:r>
              <a:rPr lang="en-US" dirty="0"/>
              <a:t>9. Pick edge </a:t>
            </a:r>
            <a:r>
              <a:rPr lang="en-US" dirty="0" smtClean="0"/>
              <a:t>0-7: </a:t>
            </a:r>
            <a:r>
              <a:rPr lang="en-US" dirty="0"/>
              <a:t>No cycle is formed, include it</a:t>
            </a:r>
            <a:r>
              <a:rPr lang="en-US" dirty="0" smtClean="0"/>
              <a:t>.</a:t>
            </a:r>
          </a:p>
          <a:p>
            <a:pPr marL="0" indent="0">
              <a:buNone/>
            </a:pPr>
            <a:r>
              <a:rPr lang="en-US" dirty="0"/>
              <a:t> </a:t>
            </a:r>
            <a:r>
              <a:rPr lang="en-US" dirty="0" smtClean="0"/>
              <a:t>   </a:t>
            </a:r>
            <a:endParaRPr lang="en-IN"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65</a:t>
            </a:fld>
            <a:endParaRPr lang="en-US"/>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7884" y="3733800"/>
            <a:ext cx="2857500" cy="166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629375"/>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
            </a:r>
            <a:br>
              <a:rPr lang="en-IN" dirty="0" smtClean="0"/>
            </a:br>
            <a:r>
              <a:rPr lang="en-IN" dirty="0" err="1" smtClean="0"/>
              <a:t>Kruskal’s</a:t>
            </a:r>
            <a:r>
              <a:rPr lang="en-IN" dirty="0" smtClean="0"/>
              <a:t> </a:t>
            </a:r>
            <a:r>
              <a:rPr lang="en-IN" dirty="0"/>
              <a:t>algorithm Contd.. </a:t>
            </a:r>
            <a:br>
              <a:rPr lang="en-IN" dirty="0"/>
            </a:br>
            <a:endParaRPr lang="en-IN" dirty="0"/>
          </a:p>
        </p:txBody>
      </p:sp>
      <p:sp>
        <p:nvSpPr>
          <p:cNvPr id="3" name="Content Placeholder 2"/>
          <p:cNvSpPr>
            <a:spLocks noGrp="1"/>
          </p:cNvSpPr>
          <p:nvPr>
            <p:ph idx="1"/>
          </p:nvPr>
        </p:nvSpPr>
        <p:spPr/>
        <p:txBody>
          <a:bodyPr/>
          <a:lstStyle/>
          <a:p>
            <a:r>
              <a:rPr lang="en-US" dirty="0"/>
              <a:t>10. Pick edge 1-2: Since including this edge results in cycle, discard it.</a:t>
            </a:r>
          </a:p>
          <a:p>
            <a:r>
              <a:rPr lang="en-US" dirty="0"/>
              <a:t>11. Pick edge 3-4: No cycle is formed, include it. </a:t>
            </a:r>
            <a:endParaRPr lang="en-IN"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66</a:t>
            </a:fld>
            <a:endParaRPr lang="en-US"/>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1151" y="3276600"/>
            <a:ext cx="6781800" cy="312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05833079"/>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
            </a:r>
            <a:br>
              <a:rPr lang="en-IN" dirty="0" smtClean="0"/>
            </a:br>
            <a:r>
              <a:rPr lang="en-IN" dirty="0" err="1" smtClean="0"/>
              <a:t>Kruskal’s</a:t>
            </a:r>
            <a:r>
              <a:rPr lang="en-IN" dirty="0" smtClean="0"/>
              <a:t> </a:t>
            </a:r>
            <a:r>
              <a:rPr lang="en-IN" dirty="0"/>
              <a:t>algorithm Contd.. </a:t>
            </a:r>
            <a:br>
              <a:rPr lang="en-IN" dirty="0"/>
            </a:br>
            <a:endParaRPr lang="en-IN" dirty="0"/>
          </a:p>
        </p:txBody>
      </p:sp>
      <p:sp>
        <p:nvSpPr>
          <p:cNvPr id="3" name="Content Placeholder 2"/>
          <p:cNvSpPr>
            <a:spLocks noGrp="1"/>
          </p:cNvSpPr>
          <p:nvPr>
            <p:ph idx="1"/>
          </p:nvPr>
        </p:nvSpPr>
        <p:spPr/>
        <p:txBody>
          <a:bodyPr>
            <a:normAutofit fontScale="77500" lnSpcReduction="20000"/>
          </a:bodyPr>
          <a:lstStyle/>
          <a:p>
            <a:r>
              <a:rPr lang="en-US" dirty="0"/>
              <a:t>Since the number of edges included equals </a:t>
            </a:r>
          </a:p>
          <a:p>
            <a:pPr marL="0" indent="0">
              <a:buNone/>
            </a:pPr>
            <a:r>
              <a:rPr lang="en-US" dirty="0" smtClean="0"/>
              <a:t>  (</a:t>
            </a:r>
            <a:r>
              <a:rPr lang="en-US" dirty="0"/>
              <a:t>V – 1), the algorithm stops here</a:t>
            </a:r>
            <a:r>
              <a:rPr lang="en-US" dirty="0" smtClean="0"/>
              <a:t>.</a:t>
            </a:r>
          </a:p>
          <a:p>
            <a:r>
              <a:rPr lang="en-US" dirty="0"/>
              <a:t>Time Complexity: O(</a:t>
            </a:r>
            <a:r>
              <a:rPr lang="en-US" dirty="0" err="1"/>
              <a:t>ElogE</a:t>
            </a:r>
            <a:r>
              <a:rPr lang="en-US" dirty="0"/>
              <a:t>) or O(</a:t>
            </a:r>
            <a:r>
              <a:rPr lang="en-US" dirty="0" err="1"/>
              <a:t>ElogV</a:t>
            </a:r>
            <a:r>
              <a:rPr lang="en-US" dirty="0"/>
              <a:t>). </a:t>
            </a:r>
            <a:endParaRPr lang="en-US" dirty="0" smtClean="0"/>
          </a:p>
          <a:p>
            <a:r>
              <a:rPr lang="en-US" dirty="0" smtClean="0"/>
              <a:t>Sorting </a:t>
            </a:r>
            <a:r>
              <a:rPr lang="en-US" dirty="0"/>
              <a:t>of edges takes O(</a:t>
            </a:r>
            <a:r>
              <a:rPr lang="en-US" dirty="0" err="1"/>
              <a:t>ELogE</a:t>
            </a:r>
            <a:r>
              <a:rPr lang="en-US" dirty="0"/>
              <a:t>) time. </a:t>
            </a:r>
            <a:endParaRPr lang="en-US" dirty="0" smtClean="0"/>
          </a:p>
          <a:p>
            <a:r>
              <a:rPr lang="en-US" dirty="0" smtClean="0"/>
              <a:t>After </a:t>
            </a:r>
            <a:r>
              <a:rPr lang="en-US" dirty="0"/>
              <a:t>sorting, we iterate through all edges and apply find-union algorithm. </a:t>
            </a:r>
            <a:endParaRPr lang="en-US" dirty="0" smtClean="0"/>
          </a:p>
          <a:p>
            <a:r>
              <a:rPr lang="en-US" dirty="0" smtClean="0"/>
              <a:t>The </a:t>
            </a:r>
            <a:r>
              <a:rPr lang="en-US" dirty="0"/>
              <a:t>find and union operations can take </a:t>
            </a:r>
            <a:r>
              <a:rPr lang="en-US" dirty="0" err="1"/>
              <a:t>atmost</a:t>
            </a:r>
            <a:r>
              <a:rPr lang="en-US" dirty="0"/>
              <a:t> O(</a:t>
            </a:r>
            <a:r>
              <a:rPr lang="en-US" dirty="0" err="1"/>
              <a:t>LogV</a:t>
            </a:r>
            <a:r>
              <a:rPr lang="en-US" dirty="0"/>
              <a:t>) time. So overall complexity is O(</a:t>
            </a:r>
            <a:r>
              <a:rPr lang="en-US" dirty="0" err="1"/>
              <a:t>ELogE</a:t>
            </a:r>
            <a:r>
              <a:rPr lang="en-US" dirty="0"/>
              <a:t> + </a:t>
            </a:r>
            <a:r>
              <a:rPr lang="en-US" dirty="0" err="1"/>
              <a:t>ELogV</a:t>
            </a:r>
            <a:r>
              <a:rPr lang="en-US" dirty="0"/>
              <a:t>) time. </a:t>
            </a:r>
            <a:endParaRPr lang="en-US" dirty="0" smtClean="0"/>
          </a:p>
          <a:p>
            <a:r>
              <a:rPr lang="en-US" dirty="0" smtClean="0"/>
              <a:t>The </a:t>
            </a:r>
            <a:r>
              <a:rPr lang="en-US" dirty="0"/>
              <a:t>value of E can be </a:t>
            </a:r>
            <a:r>
              <a:rPr lang="en-US" dirty="0" err="1"/>
              <a:t>atmost</a:t>
            </a:r>
            <a:r>
              <a:rPr lang="en-US" dirty="0"/>
              <a:t> O(V2), so O(</a:t>
            </a:r>
            <a:r>
              <a:rPr lang="en-US" dirty="0" err="1"/>
              <a:t>LogV</a:t>
            </a:r>
            <a:r>
              <a:rPr lang="en-US" dirty="0"/>
              <a:t>) are O(</a:t>
            </a:r>
            <a:r>
              <a:rPr lang="en-US" dirty="0" err="1"/>
              <a:t>LogE</a:t>
            </a:r>
            <a:r>
              <a:rPr lang="en-US" dirty="0"/>
              <a:t>) same. </a:t>
            </a:r>
            <a:endParaRPr lang="en-US" dirty="0" smtClean="0"/>
          </a:p>
          <a:p>
            <a:r>
              <a:rPr lang="en-US" dirty="0" smtClean="0"/>
              <a:t>Therefore</a:t>
            </a:r>
            <a:r>
              <a:rPr lang="en-US" dirty="0"/>
              <a:t>, overall time complexity is O(</a:t>
            </a:r>
            <a:r>
              <a:rPr lang="en-US" dirty="0" err="1"/>
              <a:t>ElogE</a:t>
            </a:r>
            <a:r>
              <a:rPr lang="en-US" dirty="0"/>
              <a:t>) or O(</a:t>
            </a:r>
            <a:r>
              <a:rPr lang="en-US" dirty="0" err="1"/>
              <a:t>ElogV</a:t>
            </a:r>
            <a:r>
              <a:rPr lang="en-US" dirty="0"/>
              <a:t>)</a:t>
            </a:r>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IN"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67</a:t>
            </a:fld>
            <a:endParaRPr lang="en-US"/>
          </a:p>
        </p:txBody>
      </p:sp>
    </p:spTree>
    <p:extLst>
      <p:ext uri="{BB962C8B-B14F-4D97-AF65-F5344CB8AC3E}">
        <p14:creationId xmlns:p14="http://schemas.microsoft.com/office/powerpoint/2010/main" val="217464936"/>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Prim’s algorithm </a:t>
            </a:r>
          </a:p>
        </p:txBody>
      </p:sp>
      <p:sp>
        <p:nvSpPr>
          <p:cNvPr id="3" name="Content Placeholder 2"/>
          <p:cNvSpPr>
            <a:spLocks noGrp="1"/>
          </p:cNvSpPr>
          <p:nvPr>
            <p:ph idx="1"/>
          </p:nvPr>
        </p:nvSpPr>
        <p:spPr/>
        <p:txBody>
          <a:bodyPr>
            <a:normAutofit/>
          </a:bodyPr>
          <a:lstStyle/>
          <a:p>
            <a:r>
              <a:rPr lang="en-US" dirty="0"/>
              <a:t>Like </a:t>
            </a:r>
            <a:r>
              <a:rPr lang="en-US" dirty="0" err="1"/>
              <a:t>Kruskal’s</a:t>
            </a:r>
            <a:r>
              <a:rPr lang="en-US" dirty="0"/>
              <a:t> algorithm, Prim’s algorithm is also a Greedy algorithm. </a:t>
            </a:r>
            <a:endParaRPr lang="en-US" dirty="0" smtClean="0"/>
          </a:p>
          <a:p>
            <a:r>
              <a:rPr lang="en-US" dirty="0" smtClean="0"/>
              <a:t>It </a:t>
            </a:r>
            <a:r>
              <a:rPr lang="en-US" dirty="0"/>
              <a:t>starts with an empty spanning tree. </a:t>
            </a:r>
            <a:endParaRPr lang="en-US" dirty="0" smtClean="0"/>
          </a:p>
          <a:p>
            <a:r>
              <a:rPr lang="en-US" dirty="0" smtClean="0"/>
              <a:t>The </a:t>
            </a:r>
            <a:r>
              <a:rPr lang="en-US" dirty="0"/>
              <a:t>idea is to maintain two sets of vertices. </a:t>
            </a:r>
            <a:endParaRPr lang="en-US" dirty="0" smtClean="0"/>
          </a:p>
          <a:p>
            <a:r>
              <a:rPr lang="en-US" dirty="0" smtClean="0"/>
              <a:t>The </a:t>
            </a:r>
            <a:r>
              <a:rPr lang="en-US" dirty="0"/>
              <a:t>first set contains the vertices already included in the MST, the other set contains the vertices not yet included. </a:t>
            </a:r>
            <a:endParaRPr lang="en-US" dirty="0" smtClean="0"/>
          </a:p>
        </p:txBody>
      </p:sp>
      <p:sp>
        <p:nvSpPr>
          <p:cNvPr id="4" name="Slide Number Placeholder 3"/>
          <p:cNvSpPr>
            <a:spLocks noGrp="1"/>
          </p:cNvSpPr>
          <p:nvPr>
            <p:ph type="sldNum" sz="quarter" idx="12"/>
          </p:nvPr>
        </p:nvSpPr>
        <p:spPr/>
        <p:txBody>
          <a:bodyPr/>
          <a:lstStyle/>
          <a:p>
            <a:fld id="{B6F15528-21DE-4FAA-801E-634DDDAF4B2B}" type="slidenum">
              <a:rPr lang="en-US" smtClean="0"/>
              <a:pPr/>
              <a:t>68</a:t>
            </a:fld>
            <a:endParaRPr lang="en-US"/>
          </a:p>
        </p:txBody>
      </p:sp>
    </p:spTree>
    <p:extLst>
      <p:ext uri="{BB962C8B-B14F-4D97-AF65-F5344CB8AC3E}">
        <p14:creationId xmlns:p14="http://schemas.microsoft.com/office/powerpoint/2010/main" val="4057736975"/>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Prim’s algorithm </a:t>
            </a:r>
            <a:r>
              <a:rPr lang="en-IN" dirty="0" smtClean="0"/>
              <a:t>Contd..</a:t>
            </a:r>
            <a:endParaRPr lang="en-IN" dirty="0"/>
          </a:p>
        </p:txBody>
      </p:sp>
      <p:sp>
        <p:nvSpPr>
          <p:cNvPr id="3" name="Content Placeholder 2"/>
          <p:cNvSpPr>
            <a:spLocks noGrp="1"/>
          </p:cNvSpPr>
          <p:nvPr>
            <p:ph idx="1"/>
          </p:nvPr>
        </p:nvSpPr>
        <p:spPr/>
        <p:txBody>
          <a:bodyPr/>
          <a:lstStyle/>
          <a:p>
            <a:r>
              <a:rPr lang="en-US" dirty="0"/>
              <a:t>At every step, it considers all the edges that connect the two sets, and picks the minimum weight edge from these edges. </a:t>
            </a:r>
          </a:p>
          <a:p>
            <a:r>
              <a:rPr lang="en-US" dirty="0"/>
              <a:t>After picking the edge, it moves the other endpoint of the edge to the set containing MST. </a:t>
            </a:r>
          </a:p>
          <a:p>
            <a:endParaRPr lang="en-IN"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69</a:t>
            </a:fld>
            <a:endParaRPr lang="en-US"/>
          </a:p>
        </p:txBody>
      </p:sp>
    </p:spTree>
    <p:extLst>
      <p:ext uri="{BB962C8B-B14F-4D97-AF65-F5344CB8AC3E}">
        <p14:creationId xmlns:p14="http://schemas.microsoft.com/office/powerpoint/2010/main" val="196292215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Knapsack Problem</a:t>
            </a:r>
            <a:endParaRPr lang="en-IN" dirty="0"/>
          </a:p>
        </p:txBody>
      </p:sp>
      <p:sp>
        <p:nvSpPr>
          <p:cNvPr id="3" name="Content Placeholder 2"/>
          <p:cNvSpPr>
            <a:spLocks noGrp="1"/>
          </p:cNvSpPr>
          <p:nvPr>
            <p:ph idx="1"/>
          </p:nvPr>
        </p:nvSpPr>
        <p:spPr/>
        <p:txBody>
          <a:bodyPr>
            <a:normAutofit fontScale="77500" lnSpcReduction="20000"/>
          </a:bodyPr>
          <a:lstStyle/>
          <a:p>
            <a:pPr fontAlgn="base"/>
            <a:r>
              <a:rPr lang="en-IN" dirty="0"/>
              <a:t>You are given the following-</a:t>
            </a:r>
          </a:p>
          <a:p>
            <a:pPr lvl="0" fontAlgn="base"/>
            <a:r>
              <a:rPr lang="en-IN" dirty="0"/>
              <a:t>A knapsack (kind of shoulder bag) with limited weight capacity.</a:t>
            </a:r>
          </a:p>
          <a:p>
            <a:pPr lvl="0" fontAlgn="base"/>
            <a:r>
              <a:rPr lang="en-IN" dirty="0"/>
              <a:t>Few items each having some weight and value.</a:t>
            </a:r>
          </a:p>
          <a:p>
            <a:pPr marL="0" indent="0" fontAlgn="base">
              <a:buNone/>
            </a:pPr>
            <a:endParaRPr lang="en-IN" dirty="0"/>
          </a:p>
          <a:p>
            <a:pPr fontAlgn="base"/>
            <a:r>
              <a:rPr lang="en-IN" b="1" dirty="0"/>
              <a:t>The problem states-</a:t>
            </a:r>
            <a:endParaRPr lang="en-IN" dirty="0"/>
          </a:p>
          <a:p>
            <a:pPr fontAlgn="base"/>
            <a:r>
              <a:rPr lang="en-IN" dirty="0"/>
              <a:t>Which items should be placed into the knapsack such </a:t>
            </a:r>
            <a:r>
              <a:rPr lang="en-IN" dirty="0" smtClean="0"/>
              <a:t>that</a:t>
            </a:r>
            <a:endParaRPr lang="en-IN" dirty="0"/>
          </a:p>
          <a:p>
            <a:pPr marL="0" lvl="0" indent="0" fontAlgn="base">
              <a:buNone/>
            </a:pPr>
            <a:r>
              <a:rPr lang="en-IN" dirty="0"/>
              <a:t>t</a:t>
            </a:r>
            <a:r>
              <a:rPr lang="en-IN" dirty="0" smtClean="0"/>
              <a:t>he </a:t>
            </a:r>
            <a:r>
              <a:rPr lang="en-IN" dirty="0"/>
              <a:t>value or profit obtained by putting the items into the knapsack is maximum.</a:t>
            </a:r>
          </a:p>
          <a:p>
            <a:pPr lvl="0" fontAlgn="base"/>
            <a:r>
              <a:rPr lang="en-IN" dirty="0"/>
              <a:t>And the weight limit of the knapsack does not </a:t>
            </a:r>
            <a:r>
              <a:rPr lang="en-IN" dirty="0" smtClean="0"/>
              <a:t>exceed the capacity.</a:t>
            </a:r>
            <a:endParaRPr lang="en-IN" dirty="0"/>
          </a:p>
          <a:p>
            <a:pPr marL="0" indent="0" fontAlgn="base">
              <a:buNone/>
            </a:pPr>
            <a:r>
              <a:rPr lang="en-IN" dirty="0"/>
              <a:t> </a:t>
            </a:r>
          </a:p>
          <a:p>
            <a:endParaRPr lang="en-IN"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7</a:t>
            </a:fld>
            <a:endParaRPr lang="en-US"/>
          </a:p>
        </p:txBody>
      </p:sp>
    </p:spTree>
    <p:extLst>
      <p:ext uri="{BB962C8B-B14F-4D97-AF65-F5344CB8AC3E}">
        <p14:creationId xmlns:p14="http://schemas.microsoft.com/office/powerpoint/2010/main" val="2425427873"/>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Prim’s algorithm Contd..</a:t>
            </a:r>
          </a:p>
        </p:txBody>
      </p:sp>
      <p:sp>
        <p:nvSpPr>
          <p:cNvPr id="3" name="Content Placeholder 2"/>
          <p:cNvSpPr>
            <a:spLocks noGrp="1"/>
          </p:cNvSpPr>
          <p:nvPr>
            <p:ph idx="1"/>
          </p:nvPr>
        </p:nvSpPr>
        <p:spPr/>
        <p:txBody>
          <a:bodyPr>
            <a:normAutofit fontScale="92500"/>
          </a:bodyPr>
          <a:lstStyle/>
          <a:p>
            <a:r>
              <a:rPr lang="en-US" dirty="0"/>
              <a:t>A group of edges that connects two set of vertices in a graph is called cut in graph theory. </a:t>
            </a:r>
            <a:endParaRPr lang="en-US" dirty="0" smtClean="0"/>
          </a:p>
          <a:p>
            <a:r>
              <a:rPr lang="en-US" dirty="0" smtClean="0"/>
              <a:t>So</a:t>
            </a:r>
            <a:r>
              <a:rPr lang="en-US" dirty="0"/>
              <a:t>, at every step of Prim’s algorithm, </a:t>
            </a:r>
            <a:endParaRPr lang="en-US" dirty="0" smtClean="0"/>
          </a:p>
          <a:p>
            <a:pPr marL="0" indent="0">
              <a:buNone/>
            </a:pPr>
            <a:r>
              <a:rPr lang="en-US" dirty="0" smtClean="0"/>
              <a:t>1. It finds </a:t>
            </a:r>
            <a:r>
              <a:rPr lang="en-US" dirty="0"/>
              <a:t>a cut (of two sets, one contains the vertices already included in MST and other contains rest of the </a:t>
            </a:r>
            <a:r>
              <a:rPr lang="en-US" dirty="0" smtClean="0"/>
              <a:t>vertices).</a:t>
            </a:r>
          </a:p>
          <a:p>
            <a:pPr marL="0" indent="0">
              <a:buNone/>
            </a:pPr>
            <a:r>
              <a:rPr lang="en-US" dirty="0" smtClean="0"/>
              <a:t>2. It picks </a:t>
            </a:r>
            <a:r>
              <a:rPr lang="en-US" dirty="0"/>
              <a:t>the minimum weight edge from the cut and </a:t>
            </a:r>
            <a:r>
              <a:rPr lang="en-US" dirty="0" smtClean="0"/>
              <a:t>includes </a:t>
            </a:r>
            <a:r>
              <a:rPr lang="en-US" dirty="0"/>
              <a:t>this vertex to MST Set (the set that contains already included vertices).</a:t>
            </a:r>
            <a:endParaRPr lang="en-IN"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70</a:t>
            </a:fld>
            <a:endParaRPr lang="en-US"/>
          </a:p>
        </p:txBody>
      </p:sp>
    </p:spTree>
    <p:extLst>
      <p:ext uri="{BB962C8B-B14F-4D97-AF65-F5344CB8AC3E}">
        <p14:creationId xmlns:p14="http://schemas.microsoft.com/office/powerpoint/2010/main" val="768130563"/>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Prim’s algorithm Contd..</a:t>
            </a:r>
          </a:p>
        </p:txBody>
      </p:sp>
      <p:sp>
        <p:nvSpPr>
          <p:cNvPr id="3" name="Content Placeholder 2"/>
          <p:cNvSpPr>
            <a:spLocks noGrp="1"/>
          </p:cNvSpPr>
          <p:nvPr>
            <p:ph idx="1"/>
          </p:nvPr>
        </p:nvSpPr>
        <p:spPr/>
        <p:txBody>
          <a:bodyPr>
            <a:normAutofit lnSpcReduction="10000"/>
          </a:bodyPr>
          <a:lstStyle/>
          <a:p>
            <a:r>
              <a:rPr lang="en-US" dirty="0"/>
              <a:t>The idea behind Prim’s algorithm is simple, a spanning tree means all vertices must be connected. </a:t>
            </a:r>
            <a:endParaRPr lang="en-US" dirty="0" smtClean="0"/>
          </a:p>
          <a:p>
            <a:r>
              <a:rPr lang="en-US" dirty="0" smtClean="0"/>
              <a:t>So </a:t>
            </a:r>
            <a:r>
              <a:rPr lang="en-US" dirty="0"/>
              <a:t>the two disjoint subsets (discussed above) of vertices must be connected to make a Spanning Tree. </a:t>
            </a:r>
            <a:endParaRPr lang="en-US" dirty="0" smtClean="0"/>
          </a:p>
          <a:p>
            <a:r>
              <a:rPr lang="en-US" dirty="0" smtClean="0"/>
              <a:t>And </a:t>
            </a:r>
            <a:r>
              <a:rPr lang="en-US" dirty="0"/>
              <a:t>they must be connected with the minimum weight edge to make it a Minimum Spanning Tree.</a:t>
            </a:r>
            <a:endParaRPr lang="en-IN"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71</a:t>
            </a:fld>
            <a:endParaRPr lang="en-US"/>
          </a:p>
        </p:txBody>
      </p:sp>
    </p:spTree>
    <p:extLst>
      <p:ext uri="{BB962C8B-B14F-4D97-AF65-F5344CB8AC3E}">
        <p14:creationId xmlns:p14="http://schemas.microsoft.com/office/powerpoint/2010/main" val="154160863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Prim’s algorithm Contd..</a:t>
            </a:r>
          </a:p>
        </p:txBody>
      </p:sp>
      <p:sp>
        <p:nvSpPr>
          <p:cNvPr id="3" name="Content Placeholder 2"/>
          <p:cNvSpPr>
            <a:spLocks noGrp="1"/>
          </p:cNvSpPr>
          <p:nvPr>
            <p:ph idx="1"/>
          </p:nvPr>
        </p:nvSpPr>
        <p:spPr/>
        <p:txBody>
          <a:bodyPr>
            <a:normAutofit fontScale="92500" lnSpcReduction="20000"/>
          </a:bodyPr>
          <a:lstStyle/>
          <a:p>
            <a:r>
              <a:rPr lang="en-US" b="1" i="1" dirty="0"/>
              <a:t>Algorithm</a:t>
            </a:r>
            <a:r>
              <a:rPr lang="en-US" dirty="0"/>
              <a:t> </a:t>
            </a:r>
            <a:br>
              <a:rPr lang="en-US" dirty="0"/>
            </a:br>
            <a:r>
              <a:rPr lang="en-US" b="1" dirty="0"/>
              <a:t>1)</a:t>
            </a:r>
            <a:r>
              <a:rPr lang="en-US" dirty="0"/>
              <a:t> Create a set </a:t>
            </a:r>
            <a:r>
              <a:rPr lang="en-US" i="1" dirty="0" err="1"/>
              <a:t>mstSet</a:t>
            </a:r>
            <a:r>
              <a:rPr lang="en-US" dirty="0"/>
              <a:t> that keeps track of vertices already included in MST. </a:t>
            </a:r>
            <a:br>
              <a:rPr lang="en-US" dirty="0"/>
            </a:br>
            <a:r>
              <a:rPr lang="en-US" b="1" dirty="0"/>
              <a:t>2)</a:t>
            </a:r>
            <a:r>
              <a:rPr lang="en-US" dirty="0"/>
              <a:t> Assign a key value to all vertices in the input graph. Initialize all key values as INFINITE. Assign key value as 0 for the first </a:t>
            </a:r>
            <a:r>
              <a:rPr lang="en-US" dirty="0" smtClean="0"/>
              <a:t>vertex, so </a:t>
            </a:r>
            <a:r>
              <a:rPr lang="en-US" dirty="0"/>
              <a:t>that it is picked first. </a:t>
            </a:r>
            <a:br>
              <a:rPr lang="en-US" dirty="0"/>
            </a:br>
            <a:r>
              <a:rPr lang="en-US" b="1" dirty="0"/>
              <a:t>3)</a:t>
            </a:r>
            <a:r>
              <a:rPr lang="en-US" dirty="0"/>
              <a:t> While </a:t>
            </a:r>
            <a:r>
              <a:rPr lang="en-US" dirty="0" err="1"/>
              <a:t>mstSet</a:t>
            </a:r>
            <a:r>
              <a:rPr lang="en-US" dirty="0"/>
              <a:t> doesn’t include all vertices </a:t>
            </a:r>
            <a:br>
              <a:rPr lang="en-US" dirty="0"/>
            </a:br>
            <a:r>
              <a:rPr lang="en-US" dirty="0"/>
              <a:t>….</a:t>
            </a:r>
            <a:r>
              <a:rPr lang="en-US" b="1" dirty="0"/>
              <a:t>a)</a:t>
            </a:r>
            <a:r>
              <a:rPr lang="en-US" dirty="0"/>
              <a:t> Pick a vertex </a:t>
            </a:r>
            <a:r>
              <a:rPr lang="en-US" i="1" dirty="0"/>
              <a:t>u</a:t>
            </a:r>
            <a:r>
              <a:rPr lang="en-US" dirty="0"/>
              <a:t> which is not there in </a:t>
            </a:r>
            <a:r>
              <a:rPr lang="en-US" i="1" dirty="0" err="1"/>
              <a:t>mstSet</a:t>
            </a:r>
            <a:r>
              <a:rPr lang="en-US" i="1" dirty="0"/>
              <a:t> </a:t>
            </a:r>
            <a:r>
              <a:rPr lang="en-US" dirty="0"/>
              <a:t>and has minimum key value. </a:t>
            </a:r>
            <a:br>
              <a:rPr lang="en-US" dirty="0"/>
            </a:br>
            <a:r>
              <a:rPr lang="en-US" dirty="0"/>
              <a:t>….</a:t>
            </a:r>
            <a:r>
              <a:rPr lang="en-US" b="1" dirty="0"/>
              <a:t>b)</a:t>
            </a:r>
            <a:r>
              <a:rPr lang="en-US" dirty="0"/>
              <a:t> Include </a:t>
            </a:r>
            <a:r>
              <a:rPr lang="en-US" i="1" dirty="0"/>
              <a:t>u </a:t>
            </a:r>
            <a:r>
              <a:rPr lang="en-US" dirty="0"/>
              <a:t>to </a:t>
            </a:r>
            <a:r>
              <a:rPr lang="en-US" dirty="0" err="1"/>
              <a:t>mstSet</a:t>
            </a:r>
            <a:r>
              <a:rPr lang="en-US" dirty="0"/>
              <a:t>. </a:t>
            </a:r>
            <a:endParaRPr lang="en-IN"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72</a:t>
            </a:fld>
            <a:endParaRPr lang="en-US"/>
          </a:p>
        </p:txBody>
      </p:sp>
    </p:spTree>
    <p:extLst>
      <p:ext uri="{BB962C8B-B14F-4D97-AF65-F5344CB8AC3E}">
        <p14:creationId xmlns:p14="http://schemas.microsoft.com/office/powerpoint/2010/main" val="383280351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Prim’s algorithm Contd..</a:t>
            </a:r>
          </a:p>
        </p:txBody>
      </p:sp>
      <p:sp>
        <p:nvSpPr>
          <p:cNvPr id="3" name="Content Placeholder 2"/>
          <p:cNvSpPr>
            <a:spLocks noGrp="1"/>
          </p:cNvSpPr>
          <p:nvPr>
            <p:ph idx="1"/>
          </p:nvPr>
        </p:nvSpPr>
        <p:spPr/>
        <p:txBody>
          <a:bodyPr>
            <a:normAutofit/>
          </a:bodyPr>
          <a:lstStyle/>
          <a:p>
            <a:pPr marL="0" indent="0">
              <a:buNone/>
            </a:pPr>
            <a:r>
              <a:rPr lang="en-US" dirty="0"/>
              <a:t>c) Update key value of all adjacent vertices of u. </a:t>
            </a:r>
            <a:endParaRPr lang="en-US" dirty="0" smtClean="0"/>
          </a:p>
          <a:p>
            <a:r>
              <a:rPr lang="en-US" dirty="0" smtClean="0"/>
              <a:t>To </a:t>
            </a:r>
            <a:r>
              <a:rPr lang="en-US" dirty="0"/>
              <a:t>update the key values, iterate through all adjacent vertices. </a:t>
            </a:r>
            <a:endParaRPr lang="en-US" dirty="0" smtClean="0"/>
          </a:p>
          <a:p>
            <a:r>
              <a:rPr lang="en-US" dirty="0" smtClean="0"/>
              <a:t>For </a:t>
            </a:r>
            <a:r>
              <a:rPr lang="en-US" dirty="0"/>
              <a:t>every adjacent vertex v, if weight of edge u-v is less than the previous key value of v, update the key value as weight of </a:t>
            </a:r>
            <a:r>
              <a:rPr lang="en-US" dirty="0" smtClean="0"/>
              <a:t>u-v.</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73</a:t>
            </a:fld>
            <a:endParaRPr lang="en-US"/>
          </a:p>
        </p:txBody>
      </p:sp>
    </p:spTree>
    <p:extLst>
      <p:ext uri="{BB962C8B-B14F-4D97-AF65-F5344CB8AC3E}">
        <p14:creationId xmlns:p14="http://schemas.microsoft.com/office/powerpoint/2010/main" val="365557846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Prim’s algorithm Contd..</a:t>
            </a:r>
          </a:p>
        </p:txBody>
      </p:sp>
      <p:sp>
        <p:nvSpPr>
          <p:cNvPr id="3" name="Content Placeholder 2"/>
          <p:cNvSpPr>
            <a:spLocks noGrp="1"/>
          </p:cNvSpPr>
          <p:nvPr>
            <p:ph idx="1"/>
          </p:nvPr>
        </p:nvSpPr>
        <p:spPr/>
        <p:txBody>
          <a:bodyPr/>
          <a:lstStyle/>
          <a:p>
            <a:r>
              <a:rPr lang="en-US" dirty="0"/>
              <a:t>The idea of using key values is to pick the minimum weight edge from cut. </a:t>
            </a:r>
            <a:endParaRPr lang="en-US" dirty="0" smtClean="0"/>
          </a:p>
          <a:p>
            <a:r>
              <a:rPr lang="en-US" dirty="0" smtClean="0"/>
              <a:t>The </a:t>
            </a:r>
            <a:r>
              <a:rPr lang="en-US" dirty="0"/>
              <a:t>key values are used only for vertices which are not yet included in MST, the key value for these vertices indicate the minimum weight edges connecting them to the set of vertices included in MST. </a:t>
            </a:r>
          </a:p>
          <a:p>
            <a:endParaRPr lang="en-IN"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74</a:t>
            </a:fld>
            <a:endParaRPr lang="en-US"/>
          </a:p>
        </p:txBody>
      </p:sp>
    </p:spTree>
    <p:extLst>
      <p:ext uri="{BB962C8B-B14F-4D97-AF65-F5344CB8AC3E}">
        <p14:creationId xmlns:p14="http://schemas.microsoft.com/office/powerpoint/2010/main" val="395245951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Prim’s algorithm Contd..</a:t>
            </a:r>
          </a:p>
        </p:txBody>
      </p:sp>
      <p:sp>
        <p:nvSpPr>
          <p:cNvPr id="3" name="Content Placeholder 2"/>
          <p:cNvSpPr>
            <a:spLocks noGrp="1"/>
          </p:cNvSpPr>
          <p:nvPr>
            <p:ph idx="1"/>
          </p:nvPr>
        </p:nvSpPr>
        <p:spPr/>
        <p:txBody>
          <a:bodyPr/>
          <a:lstStyle/>
          <a:p>
            <a:r>
              <a:rPr lang="en-US" dirty="0"/>
              <a:t>Let us understand with the following example: </a:t>
            </a:r>
            <a:endParaRPr lang="en-US" dirty="0" smtClean="0"/>
          </a:p>
          <a:p>
            <a:pPr marL="0" indent="0">
              <a:buNone/>
            </a:pPr>
            <a:endParaRPr lang="en-IN"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75</a:t>
            </a:fld>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1967" y="2743200"/>
            <a:ext cx="6800850" cy="3171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8802636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Prim’s algorithm Contd..</a:t>
            </a:r>
          </a:p>
        </p:txBody>
      </p:sp>
      <p:sp>
        <p:nvSpPr>
          <p:cNvPr id="3" name="Content Placeholder 2"/>
          <p:cNvSpPr>
            <a:spLocks noGrp="1"/>
          </p:cNvSpPr>
          <p:nvPr>
            <p:ph idx="1"/>
          </p:nvPr>
        </p:nvSpPr>
        <p:spPr/>
        <p:txBody>
          <a:bodyPr>
            <a:normAutofit/>
          </a:bodyPr>
          <a:lstStyle/>
          <a:p>
            <a:r>
              <a:rPr lang="en-US" dirty="0"/>
              <a:t>The set </a:t>
            </a:r>
            <a:r>
              <a:rPr lang="en-US" dirty="0" err="1"/>
              <a:t>mstSet</a:t>
            </a:r>
            <a:r>
              <a:rPr lang="en-US" dirty="0"/>
              <a:t> is initially empty and keys assigned to vertices are {0, INF, INF, INF, INF, INF, INF, INF} where INF indicates infinite. </a:t>
            </a:r>
            <a:endParaRPr lang="en-US" dirty="0" smtClean="0"/>
          </a:p>
          <a:p>
            <a:r>
              <a:rPr lang="en-US" dirty="0" smtClean="0"/>
              <a:t>Now </a:t>
            </a:r>
            <a:r>
              <a:rPr lang="en-US" dirty="0"/>
              <a:t>pick the vertex with the minimum key value. The vertex 0 is picked, include it in </a:t>
            </a:r>
            <a:r>
              <a:rPr lang="en-US" dirty="0" err="1"/>
              <a:t>mstSet</a:t>
            </a:r>
            <a:r>
              <a:rPr lang="en-US" dirty="0"/>
              <a:t>. </a:t>
            </a:r>
            <a:endParaRPr lang="en-US" dirty="0" smtClean="0"/>
          </a:p>
        </p:txBody>
      </p:sp>
      <p:sp>
        <p:nvSpPr>
          <p:cNvPr id="4" name="Slide Number Placeholder 3"/>
          <p:cNvSpPr>
            <a:spLocks noGrp="1"/>
          </p:cNvSpPr>
          <p:nvPr>
            <p:ph type="sldNum" sz="quarter" idx="12"/>
          </p:nvPr>
        </p:nvSpPr>
        <p:spPr/>
        <p:txBody>
          <a:bodyPr/>
          <a:lstStyle/>
          <a:p>
            <a:fld id="{B6F15528-21DE-4FAA-801E-634DDDAF4B2B}" type="slidenum">
              <a:rPr lang="en-US" smtClean="0"/>
              <a:pPr/>
              <a:t>76</a:t>
            </a:fld>
            <a:endParaRPr lang="en-US"/>
          </a:p>
        </p:txBody>
      </p:sp>
    </p:spTree>
    <p:extLst>
      <p:ext uri="{BB962C8B-B14F-4D97-AF65-F5344CB8AC3E}">
        <p14:creationId xmlns:p14="http://schemas.microsoft.com/office/powerpoint/2010/main" val="290498668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Prim’s algorithm Contd..</a:t>
            </a:r>
          </a:p>
        </p:txBody>
      </p:sp>
      <p:sp>
        <p:nvSpPr>
          <p:cNvPr id="3" name="Content Placeholder 2"/>
          <p:cNvSpPr>
            <a:spLocks noGrp="1"/>
          </p:cNvSpPr>
          <p:nvPr>
            <p:ph idx="1"/>
          </p:nvPr>
        </p:nvSpPr>
        <p:spPr/>
        <p:txBody>
          <a:bodyPr>
            <a:normAutofit fontScale="92500" lnSpcReduction="20000"/>
          </a:bodyPr>
          <a:lstStyle/>
          <a:p>
            <a:r>
              <a:rPr lang="en-US" dirty="0"/>
              <a:t>So </a:t>
            </a:r>
            <a:r>
              <a:rPr lang="en-US" dirty="0" err="1"/>
              <a:t>mstSet</a:t>
            </a:r>
            <a:r>
              <a:rPr lang="en-US" dirty="0"/>
              <a:t> becomes {0}. After including to </a:t>
            </a:r>
            <a:r>
              <a:rPr lang="en-US" dirty="0" err="1"/>
              <a:t>mstSet</a:t>
            </a:r>
            <a:r>
              <a:rPr lang="en-US" dirty="0"/>
              <a:t>, update key values of adjacent vertices. </a:t>
            </a:r>
            <a:endParaRPr lang="en-US" dirty="0" smtClean="0"/>
          </a:p>
          <a:p>
            <a:r>
              <a:rPr lang="en-US" dirty="0" smtClean="0"/>
              <a:t>Adjacent </a:t>
            </a:r>
            <a:r>
              <a:rPr lang="en-US" dirty="0"/>
              <a:t>vertices of 0 are 1 and 7. </a:t>
            </a:r>
            <a:endParaRPr lang="en-US" dirty="0" smtClean="0"/>
          </a:p>
          <a:p>
            <a:r>
              <a:rPr lang="en-US" dirty="0" smtClean="0"/>
              <a:t>The </a:t>
            </a:r>
            <a:r>
              <a:rPr lang="en-US" dirty="0"/>
              <a:t>key values of 1 and 7 are updated as 4 and 8. Following </a:t>
            </a:r>
            <a:r>
              <a:rPr lang="en-US" dirty="0" err="1"/>
              <a:t>subgraph</a:t>
            </a:r>
            <a:r>
              <a:rPr lang="en-US" dirty="0"/>
              <a:t> shows vertices and their key values, only the vertices with finite key values are shown. </a:t>
            </a:r>
            <a:endParaRPr lang="en-US" dirty="0" smtClean="0"/>
          </a:p>
          <a:p>
            <a:r>
              <a:rPr lang="en-US" dirty="0" smtClean="0"/>
              <a:t>The </a:t>
            </a:r>
            <a:r>
              <a:rPr lang="en-US" dirty="0"/>
              <a:t>vertices included in MST are shown in green color.</a:t>
            </a:r>
          </a:p>
          <a:p>
            <a:pPr marL="0" indent="0">
              <a:buNone/>
            </a:pPr>
            <a:r>
              <a:rPr lang="en-US" dirty="0"/>
              <a:t> </a:t>
            </a:r>
          </a:p>
          <a:p>
            <a:endParaRPr lang="en-IN"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77</a:t>
            </a:fld>
            <a:endParaRPr lang="en-US"/>
          </a:p>
        </p:txBody>
      </p:sp>
    </p:spTree>
    <p:extLst>
      <p:ext uri="{BB962C8B-B14F-4D97-AF65-F5344CB8AC3E}">
        <p14:creationId xmlns:p14="http://schemas.microsoft.com/office/powerpoint/2010/main" val="37674197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Prim’s algorithm Contd..</a:t>
            </a:r>
          </a:p>
        </p:txBody>
      </p:sp>
      <p:sp>
        <p:nvSpPr>
          <p:cNvPr id="3" name="Content Placeholder 2"/>
          <p:cNvSpPr>
            <a:spLocks noGrp="1"/>
          </p:cNvSpPr>
          <p:nvPr>
            <p:ph idx="1"/>
          </p:nvPr>
        </p:nvSpPr>
        <p:spPr/>
        <p:txBody>
          <a:bodyPr/>
          <a:lstStyle/>
          <a:p>
            <a:endParaRPr lang="en-IN"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78</a:t>
            </a:fld>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91000" y="2767013"/>
            <a:ext cx="762000" cy="1323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7082604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Prim’s algorithm Contd..</a:t>
            </a:r>
          </a:p>
        </p:txBody>
      </p:sp>
      <p:sp>
        <p:nvSpPr>
          <p:cNvPr id="3" name="Content Placeholder 2"/>
          <p:cNvSpPr>
            <a:spLocks noGrp="1"/>
          </p:cNvSpPr>
          <p:nvPr>
            <p:ph idx="1"/>
          </p:nvPr>
        </p:nvSpPr>
        <p:spPr/>
        <p:txBody>
          <a:bodyPr/>
          <a:lstStyle/>
          <a:p>
            <a:r>
              <a:rPr lang="en-US" dirty="0"/>
              <a:t>Pick the vertex with minimum key value and not already included in MST (not in </a:t>
            </a:r>
            <a:r>
              <a:rPr lang="en-US" dirty="0" err="1"/>
              <a:t>mstSET</a:t>
            </a:r>
            <a:r>
              <a:rPr lang="en-US" dirty="0"/>
              <a:t>). </a:t>
            </a:r>
            <a:endParaRPr lang="en-US" dirty="0" smtClean="0"/>
          </a:p>
          <a:p>
            <a:r>
              <a:rPr lang="en-US" dirty="0" smtClean="0"/>
              <a:t>The </a:t>
            </a:r>
            <a:r>
              <a:rPr lang="en-US" dirty="0"/>
              <a:t>vertex 1 is picked and added to </a:t>
            </a:r>
            <a:r>
              <a:rPr lang="en-US" dirty="0" err="1"/>
              <a:t>mstSet</a:t>
            </a:r>
            <a:r>
              <a:rPr lang="en-US" dirty="0"/>
              <a:t>. So </a:t>
            </a:r>
            <a:r>
              <a:rPr lang="en-US" dirty="0" err="1"/>
              <a:t>mstSet</a:t>
            </a:r>
            <a:r>
              <a:rPr lang="en-US" dirty="0"/>
              <a:t> now becomes {0, 1}. </a:t>
            </a:r>
            <a:endParaRPr lang="en-US" dirty="0" smtClean="0"/>
          </a:p>
          <a:p>
            <a:r>
              <a:rPr lang="en-US" dirty="0" smtClean="0"/>
              <a:t>Update </a:t>
            </a:r>
            <a:r>
              <a:rPr lang="en-US" dirty="0"/>
              <a:t>the key values of adjacent vertices of 1. </a:t>
            </a:r>
            <a:endParaRPr lang="en-US" dirty="0" smtClean="0"/>
          </a:p>
          <a:p>
            <a:r>
              <a:rPr lang="en-US" dirty="0" smtClean="0"/>
              <a:t>The </a:t>
            </a:r>
            <a:r>
              <a:rPr lang="en-US" dirty="0"/>
              <a:t>key value of vertex 2 becomes 8.</a:t>
            </a:r>
          </a:p>
          <a:p>
            <a:pPr marL="0" indent="0">
              <a:buNone/>
            </a:pPr>
            <a:r>
              <a:rPr lang="en-US" dirty="0"/>
              <a:t> </a:t>
            </a:r>
            <a:endParaRPr lang="en-IN"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79</a:t>
            </a:fld>
            <a:endParaRPr lang="en-US"/>
          </a:p>
        </p:txBody>
      </p:sp>
    </p:spTree>
    <p:extLst>
      <p:ext uri="{BB962C8B-B14F-4D97-AF65-F5344CB8AC3E}">
        <p14:creationId xmlns:p14="http://schemas.microsoft.com/office/powerpoint/2010/main" val="12333048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Knapsack Problem</a:t>
            </a:r>
            <a:endParaRPr lang="en-IN" dirty="0"/>
          </a:p>
        </p:txBody>
      </p:sp>
      <p:pic>
        <p:nvPicPr>
          <p:cNvPr id="4" name="Content Placeholder 3" descr="https://www.gatevidyalay.com/wp-content/uploads/2018/03/Knapsack-Problem.png"/>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bwMode="auto">
          <a:xfrm>
            <a:off x="2438400" y="1905000"/>
            <a:ext cx="3533775" cy="3552825"/>
          </a:xfrm>
          <a:prstGeom prst="rect">
            <a:avLst/>
          </a:prstGeom>
          <a:noFill/>
          <a:ln>
            <a:noFill/>
          </a:ln>
        </p:spPr>
      </p:pic>
      <p:sp>
        <p:nvSpPr>
          <p:cNvPr id="3" name="Slide Number Placeholder 2"/>
          <p:cNvSpPr>
            <a:spLocks noGrp="1"/>
          </p:cNvSpPr>
          <p:nvPr>
            <p:ph type="sldNum" sz="quarter" idx="12"/>
          </p:nvPr>
        </p:nvSpPr>
        <p:spPr/>
        <p:txBody>
          <a:bodyPr/>
          <a:lstStyle/>
          <a:p>
            <a:fld id="{B6F15528-21DE-4FAA-801E-634DDDAF4B2B}" type="slidenum">
              <a:rPr lang="en-US" smtClean="0"/>
              <a:pPr/>
              <a:t>8</a:t>
            </a:fld>
            <a:endParaRPr lang="en-US"/>
          </a:p>
        </p:txBody>
      </p:sp>
    </p:spTree>
    <p:extLst>
      <p:ext uri="{BB962C8B-B14F-4D97-AF65-F5344CB8AC3E}">
        <p14:creationId xmlns:p14="http://schemas.microsoft.com/office/powerpoint/2010/main" val="1432372181"/>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Prim’s algorithm Contd..</a:t>
            </a:r>
          </a:p>
        </p:txBody>
      </p:sp>
      <p:sp>
        <p:nvSpPr>
          <p:cNvPr id="3" name="Content Placeholder 2"/>
          <p:cNvSpPr>
            <a:spLocks noGrp="1"/>
          </p:cNvSpPr>
          <p:nvPr>
            <p:ph idx="1"/>
          </p:nvPr>
        </p:nvSpPr>
        <p:spPr/>
        <p:txBody>
          <a:bodyPr/>
          <a:lstStyle/>
          <a:p>
            <a:endParaRPr lang="en-IN"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80</a:t>
            </a:fld>
            <a:endParaRPr 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57625" y="2767013"/>
            <a:ext cx="1428750" cy="1323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062494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Prim’s algorithm Contd..</a:t>
            </a:r>
          </a:p>
        </p:txBody>
      </p:sp>
      <p:sp>
        <p:nvSpPr>
          <p:cNvPr id="3" name="Content Placeholder 2"/>
          <p:cNvSpPr>
            <a:spLocks noGrp="1"/>
          </p:cNvSpPr>
          <p:nvPr>
            <p:ph idx="1"/>
          </p:nvPr>
        </p:nvSpPr>
        <p:spPr/>
        <p:txBody>
          <a:bodyPr>
            <a:normAutofit lnSpcReduction="10000"/>
          </a:bodyPr>
          <a:lstStyle/>
          <a:p>
            <a:r>
              <a:rPr lang="en-US" dirty="0"/>
              <a:t>Pick the vertex with minimum key value and not already included in MST (not in </a:t>
            </a:r>
            <a:r>
              <a:rPr lang="en-US" dirty="0" err="1"/>
              <a:t>mstSET</a:t>
            </a:r>
            <a:r>
              <a:rPr lang="en-US" dirty="0"/>
              <a:t>). </a:t>
            </a:r>
            <a:endParaRPr lang="en-US" dirty="0" smtClean="0"/>
          </a:p>
          <a:p>
            <a:r>
              <a:rPr lang="en-US" dirty="0" smtClean="0"/>
              <a:t>We </a:t>
            </a:r>
            <a:r>
              <a:rPr lang="en-US" dirty="0"/>
              <a:t>can either pick vertex 7 or vertex 2, let vertex 7 is picked. </a:t>
            </a:r>
            <a:endParaRPr lang="en-US" dirty="0" smtClean="0"/>
          </a:p>
          <a:p>
            <a:r>
              <a:rPr lang="en-US" dirty="0" smtClean="0"/>
              <a:t>So </a:t>
            </a:r>
            <a:r>
              <a:rPr lang="en-US" dirty="0" err="1"/>
              <a:t>mstSet</a:t>
            </a:r>
            <a:r>
              <a:rPr lang="en-US" dirty="0"/>
              <a:t> now becomes {0, 1, 7}. </a:t>
            </a:r>
            <a:endParaRPr lang="en-US" dirty="0" smtClean="0"/>
          </a:p>
          <a:p>
            <a:r>
              <a:rPr lang="en-US" dirty="0" smtClean="0"/>
              <a:t>Update </a:t>
            </a:r>
            <a:r>
              <a:rPr lang="en-US" dirty="0"/>
              <a:t>the key values of adjacent vertices of 7. </a:t>
            </a:r>
            <a:endParaRPr lang="en-US" dirty="0" smtClean="0"/>
          </a:p>
          <a:p>
            <a:r>
              <a:rPr lang="en-US" dirty="0" smtClean="0"/>
              <a:t>The </a:t>
            </a:r>
            <a:r>
              <a:rPr lang="en-US" dirty="0"/>
              <a:t>key value of vertex 6 and 8 becomes finite (1 and 7 respectively). </a:t>
            </a:r>
          </a:p>
          <a:p>
            <a:pPr marL="0" indent="0">
              <a:buNone/>
            </a:pPr>
            <a:endParaRPr lang="en-US" dirty="0"/>
          </a:p>
          <a:p>
            <a:endParaRPr lang="en-US" dirty="0"/>
          </a:p>
          <a:p>
            <a:endParaRPr lang="en-IN"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81</a:t>
            </a:fld>
            <a:endParaRPr lang="en-US"/>
          </a:p>
        </p:txBody>
      </p:sp>
    </p:spTree>
    <p:extLst>
      <p:ext uri="{BB962C8B-B14F-4D97-AF65-F5344CB8AC3E}">
        <p14:creationId xmlns:p14="http://schemas.microsoft.com/office/powerpoint/2010/main" val="105947335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Prim’s algorithm Contd..</a:t>
            </a:r>
          </a:p>
        </p:txBody>
      </p:sp>
      <p:sp>
        <p:nvSpPr>
          <p:cNvPr id="3" name="Content Placeholder 2"/>
          <p:cNvSpPr>
            <a:spLocks noGrp="1"/>
          </p:cNvSpPr>
          <p:nvPr>
            <p:ph idx="1"/>
          </p:nvPr>
        </p:nvSpPr>
        <p:spPr/>
        <p:txBody>
          <a:bodyPr/>
          <a:lstStyle/>
          <a:p>
            <a:endParaRPr lang="en-IN"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82</a:t>
            </a:fld>
            <a:endParaRPr lang="en-US"/>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57625" y="2767013"/>
            <a:ext cx="1428750" cy="1323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54153679"/>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Prim’s algorithm Contd..</a:t>
            </a:r>
          </a:p>
        </p:txBody>
      </p:sp>
      <p:sp>
        <p:nvSpPr>
          <p:cNvPr id="3" name="Content Placeholder 2"/>
          <p:cNvSpPr>
            <a:spLocks noGrp="1"/>
          </p:cNvSpPr>
          <p:nvPr>
            <p:ph idx="1"/>
          </p:nvPr>
        </p:nvSpPr>
        <p:spPr/>
        <p:txBody>
          <a:bodyPr/>
          <a:lstStyle/>
          <a:p>
            <a:r>
              <a:rPr lang="en-US" dirty="0" smtClean="0"/>
              <a:t>Pick </a:t>
            </a:r>
            <a:r>
              <a:rPr lang="en-US" dirty="0"/>
              <a:t>the vertex with minimum key value and not already included in MST (not in </a:t>
            </a:r>
            <a:r>
              <a:rPr lang="en-US" dirty="0" err="1"/>
              <a:t>mstSET</a:t>
            </a:r>
            <a:r>
              <a:rPr lang="en-US" dirty="0"/>
              <a:t>). </a:t>
            </a:r>
            <a:endParaRPr lang="en-US" dirty="0" smtClean="0"/>
          </a:p>
          <a:p>
            <a:r>
              <a:rPr lang="en-US" dirty="0" smtClean="0"/>
              <a:t>Vertex </a:t>
            </a:r>
            <a:r>
              <a:rPr lang="en-US" dirty="0"/>
              <a:t>6 is picked. </a:t>
            </a:r>
            <a:endParaRPr lang="en-US" dirty="0" smtClean="0"/>
          </a:p>
          <a:p>
            <a:r>
              <a:rPr lang="en-US" dirty="0" smtClean="0"/>
              <a:t>So </a:t>
            </a:r>
            <a:r>
              <a:rPr lang="en-US" dirty="0" err="1"/>
              <a:t>mstSet</a:t>
            </a:r>
            <a:r>
              <a:rPr lang="en-US" dirty="0"/>
              <a:t> now becomes {0, 1, 7, 6}. </a:t>
            </a:r>
            <a:endParaRPr lang="en-US" dirty="0" smtClean="0"/>
          </a:p>
          <a:p>
            <a:r>
              <a:rPr lang="en-US" dirty="0" smtClean="0"/>
              <a:t>Update </a:t>
            </a:r>
            <a:r>
              <a:rPr lang="en-US" dirty="0"/>
              <a:t>the key values of adjacent vertices of 6. </a:t>
            </a:r>
            <a:endParaRPr lang="en-US" dirty="0" smtClean="0"/>
          </a:p>
          <a:p>
            <a:r>
              <a:rPr lang="en-US" dirty="0" smtClean="0"/>
              <a:t>The </a:t>
            </a:r>
            <a:r>
              <a:rPr lang="en-US" dirty="0"/>
              <a:t>key value of vertex 5 and 8 are updated.</a:t>
            </a:r>
            <a:endParaRPr lang="en-IN"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83</a:t>
            </a:fld>
            <a:endParaRPr lang="en-US"/>
          </a:p>
        </p:txBody>
      </p:sp>
    </p:spTree>
    <p:extLst>
      <p:ext uri="{BB962C8B-B14F-4D97-AF65-F5344CB8AC3E}">
        <p14:creationId xmlns:p14="http://schemas.microsoft.com/office/powerpoint/2010/main" val="3228235851"/>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Prim’s algorithm Contd..</a:t>
            </a:r>
          </a:p>
        </p:txBody>
      </p:sp>
      <p:sp>
        <p:nvSpPr>
          <p:cNvPr id="3" name="Content Placeholder 2"/>
          <p:cNvSpPr>
            <a:spLocks noGrp="1"/>
          </p:cNvSpPr>
          <p:nvPr>
            <p:ph idx="1"/>
          </p:nvPr>
        </p:nvSpPr>
        <p:spPr/>
        <p:txBody>
          <a:bodyPr/>
          <a:lstStyle/>
          <a:p>
            <a:endParaRPr lang="en-IN"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84</a:t>
            </a:fld>
            <a:endParaRPr lang="en-US"/>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71875" y="2767013"/>
            <a:ext cx="2000250" cy="1323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65084010"/>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Prim’s algorithm Contd..</a:t>
            </a:r>
          </a:p>
        </p:txBody>
      </p:sp>
      <p:sp>
        <p:nvSpPr>
          <p:cNvPr id="3" name="Content Placeholder 2"/>
          <p:cNvSpPr>
            <a:spLocks noGrp="1"/>
          </p:cNvSpPr>
          <p:nvPr>
            <p:ph idx="1"/>
          </p:nvPr>
        </p:nvSpPr>
        <p:spPr/>
        <p:txBody>
          <a:bodyPr/>
          <a:lstStyle/>
          <a:p>
            <a:r>
              <a:rPr lang="en-US" dirty="0"/>
              <a:t>We repeat the above steps until </a:t>
            </a:r>
            <a:r>
              <a:rPr lang="en-US" dirty="0" err="1"/>
              <a:t>mstSet</a:t>
            </a:r>
            <a:r>
              <a:rPr lang="en-US" dirty="0"/>
              <a:t> includes all vertices of given graph. </a:t>
            </a:r>
            <a:endParaRPr lang="en-US" dirty="0" smtClean="0"/>
          </a:p>
          <a:p>
            <a:r>
              <a:rPr lang="en-US" dirty="0" smtClean="0"/>
              <a:t>Finally</a:t>
            </a:r>
            <a:r>
              <a:rPr lang="en-US" dirty="0"/>
              <a:t>, we get the following graph.</a:t>
            </a:r>
          </a:p>
          <a:p>
            <a:endParaRPr lang="en-IN"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85</a:t>
            </a:fld>
            <a:endParaRPr lang="en-US"/>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29000" y="4090988"/>
            <a:ext cx="2476500" cy="1323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4721902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Prim’s algorithm Contd..</a:t>
            </a:r>
          </a:p>
        </p:txBody>
      </p:sp>
      <p:sp>
        <p:nvSpPr>
          <p:cNvPr id="3" name="Content Placeholder 2"/>
          <p:cNvSpPr>
            <a:spLocks noGrp="1"/>
          </p:cNvSpPr>
          <p:nvPr>
            <p:ph idx="1"/>
          </p:nvPr>
        </p:nvSpPr>
        <p:spPr/>
        <p:txBody>
          <a:bodyPr/>
          <a:lstStyle/>
          <a:p>
            <a:r>
              <a:rPr lang="en-US" dirty="0"/>
              <a:t>Time Complexity of the above program is O(V^2). </a:t>
            </a:r>
            <a:endParaRPr lang="en-US" dirty="0" smtClean="0"/>
          </a:p>
          <a:p>
            <a:r>
              <a:rPr lang="en-US" dirty="0" smtClean="0"/>
              <a:t>If </a:t>
            </a:r>
            <a:r>
              <a:rPr lang="en-US" dirty="0"/>
              <a:t>the input graph is represented using adjacency list, then the time complexity of Prim’s algorithm can be reduced to O(E log V) with the help of binary </a:t>
            </a:r>
            <a:r>
              <a:rPr lang="en-US" dirty="0" smtClean="0"/>
              <a:t>heap.</a:t>
            </a:r>
            <a:endParaRPr lang="en-IN"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86</a:t>
            </a:fld>
            <a:endParaRPr lang="en-US"/>
          </a:p>
        </p:txBody>
      </p:sp>
    </p:spTree>
    <p:extLst>
      <p:ext uri="{BB962C8B-B14F-4D97-AF65-F5344CB8AC3E}">
        <p14:creationId xmlns:p14="http://schemas.microsoft.com/office/powerpoint/2010/main" val="3127437798"/>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Search Techniques</a:t>
            </a:r>
            <a:endParaRPr lang="en-IN" dirty="0"/>
          </a:p>
        </p:txBody>
      </p:sp>
      <p:sp>
        <p:nvSpPr>
          <p:cNvPr id="3" name="Content Placeholder 2"/>
          <p:cNvSpPr>
            <a:spLocks noGrp="1"/>
          </p:cNvSpPr>
          <p:nvPr>
            <p:ph idx="1"/>
          </p:nvPr>
        </p:nvSpPr>
        <p:spPr/>
        <p:txBody>
          <a:bodyPr/>
          <a:lstStyle/>
          <a:p>
            <a:r>
              <a:rPr lang="en-IN" dirty="0" smtClean="0"/>
              <a:t>DFS</a:t>
            </a:r>
          </a:p>
          <a:p>
            <a:r>
              <a:rPr lang="en-IN" dirty="0" smtClean="0"/>
              <a:t>BFS</a:t>
            </a:r>
          </a:p>
          <a:p>
            <a:r>
              <a:rPr lang="en-IN" dirty="0" smtClean="0"/>
              <a:t>Hill Climbing</a:t>
            </a:r>
          </a:p>
          <a:p>
            <a:r>
              <a:rPr lang="en-IN" dirty="0" smtClean="0"/>
              <a:t>Best First</a:t>
            </a:r>
          </a:p>
          <a:p>
            <a:r>
              <a:rPr lang="en-IN" dirty="0" smtClean="0"/>
              <a:t>A*</a:t>
            </a:r>
          </a:p>
          <a:p>
            <a:r>
              <a:rPr lang="en-IN" dirty="0" smtClean="0"/>
              <a:t>Genetic Algorithms</a:t>
            </a:r>
          </a:p>
          <a:p>
            <a:r>
              <a:rPr lang="en-IN" dirty="0" smtClean="0"/>
              <a:t>AO* search</a:t>
            </a:r>
          </a:p>
          <a:p>
            <a:pPr marL="0" indent="0">
              <a:buNone/>
            </a:pPr>
            <a:endParaRPr lang="en-IN" dirty="0" smtClean="0"/>
          </a:p>
          <a:p>
            <a:endParaRPr lang="en-IN"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87</a:t>
            </a:fld>
            <a:endParaRPr lang="en-US"/>
          </a:p>
        </p:txBody>
      </p:sp>
    </p:spTree>
    <p:extLst>
      <p:ext uri="{BB962C8B-B14F-4D97-AF65-F5344CB8AC3E}">
        <p14:creationId xmlns:p14="http://schemas.microsoft.com/office/powerpoint/2010/main" val="199573849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Applications</a:t>
            </a:r>
            <a:endParaRPr lang="en-IN" dirty="0"/>
          </a:p>
        </p:txBody>
      </p:sp>
      <p:sp>
        <p:nvSpPr>
          <p:cNvPr id="3" name="Content Placeholder 2"/>
          <p:cNvSpPr>
            <a:spLocks noGrp="1"/>
          </p:cNvSpPr>
          <p:nvPr>
            <p:ph idx="1"/>
          </p:nvPr>
        </p:nvSpPr>
        <p:spPr/>
        <p:txBody>
          <a:bodyPr/>
          <a:lstStyle/>
          <a:p>
            <a:r>
              <a:rPr lang="en-IN" dirty="0" smtClean="0"/>
              <a:t>Network Routing</a:t>
            </a:r>
          </a:p>
          <a:p>
            <a:r>
              <a:rPr lang="en-IN" dirty="0" smtClean="0"/>
              <a:t>Transportation</a:t>
            </a:r>
          </a:p>
          <a:p>
            <a:r>
              <a:rPr lang="en-IN" dirty="0" smtClean="0"/>
              <a:t>Cabling</a:t>
            </a:r>
          </a:p>
          <a:p>
            <a:r>
              <a:rPr lang="en-IN" dirty="0" smtClean="0"/>
              <a:t>Wiring</a:t>
            </a:r>
          </a:p>
          <a:p>
            <a:r>
              <a:rPr lang="en-IN" dirty="0" smtClean="0"/>
              <a:t>Travelling Salesman Problem</a:t>
            </a:r>
            <a:endParaRPr lang="en-IN"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88</a:t>
            </a:fld>
            <a:endParaRPr lang="en-US"/>
          </a:p>
        </p:txBody>
      </p:sp>
    </p:spTree>
    <p:extLst>
      <p:ext uri="{BB962C8B-B14F-4D97-AF65-F5344CB8AC3E}">
        <p14:creationId xmlns:p14="http://schemas.microsoft.com/office/powerpoint/2010/main" val="877454221"/>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AI Problems</a:t>
            </a:r>
            <a:endParaRPr lang="en-IN" dirty="0"/>
          </a:p>
        </p:txBody>
      </p:sp>
      <p:sp>
        <p:nvSpPr>
          <p:cNvPr id="3" name="Content Placeholder 2"/>
          <p:cNvSpPr>
            <a:spLocks noGrp="1"/>
          </p:cNvSpPr>
          <p:nvPr>
            <p:ph idx="1"/>
          </p:nvPr>
        </p:nvSpPr>
        <p:spPr/>
        <p:txBody>
          <a:bodyPr/>
          <a:lstStyle/>
          <a:p>
            <a:r>
              <a:rPr lang="en-IN" dirty="0" smtClean="0"/>
              <a:t>Missionaries and Cannibals Problem</a:t>
            </a:r>
          </a:p>
          <a:p>
            <a:r>
              <a:rPr lang="en-IN" dirty="0" smtClean="0"/>
              <a:t>Water Jug Problem</a:t>
            </a:r>
          </a:p>
          <a:p>
            <a:r>
              <a:rPr lang="en-IN" dirty="0" smtClean="0"/>
              <a:t>Eight Puzzle</a:t>
            </a:r>
          </a:p>
          <a:p>
            <a:r>
              <a:rPr lang="en-IN" dirty="0" smtClean="0"/>
              <a:t>Eight Queen’s Problem</a:t>
            </a:r>
          </a:p>
          <a:p>
            <a:r>
              <a:rPr lang="en-IN" dirty="0" smtClean="0"/>
              <a:t>Game Playing</a:t>
            </a:r>
          </a:p>
          <a:p>
            <a:r>
              <a:rPr lang="en-IN" dirty="0" err="1" smtClean="0"/>
              <a:t>Minimax</a:t>
            </a:r>
            <a:r>
              <a:rPr lang="en-IN" dirty="0" smtClean="0"/>
              <a:t> Algorithm</a:t>
            </a:r>
            <a:endParaRPr lang="en-IN"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89</a:t>
            </a:fld>
            <a:endParaRPr lang="en-US"/>
          </a:p>
        </p:txBody>
      </p:sp>
    </p:spTree>
    <p:extLst>
      <p:ext uri="{BB962C8B-B14F-4D97-AF65-F5344CB8AC3E}">
        <p14:creationId xmlns:p14="http://schemas.microsoft.com/office/powerpoint/2010/main" val="25124315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base"/>
            <a:r>
              <a:rPr lang="en-IN" b="1" u="sng" dirty="0" smtClean="0"/>
              <a:t/>
            </a:r>
            <a:br>
              <a:rPr lang="en-IN" b="1" u="sng" dirty="0" smtClean="0"/>
            </a:br>
            <a:r>
              <a:rPr lang="en-IN" b="1" u="sng" dirty="0"/>
              <a:t/>
            </a:r>
            <a:br>
              <a:rPr lang="en-IN" b="1" u="sng" dirty="0"/>
            </a:br>
            <a:r>
              <a:rPr lang="en-IN" b="1" dirty="0" smtClean="0"/>
              <a:t>Knapsack </a:t>
            </a:r>
            <a:r>
              <a:rPr lang="en-IN" b="1" dirty="0"/>
              <a:t>Problem </a:t>
            </a:r>
            <a:r>
              <a:rPr lang="en-IN" b="1" dirty="0" smtClean="0"/>
              <a:t>Variants</a:t>
            </a:r>
            <a:r>
              <a:rPr lang="en-IN" dirty="0"/>
              <a:t/>
            </a:r>
            <a:br>
              <a:rPr lang="en-IN" dirty="0"/>
            </a:br>
            <a:r>
              <a:rPr lang="en-IN" dirty="0"/>
              <a:t> </a:t>
            </a:r>
            <a:br>
              <a:rPr lang="en-IN" dirty="0"/>
            </a:br>
            <a:endParaRPr lang="en-IN" dirty="0"/>
          </a:p>
        </p:txBody>
      </p:sp>
      <p:sp>
        <p:nvSpPr>
          <p:cNvPr id="3" name="Content Placeholder 2"/>
          <p:cNvSpPr>
            <a:spLocks noGrp="1"/>
          </p:cNvSpPr>
          <p:nvPr>
            <p:ph idx="1"/>
          </p:nvPr>
        </p:nvSpPr>
        <p:spPr/>
        <p:txBody>
          <a:bodyPr>
            <a:normAutofit/>
          </a:bodyPr>
          <a:lstStyle/>
          <a:p>
            <a:pPr fontAlgn="base"/>
            <a:r>
              <a:rPr lang="en-IN" dirty="0" smtClean="0"/>
              <a:t>Knapsack </a:t>
            </a:r>
            <a:r>
              <a:rPr lang="en-IN" dirty="0"/>
              <a:t>problem has the following two variants-</a:t>
            </a:r>
          </a:p>
          <a:p>
            <a:pPr marL="0" lvl="0" indent="0" fontAlgn="base">
              <a:buNone/>
            </a:pPr>
            <a:r>
              <a:rPr lang="en-IN" dirty="0" smtClean="0"/>
              <a:t>   1.   Fractional </a:t>
            </a:r>
            <a:r>
              <a:rPr lang="en-IN" dirty="0"/>
              <a:t>Knapsack Problem</a:t>
            </a:r>
          </a:p>
          <a:p>
            <a:pPr marL="0" lvl="0" indent="0" fontAlgn="base">
              <a:buNone/>
            </a:pPr>
            <a:r>
              <a:rPr lang="en-IN" dirty="0" smtClean="0"/>
              <a:t>   2.   0/1 </a:t>
            </a:r>
            <a:r>
              <a:rPr lang="en-IN" dirty="0"/>
              <a:t>Knapsack Problem</a:t>
            </a:r>
          </a:p>
          <a:p>
            <a:pPr fontAlgn="base"/>
            <a:r>
              <a:rPr lang="en-IN" dirty="0" smtClean="0"/>
              <a:t>In </a:t>
            </a:r>
            <a:r>
              <a:rPr lang="en-IN" dirty="0"/>
              <a:t>this session, we will </a:t>
            </a:r>
            <a:r>
              <a:rPr lang="en-IN" dirty="0" smtClean="0"/>
              <a:t>see </a:t>
            </a:r>
            <a:r>
              <a:rPr lang="en-IN" dirty="0"/>
              <a:t>about 0/1 Knapsack Problem.</a:t>
            </a:r>
          </a:p>
          <a:p>
            <a:endParaRPr lang="en-IN"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9</a:t>
            </a:fld>
            <a:endParaRPr lang="en-US"/>
          </a:p>
        </p:txBody>
      </p:sp>
    </p:spTree>
    <p:extLst>
      <p:ext uri="{BB962C8B-B14F-4D97-AF65-F5344CB8AC3E}">
        <p14:creationId xmlns:p14="http://schemas.microsoft.com/office/powerpoint/2010/main" val="184165390"/>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Conclusions</a:t>
            </a:r>
            <a:endParaRPr lang="en-IN" dirty="0"/>
          </a:p>
        </p:txBody>
      </p:sp>
      <p:sp>
        <p:nvSpPr>
          <p:cNvPr id="3" name="Content Placeholder 2"/>
          <p:cNvSpPr>
            <a:spLocks noGrp="1"/>
          </p:cNvSpPr>
          <p:nvPr>
            <p:ph idx="1"/>
          </p:nvPr>
        </p:nvSpPr>
        <p:spPr/>
        <p:txBody>
          <a:bodyPr/>
          <a:lstStyle/>
          <a:p>
            <a:r>
              <a:rPr lang="en-IN" dirty="0" smtClean="0"/>
              <a:t>Single source  Single Destination.</a:t>
            </a:r>
          </a:p>
          <a:p>
            <a:r>
              <a:rPr lang="en-IN" dirty="0" smtClean="0"/>
              <a:t>Single Source multiple destinations.</a:t>
            </a:r>
          </a:p>
          <a:p>
            <a:r>
              <a:rPr lang="en-IN" dirty="0" smtClean="0"/>
              <a:t>Multiple source single destination.</a:t>
            </a:r>
          </a:p>
          <a:p>
            <a:r>
              <a:rPr lang="en-IN" dirty="0" smtClean="0"/>
              <a:t>Multiple sources multiple destinations.</a:t>
            </a:r>
          </a:p>
          <a:p>
            <a:r>
              <a:rPr lang="en-IN" dirty="0" smtClean="0"/>
              <a:t>Shortest </a:t>
            </a:r>
            <a:r>
              <a:rPr lang="en-IN" smtClean="0"/>
              <a:t>Path Algorithms.</a:t>
            </a:r>
            <a:endParaRPr lang="en-IN"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90</a:t>
            </a:fld>
            <a:endParaRPr lang="en-US"/>
          </a:p>
        </p:txBody>
      </p:sp>
    </p:spTree>
    <p:extLst>
      <p:ext uri="{BB962C8B-B14F-4D97-AF65-F5344CB8AC3E}">
        <p14:creationId xmlns:p14="http://schemas.microsoft.com/office/powerpoint/2010/main" val="1924389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313</TotalTime>
  <Words>2881</Words>
  <Application>Microsoft Office PowerPoint</Application>
  <PresentationFormat>On-screen Show (4:3)</PresentationFormat>
  <Paragraphs>655</Paragraphs>
  <Slides>90</Slides>
  <Notes>1</Notes>
  <HiddenSlides>0</HiddenSlides>
  <MMClips>0</MMClips>
  <ScaleCrop>false</ScaleCrop>
  <HeadingPairs>
    <vt:vector size="4" baseType="variant">
      <vt:variant>
        <vt:lpstr>Theme</vt:lpstr>
      </vt:variant>
      <vt:variant>
        <vt:i4>1</vt:i4>
      </vt:variant>
      <vt:variant>
        <vt:lpstr>Slide Titles</vt:lpstr>
      </vt:variant>
      <vt:variant>
        <vt:i4>90</vt:i4>
      </vt:variant>
    </vt:vector>
  </HeadingPairs>
  <TitlesOfParts>
    <vt:vector size="91" baseType="lpstr">
      <vt:lpstr>Office Theme</vt:lpstr>
      <vt:lpstr> GREEDY ALGORITHMS</vt:lpstr>
      <vt:lpstr> GREEDY ALGORITHMS </vt:lpstr>
      <vt:lpstr> GREEDY ALGORITHMS </vt:lpstr>
      <vt:lpstr> HEURISTIC SEARCH ALGORITHMS </vt:lpstr>
      <vt:lpstr>PowerPoint Presentation</vt:lpstr>
      <vt:lpstr> Coin problem </vt:lpstr>
      <vt:lpstr>Knapsack Problem</vt:lpstr>
      <vt:lpstr>Knapsack Problem</vt:lpstr>
      <vt:lpstr>  Knapsack Problem Variants   </vt:lpstr>
      <vt:lpstr> 0/1 Knapsack Problem </vt:lpstr>
      <vt:lpstr> 0/1 Knapsack Problem Using Dynamic Programming </vt:lpstr>
      <vt:lpstr> 0/1 Knapsack Problem Using Dynamic Programming Contd.. </vt:lpstr>
      <vt:lpstr> 0/1 Knapsack Problem Using Dynamic Programming Contd.. </vt:lpstr>
      <vt:lpstr>0/1 Knapsack Problem Using Dynamic Programming Contd..</vt:lpstr>
      <vt:lpstr>0/1 Knapsack Problem Using Dynamic Programming Contd..</vt:lpstr>
      <vt:lpstr>0/1 Knapsack Problem Using Dynamic Programming Contd..</vt:lpstr>
      <vt:lpstr> PRACTICE PROBLEM BASED ON 0/1 KNAPSACK PROBLEM Contd.. </vt:lpstr>
      <vt:lpstr> PRACTICE PROBLEM BASED ON 0/1 KNAPSACK PROBLEM Contd.. </vt:lpstr>
      <vt:lpstr> PRACTICE PROBLEM BASED ON 0/1 KNAPSACK PROBLEM Contd.. </vt:lpstr>
      <vt:lpstr> PRACTICE PROBLEM BASED ON 0/1 KNAPSACK PROBLEM Contd.. </vt:lpstr>
      <vt:lpstr> PRACTICE PROBLEM BASED ON 0/1 KNAPSACK PROBLEM Contd.. </vt:lpstr>
      <vt:lpstr> PRACTICE PROBLEM BASED ON 0/1 KNAPSACK PROBLEM Contd.. </vt:lpstr>
      <vt:lpstr>  Finding T(1,2)   </vt:lpstr>
      <vt:lpstr> Finding T(1,3) </vt:lpstr>
      <vt:lpstr> Finding T(1,4) </vt:lpstr>
      <vt:lpstr> Finding T(1,5) </vt:lpstr>
      <vt:lpstr> Finding T(2,1) </vt:lpstr>
      <vt:lpstr> Finding T(2,2) </vt:lpstr>
      <vt:lpstr> Finding T(2,3) </vt:lpstr>
      <vt:lpstr> Finding T(2,4) </vt:lpstr>
      <vt:lpstr>  Finding T(2,5)   </vt:lpstr>
      <vt:lpstr> PRACTICE PROBLEM BASED ON 0/1 KNAPSACK PROBLEM Contd.. </vt:lpstr>
      <vt:lpstr> PRACTICE PROBLEM BASED ON 0/1 KNAPSACK PROBLEM Contd.. </vt:lpstr>
      <vt:lpstr> PRACTICE PROBLEM BASED ON 0/1 KNAPSACK PROBLEM Contd.. </vt:lpstr>
      <vt:lpstr>  Knapsack Problem   </vt:lpstr>
      <vt:lpstr> Knapsack Problem </vt:lpstr>
      <vt:lpstr> Knapsack Problem </vt:lpstr>
      <vt:lpstr>  Fractional Knapsack Problem   </vt:lpstr>
      <vt:lpstr> Fractional Knapsack Problem Using Greedy Method </vt:lpstr>
      <vt:lpstr>  Time Complexity   </vt:lpstr>
      <vt:lpstr> PRACTICE PROBLEM BASED ON FRACTIONAL KNAPSACK PROBLEM </vt:lpstr>
      <vt:lpstr>PROBLEM BASED ON FRACTIONAL KNAPSACK PROBLEM Contd.. </vt:lpstr>
      <vt:lpstr>PROBLEM BASED ON FRACTIONAL KNAPSACK PROBLEM Contd.. </vt:lpstr>
      <vt:lpstr>PROBLEM BASED ON FRACTIONAL KNAPSACK PROBLEM Contd.. </vt:lpstr>
      <vt:lpstr>PROBLEM BASED ON FRACTIONAL KNAPSACK PROBLEM Contd.. </vt:lpstr>
      <vt:lpstr>PROBLEM BASED ON FRACTIONAL KNAPSACK PROBLEM Contd.. </vt:lpstr>
      <vt:lpstr>PROBLEM BASED ON FRACTIONAL KNAPSACK PROBLEM Contd.. </vt:lpstr>
      <vt:lpstr>PROBLEM BASED ON FRACTIONAL KNAPSACK PROBLEM Contd.. </vt:lpstr>
      <vt:lpstr>KNAPSACK PROBLEM</vt:lpstr>
      <vt:lpstr>Kruskal’s Minimum Spanning Tree Algorithm </vt:lpstr>
      <vt:lpstr>  Minimum Spanning Tree  </vt:lpstr>
      <vt:lpstr>Minimum Spanning Tree</vt:lpstr>
      <vt:lpstr> Kruskal’s algorithm </vt:lpstr>
      <vt:lpstr> Kruskal’s algorithm Contd..  </vt:lpstr>
      <vt:lpstr> Kruskal’s algorithm Contd..  </vt:lpstr>
      <vt:lpstr> Kruskal’s algorithm Contd..  </vt:lpstr>
      <vt:lpstr> Kruskal’s algorithm Contd..  </vt:lpstr>
      <vt:lpstr> Kruskal’s algorithm Contd..  </vt:lpstr>
      <vt:lpstr> Kruskal’s algorithm Contd..  </vt:lpstr>
      <vt:lpstr> Kruskal’s algorithm Contd..  </vt:lpstr>
      <vt:lpstr> Kruskal’s algorithm Contd..  </vt:lpstr>
      <vt:lpstr> Kruskal’s algorithm Contd..  </vt:lpstr>
      <vt:lpstr> Kruskal’s algorithm Contd..  </vt:lpstr>
      <vt:lpstr> Kruskal’s algorithm Contd..  </vt:lpstr>
      <vt:lpstr> Kruskal’s algorithm Contd..  </vt:lpstr>
      <vt:lpstr> Kruskal’s algorithm Contd..  </vt:lpstr>
      <vt:lpstr> Kruskal’s algorithm Contd..  </vt:lpstr>
      <vt:lpstr>Prim’s algorithm </vt:lpstr>
      <vt:lpstr>Prim’s algorithm Contd..</vt:lpstr>
      <vt:lpstr>Prim’s algorithm Contd..</vt:lpstr>
      <vt:lpstr>Prim’s algorithm Contd..</vt:lpstr>
      <vt:lpstr>Prim’s algorithm Contd..</vt:lpstr>
      <vt:lpstr>Prim’s algorithm Contd..</vt:lpstr>
      <vt:lpstr>Prim’s algorithm Contd..</vt:lpstr>
      <vt:lpstr>Prim’s algorithm Contd..</vt:lpstr>
      <vt:lpstr>Prim’s algorithm Contd..</vt:lpstr>
      <vt:lpstr>Prim’s algorithm Contd..</vt:lpstr>
      <vt:lpstr>Prim’s algorithm Contd..</vt:lpstr>
      <vt:lpstr>Prim’s algorithm Contd..</vt:lpstr>
      <vt:lpstr>Prim’s algorithm Contd..</vt:lpstr>
      <vt:lpstr>Prim’s algorithm Contd..</vt:lpstr>
      <vt:lpstr>Prim’s algorithm Contd..</vt:lpstr>
      <vt:lpstr>Prim’s algorithm Contd..</vt:lpstr>
      <vt:lpstr>Prim’s algorithm Contd..</vt:lpstr>
      <vt:lpstr>Prim’s algorithm Contd..</vt:lpstr>
      <vt:lpstr>Prim’s algorithm Contd..</vt:lpstr>
      <vt:lpstr>Search Techniques</vt:lpstr>
      <vt:lpstr>Applications</vt:lpstr>
      <vt:lpstr>AI Problems</vt:lpstr>
      <vt:lpstr>Conclusions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Greedy Algorithms</dc:title>
  <dc:creator>Admin</dc:creator>
  <cp:lastModifiedBy>Admin</cp:lastModifiedBy>
  <cp:revision>211</cp:revision>
  <dcterms:created xsi:type="dcterms:W3CDTF">2006-08-16T00:00:00Z</dcterms:created>
  <dcterms:modified xsi:type="dcterms:W3CDTF">2021-02-11T05:14:23Z</dcterms:modified>
</cp:coreProperties>
</file>