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3"/>
  </p:notesMasterIdLst>
  <p:handoutMasterIdLst>
    <p:handoutMasterId r:id="rId54"/>
  </p:handoutMasterIdLst>
  <p:sldIdLst>
    <p:sldId id="256" r:id="rId2"/>
    <p:sldId id="257" r:id="rId3"/>
    <p:sldId id="259" r:id="rId4"/>
    <p:sldId id="260" r:id="rId5"/>
    <p:sldId id="261" r:id="rId6"/>
    <p:sldId id="278" r:id="rId7"/>
    <p:sldId id="262" r:id="rId8"/>
    <p:sldId id="263" r:id="rId9"/>
    <p:sldId id="264" r:id="rId10"/>
    <p:sldId id="265" r:id="rId11"/>
    <p:sldId id="266" r:id="rId12"/>
    <p:sldId id="267" r:id="rId13"/>
    <p:sldId id="306" r:id="rId14"/>
    <p:sldId id="268" r:id="rId15"/>
    <p:sldId id="302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305" r:id="rId46"/>
    <p:sldId id="299" r:id="rId47"/>
    <p:sldId id="300" r:id="rId48"/>
    <p:sldId id="303" r:id="rId49"/>
    <p:sldId id="301" r:id="rId50"/>
    <p:sldId id="304" r:id="rId51"/>
    <p:sldId id="258" r:id="rId5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23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A9B505-08EC-4968-AEE4-918C9A3A98B4}" type="datetimeFigureOut">
              <a:rPr lang="en-IN" smtClean="0"/>
              <a:t>16-02-2021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BD2469-F280-4DC8-BA5A-F8A9BFECAF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017219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B585BB-88F5-4163-9E08-4E99EC8471F0}" type="datetimeFigureOut">
              <a:rPr lang="en-IN" smtClean="0"/>
              <a:t>16-02-2021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3D74B0-696D-4EF2-A240-91E7918AD1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758730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EF6A3A99-14E4-4EB0-B5CC-BC2A2DE33117}" type="slidenum">
              <a:rPr lang="en-US" sz="1200" smtClean="0">
                <a:latin typeface="Times New Roman" pitchFamily="18" charset="0"/>
              </a:rPr>
              <a:pPr/>
              <a:t>3</a:t>
            </a:fld>
            <a:endParaRPr lang="en-US" sz="1200" smtClean="0">
              <a:latin typeface="Times New Roman" pitchFamily="18" charset="0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F41ACC3B-F50F-404D-9197-1A7372B21E6E}" type="slidenum">
              <a:rPr lang="en-US" sz="1200" smtClean="0">
                <a:latin typeface="Times New Roman" pitchFamily="18" charset="0"/>
              </a:rPr>
              <a:pPr/>
              <a:t>14</a:t>
            </a:fld>
            <a:endParaRPr lang="en-US" sz="1200" smtClean="0">
              <a:latin typeface="Times New Roman" pitchFamily="18" charset="0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4C2ED330-C36B-4E89-B316-34338C09AFEC}" type="slidenum">
              <a:rPr lang="en-US" sz="1200" smtClean="0">
                <a:latin typeface="Times New Roman" pitchFamily="18" charset="0"/>
              </a:rPr>
              <a:pPr/>
              <a:t>16</a:t>
            </a:fld>
            <a:endParaRPr lang="en-US" sz="1200" smtClean="0">
              <a:latin typeface="Times New Roman" pitchFamily="18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7B063B8B-9CB2-4DF4-B00E-978C677E0EDF}" type="slidenum">
              <a:rPr lang="en-US" sz="1200" smtClean="0">
                <a:latin typeface="Times New Roman" pitchFamily="18" charset="0"/>
              </a:rPr>
              <a:pPr/>
              <a:t>17</a:t>
            </a:fld>
            <a:endParaRPr lang="en-US" sz="1200" smtClean="0">
              <a:latin typeface="Times New Roman" pitchFamily="18" charset="0"/>
            </a:endParaRPr>
          </a:p>
        </p:txBody>
      </p:sp>
      <p:sp>
        <p:nvSpPr>
          <p:cNvPr id="38915" name="Rectangle 2"/>
          <p:cNvSpPr>
            <a:spLocks noChangeArrowheads="1"/>
          </p:cNvSpPr>
          <p:nvPr/>
        </p:nvSpPr>
        <p:spPr bwMode="auto">
          <a:xfrm>
            <a:off x="4164013" y="0"/>
            <a:ext cx="318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8916" name="Rectangle 3"/>
          <p:cNvSpPr>
            <a:spLocks noChangeArrowheads="1"/>
          </p:cNvSpPr>
          <p:nvPr/>
        </p:nvSpPr>
        <p:spPr bwMode="auto">
          <a:xfrm>
            <a:off x="4164013" y="8686800"/>
            <a:ext cx="318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/>
          <a:p>
            <a:pPr algn="r"/>
            <a:r>
              <a:rPr lang="en-US" sz="1200">
                <a:latin typeface="Times New Roman" pitchFamily="18" charset="0"/>
              </a:rPr>
              <a:t>2</a:t>
            </a:r>
          </a:p>
        </p:txBody>
      </p:sp>
      <p:sp>
        <p:nvSpPr>
          <p:cNvPr id="38917" name="Rectangle 4"/>
          <p:cNvSpPr>
            <a:spLocks noChangeArrowheads="1"/>
          </p:cNvSpPr>
          <p:nvPr/>
        </p:nvSpPr>
        <p:spPr bwMode="auto">
          <a:xfrm>
            <a:off x="0" y="8686800"/>
            <a:ext cx="318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8918" name="Rectangle 5"/>
          <p:cNvSpPr>
            <a:spLocks noChangeArrowheads="1"/>
          </p:cNvSpPr>
          <p:nvPr/>
        </p:nvSpPr>
        <p:spPr bwMode="auto">
          <a:xfrm>
            <a:off x="0" y="0"/>
            <a:ext cx="318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8919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 cap="flat"/>
        </p:spPr>
      </p:sp>
      <p:sp>
        <p:nvSpPr>
          <p:cNvPr id="38920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85838" y="4343400"/>
            <a:ext cx="5029200" cy="41148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C596C941-7D4F-4CBB-AAB5-61E92F93288C}" type="slidenum">
              <a:rPr lang="en-US" sz="1200" smtClean="0">
                <a:latin typeface="Times New Roman" pitchFamily="18" charset="0"/>
              </a:rPr>
              <a:pPr/>
              <a:t>18</a:t>
            </a:fld>
            <a:endParaRPr lang="en-US" sz="1200" smtClean="0">
              <a:latin typeface="Times New Roman" pitchFamily="18" charset="0"/>
            </a:endParaRPr>
          </a:p>
        </p:txBody>
      </p:sp>
      <p:sp>
        <p:nvSpPr>
          <p:cNvPr id="39939" name="Rectangle 2"/>
          <p:cNvSpPr>
            <a:spLocks noChangeArrowheads="1"/>
          </p:cNvSpPr>
          <p:nvPr/>
        </p:nvSpPr>
        <p:spPr bwMode="auto">
          <a:xfrm>
            <a:off x="4164013" y="0"/>
            <a:ext cx="318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9940" name="Rectangle 3"/>
          <p:cNvSpPr>
            <a:spLocks noChangeArrowheads="1"/>
          </p:cNvSpPr>
          <p:nvPr/>
        </p:nvSpPr>
        <p:spPr bwMode="auto">
          <a:xfrm>
            <a:off x="4164013" y="8686800"/>
            <a:ext cx="318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/>
          <a:p>
            <a:pPr algn="r"/>
            <a:r>
              <a:rPr lang="en-US" sz="1200">
                <a:latin typeface="Times New Roman" pitchFamily="18" charset="0"/>
              </a:rPr>
              <a:t>3</a:t>
            </a:r>
          </a:p>
        </p:txBody>
      </p:sp>
      <p:sp>
        <p:nvSpPr>
          <p:cNvPr id="39941" name="Rectangle 4"/>
          <p:cNvSpPr>
            <a:spLocks noChangeArrowheads="1"/>
          </p:cNvSpPr>
          <p:nvPr/>
        </p:nvSpPr>
        <p:spPr bwMode="auto">
          <a:xfrm>
            <a:off x="0" y="8686800"/>
            <a:ext cx="318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9942" name="Rectangle 5"/>
          <p:cNvSpPr>
            <a:spLocks noChangeArrowheads="1"/>
          </p:cNvSpPr>
          <p:nvPr/>
        </p:nvSpPr>
        <p:spPr bwMode="auto">
          <a:xfrm>
            <a:off x="0" y="0"/>
            <a:ext cx="318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9943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 cap="flat"/>
        </p:spPr>
      </p:sp>
      <p:sp>
        <p:nvSpPr>
          <p:cNvPr id="39944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85838" y="4343400"/>
            <a:ext cx="5029200" cy="41148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66B0DEF0-9E89-4340-8E22-896DAEF4BD4D}" type="slidenum">
              <a:rPr lang="en-US" sz="1200" smtClean="0">
                <a:latin typeface="Times New Roman" pitchFamily="18" charset="0"/>
              </a:rPr>
              <a:pPr/>
              <a:t>19</a:t>
            </a:fld>
            <a:endParaRPr lang="en-US" sz="1200" smtClean="0">
              <a:latin typeface="Times New Roman" pitchFamily="18" charset="0"/>
            </a:endParaRPr>
          </a:p>
        </p:txBody>
      </p:sp>
      <p:sp>
        <p:nvSpPr>
          <p:cNvPr id="40963" name="Rectangle 2"/>
          <p:cNvSpPr>
            <a:spLocks noChangeArrowheads="1"/>
          </p:cNvSpPr>
          <p:nvPr/>
        </p:nvSpPr>
        <p:spPr bwMode="auto">
          <a:xfrm>
            <a:off x="4164013" y="0"/>
            <a:ext cx="318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0964" name="Rectangle 3"/>
          <p:cNvSpPr>
            <a:spLocks noChangeArrowheads="1"/>
          </p:cNvSpPr>
          <p:nvPr/>
        </p:nvSpPr>
        <p:spPr bwMode="auto">
          <a:xfrm>
            <a:off x="4164013" y="8686800"/>
            <a:ext cx="318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/>
          <a:p>
            <a:pPr algn="r"/>
            <a:r>
              <a:rPr lang="en-US" sz="1200">
                <a:latin typeface="Times New Roman" pitchFamily="18" charset="0"/>
              </a:rPr>
              <a:t>4</a:t>
            </a:r>
          </a:p>
        </p:txBody>
      </p:sp>
      <p:sp>
        <p:nvSpPr>
          <p:cNvPr id="40965" name="Rectangle 4"/>
          <p:cNvSpPr>
            <a:spLocks noChangeArrowheads="1"/>
          </p:cNvSpPr>
          <p:nvPr/>
        </p:nvSpPr>
        <p:spPr bwMode="auto">
          <a:xfrm>
            <a:off x="0" y="8686800"/>
            <a:ext cx="318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0966" name="Rectangle 5"/>
          <p:cNvSpPr>
            <a:spLocks noChangeArrowheads="1"/>
          </p:cNvSpPr>
          <p:nvPr/>
        </p:nvSpPr>
        <p:spPr bwMode="auto">
          <a:xfrm>
            <a:off x="0" y="0"/>
            <a:ext cx="318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0967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 cap="flat"/>
        </p:spPr>
      </p:sp>
      <p:sp>
        <p:nvSpPr>
          <p:cNvPr id="40968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85838" y="4343400"/>
            <a:ext cx="5029200" cy="41148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C721985B-D631-4901-8D44-7F75069C7125}" type="slidenum">
              <a:rPr lang="en-US" sz="1200" smtClean="0">
                <a:latin typeface="Times New Roman" pitchFamily="18" charset="0"/>
              </a:rPr>
              <a:pPr/>
              <a:t>20</a:t>
            </a:fld>
            <a:endParaRPr lang="en-US" sz="1200" smtClean="0">
              <a:latin typeface="Times New Roman" pitchFamily="18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33F95A01-5876-4727-881D-FB22A8D7F150}" type="slidenum">
              <a:rPr lang="en-US" sz="1200" smtClean="0">
                <a:latin typeface="Times New Roman" pitchFamily="18" charset="0"/>
              </a:rPr>
              <a:pPr/>
              <a:t>21</a:t>
            </a:fld>
            <a:endParaRPr lang="en-US" sz="1200" smtClean="0">
              <a:latin typeface="Times New Roman" pitchFamily="18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6FC997E1-EAFF-4960-8540-157D1A01DDF2}" type="slidenum">
              <a:rPr lang="en-US" sz="1200" smtClean="0">
                <a:latin typeface="Times New Roman" pitchFamily="18" charset="0"/>
              </a:rPr>
              <a:pPr/>
              <a:t>22</a:t>
            </a:fld>
            <a:endParaRPr lang="en-US" sz="1200" smtClean="0">
              <a:latin typeface="Times New Roman" pitchFamily="18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841762A8-E6BD-4DE7-978C-EB53C8106C68}" type="slidenum">
              <a:rPr lang="en-US" sz="1200" smtClean="0">
                <a:latin typeface="Times New Roman" pitchFamily="18" charset="0"/>
              </a:rPr>
              <a:pPr/>
              <a:t>23</a:t>
            </a:fld>
            <a:endParaRPr lang="en-US" sz="1200" smtClean="0">
              <a:latin typeface="Times New Roman" pitchFamily="18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59087A13-36BF-4131-97F8-747A8D57C926}" type="slidenum">
              <a:rPr lang="en-US" sz="1200" smtClean="0">
                <a:latin typeface="Times New Roman" pitchFamily="18" charset="0"/>
              </a:rPr>
              <a:pPr/>
              <a:t>24</a:t>
            </a:fld>
            <a:endParaRPr lang="en-US" sz="1200" smtClean="0">
              <a:latin typeface="Times New Roman" pitchFamily="18" charset="0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A68C199F-ABB9-41A6-A3F6-2CAE87D4BB25}" type="slidenum">
              <a:rPr lang="en-US" sz="1200" smtClean="0">
                <a:latin typeface="Times New Roman" pitchFamily="18" charset="0"/>
              </a:rPr>
              <a:pPr/>
              <a:t>4</a:t>
            </a:fld>
            <a:endParaRPr lang="en-US" sz="1200" smtClean="0">
              <a:latin typeface="Times New Roman" pitchFamily="18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CEAB95B3-CADB-4E2A-9475-92A379B7BA18}" type="slidenum">
              <a:rPr lang="en-US" sz="1200" smtClean="0">
                <a:latin typeface="Times New Roman" pitchFamily="18" charset="0"/>
              </a:rPr>
              <a:pPr/>
              <a:t>5</a:t>
            </a:fld>
            <a:endParaRPr lang="en-US" sz="1200" smtClean="0">
              <a:latin typeface="Times New Roman" pitchFamily="18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4F22B4EB-4C47-4AAD-B320-380F3DABABC9}" type="slidenum">
              <a:rPr lang="en-US" sz="1200" smtClean="0">
                <a:latin typeface="Times New Roman" pitchFamily="18" charset="0"/>
              </a:rPr>
              <a:pPr/>
              <a:t>7</a:t>
            </a:fld>
            <a:endParaRPr lang="en-US" sz="1200" smtClean="0">
              <a:latin typeface="Times New Roman" pitchFamily="18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1E535A9D-DC99-46A6-BEDA-F152411F45B6}" type="slidenum">
              <a:rPr lang="en-US" sz="1200" smtClean="0">
                <a:latin typeface="Times New Roman" pitchFamily="18" charset="0"/>
              </a:rPr>
              <a:pPr/>
              <a:t>8</a:t>
            </a:fld>
            <a:endParaRPr lang="en-US" sz="1200" smtClean="0">
              <a:latin typeface="Times New Roman" pitchFamily="18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990C1B77-F24B-4E6D-A208-B709B0633CEE}" type="slidenum">
              <a:rPr lang="en-US" sz="1200" smtClean="0">
                <a:latin typeface="Times New Roman" pitchFamily="18" charset="0"/>
              </a:rPr>
              <a:pPr/>
              <a:t>9</a:t>
            </a:fld>
            <a:endParaRPr lang="en-US" sz="1200" smtClean="0">
              <a:latin typeface="Times New Roman" pitchFamily="18" charset="0"/>
            </a:endParaRPr>
          </a:p>
        </p:txBody>
      </p:sp>
      <p:sp>
        <p:nvSpPr>
          <p:cNvPr id="32771" name="Rectangle 2"/>
          <p:cNvSpPr>
            <a:spLocks noChangeArrowheads="1"/>
          </p:cNvSpPr>
          <p:nvPr/>
        </p:nvSpPr>
        <p:spPr bwMode="auto">
          <a:xfrm>
            <a:off x="4164013" y="0"/>
            <a:ext cx="318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2772" name="Rectangle 3"/>
          <p:cNvSpPr>
            <a:spLocks noChangeArrowheads="1"/>
          </p:cNvSpPr>
          <p:nvPr/>
        </p:nvSpPr>
        <p:spPr bwMode="auto">
          <a:xfrm>
            <a:off x="4164013" y="8686800"/>
            <a:ext cx="318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/>
          <a:p>
            <a:pPr algn="r"/>
            <a:r>
              <a:rPr lang="en-US" sz="1200">
                <a:latin typeface="Times New Roman" pitchFamily="18" charset="0"/>
              </a:rPr>
              <a:t>2</a:t>
            </a:r>
          </a:p>
        </p:txBody>
      </p:sp>
      <p:sp>
        <p:nvSpPr>
          <p:cNvPr id="32773" name="Rectangle 4"/>
          <p:cNvSpPr>
            <a:spLocks noChangeArrowheads="1"/>
          </p:cNvSpPr>
          <p:nvPr/>
        </p:nvSpPr>
        <p:spPr bwMode="auto">
          <a:xfrm>
            <a:off x="0" y="8686800"/>
            <a:ext cx="318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2774" name="Rectangle 5"/>
          <p:cNvSpPr>
            <a:spLocks noChangeArrowheads="1"/>
          </p:cNvSpPr>
          <p:nvPr/>
        </p:nvSpPr>
        <p:spPr bwMode="auto">
          <a:xfrm>
            <a:off x="0" y="0"/>
            <a:ext cx="318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2775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 cap="flat"/>
        </p:spPr>
      </p:sp>
      <p:sp>
        <p:nvSpPr>
          <p:cNvPr id="32776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85838" y="4343400"/>
            <a:ext cx="5029200" cy="41148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74E85E98-3003-4ADA-A674-506DA2C9D5AD}" type="slidenum">
              <a:rPr lang="en-US" sz="1200" smtClean="0">
                <a:latin typeface="Times New Roman" pitchFamily="18" charset="0"/>
              </a:rPr>
              <a:pPr/>
              <a:t>10</a:t>
            </a:fld>
            <a:endParaRPr lang="en-US" sz="1200" smtClean="0">
              <a:latin typeface="Times New Roman" pitchFamily="18" charset="0"/>
            </a:endParaRPr>
          </a:p>
        </p:txBody>
      </p:sp>
      <p:sp>
        <p:nvSpPr>
          <p:cNvPr id="33795" name="Rectangle 2"/>
          <p:cNvSpPr>
            <a:spLocks noChangeArrowheads="1"/>
          </p:cNvSpPr>
          <p:nvPr/>
        </p:nvSpPr>
        <p:spPr bwMode="auto">
          <a:xfrm>
            <a:off x="4164013" y="0"/>
            <a:ext cx="318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3796" name="Rectangle 3"/>
          <p:cNvSpPr>
            <a:spLocks noChangeArrowheads="1"/>
          </p:cNvSpPr>
          <p:nvPr/>
        </p:nvSpPr>
        <p:spPr bwMode="auto">
          <a:xfrm>
            <a:off x="4164013" y="8686800"/>
            <a:ext cx="318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/>
          <a:p>
            <a:pPr algn="r"/>
            <a:r>
              <a:rPr lang="en-US" sz="1200">
                <a:latin typeface="Times New Roman" pitchFamily="18" charset="0"/>
              </a:rPr>
              <a:t>3</a:t>
            </a:r>
          </a:p>
        </p:txBody>
      </p:sp>
      <p:sp>
        <p:nvSpPr>
          <p:cNvPr id="33797" name="Rectangle 4"/>
          <p:cNvSpPr>
            <a:spLocks noChangeArrowheads="1"/>
          </p:cNvSpPr>
          <p:nvPr/>
        </p:nvSpPr>
        <p:spPr bwMode="auto">
          <a:xfrm>
            <a:off x="0" y="8686800"/>
            <a:ext cx="318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3798" name="Rectangle 5"/>
          <p:cNvSpPr>
            <a:spLocks noChangeArrowheads="1"/>
          </p:cNvSpPr>
          <p:nvPr/>
        </p:nvSpPr>
        <p:spPr bwMode="auto">
          <a:xfrm>
            <a:off x="0" y="0"/>
            <a:ext cx="318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3799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 cap="flat"/>
        </p:spPr>
      </p:sp>
      <p:sp>
        <p:nvSpPr>
          <p:cNvPr id="33800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85838" y="4343400"/>
            <a:ext cx="5029200" cy="41148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8407D525-ECD8-4B6F-A589-16BBC1DA19C4}" type="slidenum">
              <a:rPr lang="en-US" sz="1200" smtClean="0">
                <a:latin typeface="Times New Roman" pitchFamily="18" charset="0"/>
              </a:rPr>
              <a:pPr/>
              <a:t>11</a:t>
            </a:fld>
            <a:endParaRPr lang="en-US" sz="1200" smtClean="0">
              <a:latin typeface="Times New Roman" pitchFamily="18" charset="0"/>
            </a:endParaRPr>
          </a:p>
        </p:txBody>
      </p:sp>
      <p:sp>
        <p:nvSpPr>
          <p:cNvPr id="34819" name="Rectangle 2"/>
          <p:cNvSpPr>
            <a:spLocks noChangeArrowheads="1"/>
          </p:cNvSpPr>
          <p:nvPr/>
        </p:nvSpPr>
        <p:spPr bwMode="auto">
          <a:xfrm>
            <a:off x="4164013" y="0"/>
            <a:ext cx="318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4820" name="Rectangle 3"/>
          <p:cNvSpPr>
            <a:spLocks noChangeArrowheads="1"/>
          </p:cNvSpPr>
          <p:nvPr/>
        </p:nvSpPr>
        <p:spPr bwMode="auto">
          <a:xfrm>
            <a:off x="4164013" y="8686800"/>
            <a:ext cx="318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/>
          <a:p>
            <a:pPr algn="r"/>
            <a:r>
              <a:rPr lang="en-US" sz="1200">
                <a:latin typeface="Times New Roman" pitchFamily="18" charset="0"/>
              </a:rPr>
              <a:t>4</a:t>
            </a:r>
          </a:p>
        </p:txBody>
      </p:sp>
      <p:sp>
        <p:nvSpPr>
          <p:cNvPr id="34821" name="Rectangle 4"/>
          <p:cNvSpPr>
            <a:spLocks noChangeArrowheads="1"/>
          </p:cNvSpPr>
          <p:nvPr/>
        </p:nvSpPr>
        <p:spPr bwMode="auto">
          <a:xfrm>
            <a:off x="0" y="8686800"/>
            <a:ext cx="318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4822" name="Rectangle 5"/>
          <p:cNvSpPr>
            <a:spLocks noChangeArrowheads="1"/>
          </p:cNvSpPr>
          <p:nvPr/>
        </p:nvSpPr>
        <p:spPr bwMode="auto">
          <a:xfrm>
            <a:off x="0" y="0"/>
            <a:ext cx="318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4823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 cap="flat"/>
        </p:spPr>
      </p:sp>
      <p:sp>
        <p:nvSpPr>
          <p:cNvPr id="34824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85838" y="4343400"/>
            <a:ext cx="5029200" cy="41148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F82B31DC-9CC7-4704-94D4-940EA4F86DD9}" type="slidenum">
              <a:rPr lang="en-US" sz="1200" smtClean="0">
                <a:latin typeface="Times New Roman" pitchFamily="18" charset="0"/>
              </a:rPr>
              <a:pPr/>
              <a:t>12</a:t>
            </a:fld>
            <a:endParaRPr lang="en-US" sz="1200" smtClean="0">
              <a:latin typeface="Times New Roman" pitchFamily="18" charset="0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81D08-7EE3-400D-8CB7-60A2B7D6CA98}" type="datetime1">
              <a:rPr lang="en-US" smtClean="0"/>
              <a:t>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F63F-8C33-4A67-B149-AA50F02FE0C8}" type="datetime1">
              <a:rPr lang="en-US" smtClean="0"/>
              <a:t>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C832D-6E65-46FF-ADA2-608EDD6231AC}" type="datetime1">
              <a:rPr lang="en-US" smtClean="0"/>
              <a:t>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6BD51-1F23-4D2A-8A0F-823DC1E319C0}" type="datetime1">
              <a:rPr lang="en-US" smtClean="0"/>
              <a:t>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9FF05-7115-425C-921B-6330B83F0E4B}" type="datetime1">
              <a:rPr lang="en-US" smtClean="0"/>
              <a:t>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245BD-BCD6-4689-A998-F39CEB3497AC}" type="datetime1">
              <a:rPr lang="en-US" smtClean="0"/>
              <a:t>2/16/2021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FA9F2-C6ED-4C49-8030-2566CEB6A11B}" type="datetime1">
              <a:rPr lang="en-US" smtClean="0"/>
              <a:t>2/16/2021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CD29B-5ABE-4E58-BD16-96B2F336040A}" type="datetime1">
              <a:rPr lang="en-US" smtClean="0"/>
              <a:t>2/16/2021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1A80B-E61E-48B5-B9C8-AEC2EB9DA022}" type="datetime1">
              <a:rPr lang="en-US" smtClean="0"/>
              <a:t>2/16/2021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57637-3C59-41E0-8B24-08E0FA68E6F2}" type="datetime1">
              <a:rPr lang="en-US" smtClean="0"/>
              <a:t>2/16/2021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5C3A8-C970-4681-8D81-95850ED4D52C}" type="datetime1">
              <a:rPr lang="en-US" smtClean="0"/>
              <a:t>2/16/2021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029F93-AC93-4F48-A39D-4309C93AEC05}" type="datetime1">
              <a:rPr lang="en-US" smtClean="0"/>
              <a:t>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Types of Algorithms and Dynamic Programming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b="1" dirty="0" smtClean="0">
                <a:latin typeface="Segoe UI Historic" pitchFamily="34" charset="0"/>
                <a:ea typeface="Segoe UI Historic" pitchFamily="34" charset="0"/>
                <a:cs typeface="Segoe UI Historic" pitchFamily="34" charset="0"/>
              </a:rPr>
              <a:t>Presented by </a:t>
            </a:r>
          </a:p>
          <a:p>
            <a:r>
              <a:rPr lang="en-IN" b="1" dirty="0" err="1" smtClean="0">
                <a:latin typeface="Segoe UI Emoji" pitchFamily="34" charset="0"/>
                <a:ea typeface="Segoe UI Emoji" pitchFamily="34" charset="0"/>
              </a:rPr>
              <a:t>Dr.A.Kannan</a:t>
            </a:r>
            <a:endParaRPr lang="en-IN" b="1" dirty="0">
              <a:latin typeface="Segoe UI Emoji" pitchFamily="34" charset="0"/>
              <a:ea typeface="Segoe UI Emoj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531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1268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1269" name="Rectangle 4"/>
          <p:cNvSpPr>
            <a:spLocks noGrp="1" noChangeArrowheads="1"/>
          </p:cNvSpPr>
          <p:nvPr>
            <p:ph type="title"/>
          </p:nvPr>
        </p:nvSpPr>
        <p:spPr>
          <a:xfrm>
            <a:off x="1295400" y="304800"/>
            <a:ext cx="7716838" cy="8382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/>
          <a:lstStyle/>
          <a:p>
            <a:pPr eaLnBrk="1" hangingPunct="1"/>
            <a:r>
              <a:rPr lang="en-US" smtClean="0"/>
              <a:t>Examples</a:t>
            </a:r>
          </a:p>
        </p:txBody>
      </p:sp>
      <p:sp>
        <p:nvSpPr>
          <p:cNvPr id="11270" name="Rectangle 5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normAutofit fontScale="92500" lnSpcReduction="10000"/>
          </a:bodyPr>
          <a:lstStyle/>
          <a:p>
            <a:pPr marL="533400" indent="-533400" eaLnBrk="1" hangingPunct="1"/>
            <a:r>
              <a:rPr lang="en-US" sz="3200" dirty="0" smtClean="0"/>
              <a:t>Quicksort:</a:t>
            </a:r>
          </a:p>
          <a:p>
            <a:pPr marL="914400" lvl="1" indent="-266700" eaLnBrk="1" hangingPunct="1"/>
            <a:r>
              <a:rPr lang="en-US" dirty="0" smtClean="0"/>
              <a:t>Partition the array into two parts (smaller numbers in one part, larger numbers in the other part).</a:t>
            </a:r>
          </a:p>
          <a:p>
            <a:pPr marL="914400" lvl="1" indent="-266700" eaLnBrk="1" hangingPunct="1"/>
            <a:r>
              <a:rPr lang="en-US" dirty="0" smtClean="0"/>
              <a:t>Quicksort each of the parts.</a:t>
            </a:r>
          </a:p>
          <a:p>
            <a:pPr marL="914400" lvl="1" indent="-266700" eaLnBrk="1" hangingPunct="1"/>
            <a:r>
              <a:rPr lang="en-US" dirty="0" smtClean="0"/>
              <a:t>No additional work is required to combine the two sorted parts.</a:t>
            </a:r>
          </a:p>
          <a:p>
            <a:pPr marL="533400" indent="-533400" eaLnBrk="1" hangingPunct="1"/>
            <a:r>
              <a:rPr lang="en-US" sz="3200" dirty="0" smtClean="0"/>
              <a:t>Merge sort:</a:t>
            </a:r>
            <a:endParaRPr lang="en-US" dirty="0" smtClean="0"/>
          </a:p>
          <a:p>
            <a:pPr marL="914400" lvl="1" indent="-266700" eaLnBrk="1" hangingPunct="1"/>
            <a:r>
              <a:rPr lang="en-US" dirty="0" smtClean="0"/>
              <a:t>Cut the array in half, and merge sort each half.</a:t>
            </a:r>
          </a:p>
          <a:p>
            <a:pPr marL="914400" lvl="1" indent="-266700" eaLnBrk="1" hangingPunct="1"/>
            <a:r>
              <a:rPr lang="en-US" dirty="0" smtClean="0"/>
              <a:t>Combine the two sorted arrays into a single sorted array by merging them.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97916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292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293" name="Rectangle 4"/>
          <p:cNvSpPr>
            <a:spLocks noGrp="1" noChangeArrowheads="1"/>
          </p:cNvSpPr>
          <p:nvPr>
            <p:ph type="title"/>
          </p:nvPr>
        </p:nvSpPr>
        <p:spPr>
          <a:xfrm>
            <a:off x="1219200" y="304800"/>
            <a:ext cx="7793038" cy="8382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/>
          <a:lstStyle/>
          <a:p>
            <a:pPr eaLnBrk="1" hangingPunct="1"/>
            <a:r>
              <a:rPr lang="en-US" smtClean="0"/>
              <a:t>Binary tree lookup</a:t>
            </a:r>
          </a:p>
        </p:txBody>
      </p:sp>
      <p:sp>
        <p:nvSpPr>
          <p:cNvPr id="12294" name="Rectangle 5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normAutofit lnSpcReduction="10000"/>
          </a:bodyPr>
          <a:lstStyle/>
          <a:p>
            <a:pPr eaLnBrk="1" hangingPunct="1"/>
            <a:r>
              <a:rPr lang="en-US" dirty="0" smtClean="0"/>
              <a:t>Here’s how to look up something in a sorted binary tree:</a:t>
            </a:r>
          </a:p>
          <a:p>
            <a:pPr lvl="1" eaLnBrk="1" hangingPunct="1"/>
            <a:r>
              <a:rPr lang="en-US" dirty="0" smtClean="0"/>
              <a:t>Compare the key to the value in the root</a:t>
            </a:r>
          </a:p>
          <a:p>
            <a:pPr lvl="2" eaLnBrk="1" hangingPunct="1"/>
            <a:r>
              <a:rPr lang="en-US" dirty="0" smtClean="0"/>
              <a:t>If the two values are equal, report success</a:t>
            </a:r>
          </a:p>
          <a:p>
            <a:pPr lvl="2" eaLnBrk="1" hangingPunct="1"/>
            <a:r>
              <a:rPr lang="en-US" dirty="0" smtClean="0"/>
              <a:t>If the key is less, search the left sub-tree</a:t>
            </a:r>
          </a:p>
          <a:p>
            <a:pPr lvl="2" eaLnBrk="1" hangingPunct="1"/>
            <a:r>
              <a:rPr lang="en-US" dirty="0" smtClean="0"/>
              <a:t>If the key is greater, search the right sub-tree</a:t>
            </a:r>
          </a:p>
          <a:p>
            <a:pPr eaLnBrk="1" hangingPunct="1"/>
            <a:r>
              <a:rPr lang="en-US" dirty="0" smtClean="0"/>
              <a:t>This is </a:t>
            </a:r>
            <a:r>
              <a:rPr lang="en-US" i="1" dirty="0" smtClean="0"/>
              <a:t>not</a:t>
            </a:r>
            <a:r>
              <a:rPr lang="en-US" dirty="0" smtClean="0"/>
              <a:t> a divide and conquer algorithm because, although there are two recursive calls, only one is used at each level of the recursion.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1042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Fibonacci numbers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smtClean="0"/>
              <a:t>To find the n</a:t>
            </a:r>
            <a:r>
              <a:rPr lang="en-US" baseline="30000" smtClean="0"/>
              <a:t>th</a:t>
            </a:r>
            <a:r>
              <a:rPr lang="en-US" smtClean="0"/>
              <a:t> Fibonacci number:</a:t>
            </a:r>
          </a:p>
          <a:p>
            <a:pPr lvl="1" eaLnBrk="1" hangingPunct="1"/>
            <a:r>
              <a:rPr lang="en-US" smtClean="0"/>
              <a:t>If n is zero or one, return one; otherwise,</a:t>
            </a:r>
          </a:p>
          <a:p>
            <a:pPr lvl="1" eaLnBrk="1" hangingPunct="1"/>
            <a:r>
              <a:rPr lang="en-US" smtClean="0"/>
              <a:t>Compute</a:t>
            </a:r>
            <a:r>
              <a:rPr lang="en-US" smtClean="0">
                <a:solidFill>
                  <a:schemeClr val="accent2"/>
                </a:solidFill>
              </a:rPr>
              <a:t> </a:t>
            </a:r>
            <a:r>
              <a:rPr lang="en-US" smtClean="0">
                <a:solidFill>
                  <a:schemeClr val="accent2"/>
                </a:solidFill>
                <a:latin typeface="Trebuchet MS" pitchFamily="34" charset="0"/>
              </a:rPr>
              <a:t>fibonacci(n-1)</a:t>
            </a:r>
            <a:r>
              <a:rPr lang="en-US" smtClean="0">
                <a:solidFill>
                  <a:schemeClr val="accent2"/>
                </a:solidFill>
              </a:rPr>
              <a:t> </a:t>
            </a:r>
            <a:r>
              <a:rPr lang="en-US" smtClean="0"/>
              <a:t>and </a:t>
            </a:r>
            <a:r>
              <a:rPr lang="en-US" smtClean="0">
                <a:solidFill>
                  <a:schemeClr val="accent2"/>
                </a:solidFill>
                <a:latin typeface="Trebuchet MS" pitchFamily="34" charset="0"/>
              </a:rPr>
              <a:t>fibonacci(n-2)</a:t>
            </a:r>
          </a:p>
          <a:p>
            <a:pPr lvl="1" eaLnBrk="1" hangingPunct="1"/>
            <a:r>
              <a:rPr lang="en-US" smtClean="0"/>
              <a:t>Return the sum of these two numbers</a:t>
            </a:r>
            <a:br>
              <a:rPr lang="en-US" smtClean="0"/>
            </a:br>
            <a:endParaRPr lang="en-US" smtClean="0"/>
          </a:p>
          <a:p>
            <a:pPr eaLnBrk="1" hangingPunct="1"/>
            <a:r>
              <a:rPr lang="en-US" smtClean="0"/>
              <a:t>This is an expensive algorithm</a:t>
            </a:r>
          </a:p>
          <a:p>
            <a:pPr lvl="1" eaLnBrk="1" hangingPunct="1"/>
            <a:r>
              <a:rPr lang="en-US" smtClean="0"/>
              <a:t>It requires </a:t>
            </a:r>
            <a:r>
              <a:rPr lang="en-US" smtClean="0">
                <a:solidFill>
                  <a:schemeClr val="accent2"/>
                </a:solidFill>
                <a:latin typeface="Trebuchet MS" pitchFamily="34" charset="0"/>
              </a:rPr>
              <a:t>O(fibonacci(n))</a:t>
            </a:r>
            <a:r>
              <a:rPr lang="en-US" smtClean="0"/>
              <a:t> time</a:t>
            </a:r>
          </a:p>
          <a:p>
            <a:pPr lvl="1" eaLnBrk="1" hangingPunct="1"/>
            <a:r>
              <a:rPr lang="en-US" smtClean="0"/>
              <a:t>This is equivalent to exponential time, that is, </a:t>
            </a:r>
            <a:r>
              <a:rPr lang="en-US" smtClean="0">
                <a:solidFill>
                  <a:schemeClr val="accent2"/>
                </a:solidFill>
                <a:latin typeface="Trebuchet MS" pitchFamily="34" charset="0"/>
              </a:rPr>
              <a:t>O(2</a:t>
            </a:r>
            <a:r>
              <a:rPr lang="en-US" baseline="30000" smtClean="0">
                <a:solidFill>
                  <a:schemeClr val="accent2"/>
                </a:solidFill>
                <a:latin typeface="Trebuchet MS" pitchFamily="34" charset="0"/>
              </a:rPr>
              <a:t>n</a:t>
            </a:r>
            <a:r>
              <a:rPr lang="en-US" smtClean="0">
                <a:solidFill>
                  <a:schemeClr val="accent2"/>
                </a:solidFill>
                <a:latin typeface="Trebuchet MS" pitchFamily="34" charset="0"/>
              </a:rPr>
              <a:t>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037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0, 1, 1, 2,3</a:t>
            </a:r>
          </a:p>
          <a:p>
            <a:r>
              <a:rPr lang="en-IN" dirty="0" smtClean="0"/>
              <a:t>Fib(n-1)+fib(n-2)</a:t>
            </a:r>
          </a:p>
          <a:p>
            <a:r>
              <a:rPr lang="en-IN" dirty="0" smtClean="0"/>
              <a:t>8 computations </a:t>
            </a:r>
            <a:r>
              <a:rPr lang="en-IN" smtClean="0"/>
              <a:t>to get Fib(3).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8827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Dynamic programming algorithms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574088" cy="51816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A </a:t>
            </a:r>
            <a:r>
              <a:rPr lang="en-US" dirty="0" smtClean="0">
                <a:solidFill>
                  <a:schemeClr val="tx2"/>
                </a:solidFill>
              </a:rPr>
              <a:t>dynamic programming algorithm</a:t>
            </a:r>
            <a:r>
              <a:rPr lang="en-US" dirty="0" smtClean="0"/>
              <a:t> remembers past results and uses them to find new results.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Dynamic programming is generally used for optimization problems: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Multiple solutions exist, need to find the “best” one.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Requires “optimal substructure” and “overlapping Sub-problems”.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997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Dynamic programming </a:t>
            </a:r>
            <a:r>
              <a:rPr lang="en-US" dirty="0" smtClean="0"/>
              <a:t>algorithms </a:t>
            </a:r>
            <a:r>
              <a:rPr lang="en-US" dirty="0" err="1"/>
              <a:t>C</a:t>
            </a:r>
            <a:r>
              <a:rPr lang="en-US" dirty="0" err="1" smtClean="0"/>
              <a:t>ontd</a:t>
            </a:r>
            <a:r>
              <a:rPr lang="en-US" dirty="0" smtClean="0"/>
              <a:t>…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90000"/>
              </a:lnSpc>
            </a:pPr>
            <a:r>
              <a:rPr lang="en-US" dirty="0"/>
              <a:t>Requires “optimal substructure” and “overlapping </a:t>
            </a:r>
            <a:r>
              <a:rPr lang="en-US" dirty="0" err="1"/>
              <a:t>subproblems</a:t>
            </a:r>
            <a:r>
              <a:rPr lang="en-US" dirty="0"/>
              <a:t>”</a:t>
            </a:r>
          </a:p>
          <a:p>
            <a:pPr lvl="2">
              <a:lnSpc>
                <a:spcPct val="90000"/>
              </a:lnSpc>
            </a:pPr>
            <a:r>
              <a:rPr lang="en-US" dirty="0">
                <a:solidFill>
                  <a:schemeClr val="tx2"/>
                </a:solidFill>
              </a:rPr>
              <a:t>Optimal substructure</a:t>
            </a:r>
            <a:r>
              <a:rPr lang="en-US" dirty="0"/>
              <a:t>: Optimal solution contains optimal solutions to </a:t>
            </a:r>
            <a:r>
              <a:rPr lang="en-US" dirty="0" err="1"/>
              <a:t>subproblems</a:t>
            </a:r>
            <a:endParaRPr lang="en-US" dirty="0"/>
          </a:p>
          <a:p>
            <a:pPr lvl="2">
              <a:lnSpc>
                <a:spcPct val="90000"/>
              </a:lnSpc>
            </a:pPr>
            <a:r>
              <a:rPr lang="en-US" dirty="0">
                <a:solidFill>
                  <a:schemeClr val="tx2"/>
                </a:solidFill>
              </a:rPr>
              <a:t>Overlapping </a:t>
            </a:r>
            <a:r>
              <a:rPr lang="en-US" dirty="0" err="1">
                <a:solidFill>
                  <a:schemeClr val="tx2"/>
                </a:solidFill>
              </a:rPr>
              <a:t>subproblems</a:t>
            </a:r>
            <a:r>
              <a:rPr lang="en-US" dirty="0"/>
              <a:t>: Solutions to </a:t>
            </a:r>
            <a:r>
              <a:rPr lang="en-US" dirty="0" err="1"/>
              <a:t>subproblems</a:t>
            </a:r>
            <a:r>
              <a:rPr lang="en-US" dirty="0"/>
              <a:t> can be stored and reused in a bottom-up fashion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dirty="0"/>
              <a:t>This differs from Divide and Conquer, where </a:t>
            </a:r>
            <a:r>
              <a:rPr lang="en-US" dirty="0" err="1"/>
              <a:t>subproblems</a:t>
            </a:r>
            <a:r>
              <a:rPr lang="en-US" dirty="0"/>
              <a:t> generally need not </a:t>
            </a:r>
            <a:r>
              <a:rPr lang="en-US" dirty="0" smtClean="0"/>
              <a:t>overlap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737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Fibonacci numbers again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en-US" smtClean="0"/>
              <a:t>To find the n</a:t>
            </a:r>
            <a:r>
              <a:rPr lang="en-US" baseline="30000" smtClean="0"/>
              <a:t>th</a:t>
            </a:r>
            <a:r>
              <a:rPr lang="en-US" smtClean="0"/>
              <a:t> Fibonacci number:</a:t>
            </a:r>
          </a:p>
          <a:p>
            <a:pPr lvl="1" eaLnBrk="1" hangingPunct="1"/>
            <a:r>
              <a:rPr lang="en-US" smtClean="0"/>
              <a:t>If n is zero or one, return one; otherwise,</a:t>
            </a:r>
          </a:p>
          <a:p>
            <a:pPr lvl="1" eaLnBrk="1" hangingPunct="1"/>
            <a:r>
              <a:rPr lang="en-US" smtClean="0"/>
              <a:t>Compute, </a:t>
            </a:r>
            <a:r>
              <a:rPr lang="en-US" i="1" smtClean="0"/>
              <a:t>or look up in a table,</a:t>
            </a:r>
            <a:r>
              <a:rPr lang="en-US" smtClean="0"/>
              <a:t> </a:t>
            </a:r>
            <a:r>
              <a:rPr lang="en-US" smtClean="0">
                <a:solidFill>
                  <a:schemeClr val="accent2"/>
                </a:solidFill>
                <a:latin typeface="Trebuchet MS" pitchFamily="34" charset="0"/>
              </a:rPr>
              <a:t>fibonacci(n-1)</a:t>
            </a:r>
            <a:r>
              <a:rPr lang="en-US" smtClean="0"/>
              <a:t> and </a:t>
            </a:r>
            <a:r>
              <a:rPr lang="en-US" smtClean="0">
                <a:solidFill>
                  <a:schemeClr val="accent2"/>
                </a:solidFill>
                <a:latin typeface="Trebuchet MS" pitchFamily="34" charset="0"/>
              </a:rPr>
              <a:t>fibonacci(n-2)</a:t>
            </a:r>
          </a:p>
          <a:p>
            <a:pPr lvl="1" eaLnBrk="1" hangingPunct="1"/>
            <a:r>
              <a:rPr lang="en-US" smtClean="0"/>
              <a:t>Find the sum of these two numbers</a:t>
            </a:r>
          </a:p>
          <a:p>
            <a:pPr lvl="1" eaLnBrk="1" hangingPunct="1"/>
            <a:r>
              <a:rPr lang="en-US" smtClean="0"/>
              <a:t>Store the result in a table and return it</a:t>
            </a:r>
          </a:p>
          <a:p>
            <a:pPr eaLnBrk="1" hangingPunct="1"/>
            <a:r>
              <a:rPr lang="en-US" smtClean="0"/>
              <a:t>Since finding the n</a:t>
            </a:r>
            <a:r>
              <a:rPr lang="en-US" baseline="30000" smtClean="0"/>
              <a:t>th</a:t>
            </a:r>
            <a:r>
              <a:rPr lang="en-US" smtClean="0"/>
              <a:t> Fibonacci number involves finding all smaller Fibonacci numbers, the second recursive call has little work to do</a:t>
            </a:r>
          </a:p>
          <a:p>
            <a:pPr eaLnBrk="1" hangingPunct="1"/>
            <a:r>
              <a:rPr lang="en-US" smtClean="0"/>
              <a:t>The table may be preserved and used again later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761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6388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6389" name="Rectangle 4"/>
          <p:cNvSpPr>
            <a:spLocks noGrp="1" noChangeArrowheads="1"/>
          </p:cNvSpPr>
          <p:nvPr>
            <p:ph type="title"/>
          </p:nvPr>
        </p:nvSpPr>
        <p:spPr>
          <a:xfrm>
            <a:off x="1295400" y="304800"/>
            <a:ext cx="7716838" cy="8382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/>
          <a:lstStyle/>
          <a:p>
            <a:pPr eaLnBrk="1" hangingPunct="1"/>
            <a:r>
              <a:rPr lang="en-US" smtClean="0"/>
              <a:t>Greedy algorithms</a:t>
            </a:r>
          </a:p>
        </p:txBody>
      </p:sp>
      <p:sp>
        <p:nvSpPr>
          <p:cNvPr id="16390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81000" y="1443038"/>
            <a:ext cx="8574088" cy="4689475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normAutofit fontScale="92500"/>
          </a:bodyPr>
          <a:lstStyle/>
          <a:p>
            <a:pPr eaLnBrk="1" hangingPunct="1"/>
            <a:r>
              <a:rPr lang="en-US" smtClean="0"/>
              <a:t>An </a:t>
            </a:r>
            <a:r>
              <a:rPr lang="en-US" smtClean="0">
                <a:solidFill>
                  <a:schemeClr val="tx2"/>
                </a:solidFill>
              </a:rPr>
              <a:t>optimization problem</a:t>
            </a:r>
            <a:r>
              <a:rPr lang="en-US" smtClean="0"/>
              <a:t> is one in which you want to find, not just </a:t>
            </a:r>
            <a:r>
              <a:rPr lang="en-US" i="1" smtClean="0"/>
              <a:t>a</a:t>
            </a:r>
            <a:r>
              <a:rPr lang="en-US" smtClean="0"/>
              <a:t> solution, but the </a:t>
            </a:r>
            <a:r>
              <a:rPr lang="en-US" i="1" smtClean="0"/>
              <a:t>best</a:t>
            </a:r>
            <a:r>
              <a:rPr lang="en-US" smtClean="0"/>
              <a:t> solution</a:t>
            </a:r>
          </a:p>
          <a:p>
            <a:pPr eaLnBrk="1" hangingPunct="1"/>
            <a:r>
              <a:rPr lang="en-US" smtClean="0"/>
              <a:t>A “greedy algorithm” sometimes works well for optimization problems</a:t>
            </a:r>
          </a:p>
          <a:p>
            <a:pPr eaLnBrk="1" hangingPunct="1"/>
            <a:r>
              <a:rPr lang="en-US" smtClean="0"/>
              <a:t>A </a:t>
            </a:r>
            <a:r>
              <a:rPr lang="en-US" smtClean="0">
                <a:solidFill>
                  <a:schemeClr val="tx2"/>
                </a:solidFill>
              </a:rPr>
              <a:t>greedy algorithm</a:t>
            </a:r>
            <a:r>
              <a:rPr lang="en-US" smtClean="0"/>
              <a:t> works in phases: At each phase:</a:t>
            </a:r>
          </a:p>
          <a:p>
            <a:pPr lvl="1" eaLnBrk="1" hangingPunct="1"/>
            <a:r>
              <a:rPr lang="en-US" smtClean="0"/>
              <a:t>You take the best you can get right now, without regard for future consequences</a:t>
            </a:r>
          </a:p>
          <a:p>
            <a:pPr lvl="1" eaLnBrk="1" hangingPunct="1"/>
            <a:r>
              <a:rPr lang="en-US" smtClean="0"/>
              <a:t>You hope that by choosing a </a:t>
            </a:r>
            <a:r>
              <a:rPr lang="en-US" i="1" smtClean="0"/>
              <a:t>local</a:t>
            </a:r>
            <a:r>
              <a:rPr lang="en-US" smtClean="0"/>
              <a:t> optimum at each step, you will end up at a </a:t>
            </a:r>
            <a:r>
              <a:rPr lang="en-US" i="1" smtClean="0"/>
              <a:t>global</a:t>
            </a:r>
            <a:r>
              <a:rPr lang="en-US" smtClean="0"/>
              <a:t> optimum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48684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7412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7413" name="Rectangle 4"/>
          <p:cNvSpPr>
            <a:spLocks noGrp="1" noChangeArrowheads="1"/>
          </p:cNvSpPr>
          <p:nvPr>
            <p:ph type="title"/>
          </p:nvPr>
        </p:nvSpPr>
        <p:spPr>
          <a:xfrm>
            <a:off x="1295400" y="304800"/>
            <a:ext cx="7716838" cy="8382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/>
          <a:lstStyle/>
          <a:p>
            <a:pPr eaLnBrk="1" hangingPunct="1"/>
            <a:r>
              <a:rPr lang="en-US" smtClean="0"/>
              <a:t>Example: Counting money</a:t>
            </a:r>
          </a:p>
        </p:txBody>
      </p:sp>
      <p:sp>
        <p:nvSpPr>
          <p:cNvPr id="17414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09600" y="1395211"/>
            <a:ext cx="7924800" cy="52578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Suppose you want to count out a certain amount of money, using the fewest possible bills and coins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A greedy algorithm would do this would be:</a:t>
            </a:r>
            <a:br>
              <a:rPr lang="en-US" smtClean="0"/>
            </a:br>
            <a:r>
              <a:rPr lang="en-US" smtClean="0">
                <a:solidFill>
                  <a:schemeClr val="tx2"/>
                </a:solidFill>
              </a:rPr>
              <a:t>At each step, take the largest possible bill or coin that does not overshoot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Example: To make $6.39, you can choose:</a:t>
            </a:r>
          </a:p>
          <a:p>
            <a:pPr lvl="2" eaLnBrk="1" hangingPunct="1">
              <a:lnSpc>
                <a:spcPct val="90000"/>
              </a:lnSpc>
            </a:pPr>
            <a:r>
              <a:rPr lang="en-US" smtClean="0"/>
              <a:t>a $5 bill</a:t>
            </a:r>
          </a:p>
          <a:p>
            <a:pPr lvl="2" eaLnBrk="1" hangingPunct="1">
              <a:lnSpc>
                <a:spcPct val="90000"/>
              </a:lnSpc>
            </a:pPr>
            <a:r>
              <a:rPr lang="en-US" smtClean="0"/>
              <a:t>a $1 bill, to make $6</a:t>
            </a:r>
          </a:p>
          <a:p>
            <a:pPr lvl="2" eaLnBrk="1" hangingPunct="1">
              <a:lnSpc>
                <a:spcPct val="90000"/>
              </a:lnSpc>
            </a:pPr>
            <a:r>
              <a:rPr lang="en-US" smtClean="0"/>
              <a:t>a 25¢ coin, to make $6.25</a:t>
            </a:r>
          </a:p>
          <a:p>
            <a:pPr lvl="2" eaLnBrk="1" hangingPunct="1">
              <a:lnSpc>
                <a:spcPct val="90000"/>
              </a:lnSpc>
            </a:pPr>
            <a:r>
              <a:rPr lang="en-US" smtClean="0"/>
              <a:t>A 10¢ coin, to make $6.35</a:t>
            </a:r>
          </a:p>
          <a:p>
            <a:pPr lvl="2" eaLnBrk="1" hangingPunct="1">
              <a:lnSpc>
                <a:spcPct val="90000"/>
              </a:lnSpc>
            </a:pPr>
            <a:r>
              <a:rPr lang="en-US" smtClean="0"/>
              <a:t>four 1¢ coins, to make $6.39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For US money, the greedy algorithm always gives the optimum solution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3673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8436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8437" name="Rectangle 4"/>
          <p:cNvSpPr>
            <a:spLocks noGrp="1" noChangeArrowheads="1"/>
          </p:cNvSpPr>
          <p:nvPr>
            <p:ph type="title"/>
          </p:nvPr>
        </p:nvSpPr>
        <p:spPr>
          <a:xfrm>
            <a:off x="1295400" y="304800"/>
            <a:ext cx="7716838" cy="8382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/>
          <a:lstStyle/>
          <a:p>
            <a:pPr eaLnBrk="1" hangingPunct="1"/>
            <a:r>
              <a:rPr lang="en-US" smtClean="0"/>
              <a:t>A failure of the greedy algorithm</a:t>
            </a:r>
          </a:p>
        </p:txBody>
      </p:sp>
      <p:sp>
        <p:nvSpPr>
          <p:cNvPr id="18438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09600" y="1371600"/>
            <a:ext cx="7924800" cy="51054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In some (fictional) monetary system, “krons” come in </a:t>
            </a:r>
            <a:r>
              <a:rPr lang="en-US" smtClean="0">
                <a:solidFill>
                  <a:schemeClr val="accent2"/>
                </a:solidFill>
                <a:latin typeface="Trebuchet MS" pitchFamily="34" charset="0"/>
              </a:rPr>
              <a:t>1</a:t>
            </a:r>
            <a:r>
              <a:rPr lang="en-US" smtClean="0"/>
              <a:t> kron, </a:t>
            </a:r>
            <a:r>
              <a:rPr lang="en-US" smtClean="0">
                <a:solidFill>
                  <a:schemeClr val="accent2"/>
                </a:solidFill>
                <a:latin typeface="Trebuchet MS" pitchFamily="34" charset="0"/>
              </a:rPr>
              <a:t>7</a:t>
            </a:r>
            <a:r>
              <a:rPr lang="en-US" smtClean="0"/>
              <a:t> kron, and </a:t>
            </a:r>
            <a:r>
              <a:rPr lang="en-US" smtClean="0">
                <a:solidFill>
                  <a:schemeClr val="accent2"/>
                </a:solidFill>
                <a:latin typeface="Trebuchet MS" pitchFamily="34" charset="0"/>
              </a:rPr>
              <a:t>10</a:t>
            </a:r>
            <a:r>
              <a:rPr lang="en-US" smtClean="0"/>
              <a:t> kron coins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Using a greedy algorithm to count out 15 krons, you would get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A 10 kron piece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Five 1 kron pieces, for a total of 15 krons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This requires six coins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A better solution would be to use two 7 kron pieces and one 1 kron piece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This only requires three coins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The greedy algorithm results in a solution, but not in an optimal solution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34169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classification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Algorithms that use a similar problem-solving approach can be grouped </a:t>
            </a:r>
            <a:r>
              <a:rPr lang="en-US" dirty="0" smtClean="0"/>
              <a:t>together.</a:t>
            </a:r>
            <a:endParaRPr lang="en-US" dirty="0"/>
          </a:p>
          <a:p>
            <a:r>
              <a:rPr lang="en-US" dirty="0"/>
              <a:t>We’ll talk about a classification scheme for </a:t>
            </a:r>
            <a:r>
              <a:rPr lang="en-US" dirty="0" smtClean="0"/>
              <a:t>algorithms.</a:t>
            </a:r>
            <a:endParaRPr lang="en-US" dirty="0"/>
          </a:p>
          <a:p>
            <a:r>
              <a:rPr lang="en-US" dirty="0"/>
              <a:t>This classification scheme is neither exhaustive nor </a:t>
            </a:r>
            <a:r>
              <a:rPr lang="en-US" dirty="0" smtClean="0"/>
              <a:t>disjoint.</a:t>
            </a:r>
            <a:endParaRPr lang="en-US" dirty="0"/>
          </a:p>
          <a:p>
            <a:r>
              <a:rPr lang="en-US" dirty="0"/>
              <a:t>The purpose is not to be able to classify an algorithm as one type or another, but to highlight the various ways in which a problem can be </a:t>
            </a:r>
            <a:r>
              <a:rPr lang="en-US" dirty="0" smtClean="0"/>
              <a:t>attacked.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741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Branch and bound algorithms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574088" cy="5257800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dirty="0" smtClean="0">
                <a:solidFill>
                  <a:schemeClr val="tx2"/>
                </a:solidFill>
              </a:rPr>
              <a:t>Branch and bound algorithms</a:t>
            </a:r>
            <a:r>
              <a:rPr lang="en-US" dirty="0" smtClean="0"/>
              <a:t> are generally used for optimization problems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As the algorithm progresses, a tree of </a:t>
            </a:r>
            <a:r>
              <a:rPr lang="en-US" dirty="0" err="1" smtClean="0"/>
              <a:t>subproblems</a:t>
            </a:r>
            <a:r>
              <a:rPr lang="en-US" dirty="0" smtClean="0"/>
              <a:t> is formed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The original problem is considered the “root problem”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A method is used to construct an upper and lower bound for a given problem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At each node, apply the bounding methods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If the bounds match, it is deemed a feasible solution to that particular sub-problem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If bounds do </a:t>
            </a:r>
            <a:r>
              <a:rPr lang="en-US" i="1" dirty="0" smtClean="0"/>
              <a:t>not</a:t>
            </a:r>
            <a:r>
              <a:rPr lang="en-US" dirty="0" smtClean="0"/>
              <a:t> match, partition the problem represented by that node, and make the two sub-problems into children nodes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Continue, using the best known feasible solution to trim sections of the tree, until all nodes have been solved or trimmed.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757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304800"/>
            <a:ext cx="7772400" cy="762000"/>
          </a:xfrm>
        </p:spPr>
        <p:txBody>
          <a:bodyPr/>
          <a:lstStyle/>
          <a:p>
            <a:pPr eaLnBrk="1" hangingPunct="1"/>
            <a:r>
              <a:rPr lang="en-US" sz="3600" smtClean="0"/>
              <a:t>Example branch and bound algorithm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smtClean="0"/>
              <a:t>Traveling salesman problem: A salesman has to visit each of n cities (at least) once each, and wants to minimize total distance traveled</a:t>
            </a:r>
          </a:p>
          <a:p>
            <a:pPr lvl="1" eaLnBrk="1" hangingPunct="1"/>
            <a:r>
              <a:rPr lang="en-US" smtClean="0"/>
              <a:t>Consider the root problem to be the problem of finding the shortest route through a set of cities visiting each city once</a:t>
            </a:r>
          </a:p>
          <a:p>
            <a:pPr lvl="1" eaLnBrk="1" hangingPunct="1"/>
            <a:r>
              <a:rPr lang="en-US" smtClean="0"/>
              <a:t>Split the node into two child problems:</a:t>
            </a:r>
          </a:p>
          <a:p>
            <a:pPr lvl="2" eaLnBrk="1" hangingPunct="1"/>
            <a:r>
              <a:rPr lang="en-US" smtClean="0"/>
              <a:t>Shortest route visiting city </a:t>
            </a:r>
            <a:r>
              <a:rPr lang="en-US" smtClean="0">
                <a:solidFill>
                  <a:schemeClr val="accent2"/>
                </a:solidFill>
                <a:latin typeface="Trebuchet MS" pitchFamily="34" charset="0"/>
              </a:rPr>
              <a:t>A</a:t>
            </a:r>
            <a:r>
              <a:rPr lang="en-US" smtClean="0"/>
              <a:t> first</a:t>
            </a:r>
          </a:p>
          <a:p>
            <a:pPr lvl="2" eaLnBrk="1" hangingPunct="1"/>
            <a:r>
              <a:rPr lang="en-US" smtClean="0"/>
              <a:t>Shortest route </a:t>
            </a:r>
            <a:r>
              <a:rPr lang="en-US" i="1" smtClean="0"/>
              <a:t>not</a:t>
            </a:r>
            <a:r>
              <a:rPr lang="en-US" smtClean="0"/>
              <a:t> visiting city </a:t>
            </a:r>
            <a:r>
              <a:rPr lang="en-US" smtClean="0">
                <a:solidFill>
                  <a:schemeClr val="accent2"/>
                </a:solidFill>
                <a:latin typeface="Trebuchet MS" pitchFamily="34" charset="0"/>
              </a:rPr>
              <a:t>A</a:t>
            </a:r>
            <a:r>
              <a:rPr lang="en-US" smtClean="0"/>
              <a:t> first</a:t>
            </a:r>
          </a:p>
          <a:p>
            <a:pPr lvl="1" eaLnBrk="1" hangingPunct="1"/>
            <a:r>
              <a:rPr lang="en-US" smtClean="0"/>
              <a:t>Continue subdividing similarly as the tree grows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135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Brute force algorithm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4760913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smtClean="0"/>
              <a:t>A </a:t>
            </a:r>
            <a:r>
              <a:rPr lang="en-US" smtClean="0">
                <a:solidFill>
                  <a:schemeClr val="tx2"/>
                </a:solidFill>
              </a:rPr>
              <a:t>brute force algorithm</a:t>
            </a:r>
            <a:r>
              <a:rPr lang="en-US" smtClean="0"/>
              <a:t> simply tries </a:t>
            </a:r>
            <a:r>
              <a:rPr lang="en-US" i="1" smtClean="0"/>
              <a:t>all</a:t>
            </a:r>
            <a:r>
              <a:rPr lang="en-US" smtClean="0"/>
              <a:t> possibilities until a satisfactory solution is found</a:t>
            </a:r>
          </a:p>
          <a:p>
            <a:pPr lvl="1" eaLnBrk="1" hangingPunct="1"/>
            <a:r>
              <a:rPr lang="en-US" smtClean="0"/>
              <a:t>Such an algorithm can be:</a:t>
            </a:r>
          </a:p>
          <a:p>
            <a:pPr lvl="2" eaLnBrk="1" hangingPunct="1"/>
            <a:r>
              <a:rPr lang="en-US" smtClean="0">
                <a:solidFill>
                  <a:schemeClr val="tx2"/>
                </a:solidFill>
              </a:rPr>
              <a:t>Optimizing</a:t>
            </a:r>
            <a:r>
              <a:rPr lang="en-US" smtClean="0"/>
              <a:t>: Find the </a:t>
            </a:r>
            <a:r>
              <a:rPr lang="en-US" i="1" smtClean="0"/>
              <a:t>best</a:t>
            </a:r>
            <a:r>
              <a:rPr lang="en-US" smtClean="0"/>
              <a:t> solution. This may require finding all solutions, or if a value for the best solution is known, it may stop when any best solution is found</a:t>
            </a:r>
          </a:p>
          <a:p>
            <a:pPr lvl="3" eaLnBrk="1" hangingPunct="1"/>
            <a:r>
              <a:rPr lang="en-US" smtClean="0"/>
              <a:t>Example: Finding the best path for a traveling salesman</a:t>
            </a:r>
          </a:p>
          <a:p>
            <a:pPr lvl="2" eaLnBrk="1" hangingPunct="1"/>
            <a:r>
              <a:rPr lang="en-US" smtClean="0">
                <a:solidFill>
                  <a:schemeClr val="tx2"/>
                </a:solidFill>
              </a:rPr>
              <a:t>Satisficing</a:t>
            </a:r>
            <a:r>
              <a:rPr lang="en-US" smtClean="0"/>
              <a:t>: Stop as soon as a solution is found that is </a:t>
            </a:r>
            <a:r>
              <a:rPr lang="en-US" i="1" smtClean="0"/>
              <a:t>good enough</a:t>
            </a:r>
          </a:p>
          <a:p>
            <a:pPr lvl="3" eaLnBrk="1" hangingPunct="1"/>
            <a:r>
              <a:rPr lang="en-US" smtClean="0"/>
              <a:t>Example: Finding a traveling salesman path that is within 10% of optimal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519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Improving brute force algorithms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Often, brute force algorithms require exponential time</a:t>
            </a:r>
          </a:p>
          <a:p>
            <a:pPr eaLnBrk="1" hangingPunct="1"/>
            <a:r>
              <a:rPr lang="en-US" smtClean="0"/>
              <a:t>Various </a:t>
            </a:r>
            <a:r>
              <a:rPr lang="en-US" i="1" smtClean="0"/>
              <a:t>heuristics</a:t>
            </a:r>
            <a:r>
              <a:rPr lang="en-US" smtClean="0"/>
              <a:t> and </a:t>
            </a:r>
            <a:r>
              <a:rPr lang="en-US" i="1" smtClean="0"/>
              <a:t>optimizations</a:t>
            </a:r>
            <a:r>
              <a:rPr lang="en-US" smtClean="0"/>
              <a:t> can be used</a:t>
            </a:r>
          </a:p>
          <a:p>
            <a:pPr lvl="1" eaLnBrk="1" hangingPunct="1"/>
            <a:r>
              <a:rPr lang="en-US" smtClean="0">
                <a:solidFill>
                  <a:schemeClr val="tx2"/>
                </a:solidFill>
              </a:rPr>
              <a:t>Heuristic</a:t>
            </a:r>
            <a:r>
              <a:rPr lang="en-US" smtClean="0"/>
              <a:t>: A “rule of thumb” that helps you decide which possibilities to look at first</a:t>
            </a:r>
          </a:p>
          <a:p>
            <a:pPr lvl="1" eaLnBrk="1" hangingPunct="1"/>
            <a:r>
              <a:rPr lang="en-US" smtClean="0">
                <a:solidFill>
                  <a:schemeClr val="tx2"/>
                </a:solidFill>
              </a:rPr>
              <a:t>Optimization</a:t>
            </a:r>
            <a:r>
              <a:rPr lang="en-US" smtClean="0"/>
              <a:t>: In this case, a way to eliminate certain possibilities without fully exploring them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133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Randomized algorithms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05800" cy="4760913"/>
          </a:xfrm>
        </p:spPr>
        <p:txBody>
          <a:bodyPr/>
          <a:lstStyle/>
          <a:p>
            <a:pPr eaLnBrk="1" hangingPunct="1"/>
            <a:r>
              <a:rPr lang="en-US" smtClean="0"/>
              <a:t>A </a:t>
            </a:r>
            <a:r>
              <a:rPr lang="en-US" smtClean="0">
                <a:solidFill>
                  <a:schemeClr val="tx2"/>
                </a:solidFill>
              </a:rPr>
              <a:t>randomized algorithm</a:t>
            </a:r>
            <a:r>
              <a:rPr lang="en-US" smtClean="0"/>
              <a:t> uses a random number at least once during the computation to make a decision</a:t>
            </a:r>
          </a:p>
          <a:p>
            <a:pPr lvl="1" eaLnBrk="1" hangingPunct="1"/>
            <a:r>
              <a:rPr lang="en-US" smtClean="0"/>
              <a:t>Example: In Quicksort, using a random number to choose a pivot</a:t>
            </a:r>
          </a:p>
          <a:p>
            <a:pPr lvl="1" eaLnBrk="1" hangingPunct="1"/>
            <a:r>
              <a:rPr lang="en-US" smtClean="0"/>
              <a:t>Example: Trying to factor a large number by choosing random numbers as possible divisors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080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585788" y="3268663"/>
            <a:ext cx="5105400" cy="381000"/>
            <a:chOff x="192" y="2059"/>
            <a:chExt cx="3216" cy="240"/>
          </a:xfrm>
        </p:grpSpPr>
        <p:sp>
          <p:nvSpPr>
            <p:cNvPr id="5126" name="Rectangle 3"/>
            <p:cNvSpPr>
              <a:spLocks noChangeArrowheads="1"/>
            </p:cNvSpPr>
            <p:nvPr/>
          </p:nvSpPr>
          <p:spPr bwMode="auto">
            <a:xfrm>
              <a:off x="192" y="2059"/>
              <a:ext cx="3216" cy="240"/>
            </a:xfrm>
            <a:prstGeom prst="rect">
              <a:avLst/>
            </a:prstGeom>
            <a:solidFill>
              <a:srgbClr val="CCEC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7" name="AutoShape 4"/>
            <p:cNvSpPr>
              <a:spLocks noChangeArrowheads="1"/>
            </p:cNvSpPr>
            <p:nvPr/>
          </p:nvSpPr>
          <p:spPr bwMode="auto">
            <a:xfrm>
              <a:off x="240" y="2107"/>
              <a:ext cx="240" cy="144"/>
            </a:xfrm>
            <a:prstGeom prst="rightArrow">
              <a:avLst>
                <a:gd name="adj1" fmla="val 50000"/>
                <a:gd name="adj2" fmla="val 41667"/>
              </a:avLst>
            </a:prstGeom>
            <a:solidFill>
              <a:schemeClr val="tx2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124" name="Rectangle 5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 smtClean="0">
                <a:ea typeface="Geneva" pitchFamily="122" charset="-128"/>
              </a:rPr>
              <a:t>Algorithm types – Dynamic Programming Algorithms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533400" y="1395413"/>
            <a:ext cx="8421688" cy="4760912"/>
          </a:xfrm>
        </p:spPr>
        <p:txBody>
          <a:bodyPr/>
          <a:lstStyle/>
          <a:p>
            <a:pPr eaLnBrk="1" hangingPunct="1"/>
            <a:r>
              <a:rPr lang="en-US" dirty="0" smtClean="0">
                <a:ea typeface="Geneva" pitchFamily="122" charset="-128"/>
              </a:rPr>
              <a:t>Algorithm types we will consider include:</a:t>
            </a:r>
          </a:p>
          <a:p>
            <a:pPr lvl="1" eaLnBrk="1" hangingPunct="1"/>
            <a:r>
              <a:rPr lang="en-US" dirty="0" smtClean="0">
                <a:ea typeface="Geneva" pitchFamily="122" charset="-128"/>
              </a:rPr>
              <a:t>Simple recursive algorithms</a:t>
            </a:r>
          </a:p>
          <a:p>
            <a:pPr lvl="1" eaLnBrk="1" hangingPunct="1"/>
            <a:r>
              <a:rPr lang="en-US" dirty="0" smtClean="0">
                <a:ea typeface="Geneva" pitchFamily="122" charset="-128"/>
              </a:rPr>
              <a:t>Backtracking algorithms</a:t>
            </a:r>
          </a:p>
          <a:p>
            <a:pPr lvl="1" eaLnBrk="1" hangingPunct="1"/>
            <a:r>
              <a:rPr lang="en-US" dirty="0" smtClean="0">
                <a:ea typeface="Geneva" pitchFamily="122" charset="-128"/>
              </a:rPr>
              <a:t>Divide and conquer algorithms</a:t>
            </a:r>
          </a:p>
          <a:p>
            <a:pPr lvl="1" eaLnBrk="1" hangingPunct="1"/>
            <a:r>
              <a:rPr lang="en-US" dirty="0" smtClean="0">
                <a:solidFill>
                  <a:srgbClr val="FF0000"/>
                </a:solidFill>
                <a:ea typeface="Geneva" pitchFamily="122" charset="-128"/>
              </a:rPr>
              <a:t>Dynamic programming algorithms</a:t>
            </a:r>
          </a:p>
          <a:p>
            <a:pPr lvl="1" eaLnBrk="1" hangingPunct="1"/>
            <a:r>
              <a:rPr lang="en-US" dirty="0" smtClean="0">
                <a:ea typeface="Geneva" pitchFamily="122" charset="-128"/>
              </a:rPr>
              <a:t>Greedy algorithms</a:t>
            </a:r>
          </a:p>
          <a:p>
            <a:pPr lvl="1" eaLnBrk="1" hangingPunct="1"/>
            <a:r>
              <a:rPr lang="en-US" dirty="0" smtClean="0">
                <a:ea typeface="Geneva" pitchFamily="122" charset="-128"/>
              </a:rPr>
              <a:t>Branch and bound algorithms</a:t>
            </a:r>
          </a:p>
          <a:p>
            <a:pPr lvl="1" eaLnBrk="1" hangingPunct="1"/>
            <a:r>
              <a:rPr lang="en-US" dirty="0" smtClean="0">
                <a:ea typeface="Geneva" pitchFamily="122" charset="-128"/>
              </a:rPr>
              <a:t>Brute force algorithms</a:t>
            </a:r>
          </a:p>
          <a:p>
            <a:pPr lvl="1" eaLnBrk="1" hangingPunct="1"/>
            <a:r>
              <a:rPr lang="en-US" dirty="0" smtClean="0">
                <a:ea typeface="Geneva" pitchFamily="122" charset="-128"/>
              </a:rPr>
              <a:t>Randomized algorithms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969078"/>
      </p:ext>
    </p:extLst>
  </p:cSld>
  <p:clrMapOvr>
    <a:masterClrMapping/>
  </p:clrMapOvr>
  <p:transition spd="slow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1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1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1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1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1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1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1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1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0" grpId="0" build="p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Geneva" pitchFamily="122" charset="-128"/>
              </a:rPr>
              <a:t>Counting coins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sz="2400" smtClean="0">
                <a:ea typeface="Geneva" pitchFamily="122" charset="-128"/>
              </a:rPr>
              <a:t>To find the minimum number of US coins to make any amount, the greedy method always works</a:t>
            </a:r>
          </a:p>
          <a:p>
            <a:pPr lvl="1" eaLnBrk="1" hangingPunct="1"/>
            <a:r>
              <a:rPr lang="en-US" sz="2000" smtClean="0">
                <a:ea typeface="Geneva" pitchFamily="122" charset="-128"/>
              </a:rPr>
              <a:t>At each step, just choose the largest coin that does not overshoot the desired amount: 31</a:t>
            </a:r>
            <a:r>
              <a:rPr lang="en-US" sz="2000" smtClean="0">
                <a:ea typeface="Geneva" pitchFamily="122" charset="-128"/>
                <a:cs typeface="Times New Roman" pitchFamily="18" charset="0"/>
              </a:rPr>
              <a:t>¢=25</a:t>
            </a:r>
            <a:endParaRPr lang="en-US" sz="2000" smtClean="0">
              <a:ea typeface="Geneva" pitchFamily="122" charset="-128"/>
            </a:endParaRPr>
          </a:p>
          <a:p>
            <a:pPr eaLnBrk="1" hangingPunct="1"/>
            <a:r>
              <a:rPr lang="en-US" sz="2400" smtClean="0">
                <a:ea typeface="Geneva" pitchFamily="122" charset="-128"/>
              </a:rPr>
              <a:t>The greedy method would not work if we did not have 5</a:t>
            </a:r>
            <a:r>
              <a:rPr lang="en-US" sz="2400" smtClean="0">
                <a:ea typeface="Geneva" pitchFamily="122" charset="-128"/>
                <a:cs typeface="Times New Roman" pitchFamily="18" charset="0"/>
              </a:rPr>
              <a:t>¢ </a:t>
            </a:r>
            <a:r>
              <a:rPr lang="en-US" sz="2400" smtClean="0">
                <a:ea typeface="Geneva" pitchFamily="122" charset="-128"/>
              </a:rPr>
              <a:t>coins</a:t>
            </a:r>
          </a:p>
          <a:p>
            <a:pPr lvl="1" eaLnBrk="1" hangingPunct="1"/>
            <a:r>
              <a:rPr lang="en-US" sz="2000" smtClean="0">
                <a:ea typeface="Geneva" pitchFamily="122" charset="-128"/>
              </a:rPr>
              <a:t>For 31 cents, the greedy method gives seven coins (25+1+1+1+1+1+1), but we can do it with four (10+10+10+1)</a:t>
            </a:r>
          </a:p>
          <a:p>
            <a:pPr eaLnBrk="1" hangingPunct="1"/>
            <a:r>
              <a:rPr lang="en-US" sz="2400" smtClean="0">
                <a:ea typeface="Geneva" pitchFamily="122" charset="-128"/>
              </a:rPr>
              <a:t>The greedy method also would not work if we had a 21</a:t>
            </a:r>
            <a:r>
              <a:rPr lang="en-US" sz="2400" smtClean="0">
                <a:ea typeface="Geneva" pitchFamily="122" charset="-128"/>
                <a:cs typeface="Times New Roman" pitchFamily="18" charset="0"/>
              </a:rPr>
              <a:t>¢</a:t>
            </a:r>
            <a:r>
              <a:rPr lang="en-US" sz="2400" smtClean="0">
                <a:ea typeface="Geneva" pitchFamily="122" charset="-128"/>
              </a:rPr>
              <a:t> coin</a:t>
            </a:r>
          </a:p>
          <a:p>
            <a:pPr lvl="1" eaLnBrk="1" hangingPunct="1"/>
            <a:r>
              <a:rPr lang="en-US" sz="2000" smtClean="0">
                <a:ea typeface="Geneva" pitchFamily="122" charset="-128"/>
              </a:rPr>
              <a:t>For 63 cents, the greedy method gives six coins (25+25+10+1+1+1), but we can do it with three (21+21+21)</a:t>
            </a:r>
          </a:p>
          <a:p>
            <a:pPr eaLnBrk="1" hangingPunct="1"/>
            <a:r>
              <a:rPr lang="en-US" sz="2400" smtClean="0">
                <a:ea typeface="Geneva" pitchFamily="122" charset="-128"/>
              </a:rPr>
              <a:t>How can we find the minimum number of coins for any given coin set?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286766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Geneva" pitchFamily="122" charset="-128"/>
              </a:rPr>
              <a:t>Coin set for examples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dirty="0" smtClean="0">
                <a:ea typeface="Geneva" pitchFamily="122" charset="-128"/>
              </a:rPr>
              <a:t>For the following examples, we will assume coins in the following denominations:</a:t>
            </a:r>
            <a:br>
              <a:rPr lang="en-US" dirty="0" smtClean="0">
                <a:ea typeface="Geneva" pitchFamily="122" charset="-128"/>
              </a:rPr>
            </a:br>
            <a:r>
              <a:rPr lang="en-US" dirty="0" smtClean="0">
                <a:ea typeface="Geneva" pitchFamily="122" charset="-128"/>
              </a:rPr>
              <a:t>     1</a:t>
            </a:r>
            <a:r>
              <a:rPr lang="en-US" dirty="0" smtClean="0">
                <a:ea typeface="Geneva" pitchFamily="122" charset="-128"/>
                <a:cs typeface="Times New Roman" pitchFamily="18" charset="0"/>
              </a:rPr>
              <a:t>¢     5¢     10¢     21¢     25¢</a:t>
            </a:r>
          </a:p>
          <a:p>
            <a:pPr eaLnBrk="1" hangingPunct="1"/>
            <a:r>
              <a:rPr lang="en-US" dirty="0" smtClean="0">
                <a:ea typeface="Geneva" pitchFamily="122" charset="-128"/>
                <a:cs typeface="Times New Roman" pitchFamily="18" charset="0"/>
              </a:rPr>
              <a:t>We</a:t>
            </a:r>
            <a:r>
              <a:rPr lang="ja-JP" altLang="en-US" dirty="0" smtClean="0">
                <a:ea typeface="Geneva" pitchFamily="122" charset="-128"/>
                <a:cs typeface="Times New Roman" pitchFamily="18" charset="0"/>
              </a:rPr>
              <a:t>’</a:t>
            </a:r>
            <a:r>
              <a:rPr lang="en-US" altLang="ja-JP" dirty="0" err="1" smtClean="0">
                <a:ea typeface="Geneva" pitchFamily="122" charset="-128"/>
                <a:cs typeface="Times New Roman" pitchFamily="18" charset="0"/>
              </a:rPr>
              <a:t>ll</a:t>
            </a:r>
            <a:r>
              <a:rPr lang="en-US" altLang="ja-JP" dirty="0" smtClean="0">
                <a:ea typeface="Geneva" pitchFamily="122" charset="-128"/>
                <a:cs typeface="Times New Roman" pitchFamily="18" charset="0"/>
              </a:rPr>
              <a:t> use 22¢  and 63¢ as our goal.</a:t>
            </a:r>
            <a:br>
              <a:rPr lang="en-US" altLang="ja-JP" dirty="0" smtClean="0">
                <a:ea typeface="Geneva" pitchFamily="122" charset="-128"/>
                <a:cs typeface="Times New Roman" pitchFamily="18" charset="0"/>
              </a:rPr>
            </a:br>
            <a:r>
              <a:rPr lang="en-US" altLang="ja-JP" dirty="0" smtClean="0">
                <a:ea typeface="Geneva" pitchFamily="122" charset="-128"/>
                <a:cs typeface="Times New Roman" pitchFamily="18" charset="0"/>
              </a:rPr>
              <a:t/>
            </a:r>
            <a:br>
              <a:rPr lang="en-US" altLang="ja-JP" dirty="0" smtClean="0">
                <a:ea typeface="Geneva" pitchFamily="122" charset="-128"/>
                <a:cs typeface="Times New Roman" pitchFamily="18" charset="0"/>
              </a:rPr>
            </a:br>
            <a:r>
              <a:rPr lang="en-US" altLang="ja-JP" dirty="0" smtClean="0">
                <a:ea typeface="Geneva" pitchFamily="122" charset="-128"/>
                <a:cs typeface="Times New Roman" pitchFamily="18" charset="0"/>
              </a:rPr>
              <a:t/>
            </a:r>
            <a:br>
              <a:rPr lang="en-US" altLang="ja-JP" dirty="0" smtClean="0">
                <a:ea typeface="Geneva" pitchFamily="122" charset="-128"/>
                <a:cs typeface="Times New Roman" pitchFamily="18" charset="0"/>
              </a:rPr>
            </a:br>
            <a:r>
              <a:rPr lang="en-US" altLang="ja-JP" dirty="0" smtClean="0">
                <a:ea typeface="Geneva" pitchFamily="122" charset="-128"/>
                <a:cs typeface="Times New Roman" pitchFamily="18" charset="0"/>
              </a:rPr>
              <a:t/>
            </a:r>
            <a:br>
              <a:rPr lang="en-US" altLang="ja-JP" dirty="0" smtClean="0">
                <a:ea typeface="Geneva" pitchFamily="122" charset="-128"/>
                <a:cs typeface="Times New Roman" pitchFamily="18" charset="0"/>
              </a:rPr>
            </a:br>
            <a:r>
              <a:rPr lang="en-US" altLang="ja-JP" dirty="0" smtClean="0">
                <a:ea typeface="Geneva" pitchFamily="122" charset="-128"/>
                <a:cs typeface="Times New Roman" pitchFamily="18" charset="0"/>
              </a:rPr>
              <a:t/>
            </a:r>
            <a:br>
              <a:rPr lang="en-US" altLang="ja-JP" dirty="0" smtClean="0">
                <a:ea typeface="Geneva" pitchFamily="122" charset="-128"/>
                <a:cs typeface="Times New Roman" pitchFamily="18" charset="0"/>
              </a:rPr>
            </a:br>
            <a:endParaRPr lang="en-US" altLang="ja-JP" dirty="0" smtClean="0">
              <a:ea typeface="Geneva" pitchFamily="122" charset="-128"/>
              <a:cs typeface="Times New Roman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561029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>
                <a:ea typeface="Geneva" pitchFamily="122" charset="-128"/>
              </a:rPr>
              <a:t>A simple solution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524000"/>
            <a:ext cx="8574088" cy="5065713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sz="2400" dirty="0" smtClean="0">
                <a:ea typeface="Geneva" pitchFamily="122" charset="-128"/>
              </a:rPr>
              <a:t>We always need a 1</a:t>
            </a:r>
            <a:r>
              <a:rPr lang="en-US" sz="2400" dirty="0" smtClean="0">
                <a:ea typeface="Geneva" pitchFamily="122" charset="-128"/>
                <a:cs typeface="Times New Roman" pitchFamily="18" charset="0"/>
              </a:rPr>
              <a:t>¢ coin, otherwise no solution exists for making one cent</a:t>
            </a:r>
          </a:p>
          <a:p>
            <a:pPr eaLnBrk="1" hangingPunct="1"/>
            <a:r>
              <a:rPr lang="en-US" sz="2000" dirty="0" smtClean="0">
                <a:solidFill>
                  <a:schemeClr val="accent2"/>
                </a:solidFill>
                <a:latin typeface="Trebuchet MS" pitchFamily="34" charset="0"/>
                <a:ea typeface="Geneva" pitchFamily="122" charset="-128"/>
                <a:cs typeface="Times New Roman" pitchFamily="18" charset="0"/>
              </a:rPr>
              <a:t>To make K cents:</a:t>
            </a:r>
          </a:p>
          <a:p>
            <a:pPr lvl="1" eaLnBrk="1" hangingPunct="1"/>
            <a:r>
              <a:rPr lang="en-US" sz="2000" dirty="0" smtClean="0">
                <a:solidFill>
                  <a:schemeClr val="accent2"/>
                </a:solidFill>
                <a:latin typeface="Trebuchet MS" pitchFamily="34" charset="0"/>
                <a:ea typeface="Geneva" pitchFamily="122" charset="-128"/>
              </a:rPr>
              <a:t>If there is a K-cent coin, then that one coin is the minimum</a:t>
            </a:r>
          </a:p>
          <a:p>
            <a:pPr lvl="1" eaLnBrk="1" hangingPunct="1"/>
            <a:r>
              <a:rPr lang="en-US" sz="2000" dirty="0" smtClean="0">
                <a:solidFill>
                  <a:schemeClr val="accent2"/>
                </a:solidFill>
                <a:latin typeface="Trebuchet MS" pitchFamily="34" charset="0"/>
                <a:ea typeface="Geneva" pitchFamily="122" charset="-128"/>
              </a:rPr>
              <a:t>Otherwise, for each value i &lt; K,</a:t>
            </a:r>
          </a:p>
          <a:p>
            <a:pPr lvl="2" eaLnBrk="1" hangingPunct="1"/>
            <a:r>
              <a:rPr lang="en-US" dirty="0" smtClean="0">
                <a:solidFill>
                  <a:schemeClr val="accent2"/>
                </a:solidFill>
                <a:latin typeface="Trebuchet MS" pitchFamily="34" charset="0"/>
                <a:ea typeface="Geneva" pitchFamily="122" charset="-128"/>
              </a:rPr>
              <a:t>Find the minimum number of coins needed to make i cents</a:t>
            </a:r>
          </a:p>
          <a:p>
            <a:pPr lvl="2" eaLnBrk="1" hangingPunct="1"/>
            <a:r>
              <a:rPr lang="en-US" dirty="0" smtClean="0">
                <a:solidFill>
                  <a:schemeClr val="accent2"/>
                </a:solidFill>
                <a:latin typeface="Trebuchet MS" pitchFamily="34" charset="0"/>
                <a:ea typeface="Geneva" pitchFamily="122" charset="-128"/>
              </a:rPr>
              <a:t>Find the minimum number of coins needed to make K - i cents</a:t>
            </a:r>
          </a:p>
          <a:p>
            <a:pPr lvl="1" eaLnBrk="1" hangingPunct="1"/>
            <a:r>
              <a:rPr lang="en-US" sz="2000" dirty="0" smtClean="0">
                <a:solidFill>
                  <a:schemeClr val="accent2"/>
                </a:solidFill>
                <a:latin typeface="Trebuchet MS" pitchFamily="34" charset="0"/>
                <a:ea typeface="Geneva" pitchFamily="122" charset="-128"/>
              </a:rPr>
              <a:t>Choose the i that minimizes this sum</a:t>
            </a:r>
          </a:p>
          <a:p>
            <a:pPr eaLnBrk="1" hangingPunct="1"/>
            <a:r>
              <a:rPr lang="en-US" sz="2400" dirty="0" smtClean="0">
                <a:ea typeface="Geneva" pitchFamily="122" charset="-128"/>
              </a:rPr>
              <a:t>This algorithm can be viewed as divide-and-conquer, or as brute force</a:t>
            </a:r>
          </a:p>
          <a:p>
            <a:pPr lvl="1" eaLnBrk="1" hangingPunct="1"/>
            <a:r>
              <a:rPr lang="en-US" sz="2000" dirty="0" smtClean="0">
                <a:ea typeface="Geneva" pitchFamily="122" charset="-128"/>
              </a:rPr>
              <a:t>This solution is very recursive</a:t>
            </a:r>
          </a:p>
          <a:p>
            <a:pPr lvl="1" eaLnBrk="1" hangingPunct="1"/>
            <a:r>
              <a:rPr lang="en-US" sz="2000" dirty="0" smtClean="0">
                <a:ea typeface="Geneva" pitchFamily="122" charset="-128"/>
              </a:rPr>
              <a:t>It requires exponential work</a:t>
            </a:r>
            <a:endParaRPr lang="en-US" sz="2000" dirty="0" smtClean="0">
              <a:ea typeface="Geneva" pitchFamily="122" charset="-128"/>
              <a:cs typeface="Times New Roman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624283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Geneva" pitchFamily="122" charset="-128"/>
              </a:rPr>
              <a:t>Simple code for the coin problem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000" smtClean="0">
                <a:solidFill>
                  <a:schemeClr val="accent2"/>
                </a:solidFill>
                <a:latin typeface="Consolas" pitchFamily="49" charset="0"/>
                <a:ea typeface="Geneva" pitchFamily="122" charset="-128"/>
              </a:rPr>
              <a:t>public static void main(String[] args) {</a:t>
            </a:r>
            <a:br>
              <a:rPr lang="en-US" sz="2000" smtClean="0">
                <a:solidFill>
                  <a:schemeClr val="accent2"/>
                </a:solidFill>
                <a:latin typeface="Consolas" pitchFamily="49" charset="0"/>
                <a:ea typeface="Geneva" pitchFamily="122" charset="-128"/>
              </a:rPr>
            </a:br>
            <a:r>
              <a:rPr lang="en-US" sz="2000" smtClean="0">
                <a:solidFill>
                  <a:schemeClr val="accent2"/>
                </a:solidFill>
                <a:latin typeface="Consolas" pitchFamily="49" charset="0"/>
                <a:ea typeface="Geneva" pitchFamily="122" charset="-128"/>
              </a:rPr>
              <a:t>    int[] coins = { 1, 5, 10, 21, 25 };</a:t>
            </a:r>
            <a:br>
              <a:rPr lang="en-US" sz="2000" smtClean="0">
                <a:solidFill>
                  <a:schemeClr val="accent2"/>
                </a:solidFill>
                <a:latin typeface="Consolas" pitchFamily="49" charset="0"/>
                <a:ea typeface="Geneva" pitchFamily="122" charset="-128"/>
              </a:rPr>
            </a:br>
            <a:r>
              <a:rPr lang="en-US" sz="2000" smtClean="0">
                <a:solidFill>
                  <a:schemeClr val="accent2"/>
                </a:solidFill>
                <a:latin typeface="Consolas" pitchFamily="49" charset="0"/>
                <a:ea typeface="Geneva" pitchFamily="122" charset="-128"/>
              </a:rPr>
              <a:t>    int solveForThisAmount = 63;</a:t>
            </a:r>
            <a:br>
              <a:rPr lang="en-US" sz="2000" smtClean="0">
                <a:solidFill>
                  <a:schemeClr val="accent2"/>
                </a:solidFill>
                <a:latin typeface="Consolas" pitchFamily="49" charset="0"/>
                <a:ea typeface="Geneva" pitchFamily="122" charset="-128"/>
              </a:rPr>
            </a:br>
            <a:r>
              <a:rPr lang="en-US" sz="2000" smtClean="0">
                <a:solidFill>
                  <a:schemeClr val="accent2"/>
                </a:solidFill>
                <a:latin typeface="Consolas" pitchFamily="49" charset="0"/>
                <a:ea typeface="Geneva" pitchFamily="122" charset="-128"/>
              </a:rPr>
              <a:t>    int[] solution;</a:t>
            </a:r>
            <a:br>
              <a:rPr lang="en-US" sz="2000" smtClean="0">
                <a:solidFill>
                  <a:schemeClr val="accent2"/>
                </a:solidFill>
                <a:latin typeface="Consolas" pitchFamily="49" charset="0"/>
                <a:ea typeface="Geneva" pitchFamily="122" charset="-128"/>
              </a:rPr>
            </a:br>
            <a:r>
              <a:rPr lang="en-US" sz="2000" smtClean="0">
                <a:solidFill>
                  <a:schemeClr val="accent2"/>
                </a:solidFill>
                <a:latin typeface="Consolas" pitchFamily="49" charset="0"/>
                <a:ea typeface="Geneva" pitchFamily="122" charset="-128"/>
              </a:rPr>
              <a:t>    </a:t>
            </a:r>
            <a:r>
              <a:rPr lang="en-US" sz="2000" smtClean="0">
                <a:solidFill>
                  <a:srgbClr val="009900"/>
                </a:solidFill>
                <a:latin typeface="Consolas" pitchFamily="49" charset="0"/>
                <a:ea typeface="Geneva" pitchFamily="122" charset="-128"/>
              </a:rPr>
              <a:t>// try simple solution</a:t>
            </a:r>
            <a:r>
              <a:rPr lang="en-US" sz="2000" smtClean="0">
                <a:solidFill>
                  <a:schemeClr val="accent2"/>
                </a:solidFill>
                <a:latin typeface="Consolas" pitchFamily="49" charset="0"/>
                <a:ea typeface="Geneva" pitchFamily="122" charset="-128"/>
              </a:rPr>
              <a:t/>
            </a:r>
            <a:br>
              <a:rPr lang="en-US" sz="2000" smtClean="0">
                <a:solidFill>
                  <a:schemeClr val="accent2"/>
                </a:solidFill>
                <a:latin typeface="Consolas" pitchFamily="49" charset="0"/>
                <a:ea typeface="Geneva" pitchFamily="122" charset="-128"/>
              </a:rPr>
            </a:br>
            <a:r>
              <a:rPr lang="en-US" sz="2000" smtClean="0">
                <a:solidFill>
                  <a:schemeClr val="accent2"/>
                </a:solidFill>
                <a:latin typeface="Consolas" pitchFamily="49" charset="0"/>
                <a:ea typeface="Geneva" pitchFamily="122" charset="-128"/>
              </a:rPr>
              <a:t>    solution = makeChange1(coins, solveForThisAmount);</a:t>
            </a:r>
            <a:br>
              <a:rPr lang="en-US" sz="2000" smtClean="0">
                <a:solidFill>
                  <a:schemeClr val="accent2"/>
                </a:solidFill>
                <a:latin typeface="Consolas" pitchFamily="49" charset="0"/>
                <a:ea typeface="Geneva" pitchFamily="122" charset="-128"/>
              </a:rPr>
            </a:br>
            <a:r>
              <a:rPr lang="en-US" sz="2000" smtClean="0">
                <a:solidFill>
                  <a:schemeClr val="accent2"/>
                </a:solidFill>
                <a:latin typeface="Consolas" pitchFamily="49" charset="0"/>
                <a:ea typeface="Geneva" pitchFamily="122" charset="-128"/>
              </a:rPr>
              <a:t>    System.out.println("solution: " +</a:t>
            </a:r>
            <a:br>
              <a:rPr lang="en-US" sz="2000" smtClean="0">
                <a:solidFill>
                  <a:schemeClr val="accent2"/>
                </a:solidFill>
                <a:latin typeface="Consolas" pitchFamily="49" charset="0"/>
                <a:ea typeface="Geneva" pitchFamily="122" charset="-128"/>
              </a:rPr>
            </a:br>
            <a:r>
              <a:rPr lang="en-US" sz="2000" smtClean="0">
                <a:solidFill>
                  <a:schemeClr val="accent2"/>
                </a:solidFill>
                <a:latin typeface="Consolas" pitchFamily="49" charset="0"/>
                <a:ea typeface="Geneva" pitchFamily="122" charset="-128"/>
              </a:rPr>
              <a:t>                       Arrays.toString(solution));</a:t>
            </a:r>
            <a:br>
              <a:rPr lang="en-US" sz="2000" smtClean="0">
                <a:solidFill>
                  <a:schemeClr val="accent2"/>
                </a:solidFill>
                <a:latin typeface="Consolas" pitchFamily="49" charset="0"/>
                <a:ea typeface="Geneva" pitchFamily="122" charset="-128"/>
              </a:rPr>
            </a:br>
            <a:r>
              <a:rPr lang="en-US" sz="2000" smtClean="0">
                <a:solidFill>
                  <a:schemeClr val="accent2"/>
                </a:solidFill>
                <a:latin typeface="Consolas" pitchFamily="49" charset="0"/>
                <a:ea typeface="Geneva" pitchFamily="122" charset="-128"/>
              </a:rPr>
              <a:t>    </a:t>
            </a:r>
            <a:r>
              <a:rPr lang="en-US" sz="2000" smtClean="0">
                <a:solidFill>
                  <a:schemeClr val="accent1"/>
                </a:solidFill>
                <a:latin typeface="Consolas" pitchFamily="49" charset="0"/>
                <a:ea typeface="Geneva" pitchFamily="122" charset="-128"/>
              </a:rPr>
              <a:t>// try dynamic programming solution</a:t>
            </a:r>
            <a:r>
              <a:rPr lang="en-US" sz="2000" smtClean="0">
                <a:solidFill>
                  <a:schemeClr val="accent2"/>
                </a:solidFill>
                <a:latin typeface="Consolas" pitchFamily="49" charset="0"/>
                <a:ea typeface="Geneva" pitchFamily="122" charset="-128"/>
              </a:rPr>
              <a:t/>
            </a:r>
            <a:br>
              <a:rPr lang="en-US" sz="2000" smtClean="0">
                <a:solidFill>
                  <a:schemeClr val="accent2"/>
                </a:solidFill>
                <a:latin typeface="Consolas" pitchFamily="49" charset="0"/>
                <a:ea typeface="Geneva" pitchFamily="122" charset="-128"/>
              </a:rPr>
            </a:br>
            <a:r>
              <a:rPr lang="en-US" sz="2000" smtClean="0">
                <a:solidFill>
                  <a:schemeClr val="accent2"/>
                </a:solidFill>
                <a:latin typeface="Consolas" pitchFamily="49" charset="0"/>
                <a:ea typeface="Geneva" pitchFamily="122" charset="-128"/>
              </a:rPr>
              <a:t>    solution = makeChange2(coins, solveForThisAmount);</a:t>
            </a:r>
            <a:br>
              <a:rPr lang="en-US" sz="2000" smtClean="0">
                <a:solidFill>
                  <a:schemeClr val="accent2"/>
                </a:solidFill>
                <a:latin typeface="Consolas" pitchFamily="49" charset="0"/>
                <a:ea typeface="Geneva" pitchFamily="122" charset="-128"/>
              </a:rPr>
            </a:br>
            <a:r>
              <a:rPr lang="en-US" sz="2000" smtClean="0">
                <a:solidFill>
                  <a:schemeClr val="accent2"/>
                </a:solidFill>
                <a:latin typeface="Consolas" pitchFamily="49" charset="0"/>
                <a:ea typeface="Geneva" pitchFamily="122" charset="-128"/>
              </a:rPr>
              <a:t>    System.out.println("solution: " +</a:t>
            </a:r>
            <a:br>
              <a:rPr lang="en-US" sz="2000" smtClean="0">
                <a:solidFill>
                  <a:schemeClr val="accent2"/>
                </a:solidFill>
                <a:latin typeface="Consolas" pitchFamily="49" charset="0"/>
                <a:ea typeface="Geneva" pitchFamily="122" charset="-128"/>
              </a:rPr>
            </a:br>
            <a:r>
              <a:rPr lang="en-US" sz="2000" smtClean="0">
                <a:solidFill>
                  <a:schemeClr val="accent2"/>
                </a:solidFill>
                <a:latin typeface="Consolas" pitchFamily="49" charset="0"/>
                <a:ea typeface="Geneva" pitchFamily="122" charset="-128"/>
              </a:rPr>
              <a:t>                       Arrays.toString(solution));</a:t>
            </a:r>
            <a:br>
              <a:rPr lang="en-US" sz="2000" smtClean="0">
                <a:solidFill>
                  <a:schemeClr val="accent2"/>
                </a:solidFill>
                <a:latin typeface="Consolas" pitchFamily="49" charset="0"/>
                <a:ea typeface="Geneva" pitchFamily="122" charset="-128"/>
              </a:rPr>
            </a:br>
            <a:r>
              <a:rPr lang="en-US" sz="2000" smtClean="0">
                <a:solidFill>
                  <a:schemeClr val="accent2"/>
                </a:solidFill>
                <a:latin typeface="Consolas" pitchFamily="49" charset="0"/>
                <a:ea typeface="Geneva" pitchFamily="122" charset="-128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083504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 short list of categories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smtClean="0"/>
              <a:t>Algorithm types we will consider include:</a:t>
            </a:r>
          </a:p>
          <a:p>
            <a:pPr lvl="1" eaLnBrk="1" hangingPunct="1"/>
            <a:r>
              <a:rPr lang="en-US" smtClean="0"/>
              <a:t>Simple recursive algorithms</a:t>
            </a:r>
          </a:p>
          <a:p>
            <a:pPr lvl="1" eaLnBrk="1" hangingPunct="1"/>
            <a:r>
              <a:rPr lang="en-US" smtClean="0"/>
              <a:t>Backtracking algorithms</a:t>
            </a:r>
          </a:p>
          <a:p>
            <a:pPr lvl="1" eaLnBrk="1" hangingPunct="1"/>
            <a:r>
              <a:rPr lang="en-US" smtClean="0"/>
              <a:t>Divide and conquer algorithms</a:t>
            </a:r>
          </a:p>
          <a:p>
            <a:pPr lvl="1" eaLnBrk="1" hangingPunct="1"/>
            <a:r>
              <a:rPr lang="en-US" smtClean="0"/>
              <a:t>Dynamic programming algorithms</a:t>
            </a:r>
          </a:p>
          <a:p>
            <a:pPr lvl="1" eaLnBrk="1" hangingPunct="1"/>
            <a:r>
              <a:rPr lang="en-US" smtClean="0"/>
              <a:t>Greedy algorithms</a:t>
            </a:r>
          </a:p>
          <a:p>
            <a:pPr lvl="1" eaLnBrk="1" hangingPunct="1"/>
            <a:r>
              <a:rPr lang="en-US" smtClean="0"/>
              <a:t>Branch and bound algorithms</a:t>
            </a:r>
          </a:p>
          <a:p>
            <a:pPr lvl="1" eaLnBrk="1" hangingPunct="1"/>
            <a:r>
              <a:rPr lang="en-US" smtClean="0"/>
              <a:t>Brute force algorithms</a:t>
            </a:r>
          </a:p>
          <a:p>
            <a:pPr lvl="1" eaLnBrk="1" hangingPunct="1"/>
            <a:r>
              <a:rPr lang="en-US" smtClean="0"/>
              <a:t>Randomized algorithms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089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chemeClr val="accent2"/>
                </a:solidFill>
                <a:latin typeface="Consolas" pitchFamily="49" charset="0"/>
                <a:ea typeface="Geneva" pitchFamily="122" charset="-128"/>
              </a:rPr>
              <a:t>makeChange1</a:t>
            </a:r>
            <a:r>
              <a:rPr lang="en-US" smtClean="0">
                <a:ea typeface="Geneva" pitchFamily="122" charset="-128"/>
              </a:rPr>
              <a:t>, part 1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610600" cy="54864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sz="1800" smtClean="0">
                <a:solidFill>
                  <a:srgbClr val="009900"/>
                </a:solidFill>
                <a:latin typeface="Consolas" pitchFamily="49" charset="0"/>
                <a:ea typeface="Geneva" pitchFamily="122" charset="-128"/>
              </a:rPr>
              <a:t>/**</a:t>
            </a:r>
            <a:br>
              <a:rPr lang="en-US" sz="1800" smtClean="0">
                <a:solidFill>
                  <a:srgbClr val="009900"/>
                </a:solidFill>
                <a:latin typeface="Consolas" pitchFamily="49" charset="0"/>
                <a:ea typeface="Geneva" pitchFamily="122" charset="-128"/>
              </a:rPr>
            </a:br>
            <a:r>
              <a:rPr lang="en-US" sz="1800" smtClean="0">
                <a:solidFill>
                  <a:srgbClr val="009900"/>
                </a:solidFill>
                <a:latin typeface="Consolas" pitchFamily="49" charset="0"/>
                <a:ea typeface="Geneva" pitchFamily="122" charset="-128"/>
              </a:rPr>
              <a:t> * Find the minimum number of coins required.</a:t>
            </a:r>
            <a:br>
              <a:rPr lang="en-US" sz="1800" smtClean="0">
                <a:solidFill>
                  <a:srgbClr val="009900"/>
                </a:solidFill>
                <a:latin typeface="Consolas" pitchFamily="49" charset="0"/>
                <a:ea typeface="Geneva" pitchFamily="122" charset="-128"/>
              </a:rPr>
            </a:br>
            <a:r>
              <a:rPr lang="en-US" sz="1800" smtClean="0">
                <a:solidFill>
                  <a:srgbClr val="009900"/>
                </a:solidFill>
                <a:latin typeface="Consolas" pitchFamily="49" charset="0"/>
                <a:ea typeface="Geneva" pitchFamily="122" charset="-128"/>
              </a:rPr>
              <a:t> * @param coins The available kinds of coins.</a:t>
            </a:r>
            <a:br>
              <a:rPr lang="en-US" sz="1800" smtClean="0">
                <a:solidFill>
                  <a:srgbClr val="009900"/>
                </a:solidFill>
                <a:latin typeface="Consolas" pitchFamily="49" charset="0"/>
                <a:ea typeface="Geneva" pitchFamily="122" charset="-128"/>
              </a:rPr>
            </a:br>
            <a:r>
              <a:rPr lang="en-US" sz="1800" smtClean="0">
                <a:solidFill>
                  <a:srgbClr val="009900"/>
                </a:solidFill>
                <a:latin typeface="Consolas" pitchFamily="49" charset="0"/>
                <a:ea typeface="Geneva" pitchFamily="122" charset="-128"/>
              </a:rPr>
              <a:t> * @param n The desired total.</a:t>
            </a:r>
            <a:br>
              <a:rPr lang="en-US" sz="1800" smtClean="0">
                <a:solidFill>
                  <a:srgbClr val="009900"/>
                </a:solidFill>
                <a:latin typeface="Consolas" pitchFamily="49" charset="0"/>
                <a:ea typeface="Geneva" pitchFamily="122" charset="-128"/>
              </a:rPr>
            </a:br>
            <a:r>
              <a:rPr lang="en-US" sz="1800" smtClean="0">
                <a:solidFill>
                  <a:srgbClr val="009900"/>
                </a:solidFill>
                <a:latin typeface="Consolas" pitchFamily="49" charset="0"/>
                <a:ea typeface="Geneva" pitchFamily="122" charset="-128"/>
              </a:rPr>
              <a:t> * @return An array of how many of each coin.</a:t>
            </a:r>
            <a:br>
              <a:rPr lang="en-US" sz="1800" smtClean="0">
                <a:solidFill>
                  <a:srgbClr val="009900"/>
                </a:solidFill>
                <a:latin typeface="Consolas" pitchFamily="49" charset="0"/>
                <a:ea typeface="Geneva" pitchFamily="122" charset="-128"/>
              </a:rPr>
            </a:br>
            <a:r>
              <a:rPr lang="en-US" sz="1800" smtClean="0">
                <a:solidFill>
                  <a:srgbClr val="009900"/>
                </a:solidFill>
                <a:latin typeface="Consolas" pitchFamily="49" charset="0"/>
                <a:ea typeface="Geneva" pitchFamily="122" charset="-128"/>
              </a:rPr>
              <a:t> */</a:t>
            </a:r>
            <a:br>
              <a:rPr lang="en-US" sz="1800" smtClean="0">
                <a:solidFill>
                  <a:srgbClr val="009900"/>
                </a:solidFill>
                <a:latin typeface="Consolas" pitchFamily="49" charset="0"/>
                <a:ea typeface="Geneva" pitchFamily="122" charset="-128"/>
              </a:rPr>
            </a:br>
            <a:r>
              <a:rPr lang="en-US" sz="1800" smtClean="0">
                <a:solidFill>
                  <a:schemeClr val="accent2"/>
                </a:solidFill>
                <a:latin typeface="Consolas" pitchFamily="49" charset="0"/>
                <a:ea typeface="Geneva" pitchFamily="122" charset="-128"/>
              </a:rPr>
              <a:t>private static int[] makeChange1(int[] coins, int n) {</a:t>
            </a:r>
            <a:br>
              <a:rPr lang="en-US" sz="1800" smtClean="0">
                <a:solidFill>
                  <a:schemeClr val="accent2"/>
                </a:solidFill>
                <a:latin typeface="Consolas" pitchFamily="49" charset="0"/>
                <a:ea typeface="Geneva" pitchFamily="122" charset="-128"/>
              </a:rPr>
            </a:br>
            <a:r>
              <a:rPr lang="en-US" sz="1800" smtClean="0">
                <a:solidFill>
                  <a:schemeClr val="accent2"/>
                </a:solidFill>
                <a:latin typeface="Consolas" pitchFamily="49" charset="0"/>
                <a:ea typeface="Geneva" pitchFamily="122" charset="-128"/>
              </a:rPr>
              <a:t>    int numberOfDifferentCoins = coins.length;</a:t>
            </a:r>
            <a:br>
              <a:rPr lang="en-US" sz="1800" smtClean="0">
                <a:solidFill>
                  <a:schemeClr val="accent2"/>
                </a:solidFill>
                <a:latin typeface="Consolas" pitchFamily="49" charset="0"/>
                <a:ea typeface="Geneva" pitchFamily="122" charset="-128"/>
              </a:rPr>
            </a:br>
            <a:r>
              <a:rPr lang="en-US" sz="1800" smtClean="0">
                <a:solidFill>
                  <a:schemeClr val="accent2"/>
                </a:solidFill>
                <a:latin typeface="Consolas" pitchFamily="49" charset="0"/>
                <a:ea typeface="Geneva" pitchFamily="122" charset="-128"/>
              </a:rPr>
              <a:t>    int[] solution;</a:t>
            </a:r>
            <a:br>
              <a:rPr lang="en-US" sz="1800" smtClean="0">
                <a:solidFill>
                  <a:schemeClr val="accent2"/>
                </a:solidFill>
                <a:latin typeface="Consolas" pitchFamily="49" charset="0"/>
                <a:ea typeface="Geneva" pitchFamily="122" charset="-128"/>
              </a:rPr>
            </a:br>
            <a:r>
              <a:rPr lang="en-US" sz="1800" smtClean="0">
                <a:solidFill>
                  <a:schemeClr val="accent2"/>
                </a:solidFill>
                <a:latin typeface="Consolas" pitchFamily="49" charset="0"/>
                <a:ea typeface="Geneva" pitchFamily="122" charset="-128"/>
              </a:rPr>
              <a:t>    </a:t>
            </a:r>
            <a:r>
              <a:rPr lang="en-US" sz="1800" smtClean="0">
                <a:solidFill>
                  <a:schemeClr val="accent1"/>
                </a:solidFill>
                <a:latin typeface="Consolas" pitchFamily="49" charset="0"/>
                <a:ea typeface="Geneva" pitchFamily="122" charset="-128"/>
              </a:rPr>
              <a:t>// if there is a single coin with value n, use it</a:t>
            </a:r>
            <a:r>
              <a:rPr lang="en-US" sz="1800" smtClean="0">
                <a:solidFill>
                  <a:schemeClr val="accent2"/>
                </a:solidFill>
                <a:latin typeface="Consolas" pitchFamily="49" charset="0"/>
                <a:ea typeface="Geneva" pitchFamily="122" charset="-128"/>
              </a:rPr>
              <a:t/>
            </a:r>
            <a:br>
              <a:rPr lang="en-US" sz="1800" smtClean="0">
                <a:solidFill>
                  <a:schemeClr val="accent2"/>
                </a:solidFill>
                <a:latin typeface="Consolas" pitchFamily="49" charset="0"/>
                <a:ea typeface="Geneva" pitchFamily="122" charset="-128"/>
              </a:rPr>
            </a:br>
            <a:r>
              <a:rPr lang="en-US" sz="1800" smtClean="0">
                <a:solidFill>
                  <a:schemeClr val="accent2"/>
                </a:solidFill>
                <a:latin typeface="Consolas" pitchFamily="49" charset="0"/>
                <a:ea typeface="Geneva" pitchFamily="122" charset="-128"/>
              </a:rPr>
              <a:t>    for (int i = 0; i &lt; numberOfDifferentCoins; i += 1) {</a:t>
            </a:r>
            <a:br>
              <a:rPr lang="en-US" sz="1800" smtClean="0">
                <a:solidFill>
                  <a:schemeClr val="accent2"/>
                </a:solidFill>
                <a:latin typeface="Consolas" pitchFamily="49" charset="0"/>
                <a:ea typeface="Geneva" pitchFamily="122" charset="-128"/>
              </a:rPr>
            </a:br>
            <a:r>
              <a:rPr lang="en-US" sz="1800" smtClean="0">
                <a:solidFill>
                  <a:schemeClr val="accent2"/>
                </a:solidFill>
                <a:latin typeface="Consolas" pitchFamily="49" charset="0"/>
                <a:ea typeface="Geneva" pitchFamily="122" charset="-128"/>
              </a:rPr>
              <a:t>        if (coins[i] == n) {</a:t>
            </a:r>
            <a:br>
              <a:rPr lang="en-US" sz="1800" smtClean="0">
                <a:solidFill>
                  <a:schemeClr val="accent2"/>
                </a:solidFill>
                <a:latin typeface="Consolas" pitchFamily="49" charset="0"/>
                <a:ea typeface="Geneva" pitchFamily="122" charset="-128"/>
              </a:rPr>
            </a:br>
            <a:r>
              <a:rPr lang="en-US" sz="1800" smtClean="0">
                <a:solidFill>
                  <a:schemeClr val="accent2"/>
                </a:solidFill>
                <a:latin typeface="Consolas" pitchFamily="49" charset="0"/>
                <a:ea typeface="Geneva" pitchFamily="122" charset="-128"/>
              </a:rPr>
              <a:t>            solution = new int[numberOfDifferentCoins];</a:t>
            </a:r>
            <a:br>
              <a:rPr lang="en-US" sz="1800" smtClean="0">
                <a:solidFill>
                  <a:schemeClr val="accent2"/>
                </a:solidFill>
                <a:latin typeface="Consolas" pitchFamily="49" charset="0"/>
                <a:ea typeface="Geneva" pitchFamily="122" charset="-128"/>
              </a:rPr>
            </a:br>
            <a:r>
              <a:rPr lang="en-US" sz="1800" smtClean="0">
                <a:solidFill>
                  <a:schemeClr val="accent2"/>
                </a:solidFill>
                <a:latin typeface="Consolas" pitchFamily="49" charset="0"/>
                <a:ea typeface="Geneva" pitchFamily="122" charset="-128"/>
              </a:rPr>
              <a:t>            solution[i] = 1;</a:t>
            </a:r>
            <a:br>
              <a:rPr lang="en-US" sz="1800" smtClean="0">
                <a:solidFill>
                  <a:schemeClr val="accent2"/>
                </a:solidFill>
                <a:latin typeface="Consolas" pitchFamily="49" charset="0"/>
                <a:ea typeface="Geneva" pitchFamily="122" charset="-128"/>
              </a:rPr>
            </a:br>
            <a:r>
              <a:rPr lang="en-US" sz="1800" smtClean="0">
                <a:solidFill>
                  <a:schemeClr val="accent2"/>
                </a:solidFill>
                <a:latin typeface="Consolas" pitchFamily="49" charset="0"/>
                <a:ea typeface="Geneva" pitchFamily="122" charset="-128"/>
              </a:rPr>
              <a:t>            return solution;</a:t>
            </a:r>
            <a:br>
              <a:rPr lang="en-US" sz="1800" smtClean="0">
                <a:solidFill>
                  <a:schemeClr val="accent2"/>
                </a:solidFill>
                <a:latin typeface="Consolas" pitchFamily="49" charset="0"/>
                <a:ea typeface="Geneva" pitchFamily="122" charset="-128"/>
              </a:rPr>
            </a:br>
            <a:r>
              <a:rPr lang="en-US" sz="1800" smtClean="0">
                <a:solidFill>
                  <a:schemeClr val="accent2"/>
                </a:solidFill>
                <a:latin typeface="Consolas" pitchFamily="49" charset="0"/>
                <a:ea typeface="Geneva" pitchFamily="122" charset="-128"/>
              </a:rPr>
              <a:t>        }</a:t>
            </a:r>
            <a:br>
              <a:rPr lang="en-US" sz="1800" smtClean="0">
                <a:solidFill>
                  <a:schemeClr val="accent2"/>
                </a:solidFill>
                <a:latin typeface="Consolas" pitchFamily="49" charset="0"/>
                <a:ea typeface="Geneva" pitchFamily="122" charset="-128"/>
              </a:rPr>
            </a:br>
            <a:r>
              <a:rPr lang="en-US" sz="1800" smtClean="0">
                <a:solidFill>
                  <a:schemeClr val="accent2"/>
                </a:solidFill>
                <a:latin typeface="Consolas" pitchFamily="49" charset="0"/>
                <a:ea typeface="Geneva" pitchFamily="122" charset="-128"/>
              </a:rPr>
              <a:t>    }</a:t>
            </a:r>
            <a:br>
              <a:rPr lang="en-US" sz="1800" smtClean="0">
                <a:solidFill>
                  <a:schemeClr val="accent2"/>
                </a:solidFill>
                <a:latin typeface="Consolas" pitchFamily="49" charset="0"/>
                <a:ea typeface="Geneva" pitchFamily="122" charset="-128"/>
              </a:rPr>
            </a:br>
            <a:r>
              <a:rPr lang="en-US" sz="1800" smtClean="0">
                <a:solidFill>
                  <a:schemeClr val="accent2"/>
                </a:solidFill>
                <a:latin typeface="Consolas" pitchFamily="49" charset="0"/>
                <a:ea typeface="Geneva" pitchFamily="122" charset="-128"/>
              </a:rPr>
              <a:t>    </a:t>
            </a:r>
            <a:r>
              <a:rPr lang="en-US" sz="1800" smtClean="0">
                <a:solidFill>
                  <a:schemeClr val="accent1"/>
                </a:solidFill>
                <a:latin typeface="Consolas" pitchFamily="49" charset="0"/>
                <a:ea typeface="Geneva" pitchFamily="122" charset="-128"/>
              </a:rPr>
              <a:t>// else try all combinations of i and n-i coins</a:t>
            </a:r>
            <a:br>
              <a:rPr lang="en-US" sz="1800" smtClean="0">
                <a:solidFill>
                  <a:schemeClr val="accent1"/>
                </a:solidFill>
                <a:latin typeface="Consolas" pitchFamily="49" charset="0"/>
                <a:ea typeface="Geneva" pitchFamily="122" charset="-128"/>
              </a:rPr>
            </a:br>
            <a:r>
              <a:rPr lang="en-US" sz="1800" smtClean="0">
                <a:solidFill>
                  <a:schemeClr val="accent1"/>
                </a:solidFill>
                <a:latin typeface="Consolas" pitchFamily="49" charset="0"/>
                <a:ea typeface="Geneva" pitchFamily="122" charset="-128"/>
              </a:rPr>
              <a:t>    ...</a:t>
            </a:r>
            <a:r>
              <a:rPr lang="en-US" sz="1800" smtClean="0">
                <a:solidFill>
                  <a:schemeClr val="accent2"/>
                </a:solidFill>
                <a:latin typeface="Consolas" pitchFamily="49" charset="0"/>
                <a:ea typeface="Geneva" pitchFamily="122" charset="-128"/>
              </a:rPr>
              <a:t/>
            </a:r>
            <a:br>
              <a:rPr lang="en-US" sz="1800" smtClean="0">
                <a:solidFill>
                  <a:schemeClr val="accent2"/>
                </a:solidFill>
                <a:latin typeface="Consolas" pitchFamily="49" charset="0"/>
                <a:ea typeface="Geneva" pitchFamily="122" charset="-128"/>
              </a:rPr>
            </a:br>
            <a:r>
              <a:rPr lang="en-US" sz="1800" smtClean="0">
                <a:solidFill>
                  <a:schemeClr val="accent2"/>
                </a:solidFill>
                <a:latin typeface="Consolas" pitchFamily="49" charset="0"/>
                <a:ea typeface="Geneva" pitchFamily="122" charset="-128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225906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chemeClr val="accent2"/>
                </a:solidFill>
                <a:latin typeface="Consolas" pitchFamily="49" charset="0"/>
                <a:ea typeface="Geneva" pitchFamily="122" charset="-128"/>
              </a:rPr>
              <a:t>makeChange1</a:t>
            </a:r>
            <a:r>
              <a:rPr lang="en-US" smtClean="0">
                <a:ea typeface="Geneva" pitchFamily="122" charset="-128"/>
              </a:rPr>
              <a:t>, part 2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sz="2000" smtClean="0">
                <a:solidFill>
                  <a:schemeClr val="accent2"/>
                </a:solidFill>
                <a:latin typeface="Consolas" pitchFamily="49" charset="0"/>
                <a:ea typeface="Geneva" pitchFamily="122" charset="-128"/>
              </a:rPr>
              <a:t>    </a:t>
            </a:r>
            <a:r>
              <a:rPr lang="en-US" sz="2000" smtClean="0">
                <a:solidFill>
                  <a:schemeClr val="accent1"/>
                </a:solidFill>
                <a:latin typeface="Consolas" pitchFamily="49" charset="0"/>
                <a:ea typeface="Geneva" pitchFamily="122" charset="-128"/>
              </a:rPr>
              <a:t>// else try all combinations of i and n-i coins</a:t>
            </a:r>
            <a:r>
              <a:rPr lang="en-US" sz="2000" smtClean="0">
                <a:solidFill>
                  <a:schemeClr val="accent2"/>
                </a:solidFill>
                <a:latin typeface="Consolas" pitchFamily="49" charset="0"/>
                <a:ea typeface="Geneva" pitchFamily="122" charset="-128"/>
              </a:rPr>
              <a:t/>
            </a:r>
            <a:br>
              <a:rPr lang="en-US" sz="2000" smtClean="0">
                <a:solidFill>
                  <a:schemeClr val="accent2"/>
                </a:solidFill>
                <a:latin typeface="Consolas" pitchFamily="49" charset="0"/>
                <a:ea typeface="Geneva" pitchFamily="122" charset="-128"/>
              </a:rPr>
            </a:br>
            <a:r>
              <a:rPr lang="en-US" sz="2000" smtClean="0">
                <a:solidFill>
                  <a:schemeClr val="accent2"/>
                </a:solidFill>
                <a:latin typeface="Consolas" pitchFamily="49" charset="0"/>
                <a:ea typeface="Geneva" pitchFamily="122" charset="-128"/>
              </a:rPr>
              <a:t>    solution = new int[numberOfDifferentCoins];</a:t>
            </a:r>
            <a:br>
              <a:rPr lang="en-US" sz="2000" smtClean="0">
                <a:solidFill>
                  <a:schemeClr val="accent2"/>
                </a:solidFill>
                <a:latin typeface="Consolas" pitchFamily="49" charset="0"/>
                <a:ea typeface="Geneva" pitchFamily="122" charset="-128"/>
              </a:rPr>
            </a:br>
            <a:r>
              <a:rPr lang="en-US" sz="2000" smtClean="0">
                <a:solidFill>
                  <a:schemeClr val="accent2"/>
                </a:solidFill>
                <a:latin typeface="Consolas" pitchFamily="49" charset="0"/>
                <a:ea typeface="Geneva" pitchFamily="122" charset="-128"/>
              </a:rPr>
              <a:t>    int leastNumberOfCoins = Integer.MAX_VALUE;</a:t>
            </a:r>
            <a:br>
              <a:rPr lang="en-US" sz="2000" smtClean="0">
                <a:solidFill>
                  <a:schemeClr val="accent2"/>
                </a:solidFill>
                <a:latin typeface="Consolas" pitchFamily="49" charset="0"/>
                <a:ea typeface="Geneva" pitchFamily="122" charset="-128"/>
              </a:rPr>
            </a:br>
            <a:r>
              <a:rPr lang="en-US" sz="2000" smtClean="0">
                <a:solidFill>
                  <a:schemeClr val="accent2"/>
                </a:solidFill>
                <a:latin typeface="Consolas" pitchFamily="49" charset="0"/>
                <a:ea typeface="Geneva" pitchFamily="122" charset="-128"/>
              </a:rPr>
              <a:t>    for (int i = 1; i &lt; n; i += 1) {</a:t>
            </a:r>
            <a:br>
              <a:rPr lang="en-US" sz="2000" smtClean="0">
                <a:solidFill>
                  <a:schemeClr val="accent2"/>
                </a:solidFill>
                <a:latin typeface="Consolas" pitchFamily="49" charset="0"/>
                <a:ea typeface="Geneva" pitchFamily="122" charset="-128"/>
              </a:rPr>
            </a:br>
            <a:r>
              <a:rPr lang="en-US" sz="2000" smtClean="0">
                <a:solidFill>
                  <a:schemeClr val="accent2"/>
                </a:solidFill>
                <a:latin typeface="Consolas" pitchFamily="49" charset="0"/>
                <a:ea typeface="Geneva" pitchFamily="122" charset="-128"/>
              </a:rPr>
              <a:t>        int[] solution1 = </a:t>
            </a:r>
            <a:r>
              <a:rPr lang="en-US" sz="2000" b="1" i="1" smtClean="0">
                <a:solidFill>
                  <a:schemeClr val="accent2"/>
                </a:solidFill>
                <a:latin typeface="Consolas" pitchFamily="49" charset="0"/>
                <a:ea typeface="Geneva" pitchFamily="122" charset="-128"/>
              </a:rPr>
              <a:t>makeChange1</a:t>
            </a:r>
            <a:r>
              <a:rPr lang="en-US" sz="2000" smtClean="0">
                <a:solidFill>
                  <a:schemeClr val="accent2"/>
                </a:solidFill>
                <a:latin typeface="Consolas" pitchFamily="49" charset="0"/>
                <a:ea typeface="Geneva" pitchFamily="122" charset="-128"/>
              </a:rPr>
              <a:t>(coins, i);</a:t>
            </a:r>
            <a:br>
              <a:rPr lang="en-US" sz="2000" smtClean="0">
                <a:solidFill>
                  <a:schemeClr val="accent2"/>
                </a:solidFill>
                <a:latin typeface="Consolas" pitchFamily="49" charset="0"/>
                <a:ea typeface="Geneva" pitchFamily="122" charset="-128"/>
              </a:rPr>
            </a:br>
            <a:r>
              <a:rPr lang="en-US" sz="2000" smtClean="0">
                <a:solidFill>
                  <a:schemeClr val="accent2"/>
                </a:solidFill>
                <a:latin typeface="Consolas" pitchFamily="49" charset="0"/>
                <a:ea typeface="Geneva" pitchFamily="122" charset="-128"/>
              </a:rPr>
              <a:t>        int[] solution2 = </a:t>
            </a:r>
            <a:r>
              <a:rPr lang="en-US" sz="2000" b="1" i="1" smtClean="0">
                <a:solidFill>
                  <a:schemeClr val="accent2"/>
                </a:solidFill>
                <a:latin typeface="Consolas" pitchFamily="49" charset="0"/>
                <a:ea typeface="Geneva" pitchFamily="122" charset="-128"/>
              </a:rPr>
              <a:t>makeChange1</a:t>
            </a:r>
            <a:r>
              <a:rPr lang="en-US" sz="2000" smtClean="0">
                <a:solidFill>
                  <a:schemeClr val="accent2"/>
                </a:solidFill>
                <a:latin typeface="Consolas" pitchFamily="49" charset="0"/>
                <a:ea typeface="Geneva" pitchFamily="122" charset="-128"/>
              </a:rPr>
              <a:t>(coins, n - i);</a:t>
            </a:r>
            <a:br>
              <a:rPr lang="en-US" sz="2000" smtClean="0">
                <a:solidFill>
                  <a:schemeClr val="accent2"/>
                </a:solidFill>
                <a:latin typeface="Consolas" pitchFamily="49" charset="0"/>
                <a:ea typeface="Geneva" pitchFamily="122" charset="-128"/>
              </a:rPr>
            </a:br>
            <a:r>
              <a:rPr lang="en-US" sz="2000" smtClean="0">
                <a:solidFill>
                  <a:schemeClr val="accent2"/>
                </a:solidFill>
                <a:latin typeface="Consolas" pitchFamily="49" charset="0"/>
                <a:ea typeface="Geneva" pitchFamily="122" charset="-128"/>
              </a:rPr>
              <a:t>        int newCoinCount =</a:t>
            </a:r>
            <a:br>
              <a:rPr lang="en-US" sz="2000" smtClean="0">
                <a:solidFill>
                  <a:schemeClr val="accent2"/>
                </a:solidFill>
                <a:latin typeface="Consolas" pitchFamily="49" charset="0"/>
                <a:ea typeface="Geneva" pitchFamily="122" charset="-128"/>
              </a:rPr>
            </a:br>
            <a:r>
              <a:rPr lang="en-US" sz="2000" smtClean="0">
                <a:solidFill>
                  <a:schemeClr val="accent2"/>
                </a:solidFill>
                <a:latin typeface="Consolas" pitchFamily="49" charset="0"/>
                <a:ea typeface="Geneva" pitchFamily="122" charset="-128"/>
              </a:rPr>
              <a:t>            </a:t>
            </a:r>
            <a:r>
              <a:rPr lang="en-US" sz="2000" b="1" i="1" smtClean="0">
                <a:solidFill>
                  <a:schemeClr val="accent2"/>
                </a:solidFill>
                <a:latin typeface="Consolas" pitchFamily="49" charset="0"/>
                <a:ea typeface="Geneva" pitchFamily="122" charset="-128"/>
              </a:rPr>
              <a:t>totalCoinCount</a:t>
            </a:r>
            <a:r>
              <a:rPr lang="en-US" sz="2000" smtClean="0">
                <a:solidFill>
                  <a:schemeClr val="accent2"/>
                </a:solidFill>
                <a:latin typeface="Consolas" pitchFamily="49" charset="0"/>
                <a:ea typeface="Geneva" pitchFamily="122" charset="-128"/>
              </a:rPr>
              <a:t>(solution1, solution2);</a:t>
            </a:r>
            <a:br>
              <a:rPr lang="en-US" sz="2000" smtClean="0">
                <a:solidFill>
                  <a:schemeClr val="accent2"/>
                </a:solidFill>
                <a:latin typeface="Consolas" pitchFamily="49" charset="0"/>
                <a:ea typeface="Geneva" pitchFamily="122" charset="-128"/>
              </a:rPr>
            </a:br>
            <a:r>
              <a:rPr lang="en-US" sz="2000" smtClean="0">
                <a:solidFill>
                  <a:schemeClr val="accent2"/>
                </a:solidFill>
                <a:latin typeface="Consolas" pitchFamily="49" charset="0"/>
                <a:ea typeface="Geneva" pitchFamily="122" charset="-128"/>
              </a:rPr>
              <a:t>        if (newCoinCount &lt; leastNumberOfCoins) {</a:t>
            </a:r>
            <a:br>
              <a:rPr lang="en-US" sz="2000" smtClean="0">
                <a:solidFill>
                  <a:schemeClr val="accent2"/>
                </a:solidFill>
                <a:latin typeface="Consolas" pitchFamily="49" charset="0"/>
                <a:ea typeface="Geneva" pitchFamily="122" charset="-128"/>
              </a:rPr>
            </a:br>
            <a:r>
              <a:rPr lang="en-US" sz="2000" smtClean="0">
                <a:solidFill>
                  <a:schemeClr val="accent2"/>
                </a:solidFill>
                <a:latin typeface="Consolas" pitchFamily="49" charset="0"/>
                <a:ea typeface="Geneva" pitchFamily="122" charset="-128"/>
              </a:rPr>
              <a:t>            leastNumberOfCoins = newCoinCount;</a:t>
            </a:r>
            <a:br>
              <a:rPr lang="en-US" sz="2000" smtClean="0">
                <a:solidFill>
                  <a:schemeClr val="accent2"/>
                </a:solidFill>
                <a:latin typeface="Consolas" pitchFamily="49" charset="0"/>
                <a:ea typeface="Geneva" pitchFamily="122" charset="-128"/>
              </a:rPr>
            </a:br>
            <a:r>
              <a:rPr lang="en-US" sz="2000" smtClean="0">
                <a:solidFill>
                  <a:schemeClr val="accent2"/>
                </a:solidFill>
                <a:latin typeface="Consolas" pitchFamily="49" charset="0"/>
                <a:ea typeface="Geneva" pitchFamily="122" charset="-128"/>
              </a:rPr>
              <a:t>            solution = </a:t>
            </a:r>
            <a:r>
              <a:rPr lang="en-US" sz="2000" b="1" i="1" smtClean="0">
                <a:solidFill>
                  <a:schemeClr val="accent2"/>
                </a:solidFill>
                <a:latin typeface="Consolas" pitchFamily="49" charset="0"/>
                <a:ea typeface="Geneva" pitchFamily="122" charset="-128"/>
              </a:rPr>
              <a:t>arraySum</a:t>
            </a:r>
            <a:r>
              <a:rPr lang="en-US" sz="2000" smtClean="0">
                <a:solidFill>
                  <a:schemeClr val="accent2"/>
                </a:solidFill>
                <a:latin typeface="Consolas" pitchFamily="49" charset="0"/>
                <a:ea typeface="Geneva" pitchFamily="122" charset="-128"/>
              </a:rPr>
              <a:t>(solution1, solution2);</a:t>
            </a:r>
            <a:br>
              <a:rPr lang="en-US" sz="2000" smtClean="0">
                <a:solidFill>
                  <a:schemeClr val="accent2"/>
                </a:solidFill>
                <a:latin typeface="Consolas" pitchFamily="49" charset="0"/>
                <a:ea typeface="Geneva" pitchFamily="122" charset="-128"/>
              </a:rPr>
            </a:br>
            <a:r>
              <a:rPr lang="en-US" sz="2000" smtClean="0">
                <a:solidFill>
                  <a:schemeClr val="accent2"/>
                </a:solidFill>
                <a:latin typeface="Consolas" pitchFamily="49" charset="0"/>
                <a:ea typeface="Geneva" pitchFamily="122" charset="-128"/>
              </a:rPr>
              <a:t>        }</a:t>
            </a:r>
            <a:br>
              <a:rPr lang="en-US" sz="2000" smtClean="0">
                <a:solidFill>
                  <a:schemeClr val="accent2"/>
                </a:solidFill>
                <a:latin typeface="Consolas" pitchFamily="49" charset="0"/>
                <a:ea typeface="Geneva" pitchFamily="122" charset="-128"/>
              </a:rPr>
            </a:br>
            <a:r>
              <a:rPr lang="en-US" sz="2000" smtClean="0">
                <a:solidFill>
                  <a:schemeClr val="accent2"/>
                </a:solidFill>
                <a:latin typeface="Consolas" pitchFamily="49" charset="0"/>
                <a:ea typeface="Geneva" pitchFamily="122" charset="-128"/>
              </a:rPr>
              <a:t>    }</a:t>
            </a:r>
            <a:br>
              <a:rPr lang="en-US" sz="2000" smtClean="0">
                <a:solidFill>
                  <a:schemeClr val="accent2"/>
                </a:solidFill>
                <a:latin typeface="Consolas" pitchFamily="49" charset="0"/>
                <a:ea typeface="Geneva" pitchFamily="122" charset="-128"/>
              </a:rPr>
            </a:br>
            <a:r>
              <a:rPr lang="en-US" sz="2000" smtClean="0">
                <a:solidFill>
                  <a:schemeClr val="accent2"/>
                </a:solidFill>
                <a:latin typeface="Consolas" pitchFamily="49" charset="0"/>
                <a:ea typeface="Geneva" pitchFamily="122" charset="-128"/>
              </a:rPr>
              <a:t>    return solution;</a:t>
            </a:r>
            <a:br>
              <a:rPr lang="en-US" sz="2000" smtClean="0">
                <a:solidFill>
                  <a:schemeClr val="accent2"/>
                </a:solidFill>
                <a:latin typeface="Consolas" pitchFamily="49" charset="0"/>
                <a:ea typeface="Geneva" pitchFamily="122" charset="-128"/>
              </a:rPr>
            </a:br>
            <a:r>
              <a:rPr lang="en-US" sz="2000" smtClean="0">
                <a:solidFill>
                  <a:schemeClr val="accent2"/>
                </a:solidFill>
                <a:latin typeface="Consolas" pitchFamily="49" charset="0"/>
                <a:ea typeface="Geneva" pitchFamily="122" charset="-128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096352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Geneva" pitchFamily="122" charset="-128"/>
              </a:rPr>
              <a:t>Another solution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dirty="0" smtClean="0">
                <a:ea typeface="Geneva" pitchFamily="122" charset="-128"/>
              </a:rPr>
              <a:t>We can reduce the problem recursively by choosing the first coin, and solving for the amount that is left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ea typeface="Geneva" pitchFamily="122" charset="-128"/>
              </a:rPr>
              <a:t>For 63</a:t>
            </a:r>
            <a:r>
              <a:rPr lang="en-US" dirty="0" smtClean="0">
                <a:ea typeface="Geneva" pitchFamily="122" charset="-128"/>
                <a:cs typeface="Times New Roman" pitchFamily="18" charset="0"/>
              </a:rPr>
              <a:t>¢: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>
                <a:ea typeface="Geneva" pitchFamily="122" charset="-128"/>
                <a:cs typeface="Times New Roman" pitchFamily="18" charset="0"/>
              </a:rPr>
              <a:t>One 1¢ coin plus the best solution for 62¢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>
                <a:ea typeface="Geneva" pitchFamily="122" charset="-128"/>
                <a:cs typeface="Times New Roman" pitchFamily="18" charset="0"/>
              </a:rPr>
              <a:t>One 5¢ coin plus the best solution for 58¢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>
                <a:ea typeface="Geneva" pitchFamily="122" charset="-128"/>
                <a:cs typeface="Times New Roman" pitchFamily="18" charset="0"/>
              </a:rPr>
              <a:t>One 10¢ coin plus the best solution for 53¢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>
                <a:ea typeface="Geneva" pitchFamily="122" charset="-128"/>
                <a:cs typeface="Times New Roman" pitchFamily="18" charset="0"/>
              </a:rPr>
              <a:t>One 21¢ coin plus the best solution for 42¢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>
                <a:ea typeface="Geneva" pitchFamily="122" charset="-128"/>
                <a:cs typeface="Times New Roman" pitchFamily="18" charset="0"/>
              </a:rPr>
              <a:t>One 25¢ coin plus the best solution for 38¢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ea typeface="Geneva" pitchFamily="122" charset="-128"/>
                <a:cs typeface="Times New Roman" pitchFamily="18" charset="0"/>
              </a:rPr>
              <a:t>Choose the best solution from among the 5 given above.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ea typeface="Geneva" pitchFamily="122" charset="-128"/>
                <a:cs typeface="Times New Roman" pitchFamily="18" charset="0"/>
              </a:rPr>
              <a:t>Instead of solving 62 recursive problems, we solve 5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ea typeface="Geneva" pitchFamily="122" charset="-128"/>
                <a:cs typeface="Times New Roman" pitchFamily="18" charset="0"/>
              </a:rPr>
              <a:t>This is still a very expensive algorithm.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65961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Geneva" pitchFamily="122" charset="-128"/>
              </a:rPr>
              <a:t>A dynamic programming solution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574088" cy="5105400"/>
          </a:xfrm>
        </p:spPr>
        <p:txBody>
          <a:bodyPr/>
          <a:lstStyle/>
          <a:p>
            <a:pPr eaLnBrk="1" hangingPunct="1"/>
            <a:r>
              <a:rPr lang="en-US" sz="2400" smtClean="0">
                <a:ea typeface="Geneva" pitchFamily="122" charset="-128"/>
              </a:rPr>
              <a:t>Idea: Solve first for one cent, then two cents, then three cents, etc., up to the desired amount</a:t>
            </a:r>
          </a:p>
          <a:p>
            <a:pPr lvl="1" eaLnBrk="1" hangingPunct="1"/>
            <a:r>
              <a:rPr lang="en-US" sz="2000" i="1" smtClean="0">
                <a:ea typeface="Geneva" pitchFamily="122" charset="-128"/>
              </a:rPr>
              <a:t>Save each answer in an array !</a:t>
            </a:r>
          </a:p>
          <a:p>
            <a:pPr eaLnBrk="1" hangingPunct="1"/>
            <a:r>
              <a:rPr lang="en-US" sz="2400" smtClean="0">
                <a:ea typeface="Geneva" pitchFamily="122" charset="-128"/>
              </a:rPr>
              <a:t>For each new amount N, compute all the possible pairs of previous answers which sum to N</a:t>
            </a:r>
          </a:p>
          <a:p>
            <a:pPr lvl="1" eaLnBrk="1" hangingPunct="1"/>
            <a:r>
              <a:rPr lang="en-US" sz="2000" smtClean="0">
                <a:ea typeface="Geneva" pitchFamily="122" charset="-128"/>
              </a:rPr>
              <a:t>For example, to find the solution for 13</a:t>
            </a:r>
            <a:r>
              <a:rPr lang="en-US" sz="2000" smtClean="0">
                <a:ea typeface="Geneva" pitchFamily="122" charset="-128"/>
                <a:cs typeface="Times New Roman" pitchFamily="18" charset="0"/>
              </a:rPr>
              <a:t>¢,</a:t>
            </a:r>
          </a:p>
          <a:p>
            <a:pPr lvl="2" eaLnBrk="1" hangingPunct="1"/>
            <a:r>
              <a:rPr lang="en-US" sz="1800" smtClean="0">
                <a:ea typeface="Geneva" pitchFamily="122" charset="-128"/>
                <a:cs typeface="Times New Roman" pitchFamily="18" charset="0"/>
              </a:rPr>
              <a:t>First, solve for all of 1¢, 2¢, 3¢, ..., 12¢</a:t>
            </a:r>
          </a:p>
          <a:p>
            <a:pPr lvl="2" eaLnBrk="1" hangingPunct="1"/>
            <a:r>
              <a:rPr lang="en-US" sz="1800" smtClean="0">
                <a:ea typeface="Geneva" pitchFamily="122" charset="-128"/>
                <a:cs typeface="Times New Roman" pitchFamily="18" charset="0"/>
              </a:rPr>
              <a:t>Next, choose the best solution among:</a:t>
            </a:r>
          </a:p>
          <a:p>
            <a:pPr lvl="3" eaLnBrk="1" hangingPunct="1"/>
            <a:r>
              <a:rPr lang="en-US" sz="1800" smtClean="0">
                <a:ea typeface="Geneva" pitchFamily="122" charset="-128"/>
                <a:cs typeface="Times New Roman" pitchFamily="18" charset="0"/>
              </a:rPr>
              <a:t>Solution for 1¢   +   solution for 12¢</a:t>
            </a:r>
          </a:p>
          <a:p>
            <a:pPr lvl="3" eaLnBrk="1" hangingPunct="1"/>
            <a:r>
              <a:rPr lang="en-US" sz="1800" smtClean="0">
                <a:ea typeface="Geneva" pitchFamily="122" charset="-128"/>
                <a:cs typeface="Times New Roman" pitchFamily="18" charset="0"/>
              </a:rPr>
              <a:t>Solution for 2¢   +   solution for 11¢</a:t>
            </a:r>
          </a:p>
          <a:p>
            <a:pPr lvl="3" eaLnBrk="1" hangingPunct="1"/>
            <a:r>
              <a:rPr lang="en-US" sz="1800" smtClean="0">
                <a:ea typeface="Geneva" pitchFamily="122" charset="-128"/>
                <a:cs typeface="Times New Roman" pitchFamily="18" charset="0"/>
              </a:rPr>
              <a:t>Solution for 3¢   +   solution for 10¢</a:t>
            </a:r>
          </a:p>
          <a:p>
            <a:pPr lvl="3" eaLnBrk="1" hangingPunct="1"/>
            <a:r>
              <a:rPr lang="en-US" sz="1800" smtClean="0">
                <a:ea typeface="Geneva" pitchFamily="122" charset="-128"/>
                <a:cs typeface="Times New Roman" pitchFamily="18" charset="0"/>
              </a:rPr>
              <a:t>Solution for 4¢   +   solution for 9¢</a:t>
            </a:r>
          </a:p>
          <a:p>
            <a:pPr lvl="3" eaLnBrk="1" hangingPunct="1"/>
            <a:r>
              <a:rPr lang="en-US" sz="1800" smtClean="0">
                <a:ea typeface="Geneva" pitchFamily="122" charset="-128"/>
                <a:cs typeface="Times New Roman" pitchFamily="18" charset="0"/>
              </a:rPr>
              <a:t>Solution for 5¢   +   solution for 8¢</a:t>
            </a:r>
          </a:p>
          <a:p>
            <a:pPr lvl="3" eaLnBrk="1" hangingPunct="1"/>
            <a:r>
              <a:rPr lang="en-US" sz="1800" smtClean="0">
                <a:ea typeface="Geneva" pitchFamily="122" charset="-128"/>
                <a:cs typeface="Times New Roman" pitchFamily="18" charset="0"/>
              </a:rPr>
              <a:t>Solution for 6¢   +   solution for 7¢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522924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Geneva" pitchFamily="122" charset="-128"/>
              </a:rPr>
              <a:t>Example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574088" cy="5029200"/>
          </a:xfrm>
        </p:spPr>
        <p:txBody>
          <a:bodyPr/>
          <a:lstStyle/>
          <a:p>
            <a:pPr eaLnBrk="1" hangingPunct="1"/>
            <a:r>
              <a:rPr lang="en-US" sz="2400" smtClean="0">
                <a:ea typeface="Geneva" pitchFamily="122" charset="-128"/>
              </a:rPr>
              <a:t>Suppose coins are 1</a:t>
            </a:r>
            <a:r>
              <a:rPr lang="en-US" sz="2400" smtClean="0">
                <a:ea typeface="Geneva" pitchFamily="122" charset="-128"/>
                <a:cs typeface="Times New Roman" pitchFamily="18" charset="0"/>
              </a:rPr>
              <a:t>¢, 3¢, and 4¢</a:t>
            </a:r>
          </a:p>
          <a:p>
            <a:pPr lvl="1" eaLnBrk="1" hangingPunct="1"/>
            <a:r>
              <a:rPr lang="en-US" sz="2000" smtClean="0">
                <a:ea typeface="Geneva" pitchFamily="122" charset="-128"/>
                <a:cs typeface="Times New Roman" pitchFamily="18" charset="0"/>
              </a:rPr>
              <a:t>There</a:t>
            </a:r>
            <a:r>
              <a:rPr lang="ja-JP" altLang="en-US" sz="2000" smtClean="0">
                <a:ea typeface="Geneva" pitchFamily="122" charset="-128"/>
                <a:cs typeface="Times New Roman" pitchFamily="18" charset="0"/>
              </a:rPr>
              <a:t>’</a:t>
            </a:r>
            <a:r>
              <a:rPr lang="en-US" altLang="ja-JP" sz="2000" smtClean="0">
                <a:ea typeface="Geneva" pitchFamily="122" charset="-128"/>
                <a:cs typeface="Times New Roman" pitchFamily="18" charset="0"/>
              </a:rPr>
              <a:t>s only one way to make 1¢ (one coin)</a:t>
            </a:r>
          </a:p>
          <a:p>
            <a:pPr lvl="1" eaLnBrk="1" hangingPunct="1"/>
            <a:r>
              <a:rPr lang="en-US" sz="2000" smtClean="0">
                <a:ea typeface="Geneva" pitchFamily="122" charset="-128"/>
                <a:cs typeface="Times New Roman" pitchFamily="18" charset="0"/>
              </a:rPr>
              <a:t>To make 2¢, try 1¢+1¢ (one coin + one coin = 2 coins)</a:t>
            </a:r>
          </a:p>
          <a:p>
            <a:pPr lvl="1" eaLnBrk="1" hangingPunct="1"/>
            <a:r>
              <a:rPr lang="en-US" sz="2000" smtClean="0">
                <a:ea typeface="Geneva" pitchFamily="122" charset="-128"/>
                <a:cs typeface="Times New Roman" pitchFamily="18" charset="0"/>
              </a:rPr>
              <a:t>To make 3¢, just use the 3¢ coin (one coin)</a:t>
            </a:r>
          </a:p>
          <a:p>
            <a:pPr lvl="1" eaLnBrk="1" hangingPunct="1"/>
            <a:r>
              <a:rPr lang="en-US" sz="2000" smtClean="0">
                <a:ea typeface="Geneva" pitchFamily="122" charset="-128"/>
                <a:cs typeface="Times New Roman" pitchFamily="18" charset="0"/>
              </a:rPr>
              <a:t>To make 4¢, just use the 4¢ coin (one coin)</a:t>
            </a:r>
          </a:p>
          <a:p>
            <a:pPr lvl="1" eaLnBrk="1" hangingPunct="1"/>
            <a:r>
              <a:rPr lang="en-US" sz="2000" smtClean="0">
                <a:ea typeface="Geneva" pitchFamily="122" charset="-128"/>
                <a:cs typeface="Times New Roman" pitchFamily="18" charset="0"/>
              </a:rPr>
              <a:t>To make 5¢, try</a:t>
            </a:r>
          </a:p>
          <a:p>
            <a:pPr lvl="2" eaLnBrk="1" hangingPunct="1"/>
            <a:r>
              <a:rPr lang="en-US" sz="1800" smtClean="0">
                <a:ea typeface="Geneva" pitchFamily="122" charset="-128"/>
                <a:cs typeface="Times New Roman" pitchFamily="18" charset="0"/>
              </a:rPr>
              <a:t>1¢ + 4¢ (1 coin + 1 coin = 2 coins)</a:t>
            </a:r>
          </a:p>
          <a:p>
            <a:pPr lvl="2" eaLnBrk="1" hangingPunct="1"/>
            <a:r>
              <a:rPr lang="en-US" sz="1800" smtClean="0">
                <a:ea typeface="Geneva" pitchFamily="122" charset="-128"/>
                <a:cs typeface="Times New Roman" pitchFamily="18" charset="0"/>
              </a:rPr>
              <a:t>2¢ + 3¢ (2 coins + 1 coin = 3 coins)</a:t>
            </a:r>
          </a:p>
          <a:p>
            <a:pPr lvl="2" eaLnBrk="1" hangingPunct="1"/>
            <a:r>
              <a:rPr lang="en-US" sz="1800" smtClean="0">
                <a:ea typeface="Geneva" pitchFamily="122" charset="-128"/>
                <a:cs typeface="Times New Roman" pitchFamily="18" charset="0"/>
              </a:rPr>
              <a:t>The first solution is better, so best solution is 2 coins</a:t>
            </a:r>
          </a:p>
          <a:p>
            <a:pPr lvl="1" eaLnBrk="1" hangingPunct="1"/>
            <a:r>
              <a:rPr lang="en-US" sz="2000" smtClean="0">
                <a:ea typeface="Geneva" pitchFamily="122" charset="-128"/>
                <a:cs typeface="Times New Roman" pitchFamily="18" charset="0"/>
              </a:rPr>
              <a:t>To make 6¢, try</a:t>
            </a:r>
          </a:p>
          <a:p>
            <a:pPr lvl="2" eaLnBrk="1" hangingPunct="1"/>
            <a:r>
              <a:rPr lang="en-US" sz="1800" smtClean="0">
                <a:ea typeface="Geneva" pitchFamily="122" charset="-128"/>
                <a:cs typeface="Times New Roman" pitchFamily="18" charset="0"/>
              </a:rPr>
              <a:t>1¢ + 5¢ (1 coin + 2 coins = 3 coins)</a:t>
            </a:r>
          </a:p>
          <a:p>
            <a:pPr lvl="2" eaLnBrk="1" hangingPunct="1"/>
            <a:r>
              <a:rPr lang="en-US" sz="1800" smtClean="0">
                <a:ea typeface="Geneva" pitchFamily="122" charset="-128"/>
                <a:cs typeface="Times New Roman" pitchFamily="18" charset="0"/>
              </a:rPr>
              <a:t>2¢ + 4¢ (2 coins + 1 coin = 3 coins)</a:t>
            </a:r>
          </a:p>
          <a:p>
            <a:pPr lvl="2" eaLnBrk="1" hangingPunct="1"/>
            <a:r>
              <a:rPr lang="en-US" sz="1800" smtClean="0">
                <a:ea typeface="Geneva" pitchFamily="122" charset="-128"/>
                <a:cs typeface="Times New Roman" pitchFamily="18" charset="0"/>
              </a:rPr>
              <a:t>3¢ + 3¢ (1 coin + 1 coin = 2 coins) – best solution</a:t>
            </a:r>
          </a:p>
          <a:p>
            <a:pPr lvl="1" eaLnBrk="1" hangingPunct="1"/>
            <a:r>
              <a:rPr lang="en-US" sz="2000" smtClean="0">
                <a:ea typeface="Geneva" pitchFamily="122" charset="-128"/>
                <a:cs typeface="Times New Roman" pitchFamily="18" charset="0"/>
              </a:rPr>
              <a:t>Etc.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903441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accent2"/>
                </a:solidFill>
                <a:latin typeface="Consolas" pitchFamily="49" charset="0"/>
                <a:ea typeface="Geneva" pitchFamily="122" charset="-128"/>
              </a:rPr>
              <a:t>makeChange2</a:t>
            </a:r>
            <a:endParaRPr lang="en-US" smtClean="0">
              <a:ea typeface="Geneva" pitchFamily="122" charset="-128"/>
            </a:endParaRP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650288" cy="4760913"/>
          </a:xfrm>
        </p:spPr>
        <p:txBody>
          <a:bodyPr>
            <a:normAutofit lnSpcReduction="10000"/>
          </a:bodyPr>
          <a:lstStyle/>
          <a:p>
            <a:r>
              <a:rPr lang="en-US" sz="1800" smtClean="0">
                <a:solidFill>
                  <a:srgbClr val="009900"/>
                </a:solidFill>
                <a:latin typeface="Consolas" pitchFamily="49" charset="0"/>
                <a:ea typeface="Geneva" pitchFamily="122" charset="-128"/>
              </a:rPr>
              <a:t>/**</a:t>
            </a:r>
            <a:br>
              <a:rPr lang="en-US" sz="1800" smtClean="0">
                <a:solidFill>
                  <a:srgbClr val="009900"/>
                </a:solidFill>
                <a:latin typeface="Consolas" pitchFamily="49" charset="0"/>
                <a:ea typeface="Geneva" pitchFamily="122" charset="-128"/>
              </a:rPr>
            </a:br>
            <a:r>
              <a:rPr lang="en-US" sz="1800" smtClean="0">
                <a:solidFill>
                  <a:srgbClr val="009900"/>
                </a:solidFill>
                <a:latin typeface="Consolas" pitchFamily="49" charset="0"/>
                <a:ea typeface="Geneva" pitchFamily="122" charset="-128"/>
              </a:rPr>
              <a:t> * Find the minimum number of coins required.</a:t>
            </a:r>
            <a:br>
              <a:rPr lang="en-US" sz="1800" smtClean="0">
                <a:solidFill>
                  <a:srgbClr val="009900"/>
                </a:solidFill>
                <a:latin typeface="Consolas" pitchFamily="49" charset="0"/>
                <a:ea typeface="Geneva" pitchFamily="122" charset="-128"/>
              </a:rPr>
            </a:br>
            <a:r>
              <a:rPr lang="en-US" sz="1800" smtClean="0">
                <a:solidFill>
                  <a:srgbClr val="009900"/>
                </a:solidFill>
                <a:latin typeface="Consolas" pitchFamily="49" charset="0"/>
                <a:ea typeface="Geneva" pitchFamily="122" charset="-128"/>
              </a:rPr>
              <a:t> * @param coins The available kinds of coins.</a:t>
            </a:r>
            <a:br>
              <a:rPr lang="en-US" sz="1800" smtClean="0">
                <a:solidFill>
                  <a:srgbClr val="009900"/>
                </a:solidFill>
                <a:latin typeface="Consolas" pitchFamily="49" charset="0"/>
                <a:ea typeface="Geneva" pitchFamily="122" charset="-128"/>
              </a:rPr>
            </a:br>
            <a:r>
              <a:rPr lang="en-US" sz="1800" smtClean="0">
                <a:solidFill>
                  <a:srgbClr val="009900"/>
                </a:solidFill>
                <a:latin typeface="Consolas" pitchFamily="49" charset="0"/>
                <a:ea typeface="Geneva" pitchFamily="122" charset="-128"/>
              </a:rPr>
              <a:t> * @param desiredTotal The desired total.</a:t>
            </a:r>
            <a:br>
              <a:rPr lang="en-US" sz="1800" smtClean="0">
                <a:solidFill>
                  <a:srgbClr val="009900"/>
                </a:solidFill>
                <a:latin typeface="Consolas" pitchFamily="49" charset="0"/>
                <a:ea typeface="Geneva" pitchFamily="122" charset="-128"/>
              </a:rPr>
            </a:br>
            <a:r>
              <a:rPr lang="en-US" sz="1800" smtClean="0">
                <a:solidFill>
                  <a:srgbClr val="009900"/>
                </a:solidFill>
                <a:latin typeface="Consolas" pitchFamily="49" charset="0"/>
                <a:ea typeface="Geneva" pitchFamily="122" charset="-128"/>
              </a:rPr>
              <a:t> * @return An array of how many of each coin.</a:t>
            </a:r>
            <a:br>
              <a:rPr lang="en-US" sz="1800" smtClean="0">
                <a:solidFill>
                  <a:srgbClr val="009900"/>
                </a:solidFill>
                <a:latin typeface="Consolas" pitchFamily="49" charset="0"/>
                <a:ea typeface="Geneva" pitchFamily="122" charset="-128"/>
              </a:rPr>
            </a:br>
            <a:r>
              <a:rPr lang="en-US" sz="1800" smtClean="0">
                <a:solidFill>
                  <a:srgbClr val="009900"/>
                </a:solidFill>
                <a:latin typeface="Consolas" pitchFamily="49" charset="0"/>
                <a:ea typeface="Geneva" pitchFamily="122" charset="-128"/>
              </a:rPr>
              <a:t> */</a:t>
            </a:r>
            <a:r>
              <a:rPr lang="en-US" sz="1800" smtClean="0">
                <a:solidFill>
                  <a:schemeClr val="accent2"/>
                </a:solidFill>
                <a:latin typeface="Consolas" pitchFamily="49" charset="0"/>
                <a:ea typeface="Geneva" pitchFamily="122" charset="-128"/>
              </a:rPr>
              <a:t/>
            </a:r>
            <a:br>
              <a:rPr lang="en-US" sz="1800" smtClean="0">
                <a:solidFill>
                  <a:schemeClr val="accent2"/>
                </a:solidFill>
                <a:latin typeface="Consolas" pitchFamily="49" charset="0"/>
                <a:ea typeface="Geneva" pitchFamily="122" charset="-128"/>
              </a:rPr>
            </a:br>
            <a:r>
              <a:rPr lang="en-US" sz="1800" smtClean="0">
                <a:solidFill>
                  <a:schemeClr val="accent2"/>
                </a:solidFill>
                <a:latin typeface="Consolas" pitchFamily="49" charset="0"/>
                <a:ea typeface="Geneva" pitchFamily="122" charset="-128"/>
              </a:rPr>
              <a:t>public static int[] makeChange2(int[] coins,</a:t>
            </a:r>
            <a:br>
              <a:rPr lang="en-US" sz="1800" smtClean="0">
                <a:solidFill>
                  <a:schemeClr val="accent2"/>
                </a:solidFill>
                <a:latin typeface="Consolas" pitchFamily="49" charset="0"/>
                <a:ea typeface="Geneva" pitchFamily="122" charset="-128"/>
              </a:rPr>
            </a:br>
            <a:r>
              <a:rPr lang="en-US" sz="1800" smtClean="0">
                <a:solidFill>
                  <a:schemeClr val="accent2"/>
                </a:solidFill>
                <a:latin typeface="Consolas" pitchFamily="49" charset="0"/>
                <a:ea typeface="Geneva" pitchFamily="122" charset="-128"/>
              </a:rPr>
              <a:t>                                int desiredTotal) {</a:t>
            </a:r>
            <a:br>
              <a:rPr lang="en-US" sz="1800" smtClean="0">
                <a:solidFill>
                  <a:schemeClr val="accent2"/>
                </a:solidFill>
                <a:latin typeface="Consolas" pitchFamily="49" charset="0"/>
                <a:ea typeface="Geneva" pitchFamily="122" charset="-128"/>
              </a:rPr>
            </a:br>
            <a:r>
              <a:rPr lang="en-US" sz="1800" smtClean="0">
                <a:solidFill>
                  <a:schemeClr val="accent2"/>
                </a:solidFill>
                <a:latin typeface="Consolas" pitchFamily="49" charset="0"/>
                <a:ea typeface="Geneva" pitchFamily="122" charset="-128"/>
              </a:rPr>
              <a:t>    int numberOfDifferentCoins = coins.length;</a:t>
            </a:r>
            <a:br>
              <a:rPr lang="en-US" sz="1800" smtClean="0">
                <a:solidFill>
                  <a:schemeClr val="accent2"/>
                </a:solidFill>
                <a:latin typeface="Consolas" pitchFamily="49" charset="0"/>
                <a:ea typeface="Geneva" pitchFamily="122" charset="-128"/>
              </a:rPr>
            </a:br>
            <a:r>
              <a:rPr lang="en-US" sz="1800" smtClean="0">
                <a:solidFill>
                  <a:schemeClr val="accent2"/>
                </a:solidFill>
                <a:latin typeface="Consolas" pitchFamily="49" charset="0"/>
                <a:ea typeface="Geneva" pitchFamily="122" charset="-128"/>
              </a:rPr>
              <a:t>    </a:t>
            </a:r>
            <a:r>
              <a:rPr lang="en-US" sz="1800" b="1" i="1" smtClean="0">
                <a:solidFill>
                  <a:schemeClr val="accent2"/>
                </a:solidFill>
                <a:latin typeface="Consolas" pitchFamily="49" charset="0"/>
                <a:ea typeface="Geneva" pitchFamily="122" charset="-128"/>
              </a:rPr>
              <a:t>int[][] solutions = new int[desiredTotal + 1][]</a:t>
            </a:r>
            <a:r>
              <a:rPr lang="en-US" sz="1800" b="1" smtClean="0">
                <a:solidFill>
                  <a:schemeClr val="accent2"/>
                </a:solidFill>
                <a:latin typeface="Consolas" pitchFamily="49" charset="0"/>
                <a:ea typeface="Geneva" pitchFamily="122" charset="-128"/>
              </a:rPr>
              <a:t>;</a:t>
            </a:r>
            <a:r>
              <a:rPr lang="en-US" sz="1800" smtClean="0">
                <a:solidFill>
                  <a:schemeClr val="accent2"/>
                </a:solidFill>
                <a:latin typeface="Consolas" pitchFamily="49" charset="0"/>
                <a:ea typeface="Geneva" pitchFamily="122" charset="-128"/>
              </a:rPr>
              <a:t> </a:t>
            </a:r>
            <a:br>
              <a:rPr lang="en-US" sz="1800" smtClean="0">
                <a:solidFill>
                  <a:schemeClr val="accent2"/>
                </a:solidFill>
                <a:latin typeface="Consolas" pitchFamily="49" charset="0"/>
                <a:ea typeface="Geneva" pitchFamily="122" charset="-128"/>
              </a:rPr>
            </a:br>
            <a:r>
              <a:rPr lang="en-US" sz="1800" smtClean="0">
                <a:solidFill>
                  <a:schemeClr val="accent2"/>
                </a:solidFill>
                <a:latin typeface="Consolas" pitchFamily="49" charset="0"/>
                <a:ea typeface="Geneva" pitchFamily="122" charset="-128"/>
              </a:rPr>
              <a:t>    </a:t>
            </a:r>
            <a:r>
              <a:rPr lang="en-US" sz="1800" b="1" i="1" smtClean="0">
                <a:solidFill>
                  <a:schemeClr val="accent2"/>
                </a:solidFill>
                <a:latin typeface="Consolas" pitchFamily="49" charset="0"/>
                <a:ea typeface="Geneva" pitchFamily="122" charset="-128"/>
              </a:rPr>
              <a:t>int[] best = new int[desiredTotal + 1];</a:t>
            </a:r>
            <a:r>
              <a:rPr lang="en-US" sz="1800" smtClean="0">
                <a:solidFill>
                  <a:schemeClr val="accent2"/>
                </a:solidFill>
                <a:latin typeface="Consolas" pitchFamily="49" charset="0"/>
                <a:ea typeface="Geneva" pitchFamily="122" charset="-128"/>
              </a:rPr>
              <a:t> </a:t>
            </a:r>
            <a:br>
              <a:rPr lang="en-US" sz="1800" smtClean="0">
                <a:solidFill>
                  <a:schemeClr val="accent2"/>
                </a:solidFill>
                <a:latin typeface="Consolas" pitchFamily="49" charset="0"/>
                <a:ea typeface="Geneva" pitchFamily="122" charset="-128"/>
              </a:rPr>
            </a:br>
            <a:r>
              <a:rPr lang="en-US" sz="1800" smtClean="0">
                <a:solidFill>
                  <a:schemeClr val="accent2"/>
                </a:solidFill>
                <a:latin typeface="Consolas" pitchFamily="49" charset="0"/>
                <a:ea typeface="Geneva" pitchFamily="122" charset="-128"/>
              </a:rPr>
              <a:t>    solutions[0] = new int[numberOfDifferentCoins];</a:t>
            </a:r>
            <a:br>
              <a:rPr lang="en-US" sz="1800" smtClean="0">
                <a:solidFill>
                  <a:schemeClr val="accent2"/>
                </a:solidFill>
                <a:latin typeface="Consolas" pitchFamily="49" charset="0"/>
                <a:ea typeface="Geneva" pitchFamily="122" charset="-128"/>
              </a:rPr>
            </a:br>
            <a:r>
              <a:rPr lang="en-US" sz="1800" smtClean="0">
                <a:solidFill>
                  <a:schemeClr val="accent2"/>
                </a:solidFill>
                <a:latin typeface="Consolas" pitchFamily="49" charset="0"/>
                <a:ea typeface="Geneva" pitchFamily="122" charset="-128"/>
              </a:rPr>
              <a:t>    </a:t>
            </a:r>
            <a:r>
              <a:rPr lang="en-US" sz="1800" b="1" i="1" smtClean="0">
                <a:solidFill>
                  <a:schemeClr val="accent2"/>
                </a:solidFill>
                <a:latin typeface="Consolas" pitchFamily="49" charset="0"/>
                <a:ea typeface="Geneva" pitchFamily="122" charset="-128"/>
              </a:rPr>
              <a:t>best[0] = 0;</a:t>
            </a:r>
            <a:r>
              <a:rPr lang="en-US" sz="1800" smtClean="0">
                <a:solidFill>
                  <a:schemeClr val="accent2"/>
                </a:solidFill>
                <a:latin typeface="Consolas" pitchFamily="49" charset="0"/>
                <a:ea typeface="Geneva" pitchFamily="122" charset="-128"/>
              </a:rPr>
              <a:t/>
            </a:r>
            <a:br>
              <a:rPr lang="en-US" sz="1800" smtClean="0">
                <a:solidFill>
                  <a:schemeClr val="accent2"/>
                </a:solidFill>
                <a:latin typeface="Consolas" pitchFamily="49" charset="0"/>
                <a:ea typeface="Geneva" pitchFamily="122" charset="-128"/>
              </a:rPr>
            </a:br>
            <a:r>
              <a:rPr lang="en-US" sz="1800" smtClean="0">
                <a:solidFill>
                  <a:schemeClr val="accent2"/>
                </a:solidFill>
                <a:latin typeface="Consolas" pitchFamily="49" charset="0"/>
                <a:ea typeface="Geneva" pitchFamily="122" charset="-128"/>
              </a:rPr>
              <a:t>    for (int n = 1; n &lt;= desiredTotal; n++) {</a:t>
            </a:r>
            <a:br>
              <a:rPr lang="en-US" sz="1800" smtClean="0">
                <a:solidFill>
                  <a:schemeClr val="accent2"/>
                </a:solidFill>
                <a:latin typeface="Consolas" pitchFamily="49" charset="0"/>
                <a:ea typeface="Geneva" pitchFamily="122" charset="-128"/>
              </a:rPr>
            </a:br>
            <a:r>
              <a:rPr lang="en-US" sz="1800" smtClean="0">
                <a:solidFill>
                  <a:schemeClr val="accent2"/>
                </a:solidFill>
                <a:latin typeface="Consolas" pitchFamily="49" charset="0"/>
                <a:ea typeface="Geneva" pitchFamily="122" charset="-128"/>
              </a:rPr>
              <a:t>        solveFor2(n, coins, solutions, best);</a:t>
            </a:r>
            <a:br>
              <a:rPr lang="en-US" sz="1800" smtClean="0">
                <a:solidFill>
                  <a:schemeClr val="accent2"/>
                </a:solidFill>
                <a:latin typeface="Consolas" pitchFamily="49" charset="0"/>
                <a:ea typeface="Geneva" pitchFamily="122" charset="-128"/>
              </a:rPr>
            </a:br>
            <a:r>
              <a:rPr lang="en-US" sz="1800" smtClean="0">
                <a:solidFill>
                  <a:schemeClr val="accent2"/>
                </a:solidFill>
                <a:latin typeface="Consolas" pitchFamily="49" charset="0"/>
                <a:ea typeface="Geneva" pitchFamily="122" charset="-128"/>
              </a:rPr>
              <a:t>    }</a:t>
            </a:r>
            <a:br>
              <a:rPr lang="en-US" sz="1800" smtClean="0">
                <a:solidFill>
                  <a:schemeClr val="accent2"/>
                </a:solidFill>
                <a:latin typeface="Consolas" pitchFamily="49" charset="0"/>
                <a:ea typeface="Geneva" pitchFamily="122" charset="-128"/>
              </a:rPr>
            </a:br>
            <a:r>
              <a:rPr lang="en-US" sz="1800" smtClean="0">
                <a:solidFill>
                  <a:schemeClr val="accent2"/>
                </a:solidFill>
                <a:latin typeface="Consolas" pitchFamily="49" charset="0"/>
                <a:ea typeface="Geneva" pitchFamily="122" charset="-128"/>
              </a:rPr>
              <a:t>    return solutions[desiredTotal];</a:t>
            </a:r>
            <a:br>
              <a:rPr lang="en-US" sz="1800" smtClean="0">
                <a:solidFill>
                  <a:schemeClr val="accent2"/>
                </a:solidFill>
                <a:latin typeface="Consolas" pitchFamily="49" charset="0"/>
                <a:ea typeface="Geneva" pitchFamily="122" charset="-128"/>
              </a:rPr>
            </a:br>
            <a:r>
              <a:rPr lang="en-US" sz="1800" smtClean="0">
                <a:solidFill>
                  <a:schemeClr val="accent2"/>
                </a:solidFill>
                <a:latin typeface="Consolas" pitchFamily="49" charset="0"/>
                <a:ea typeface="Geneva" pitchFamily="122" charset="-128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216336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accent2"/>
                </a:solidFill>
                <a:latin typeface="Consolas" pitchFamily="49" charset="0"/>
                <a:ea typeface="Geneva" pitchFamily="122" charset="-128"/>
              </a:rPr>
              <a:t>solveFor2</a:t>
            </a:r>
            <a:r>
              <a:rPr lang="en-US" smtClean="0">
                <a:ea typeface="Geneva" pitchFamily="122" charset="-128"/>
              </a:rPr>
              <a:t>, part 1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574088" cy="4760913"/>
          </a:xfrm>
        </p:spPr>
        <p:txBody>
          <a:bodyPr>
            <a:normAutofit fontScale="92500" lnSpcReduction="20000"/>
          </a:bodyPr>
          <a:lstStyle/>
          <a:p>
            <a:r>
              <a:rPr lang="en-US" sz="1600" smtClean="0">
                <a:solidFill>
                  <a:srgbClr val="009900"/>
                </a:solidFill>
                <a:latin typeface="Consolas" pitchFamily="49" charset="0"/>
                <a:ea typeface="Geneva" pitchFamily="122" charset="-128"/>
              </a:rPr>
              <a:t>/**</a:t>
            </a:r>
            <a:br>
              <a:rPr lang="en-US" sz="1600" smtClean="0">
                <a:solidFill>
                  <a:srgbClr val="009900"/>
                </a:solidFill>
                <a:latin typeface="Consolas" pitchFamily="49" charset="0"/>
                <a:ea typeface="Geneva" pitchFamily="122" charset="-128"/>
              </a:rPr>
            </a:br>
            <a:r>
              <a:rPr lang="en-US" sz="1600" smtClean="0">
                <a:solidFill>
                  <a:srgbClr val="009900"/>
                </a:solidFill>
                <a:latin typeface="Consolas" pitchFamily="49" charset="0"/>
                <a:ea typeface="Geneva" pitchFamily="122" charset="-128"/>
              </a:rPr>
              <a:t> * Finds the minimum number of coins for each value &lt;= n.</a:t>
            </a:r>
            <a:br>
              <a:rPr lang="en-US" sz="1600" smtClean="0">
                <a:solidFill>
                  <a:srgbClr val="009900"/>
                </a:solidFill>
                <a:latin typeface="Consolas" pitchFamily="49" charset="0"/>
                <a:ea typeface="Geneva" pitchFamily="122" charset="-128"/>
              </a:rPr>
            </a:br>
            <a:r>
              <a:rPr lang="en-US" sz="1600" smtClean="0">
                <a:solidFill>
                  <a:srgbClr val="009900"/>
                </a:solidFill>
                <a:latin typeface="Consolas" pitchFamily="49" charset="0"/>
                <a:ea typeface="Geneva" pitchFamily="122" charset="-128"/>
              </a:rPr>
              <a:t> * @param n The largest amount to be solved for.</a:t>
            </a:r>
            <a:br>
              <a:rPr lang="en-US" sz="1600" smtClean="0">
                <a:solidFill>
                  <a:srgbClr val="009900"/>
                </a:solidFill>
                <a:latin typeface="Consolas" pitchFamily="49" charset="0"/>
                <a:ea typeface="Geneva" pitchFamily="122" charset="-128"/>
              </a:rPr>
            </a:br>
            <a:r>
              <a:rPr lang="en-US" sz="1600" smtClean="0">
                <a:solidFill>
                  <a:srgbClr val="009900"/>
                </a:solidFill>
                <a:latin typeface="Consolas" pitchFamily="49" charset="0"/>
                <a:ea typeface="Geneva" pitchFamily="122" charset="-128"/>
              </a:rPr>
              <a:t> * @param coins The available kinds of coins.</a:t>
            </a:r>
            <a:br>
              <a:rPr lang="en-US" sz="1600" smtClean="0">
                <a:solidFill>
                  <a:srgbClr val="009900"/>
                </a:solidFill>
                <a:latin typeface="Consolas" pitchFamily="49" charset="0"/>
                <a:ea typeface="Geneva" pitchFamily="122" charset="-128"/>
              </a:rPr>
            </a:br>
            <a:r>
              <a:rPr lang="en-US" sz="1600" smtClean="0">
                <a:solidFill>
                  <a:srgbClr val="009900"/>
                </a:solidFill>
                <a:latin typeface="Consolas" pitchFamily="49" charset="0"/>
                <a:ea typeface="Geneva" pitchFamily="122" charset="-128"/>
              </a:rPr>
              <a:t> * @param solutions Arrays of how many of each kind of coin.</a:t>
            </a:r>
            <a:br>
              <a:rPr lang="en-US" sz="1600" smtClean="0">
                <a:solidFill>
                  <a:srgbClr val="009900"/>
                </a:solidFill>
                <a:latin typeface="Consolas" pitchFamily="49" charset="0"/>
                <a:ea typeface="Geneva" pitchFamily="122" charset="-128"/>
              </a:rPr>
            </a:br>
            <a:r>
              <a:rPr lang="en-US" sz="1600" smtClean="0">
                <a:solidFill>
                  <a:srgbClr val="009900"/>
                </a:solidFill>
                <a:latin typeface="Consolas" pitchFamily="49" charset="0"/>
                <a:ea typeface="Geneva" pitchFamily="122" charset="-128"/>
              </a:rPr>
              <a:t> * @param best The number of coins in each solution array.</a:t>
            </a:r>
            <a:br>
              <a:rPr lang="en-US" sz="1600" smtClean="0">
                <a:solidFill>
                  <a:srgbClr val="009900"/>
                </a:solidFill>
                <a:latin typeface="Consolas" pitchFamily="49" charset="0"/>
                <a:ea typeface="Geneva" pitchFamily="122" charset="-128"/>
              </a:rPr>
            </a:br>
            <a:r>
              <a:rPr lang="en-US" sz="1600" smtClean="0">
                <a:solidFill>
                  <a:srgbClr val="009900"/>
                </a:solidFill>
                <a:latin typeface="Consolas" pitchFamily="49" charset="0"/>
                <a:ea typeface="Geneva" pitchFamily="122" charset="-128"/>
              </a:rPr>
              <a:t> */</a:t>
            </a:r>
            <a:br>
              <a:rPr lang="en-US" sz="1600" smtClean="0">
                <a:solidFill>
                  <a:srgbClr val="009900"/>
                </a:solidFill>
                <a:latin typeface="Consolas" pitchFamily="49" charset="0"/>
                <a:ea typeface="Geneva" pitchFamily="122" charset="-128"/>
              </a:rPr>
            </a:br>
            <a:r>
              <a:rPr lang="en-US" sz="1600" smtClean="0">
                <a:solidFill>
                  <a:schemeClr val="accent2"/>
                </a:solidFill>
                <a:latin typeface="Consolas" pitchFamily="49" charset="0"/>
                <a:ea typeface="Geneva" pitchFamily="122" charset="-128"/>
              </a:rPr>
              <a:t>private static void solveFor2(int n, int[] coins,</a:t>
            </a:r>
            <a:br>
              <a:rPr lang="en-US" sz="1600" smtClean="0">
                <a:solidFill>
                  <a:schemeClr val="accent2"/>
                </a:solidFill>
                <a:latin typeface="Consolas" pitchFamily="49" charset="0"/>
                <a:ea typeface="Geneva" pitchFamily="122" charset="-128"/>
              </a:rPr>
            </a:br>
            <a:r>
              <a:rPr lang="en-US" sz="1600" smtClean="0">
                <a:solidFill>
                  <a:schemeClr val="accent2"/>
                </a:solidFill>
                <a:latin typeface="Consolas" pitchFamily="49" charset="0"/>
                <a:ea typeface="Geneva" pitchFamily="122" charset="-128"/>
              </a:rPr>
              <a:t>                              int[][] solutions, int[] best) {</a:t>
            </a:r>
            <a:br>
              <a:rPr lang="en-US" sz="1600" smtClean="0">
                <a:solidFill>
                  <a:schemeClr val="accent2"/>
                </a:solidFill>
                <a:latin typeface="Consolas" pitchFamily="49" charset="0"/>
                <a:ea typeface="Geneva" pitchFamily="122" charset="-128"/>
              </a:rPr>
            </a:br>
            <a:r>
              <a:rPr lang="en-US" sz="1600" smtClean="0">
                <a:solidFill>
                  <a:schemeClr val="accent2"/>
                </a:solidFill>
                <a:latin typeface="Consolas" pitchFamily="49" charset="0"/>
                <a:ea typeface="Geneva" pitchFamily="122" charset="-128"/>
              </a:rPr>
              <a:t>    int numberOfDifferentCoins = coins.length;</a:t>
            </a:r>
            <a:br>
              <a:rPr lang="en-US" sz="1600" smtClean="0">
                <a:solidFill>
                  <a:schemeClr val="accent2"/>
                </a:solidFill>
                <a:latin typeface="Consolas" pitchFamily="49" charset="0"/>
                <a:ea typeface="Geneva" pitchFamily="122" charset="-128"/>
              </a:rPr>
            </a:br>
            <a:r>
              <a:rPr lang="en-US" sz="1600" smtClean="0">
                <a:solidFill>
                  <a:schemeClr val="accent2"/>
                </a:solidFill>
                <a:latin typeface="Consolas" pitchFamily="49" charset="0"/>
                <a:ea typeface="Geneva" pitchFamily="122" charset="-128"/>
              </a:rPr>
              <a:t>    </a:t>
            </a:r>
            <a:r>
              <a:rPr lang="en-US" sz="1600" smtClean="0">
                <a:solidFill>
                  <a:schemeClr val="accent1"/>
                </a:solidFill>
                <a:latin typeface="Consolas" pitchFamily="49" charset="0"/>
                <a:ea typeface="Geneva" pitchFamily="122" charset="-128"/>
              </a:rPr>
              <a:t>// if there is a single coin with the value n, use it</a:t>
            </a:r>
            <a:r>
              <a:rPr lang="en-US" sz="1600" smtClean="0">
                <a:solidFill>
                  <a:schemeClr val="accent2"/>
                </a:solidFill>
                <a:latin typeface="Consolas" pitchFamily="49" charset="0"/>
                <a:ea typeface="Geneva" pitchFamily="122" charset="-128"/>
              </a:rPr>
              <a:t/>
            </a:r>
            <a:br>
              <a:rPr lang="en-US" sz="1600" smtClean="0">
                <a:solidFill>
                  <a:schemeClr val="accent2"/>
                </a:solidFill>
                <a:latin typeface="Consolas" pitchFamily="49" charset="0"/>
                <a:ea typeface="Geneva" pitchFamily="122" charset="-128"/>
              </a:rPr>
            </a:br>
            <a:r>
              <a:rPr lang="en-US" sz="1600" smtClean="0">
                <a:solidFill>
                  <a:schemeClr val="accent2"/>
                </a:solidFill>
                <a:latin typeface="Consolas" pitchFamily="49" charset="0"/>
                <a:ea typeface="Geneva" pitchFamily="122" charset="-128"/>
              </a:rPr>
              <a:t>    for (int i = 0; i &lt; numberOfDifferentCoins; i += 1) {</a:t>
            </a:r>
            <a:br>
              <a:rPr lang="en-US" sz="1600" smtClean="0">
                <a:solidFill>
                  <a:schemeClr val="accent2"/>
                </a:solidFill>
                <a:latin typeface="Consolas" pitchFamily="49" charset="0"/>
                <a:ea typeface="Geneva" pitchFamily="122" charset="-128"/>
              </a:rPr>
            </a:br>
            <a:r>
              <a:rPr lang="en-US" sz="1600" smtClean="0">
                <a:solidFill>
                  <a:schemeClr val="accent2"/>
                </a:solidFill>
                <a:latin typeface="Consolas" pitchFamily="49" charset="0"/>
                <a:ea typeface="Geneva" pitchFamily="122" charset="-128"/>
              </a:rPr>
              <a:t>        if (coins[i] == n) {</a:t>
            </a:r>
            <a:br>
              <a:rPr lang="en-US" sz="1600" smtClean="0">
                <a:solidFill>
                  <a:schemeClr val="accent2"/>
                </a:solidFill>
                <a:latin typeface="Consolas" pitchFamily="49" charset="0"/>
                <a:ea typeface="Geneva" pitchFamily="122" charset="-128"/>
              </a:rPr>
            </a:br>
            <a:r>
              <a:rPr lang="en-US" sz="1600" smtClean="0">
                <a:solidFill>
                  <a:schemeClr val="accent2"/>
                </a:solidFill>
                <a:latin typeface="Consolas" pitchFamily="49" charset="0"/>
                <a:ea typeface="Geneva" pitchFamily="122" charset="-128"/>
              </a:rPr>
              <a:t>            solutions[n] =</a:t>
            </a:r>
            <a:br>
              <a:rPr lang="en-US" sz="1600" smtClean="0">
                <a:solidFill>
                  <a:schemeClr val="accent2"/>
                </a:solidFill>
                <a:latin typeface="Consolas" pitchFamily="49" charset="0"/>
                <a:ea typeface="Geneva" pitchFamily="122" charset="-128"/>
              </a:rPr>
            </a:br>
            <a:r>
              <a:rPr lang="en-US" sz="1600" smtClean="0">
                <a:solidFill>
                  <a:schemeClr val="accent2"/>
                </a:solidFill>
                <a:latin typeface="Consolas" pitchFamily="49" charset="0"/>
                <a:ea typeface="Geneva" pitchFamily="122" charset="-128"/>
              </a:rPr>
              <a:t>                new int[numberOfDifferentCoins];</a:t>
            </a:r>
            <a:br>
              <a:rPr lang="en-US" sz="1600" smtClean="0">
                <a:solidFill>
                  <a:schemeClr val="accent2"/>
                </a:solidFill>
                <a:latin typeface="Consolas" pitchFamily="49" charset="0"/>
                <a:ea typeface="Geneva" pitchFamily="122" charset="-128"/>
              </a:rPr>
            </a:br>
            <a:r>
              <a:rPr lang="en-US" sz="1600" smtClean="0">
                <a:solidFill>
                  <a:schemeClr val="accent2"/>
                </a:solidFill>
                <a:latin typeface="Consolas" pitchFamily="49" charset="0"/>
                <a:ea typeface="Geneva" pitchFamily="122" charset="-128"/>
              </a:rPr>
              <a:t>            solutions[n][i] = 1;</a:t>
            </a:r>
            <a:br>
              <a:rPr lang="en-US" sz="1600" smtClean="0">
                <a:solidFill>
                  <a:schemeClr val="accent2"/>
                </a:solidFill>
                <a:latin typeface="Consolas" pitchFamily="49" charset="0"/>
                <a:ea typeface="Geneva" pitchFamily="122" charset="-128"/>
              </a:rPr>
            </a:br>
            <a:r>
              <a:rPr lang="en-US" sz="1600" smtClean="0">
                <a:solidFill>
                  <a:schemeClr val="accent2"/>
                </a:solidFill>
                <a:latin typeface="Consolas" pitchFamily="49" charset="0"/>
                <a:ea typeface="Geneva" pitchFamily="122" charset="-128"/>
              </a:rPr>
              <a:t>            best[i] = 1;</a:t>
            </a:r>
            <a:br>
              <a:rPr lang="en-US" sz="1600" smtClean="0">
                <a:solidFill>
                  <a:schemeClr val="accent2"/>
                </a:solidFill>
                <a:latin typeface="Consolas" pitchFamily="49" charset="0"/>
                <a:ea typeface="Geneva" pitchFamily="122" charset="-128"/>
              </a:rPr>
            </a:br>
            <a:r>
              <a:rPr lang="en-US" sz="1600" smtClean="0">
                <a:solidFill>
                  <a:schemeClr val="accent2"/>
                </a:solidFill>
                <a:latin typeface="Consolas" pitchFamily="49" charset="0"/>
                <a:ea typeface="Geneva" pitchFamily="122" charset="-128"/>
              </a:rPr>
              <a:t>            return;</a:t>
            </a:r>
            <a:br>
              <a:rPr lang="en-US" sz="1600" smtClean="0">
                <a:solidFill>
                  <a:schemeClr val="accent2"/>
                </a:solidFill>
                <a:latin typeface="Consolas" pitchFamily="49" charset="0"/>
                <a:ea typeface="Geneva" pitchFamily="122" charset="-128"/>
              </a:rPr>
            </a:br>
            <a:r>
              <a:rPr lang="en-US" sz="1600" smtClean="0">
                <a:solidFill>
                  <a:schemeClr val="accent2"/>
                </a:solidFill>
                <a:latin typeface="Consolas" pitchFamily="49" charset="0"/>
                <a:ea typeface="Geneva" pitchFamily="122" charset="-128"/>
              </a:rPr>
              <a:t>        }</a:t>
            </a:r>
            <a:br>
              <a:rPr lang="en-US" sz="1600" smtClean="0">
                <a:solidFill>
                  <a:schemeClr val="accent2"/>
                </a:solidFill>
                <a:latin typeface="Consolas" pitchFamily="49" charset="0"/>
                <a:ea typeface="Geneva" pitchFamily="122" charset="-128"/>
              </a:rPr>
            </a:br>
            <a:r>
              <a:rPr lang="en-US" sz="1600" smtClean="0">
                <a:solidFill>
                  <a:schemeClr val="accent2"/>
                </a:solidFill>
                <a:latin typeface="Consolas" pitchFamily="49" charset="0"/>
                <a:ea typeface="Geneva" pitchFamily="122" charset="-128"/>
              </a:rPr>
              <a:t>    }</a:t>
            </a:r>
            <a:br>
              <a:rPr lang="en-US" sz="1600" smtClean="0">
                <a:solidFill>
                  <a:schemeClr val="accent2"/>
                </a:solidFill>
                <a:latin typeface="Consolas" pitchFamily="49" charset="0"/>
                <a:ea typeface="Geneva" pitchFamily="122" charset="-128"/>
              </a:rPr>
            </a:br>
            <a:r>
              <a:rPr lang="en-US" sz="1600" smtClean="0">
                <a:solidFill>
                  <a:schemeClr val="accent2"/>
                </a:solidFill>
                <a:latin typeface="Consolas" pitchFamily="49" charset="0"/>
                <a:ea typeface="Geneva" pitchFamily="122" charset="-128"/>
              </a:rPr>
              <a:t>   </a:t>
            </a:r>
            <a:r>
              <a:rPr lang="en-US" sz="1600" smtClean="0">
                <a:solidFill>
                  <a:schemeClr val="accent1"/>
                </a:solidFill>
                <a:latin typeface="Consolas" pitchFamily="49" charset="0"/>
                <a:ea typeface="Geneva" pitchFamily="122" charset="-128"/>
              </a:rPr>
              <a:t> // else try all combinations of i and n-i coins</a:t>
            </a:r>
            <a:r>
              <a:rPr lang="en-US" sz="1600" smtClean="0">
                <a:solidFill>
                  <a:schemeClr val="accent2"/>
                </a:solidFill>
                <a:latin typeface="Consolas" pitchFamily="49" charset="0"/>
                <a:ea typeface="Geneva" pitchFamily="122" charset="-128"/>
              </a:rPr>
              <a:t/>
            </a:r>
            <a:br>
              <a:rPr lang="en-US" sz="1600" smtClean="0">
                <a:solidFill>
                  <a:schemeClr val="accent2"/>
                </a:solidFill>
                <a:latin typeface="Consolas" pitchFamily="49" charset="0"/>
                <a:ea typeface="Geneva" pitchFamily="122" charset="-128"/>
              </a:rPr>
            </a:br>
            <a:r>
              <a:rPr lang="en-US" sz="1600" smtClean="0">
                <a:solidFill>
                  <a:schemeClr val="accent2"/>
                </a:solidFill>
                <a:latin typeface="Consolas" pitchFamily="49" charset="0"/>
                <a:ea typeface="Geneva" pitchFamily="122" charset="-128"/>
              </a:rPr>
              <a:t>   </a:t>
            </a:r>
            <a:r>
              <a:rPr lang="en-US" sz="1600" smtClean="0">
                <a:solidFill>
                  <a:schemeClr val="accent1"/>
                </a:solidFill>
                <a:latin typeface="Consolas" pitchFamily="49" charset="0"/>
                <a:ea typeface="Geneva" pitchFamily="122" charset="-128"/>
              </a:rPr>
              <a:t> ...</a:t>
            </a:r>
            <a:r>
              <a:rPr lang="en-US" sz="1600" smtClean="0">
                <a:solidFill>
                  <a:schemeClr val="accent2"/>
                </a:solidFill>
                <a:latin typeface="Consolas" pitchFamily="49" charset="0"/>
                <a:ea typeface="Geneva" pitchFamily="122" charset="-128"/>
              </a:rPr>
              <a:t/>
            </a:r>
            <a:br>
              <a:rPr lang="en-US" sz="1600" smtClean="0">
                <a:solidFill>
                  <a:schemeClr val="accent2"/>
                </a:solidFill>
                <a:latin typeface="Consolas" pitchFamily="49" charset="0"/>
                <a:ea typeface="Geneva" pitchFamily="122" charset="-128"/>
              </a:rPr>
            </a:br>
            <a:r>
              <a:rPr lang="en-US" sz="1600" smtClean="0">
                <a:solidFill>
                  <a:schemeClr val="accent2"/>
                </a:solidFill>
                <a:latin typeface="Consolas" pitchFamily="49" charset="0"/>
                <a:ea typeface="Geneva" pitchFamily="122" charset="-128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01327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accent2"/>
                </a:solidFill>
                <a:latin typeface="Consolas" pitchFamily="49" charset="0"/>
                <a:ea typeface="Geneva" pitchFamily="122" charset="-128"/>
              </a:rPr>
              <a:t>solveFor2</a:t>
            </a:r>
            <a:r>
              <a:rPr lang="en-US" smtClean="0">
                <a:ea typeface="Geneva" pitchFamily="122" charset="-128"/>
              </a:rPr>
              <a:t>, part 2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smtClean="0">
                <a:solidFill>
                  <a:schemeClr val="accent2"/>
                </a:solidFill>
                <a:latin typeface="Consolas" pitchFamily="49" charset="0"/>
                <a:ea typeface="Geneva" pitchFamily="122" charset="-128"/>
              </a:rPr>
              <a:t>    </a:t>
            </a:r>
            <a:r>
              <a:rPr lang="en-US" sz="1800" smtClean="0">
                <a:solidFill>
                  <a:schemeClr val="accent1"/>
                </a:solidFill>
                <a:latin typeface="Consolas" pitchFamily="49" charset="0"/>
                <a:ea typeface="Geneva" pitchFamily="122" charset="-128"/>
              </a:rPr>
              <a:t>// else try all combinations of i and n-i coins</a:t>
            </a:r>
            <a:r>
              <a:rPr lang="en-US" sz="1800" smtClean="0">
                <a:solidFill>
                  <a:schemeClr val="accent2"/>
                </a:solidFill>
                <a:latin typeface="Consolas" pitchFamily="49" charset="0"/>
                <a:ea typeface="Geneva" pitchFamily="122" charset="-128"/>
              </a:rPr>
              <a:t/>
            </a:r>
            <a:br>
              <a:rPr lang="en-US" sz="1800" smtClean="0">
                <a:solidFill>
                  <a:schemeClr val="accent2"/>
                </a:solidFill>
                <a:latin typeface="Consolas" pitchFamily="49" charset="0"/>
                <a:ea typeface="Geneva" pitchFamily="122" charset="-128"/>
              </a:rPr>
            </a:br>
            <a:r>
              <a:rPr lang="en-US" sz="1800" smtClean="0">
                <a:solidFill>
                  <a:schemeClr val="accent2"/>
                </a:solidFill>
                <a:latin typeface="Consolas" pitchFamily="49" charset="0"/>
                <a:ea typeface="Geneva" pitchFamily="122" charset="-128"/>
              </a:rPr>
              <a:t>    int leastNumberOfCoins = Integer.MAX_VALUE;</a:t>
            </a:r>
            <a:br>
              <a:rPr lang="en-US" sz="1800" smtClean="0">
                <a:solidFill>
                  <a:schemeClr val="accent2"/>
                </a:solidFill>
                <a:latin typeface="Consolas" pitchFamily="49" charset="0"/>
                <a:ea typeface="Geneva" pitchFamily="122" charset="-128"/>
              </a:rPr>
            </a:br>
            <a:r>
              <a:rPr lang="en-US" sz="1800" smtClean="0">
                <a:solidFill>
                  <a:schemeClr val="accent2"/>
                </a:solidFill>
                <a:latin typeface="Consolas" pitchFamily="49" charset="0"/>
                <a:ea typeface="Geneva" pitchFamily="122" charset="-128"/>
              </a:rPr>
              <a:t>    for (int i = 1; i &lt; n; i += 1) {        </a:t>
            </a:r>
            <a:br>
              <a:rPr lang="en-US" sz="1800" smtClean="0">
                <a:solidFill>
                  <a:schemeClr val="accent2"/>
                </a:solidFill>
                <a:latin typeface="Consolas" pitchFamily="49" charset="0"/>
                <a:ea typeface="Geneva" pitchFamily="122" charset="-128"/>
              </a:rPr>
            </a:br>
            <a:r>
              <a:rPr lang="en-US" sz="1800" smtClean="0">
                <a:solidFill>
                  <a:schemeClr val="accent2"/>
                </a:solidFill>
                <a:latin typeface="Consolas" pitchFamily="49" charset="0"/>
                <a:ea typeface="Geneva" pitchFamily="122" charset="-128"/>
              </a:rPr>
              <a:t>        int coinCount = best[i] + best[n - i];</a:t>
            </a:r>
            <a:br>
              <a:rPr lang="en-US" sz="1800" smtClean="0">
                <a:solidFill>
                  <a:schemeClr val="accent2"/>
                </a:solidFill>
                <a:latin typeface="Consolas" pitchFamily="49" charset="0"/>
                <a:ea typeface="Geneva" pitchFamily="122" charset="-128"/>
              </a:rPr>
            </a:br>
            <a:r>
              <a:rPr lang="en-US" sz="1800" smtClean="0">
                <a:solidFill>
                  <a:schemeClr val="accent2"/>
                </a:solidFill>
                <a:latin typeface="Consolas" pitchFamily="49" charset="0"/>
                <a:ea typeface="Geneva" pitchFamily="122" charset="-128"/>
              </a:rPr>
              <a:t>        if (coinCount &lt; leastNumberOfCoins) {</a:t>
            </a:r>
            <a:br>
              <a:rPr lang="en-US" sz="1800" smtClean="0">
                <a:solidFill>
                  <a:schemeClr val="accent2"/>
                </a:solidFill>
                <a:latin typeface="Consolas" pitchFamily="49" charset="0"/>
                <a:ea typeface="Geneva" pitchFamily="122" charset="-128"/>
              </a:rPr>
            </a:br>
            <a:r>
              <a:rPr lang="en-US" sz="1800" smtClean="0">
                <a:solidFill>
                  <a:schemeClr val="accent2"/>
                </a:solidFill>
                <a:latin typeface="Consolas" pitchFamily="49" charset="0"/>
                <a:ea typeface="Geneva" pitchFamily="122" charset="-128"/>
              </a:rPr>
              <a:t>            leastNumberOfCoins = coinCount;</a:t>
            </a:r>
            <a:br>
              <a:rPr lang="en-US" sz="1800" smtClean="0">
                <a:solidFill>
                  <a:schemeClr val="accent2"/>
                </a:solidFill>
                <a:latin typeface="Consolas" pitchFamily="49" charset="0"/>
                <a:ea typeface="Geneva" pitchFamily="122" charset="-128"/>
              </a:rPr>
            </a:br>
            <a:r>
              <a:rPr lang="en-US" sz="1800" smtClean="0">
                <a:solidFill>
                  <a:schemeClr val="accent2"/>
                </a:solidFill>
                <a:latin typeface="Consolas" pitchFamily="49" charset="0"/>
                <a:ea typeface="Geneva" pitchFamily="122" charset="-128"/>
              </a:rPr>
              <a:t>            best[n] = coinCount;</a:t>
            </a:r>
            <a:br>
              <a:rPr lang="en-US" sz="1800" smtClean="0">
                <a:solidFill>
                  <a:schemeClr val="accent2"/>
                </a:solidFill>
                <a:latin typeface="Consolas" pitchFamily="49" charset="0"/>
                <a:ea typeface="Geneva" pitchFamily="122" charset="-128"/>
              </a:rPr>
            </a:br>
            <a:r>
              <a:rPr lang="en-US" sz="1800" smtClean="0">
                <a:solidFill>
                  <a:schemeClr val="accent2"/>
                </a:solidFill>
                <a:latin typeface="Consolas" pitchFamily="49" charset="0"/>
                <a:ea typeface="Geneva" pitchFamily="122" charset="-128"/>
              </a:rPr>
              <a:t>            solutions[n] = arraySum(solutions[i],</a:t>
            </a:r>
            <a:br>
              <a:rPr lang="en-US" sz="1800" smtClean="0">
                <a:solidFill>
                  <a:schemeClr val="accent2"/>
                </a:solidFill>
                <a:latin typeface="Consolas" pitchFamily="49" charset="0"/>
                <a:ea typeface="Geneva" pitchFamily="122" charset="-128"/>
              </a:rPr>
            </a:br>
            <a:r>
              <a:rPr lang="en-US" sz="1800" smtClean="0">
                <a:solidFill>
                  <a:schemeClr val="accent2"/>
                </a:solidFill>
                <a:latin typeface="Consolas" pitchFamily="49" charset="0"/>
                <a:ea typeface="Geneva" pitchFamily="122" charset="-128"/>
              </a:rPr>
              <a:t>                                    solutions[n - i]);</a:t>
            </a:r>
            <a:br>
              <a:rPr lang="en-US" sz="1800" smtClean="0">
                <a:solidFill>
                  <a:schemeClr val="accent2"/>
                </a:solidFill>
                <a:latin typeface="Consolas" pitchFamily="49" charset="0"/>
                <a:ea typeface="Geneva" pitchFamily="122" charset="-128"/>
              </a:rPr>
            </a:br>
            <a:r>
              <a:rPr lang="en-US" sz="1800" smtClean="0">
                <a:solidFill>
                  <a:schemeClr val="accent2"/>
                </a:solidFill>
                <a:latin typeface="Consolas" pitchFamily="49" charset="0"/>
                <a:ea typeface="Geneva" pitchFamily="122" charset="-128"/>
              </a:rPr>
              <a:t>        }</a:t>
            </a:r>
            <a:br>
              <a:rPr lang="en-US" sz="1800" smtClean="0">
                <a:solidFill>
                  <a:schemeClr val="accent2"/>
                </a:solidFill>
                <a:latin typeface="Consolas" pitchFamily="49" charset="0"/>
                <a:ea typeface="Geneva" pitchFamily="122" charset="-128"/>
              </a:rPr>
            </a:br>
            <a:r>
              <a:rPr lang="en-US" sz="1800" smtClean="0">
                <a:solidFill>
                  <a:schemeClr val="accent2"/>
                </a:solidFill>
                <a:latin typeface="Consolas" pitchFamily="49" charset="0"/>
                <a:ea typeface="Geneva" pitchFamily="122" charset="-128"/>
              </a:rPr>
              <a:t>    }</a:t>
            </a:r>
            <a:br>
              <a:rPr lang="en-US" sz="1800" smtClean="0">
                <a:solidFill>
                  <a:schemeClr val="accent2"/>
                </a:solidFill>
                <a:latin typeface="Consolas" pitchFamily="49" charset="0"/>
                <a:ea typeface="Geneva" pitchFamily="122" charset="-128"/>
              </a:rPr>
            </a:br>
            <a:r>
              <a:rPr lang="en-US" sz="1800" smtClean="0">
                <a:solidFill>
                  <a:schemeClr val="accent2"/>
                </a:solidFill>
                <a:latin typeface="Consolas" pitchFamily="49" charset="0"/>
                <a:ea typeface="Geneva" pitchFamily="122" charset="-128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891623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Geneva" pitchFamily="122" charset="-128"/>
              </a:rPr>
              <a:t>How good is the algorithm?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dirty="0" smtClean="0">
                <a:ea typeface="Geneva" pitchFamily="122" charset="-128"/>
              </a:rPr>
              <a:t>The first algorithm is recursive, with a branching factor of up to 62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>
                <a:ea typeface="Geneva" pitchFamily="122" charset="-128"/>
              </a:rPr>
              <a:t>Possibly the average branching factor is somewhere around half of that (31)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>
                <a:ea typeface="Geneva" pitchFamily="122" charset="-128"/>
              </a:rPr>
              <a:t>The algorithm takes exponential time, with a large base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ea typeface="Geneva" pitchFamily="122" charset="-128"/>
              </a:rPr>
              <a:t>The second algorithm is much better—it has a branching factor of 5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>
                <a:ea typeface="Geneva" pitchFamily="122" charset="-128"/>
              </a:rPr>
              <a:t>This is exponential time, with base 5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ea typeface="Geneva" pitchFamily="122" charset="-128"/>
              </a:rPr>
              <a:t>The dynamic programming algorithm is </a:t>
            </a:r>
            <a:r>
              <a:rPr lang="en-US" dirty="0" smtClean="0">
                <a:solidFill>
                  <a:schemeClr val="accent2"/>
                </a:solidFill>
                <a:latin typeface="Trebuchet MS" pitchFamily="34" charset="0"/>
                <a:ea typeface="Geneva" pitchFamily="122" charset="-128"/>
              </a:rPr>
              <a:t>O(N*K),</a:t>
            </a:r>
            <a:r>
              <a:rPr lang="en-US" dirty="0" smtClean="0">
                <a:ea typeface="Geneva" pitchFamily="122" charset="-128"/>
              </a:rPr>
              <a:t> where N is the desired amount and K is the number of different kinds of coins.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901859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>
                <a:ea typeface="Geneva" pitchFamily="122" charset="-128"/>
              </a:rPr>
              <a:t>Comparison with divide-and-conquer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sz="2400" smtClean="0">
                <a:ea typeface="Geneva" pitchFamily="122" charset="-128"/>
              </a:rPr>
              <a:t>Divide-and-conquer algorithms split a problem into separate subproblems, solve the subproblems, and combine the results for a solution to the original problem</a:t>
            </a:r>
          </a:p>
          <a:p>
            <a:pPr lvl="1" eaLnBrk="1" hangingPunct="1"/>
            <a:r>
              <a:rPr lang="en-US" sz="2000" smtClean="0">
                <a:ea typeface="Geneva" pitchFamily="122" charset="-128"/>
              </a:rPr>
              <a:t>Example: Quicksort</a:t>
            </a:r>
          </a:p>
          <a:p>
            <a:pPr lvl="1" eaLnBrk="1" hangingPunct="1"/>
            <a:r>
              <a:rPr lang="en-US" sz="2000" smtClean="0">
                <a:ea typeface="Geneva" pitchFamily="122" charset="-128"/>
              </a:rPr>
              <a:t>Example: Mergesort</a:t>
            </a:r>
          </a:p>
          <a:p>
            <a:pPr lvl="1" eaLnBrk="1" hangingPunct="1"/>
            <a:r>
              <a:rPr lang="en-US" sz="2000" smtClean="0">
                <a:ea typeface="Geneva" pitchFamily="122" charset="-128"/>
              </a:rPr>
              <a:t>Example: Binary search</a:t>
            </a:r>
          </a:p>
          <a:p>
            <a:pPr eaLnBrk="1" hangingPunct="1"/>
            <a:r>
              <a:rPr lang="en-US" sz="2400" smtClean="0">
                <a:ea typeface="Geneva" pitchFamily="122" charset="-128"/>
              </a:rPr>
              <a:t>Divide-and-conquer algorithms can be thought of as </a:t>
            </a:r>
            <a:r>
              <a:rPr lang="en-US" sz="2400" smtClean="0">
                <a:solidFill>
                  <a:schemeClr val="tx2"/>
                </a:solidFill>
                <a:ea typeface="Geneva" pitchFamily="122" charset="-128"/>
              </a:rPr>
              <a:t>top-down</a:t>
            </a:r>
            <a:r>
              <a:rPr lang="en-US" sz="2400" smtClean="0">
                <a:ea typeface="Geneva" pitchFamily="122" charset="-128"/>
              </a:rPr>
              <a:t> algorithms</a:t>
            </a:r>
          </a:p>
          <a:p>
            <a:pPr eaLnBrk="1" hangingPunct="1"/>
            <a:r>
              <a:rPr lang="en-US" sz="2400" smtClean="0">
                <a:ea typeface="Geneva" pitchFamily="122" charset="-128"/>
              </a:rPr>
              <a:t>In contrast, a </a:t>
            </a:r>
            <a:r>
              <a:rPr lang="en-US" sz="2400" smtClean="0">
                <a:solidFill>
                  <a:schemeClr val="tx2"/>
                </a:solidFill>
                <a:ea typeface="Geneva" pitchFamily="122" charset="-128"/>
              </a:rPr>
              <a:t>dynamic programming algorithm</a:t>
            </a:r>
            <a:r>
              <a:rPr lang="en-US" sz="2400" smtClean="0">
                <a:ea typeface="Geneva" pitchFamily="122" charset="-128"/>
              </a:rPr>
              <a:t> proceeds by solving small problems, remembering the results, then combining them to find the solution to larger problems</a:t>
            </a:r>
          </a:p>
          <a:p>
            <a:pPr eaLnBrk="1" hangingPunct="1"/>
            <a:r>
              <a:rPr lang="en-US" sz="2400" smtClean="0">
                <a:ea typeface="Geneva" pitchFamily="122" charset="-128"/>
              </a:rPr>
              <a:t>Dynamic programming can be thought of as </a:t>
            </a:r>
            <a:r>
              <a:rPr lang="en-US" sz="2400" smtClean="0">
                <a:solidFill>
                  <a:schemeClr val="tx2"/>
                </a:solidFill>
                <a:ea typeface="Geneva" pitchFamily="122" charset="-128"/>
              </a:rPr>
              <a:t>bottom-up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558004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Simple recursive algorithms - I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 simple </a:t>
            </a:r>
            <a:r>
              <a:rPr lang="en-US" dirty="0" smtClean="0">
                <a:solidFill>
                  <a:schemeClr val="tx2"/>
                </a:solidFill>
              </a:rPr>
              <a:t>recursive algorithm</a:t>
            </a:r>
            <a:r>
              <a:rPr lang="en-US" dirty="0" smtClean="0"/>
              <a:t>:</a:t>
            </a:r>
          </a:p>
          <a:p>
            <a:pPr lvl="1" eaLnBrk="1" hangingPunct="1"/>
            <a:r>
              <a:rPr lang="en-US" dirty="0" smtClean="0"/>
              <a:t>Solves the base cases directly.</a:t>
            </a:r>
          </a:p>
          <a:p>
            <a:pPr lvl="1" eaLnBrk="1" hangingPunct="1"/>
            <a:r>
              <a:rPr lang="en-US" dirty="0" smtClean="0"/>
              <a:t>Recurs with a simpler sub-problem.</a:t>
            </a:r>
          </a:p>
          <a:p>
            <a:pPr lvl="1" eaLnBrk="1" hangingPunct="1"/>
            <a:r>
              <a:rPr lang="en-US" dirty="0" smtClean="0"/>
              <a:t>Does some extra work to convert the solution to the simpler sub-problem into a solution to the given problem.</a:t>
            </a:r>
          </a:p>
          <a:p>
            <a:pPr eaLnBrk="1" hangingPunct="1"/>
            <a:r>
              <a:rPr lang="en-US" dirty="0" smtClean="0"/>
              <a:t>We call these “simple” because several of the other algorithm types are inherently recursive.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707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Geneva" pitchFamily="122" charset="-128"/>
              </a:rPr>
              <a:t>Example 2: Binomial Coefficients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726488" cy="4760913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sz="2400" smtClean="0">
                <a:solidFill>
                  <a:schemeClr val="accent2"/>
                </a:solidFill>
                <a:latin typeface="Trebuchet MS" pitchFamily="34" charset="0"/>
                <a:ea typeface="Geneva" pitchFamily="122" charset="-128"/>
              </a:rPr>
              <a:t>(x + y)</a:t>
            </a:r>
            <a:r>
              <a:rPr lang="en-US" sz="2400" baseline="30000" smtClean="0">
                <a:solidFill>
                  <a:schemeClr val="accent2"/>
                </a:solidFill>
                <a:latin typeface="Trebuchet MS" pitchFamily="34" charset="0"/>
                <a:ea typeface="Geneva" pitchFamily="122" charset="-128"/>
              </a:rPr>
              <a:t>2</a:t>
            </a:r>
            <a:r>
              <a:rPr lang="en-US" sz="2400" smtClean="0">
                <a:solidFill>
                  <a:schemeClr val="accent2"/>
                </a:solidFill>
                <a:latin typeface="Trebuchet MS" pitchFamily="34" charset="0"/>
                <a:ea typeface="Geneva" pitchFamily="122" charset="-128"/>
              </a:rPr>
              <a:t> = x</a:t>
            </a:r>
            <a:r>
              <a:rPr lang="en-US" sz="2400" baseline="30000" smtClean="0">
                <a:solidFill>
                  <a:schemeClr val="accent2"/>
                </a:solidFill>
                <a:latin typeface="Trebuchet MS" pitchFamily="34" charset="0"/>
                <a:ea typeface="Geneva" pitchFamily="122" charset="-128"/>
              </a:rPr>
              <a:t>2</a:t>
            </a:r>
            <a:r>
              <a:rPr lang="en-US" sz="2400" smtClean="0">
                <a:solidFill>
                  <a:schemeClr val="accent2"/>
                </a:solidFill>
                <a:latin typeface="Trebuchet MS" pitchFamily="34" charset="0"/>
                <a:ea typeface="Geneva" pitchFamily="122" charset="-128"/>
              </a:rPr>
              <a:t> + 2xy + y</a:t>
            </a:r>
            <a:r>
              <a:rPr lang="en-US" sz="2400" baseline="30000" smtClean="0">
                <a:solidFill>
                  <a:schemeClr val="accent2"/>
                </a:solidFill>
                <a:latin typeface="Trebuchet MS" pitchFamily="34" charset="0"/>
                <a:ea typeface="Geneva" pitchFamily="122" charset="-128"/>
              </a:rPr>
              <a:t>2</a:t>
            </a:r>
            <a:r>
              <a:rPr lang="en-US" sz="2400" smtClean="0">
                <a:ea typeface="Geneva" pitchFamily="122" charset="-128"/>
              </a:rPr>
              <a:t>, coefficients are 1,2,1</a:t>
            </a:r>
          </a:p>
          <a:p>
            <a:pPr eaLnBrk="1" hangingPunct="1"/>
            <a:r>
              <a:rPr lang="en-US" sz="2400" smtClean="0">
                <a:solidFill>
                  <a:schemeClr val="accent2"/>
                </a:solidFill>
                <a:latin typeface="Trebuchet MS" pitchFamily="34" charset="0"/>
                <a:ea typeface="Geneva" pitchFamily="122" charset="-128"/>
              </a:rPr>
              <a:t>(x + y)</a:t>
            </a:r>
            <a:r>
              <a:rPr lang="en-US" sz="2400" baseline="30000" smtClean="0">
                <a:solidFill>
                  <a:schemeClr val="accent2"/>
                </a:solidFill>
                <a:latin typeface="Trebuchet MS" pitchFamily="34" charset="0"/>
                <a:ea typeface="Geneva" pitchFamily="122" charset="-128"/>
              </a:rPr>
              <a:t>3</a:t>
            </a:r>
            <a:r>
              <a:rPr lang="en-US" sz="2400" smtClean="0">
                <a:solidFill>
                  <a:schemeClr val="accent2"/>
                </a:solidFill>
                <a:latin typeface="Trebuchet MS" pitchFamily="34" charset="0"/>
                <a:ea typeface="Geneva" pitchFamily="122" charset="-128"/>
              </a:rPr>
              <a:t> = x</a:t>
            </a:r>
            <a:r>
              <a:rPr lang="en-US" sz="2400" baseline="30000" smtClean="0">
                <a:solidFill>
                  <a:schemeClr val="accent2"/>
                </a:solidFill>
                <a:latin typeface="Trebuchet MS" pitchFamily="34" charset="0"/>
                <a:ea typeface="Geneva" pitchFamily="122" charset="-128"/>
              </a:rPr>
              <a:t>3</a:t>
            </a:r>
            <a:r>
              <a:rPr lang="en-US" sz="2400" smtClean="0">
                <a:solidFill>
                  <a:schemeClr val="accent2"/>
                </a:solidFill>
                <a:latin typeface="Trebuchet MS" pitchFamily="34" charset="0"/>
                <a:ea typeface="Geneva" pitchFamily="122" charset="-128"/>
              </a:rPr>
              <a:t> + 3x</a:t>
            </a:r>
            <a:r>
              <a:rPr lang="en-US" sz="2400" baseline="30000" smtClean="0">
                <a:solidFill>
                  <a:schemeClr val="accent2"/>
                </a:solidFill>
                <a:latin typeface="Trebuchet MS" pitchFamily="34" charset="0"/>
                <a:ea typeface="Geneva" pitchFamily="122" charset="-128"/>
              </a:rPr>
              <a:t>2</a:t>
            </a:r>
            <a:r>
              <a:rPr lang="en-US" sz="2400" smtClean="0">
                <a:solidFill>
                  <a:schemeClr val="accent2"/>
                </a:solidFill>
                <a:latin typeface="Trebuchet MS" pitchFamily="34" charset="0"/>
                <a:ea typeface="Geneva" pitchFamily="122" charset="-128"/>
              </a:rPr>
              <a:t>y + 3xy</a:t>
            </a:r>
            <a:r>
              <a:rPr lang="en-US" sz="2400" baseline="30000" smtClean="0">
                <a:solidFill>
                  <a:schemeClr val="accent2"/>
                </a:solidFill>
                <a:latin typeface="Trebuchet MS" pitchFamily="34" charset="0"/>
                <a:ea typeface="Geneva" pitchFamily="122" charset="-128"/>
              </a:rPr>
              <a:t>2</a:t>
            </a:r>
            <a:r>
              <a:rPr lang="en-US" sz="2400" smtClean="0">
                <a:solidFill>
                  <a:schemeClr val="accent2"/>
                </a:solidFill>
                <a:latin typeface="Trebuchet MS" pitchFamily="34" charset="0"/>
                <a:ea typeface="Geneva" pitchFamily="122" charset="-128"/>
              </a:rPr>
              <a:t> + y</a:t>
            </a:r>
            <a:r>
              <a:rPr lang="en-US" sz="2400" baseline="30000" smtClean="0">
                <a:solidFill>
                  <a:schemeClr val="accent2"/>
                </a:solidFill>
                <a:latin typeface="Trebuchet MS" pitchFamily="34" charset="0"/>
                <a:ea typeface="Geneva" pitchFamily="122" charset="-128"/>
              </a:rPr>
              <a:t>3</a:t>
            </a:r>
            <a:r>
              <a:rPr lang="en-US" sz="2400" smtClean="0">
                <a:ea typeface="Geneva" pitchFamily="122" charset="-128"/>
              </a:rPr>
              <a:t>, coefficients are 1,3,3,1</a:t>
            </a:r>
          </a:p>
          <a:p>
            <a:pPr eaLnBrk="1" hangingPunct="1"/>
            <a:r>
              <a:rPr lang="en-US" sz="2400" smtClean="0">
                <a:solidFill>
                  <a:schemeClr val="accent2"/>
                </a:solidFill>
                <a:latin typeface="Trebuchet MS" pitchFamily="34" charset="0"/>
                <a:ea typeface="Geneva" pitchFamily="122" charset="-128"/>
              </a:rPr>
              <a:t>(x + y)</a:t>
            </a:r>
            <a:r>
              <a:rPr lang="en-US" sz="2400" baseline="30000" smtClean="0">
                <a:solidFill>
                  <a:schemeClr val="accent2"/>
                </a:solidFill>
                <a:latin typeface="Trebuchet MS" pitchFamily="34" charset="0"/>
                <a:ea typeface="Geneva" pitchFamily="122" charset="-128"/>
              </a:rPr>
              <a:t>4</a:t>
            </a:r>
            <a:r>
              <a:rPr lang="en-US" sz="2400" smtClean="0">
                <a:solidFill>
                  <a:schemeClr val="accent2"/>
                </a:solidFill>
                <a:latin typeface="Trebuchet MS" pitchFamily="34" charset="0"/>
                <a:ea typeface="Geneva" pitchFamily="122" charset="-128"/>
              </a:rPr>
              <a:t> = x</a:t>
            </a:r>
            <a:r>
              <a:rPr lang="en-US" sz="2400" baseline="30000" smtClean="0">
                <a:solidFill>
                  <a:schemeClr val="accent2"/>
                </a:solidFill>
                <a:latin typeface="Trebuchet MS" pitchFamily="34" charset="0"/>
                <a:ea typeface="Geneva" pitchFamily="122" charset="-128"/>
              </a:rPr>
              <a:t>4</a:t>
            </a:r>
            <a:r>
              <a:rPr lang="en-US" sz="2400" smtClean="0">
                <a:solidFill>
                  <a:schemeClr val="accent2"/>
                </a:solidFill>
                <a:latin typeface="Trebuchet MS" pitchFamily="34" charset="0"/>
                <a:ea typeface="Geneva" pitchFamily="122" charset="-128"/>
              </a:rPr>
              <a:t> + 4x</a:t>
            </a:r>
            <a:r>
              <a:rPr lang="en-US" sz="2400" baseline="30000" smtClean="0">
                <a:solidFill>
                  <a:schemeClr val="accent2"/>
                </a:solidFill>
                <a:latin typeface="Trebuchet MS" pitchFamily="34" charset="0"/>
                <a:ea typeface="Geneva" pitchFamily="122" charset="-128"/>
              </a:rPr>
              <a:t>3</a:t>
            </a:r>
            <a:r>
              <a:rPr lang="en-US" sz="2400" smtClean="0">
                <a:solidFill>
                  <a:schemeClr val="accent2"/>
                </a:solidFill>
                <a:latin typeface="Trebuchet MS" pitchFamily="34" charset="0"/>
                <a:ea typeface="Geneva" pitchFamily="122" charset="-128"/>
              </a:rPr>
              <a:t>y + 6x</a:t>
            </a:r>
            <a:r>
              <a:rPr lang="en-US" sz="2400" baseline="30000" smtClean="0">
                <a:solidFill>
                  <a:schemeClr val="accent2"/>
                </a:solidFill>
                <a:latin typeface="Trebuchet MS" pitchFamily="34" charset="0"/>
                <a:ea typeface="Geneva" pitchFamily="122" charset="-128"/>
              </a:rPr>
              <a:t>2</a:t>
            </a:r>
            <a:r>
              <a:rPr lang="en-US" sz="2400" smtClean="0">
                <a:solidFill>
                  <a:schemeClr val="accent2"/>
                </a:solidFill>
                <a:latin typeface="Trebuchet MS" pitchFamily="34" charset="0"/>
                <a:ea typeface="Geneva" pitchFamily="122" charset="-128"/>
              </a:rPr>
              <a:t>y</a:t>
            </a:r>
            <a:r>
              <a:rPr lang="en-US" sz="2400" baseline="30000" smtClean="0">
                <a:solidFill>
                  <a:schemeClr val="accent2"/>
                </a:solidFill>
                <a:latin typeface="Trebuchet MS" pitchFamily="34" charset="0"/>
                <a:ea typeface="Geneva" pitchFamily="122" charset="-128"/>
              </a:rPr>
              <a:t>2</a:t>
            </a:r>
            <a:r>
              <a:rPr lang="en-US" sz="2400" smtClean="0">
                <a:solidFill>
                  <a:schemeClr val="accent2"/>
                </a:solidFill>
                <a:latin typeface="Trebuchet MS" pitchFamily="34" charset="0"/>
                <a:ea typeface="Geneva" pitchFamily="122" charset="-128"/>
              </a:rPr>
              <a:t> + 4xy</a:t>
            </a:r>
            <a:r>
              <a:rPr lang="en-US" sz="2400" baseline="30000" smtClean="0">
                <a:solidFill>
                  <a:schemeClr val="accent2"/>
                </a:solidFill>
                <a:latin typeface="Trebuchet MS" pitchFamily="34" charset="0"/>
                <a:ea typeface="Geneva" pitchFamily="122" charset="-128"/>
              </a:rPr>
              <a:t>3</a:t>
            </a:r>
            <a:r>
              <a:rPr lang="en-US" sz="2400" smtClean="0">
                <a:solidFill>
                  <a:schemeClr val="accent2"/>
                </a:solidFill>
                <a:latin typeface="Trebuchet MS" pitchFamily="34" charset="0"/>
                <a:ea typeface="Geneva" pitchFamily="122" charset="-128"/>
              </a:rPr>
              <a:t> + y</a:t>
            </a:r>
            <a:r>
              <a:rPr lang="en-US" sz="2400" baseline="30000" smtClean="0">
                <a:solidFill>
                  <a:schemeClr val="accent2"/>
                </a:solidFill>
                <a:latin typeface="Trebuchet MS" pitchFamily="34" charset="0"/>
                <a:ea typeface="Geneva" pitchFamily="122" charset="-128"/>
              </a:rPr>
              <a:t>4</a:t>
            </a:r>
            <a:r>
              <a:rPr lang="en-US" sz="2400" smtClean="0">
                <a:ea typeface="Geneva" pitchFamily="122" charset="-128"/>
              </a:rPr>
              <a:t>,</a:t>
            </a:r>
            <a:br>
              <a:rPr lang="en-US" sz="2400" smtClean="0">
                <a:ea typeface="Geneva" pitchFamily="122" charset="-128"/>
              </a:rPr>
            </a:br>
            <a:r>
              <a:rPr lang="en-US" sz="2400" smtClean="0">
                <a:ea typeface="Geneva" pitchFamily="122" charset="-128"/>
              </a:rPr>
              <a:t>coefficients are 1,4,6,4,1</a:t>
            </a:r>
          </a:p>
          <a:p>
            <a:pPr eaLnBrk="1" hangingPunct="1"/>
            <a:r>
              <a:rPr lang="en-US" sz="2400" smtClean="0">
                <a:solidFill>
                  <a:schemeClr val="accent2"/>
                </a:solidFill>
                <a:latin typeface="Trebuchet MS" pitchFamily="34" charset="0"/>
                <a:ea typeface="Geneva" pitchFamily="122" charset="-128"/>
              </a:rPr>
              <a:t>(x + y)</a:t>
            </a:r>
            <a:r>
              <a:rPr lang="en-US" sz="2400" baseline="30000" smtClean="0">
                <a:solidFill>
                  <a:schemeClr val="accent2"/>
                </a:solidFill>
                <a:latin typeface="Trebuchet MS" pitchFamily="34" charset="0"/>
                <a:ea typeface="Geneva" pitchFamily="122" charset="-128"/>
              </a:rPr>
              <a:t>5</a:t>
            </a:r>
            <a:r>
              <a:rPr lang="en-US" sz="2400" smtClean="0">
                <a:solidFill>
                  <a:schemeClr val="accent2"/>
                </a:solidFill>
                <a:latin typeface="Trebuchet MS" pitchFamily="34" charset="0"/>
                <a:ea typeface="Geneva" pitchFamily="122" charset="-128"/>
              </a:rPr>
              <a:t> = x</a:t>
            </a:r>
            <a:r>
              <a:rPr lang="en-US" sz="2400" baseline="30000" smtClean="0">
                <a:solidFill>
                  <a:schemeClr val="accent2"/>
                </a:solidFill>
                <a:latin typeface="Trebuchet MS" pitchFamily="34" charset="0"/>
                <a:ea typeface="Geneva" pitchFamily="122" charset="-128"/>
              </a:rPr>
              <a:t>5</a:t>
            </a:r>
            <a:r>
              <a:rPr lang="en-US" sz="2400" smtClean="0">
                <a:solidFill>
                  <a:schemeClr val="accent2"/>
                </a:solidFill>
                <a:latin typeface="Trebuchet MS" pitchFamily="34" charset="0"/>
                <a:ea typeface="Geneva" pitchFamily="122" charset="-128"/>
              </a:rPr>
              <a:t> + 5x</a:t>
            </a:r>
            <a:r>
              <a:rPr lang="en-US" sz="2400" baseline="30000" smtClean="0">
                <a:solidFill>
                  <a:schemeClr val="accent2"/>
                </a:solidFill>
                <a:latin typeface="Trebuchet MS" pitchFamily="34" charset="0"/>
                <a:ea typeface="Geneva" pitchFamily="122" charset="-128"/>
              </a:rPr>
              <a:t>4</a:t>
            </a:r>
            <a:r>
              <a:rPr lang="en-US" sz="2400" smtClean="0">
                <a:solidFill>
                  <a:schemeClr val="accent2"/>
                </a:solidFill>
                <a:latin typeface="Trebuchet MS" pitchFamily="34" charset="0"/>
                <a:ea typeface="Geneva" pitchFamily="122" charset="-128"/>
              </a:rPr>
              <a:t>y + 10x</a:t>
            </a:r>
            <a:r>
              <a:rPr lang="en-US" sz="2400" baseline="30000" smtClean="0">
                <a:solidFill>
                  <a:schemeClr val="accent2"/>
                </a:solidFill>
                <a:latin typeface="Trebuchet MS" pitchFamily="34" charset="0"/>
                <a:ea typeface="Geneva" pitchFamily="122" charset="-128"/>
              </a:rPr>
              <a:t>3</a:t>
            </a:r>
            <a:r>
              <a:rPr lang="en-US" sz="2400" smtClean="0">
                <a:solidFill>
                  <a:schemeClr val="accent2"/>
                </a:solidFill>
                <a:latin typeface="Trebuchet MS" pitchFamily="34" charset="0"/>
                <a:ea typeface="Geneva" pitchFamily="122" charset="-128"/>
              </a:rPr>
              <a:t>y</a:t>
            </a:r>
            <a:r>
              <a:rPr lang="en-US" sz="2400" baseline="30000" smtClean="0">
                <a:solidFill>
                  <a:schemeClr val="accent2"/>
                </a:solidFill>
                <a:latin typeface="Trebuchet MS" pitchFamily="34" charset="0"/>
                <a:ea typeface="Geneva" pitchFamily="122" charset="-128"/>
              </a:rPr>
              <a:t>2</a:t>
            </a:r>
            <a:r>
              <a:rPr lang="en-US" sz="2400" smtClean="0">
                <a:solidFill>
                  <a:schemeClr val="accent2"/>
                </a:solidFill>
                <a:latin typeface="Trebuchet MS" pitchFamily="34" charset="0"/>
                <a:ea typeface="Geneva" pitchFamily="122" charset="-128"/>
              </a:rPr>
              <a:t> + 10x</a:t>
            </a:r>
            <a:r>
              <a:rPr lang="en-US" sz="2400" baseline="30000" smtClean="0">
                <a:solidFill>
                  <a:schemeClr val="accent2"/>
                </a:solidFill>
                <a:latin typeface="Trebuchet MS" pitchFamily="34" charset="0"/>
                <a:ea typeface="Geneva" pitchFamily="122" charset="-128"/>
              </a:rPr>
              <a:t>2</a:t>
            </a:r>
            <a:r>
              <a:rPr lang="en-US" sz="2400" smtClean="0">
                <a:solidFill>
                  <a:schemeClr val="accent2"/>
                </a:solidFill>
                <a:latin typeface="Trebuchet MS" pitchFamily="34" charset="0"/>
                <a:ea typeface="Geneva" pitchFamily="122" charset="-128"/>
              </a:rPr>
              <a:t>y</a:t>
            </a:r>
            <a:r>
              <a:rPr lang="en-US" sz="2400" baseline="30000" smtClean="0">
                <a:solidFill>
                  <a:schemeClr val="accent2"/>
                </a:solidFill>
                <a:latin typeface="Trebuchet MS" pitchFamily="34" charset="0"/>
                <a:ea typeface="Geneva" pitchFamily="122" charset="-128"/>
              </a:rPr>
              <a:t>3</a:t>
            </a:r>
            <a:r>
              <a:rPr lang="en-US" sz="2400" smtClean="0">
                <a:solidFill>
                  <a:schemeClr val="accent2"/>
                </a:solidFill>
                <a:latin typeface="Trebuchet MS" pitchFamily="34" charset="0"/>
                <a:ea typeface="Geneva" pitchFamily="122" charset="-128"/>
              </a:rPr>
              <a:t> + 5xy</a:t>
            </a:r>
            <a:r>
              <a:rPr lang="en-US" sz="2400" baseline="30000" smtClean="0">
                <a:solidFill>
                  <a:schemeClr val="accent2"/>
                </a:solidFill>
                <a:latin typeface="Trebuchet MS" pitchFamily="34" charset="0"/>
                <a:ea typeface="Geneva" pitchFamily="122" charset="-128"/>
              </a:rPr>
              <a:t>4</a:t>
            </a:r>
            <a:r>
              <a:rPr lang="en-US" sz="2400" smtClean="0">
                <a:solidFill>
                  <a:schemeClr val="accent2"/>
                </a:solidFill>
                <a:latin typeface="Trebuchet MS" pitchFamily="34" charset="0"/>
                <a:ea typeface="Geneva" pitchFamily="122" charset="-128"/>
              </a:rPr>
              <a:t> + y</a:t>
            </a:r>
            <a:r>
              <a:rPr lang="en-US" sz="2400" baseline="30000" smtClean="0">
                <a:solidFill>
                  <a:schemeClr val="accent2"/>
                </a:solidFill>
                <a:latin typeface="Trebuchet MS" pitchFamily="34" charset="0"/>
                <a:ea typeface="Geneva" pitchFamily="122" charset="-128"/>
              </a:rPr>
              <a:t>5</a:t>
            </a:r>
            <a:r>
              <a:rPr lang="en-US" sz="2400" smtClean="0">
                <a:ea typeface="Geneva" pitchFamily="122" charset="-128"/>
              </a:rPr>
              <a:t>,</a:t>
            </a:r>
            <a:br>
              <a:rPr lang="en-US" sz="2400" smtClean="0">
                <a:ea typeface="Geneva" pitchFamily="122" charset="-128"/>
              </a:rPr>
            </a:br>
            <a:r>
              <a:rPr lang="en-US" sz="2400" smtClean="0">
                <a:ea typeface="Geneva" pitchFamily="122" charset="-128"/>
              </a:rPr>
              <a:t>coefficients are 1,5,10,10,5,1</a:t>
            </a:r>
          </a:p>
          <a:p>
            <a:pPr eaLnBrk="1" hangingPunct="1"/>
            <a:r>
              <a:rPr lang="en-US" sz="2400" smtClean="0">
                <a:ea typeface="Geneva" pitchFamily="122" charset="-128"/>
              </a:rPr>
              <a:t>The </a:t>
            </a:r>
            <a:r>
              <a:rPr lang="en-US" sz="2400" smtClean="0">
                <a:solidFill>
                  <a:schemeClr val="accent2"/>
                </a:solidFill>
                <a:latin typeface="Trebuchet MS" pitchFamily="34" charset="0"/>
                <a:ea typeface="Geneva" pitchFamily="122" charset="-128"/>
              </a:rPr>
              <a:t>n+1</a:t>
            </a:r>
            <a:r>
              <a:rPr lang="en-US" sz="2400" smtClean="0">
                <a:ea typeface="Geneva" pitchFamily="122" charset="-128"/>
              </a:rPr>
              <a:t> coefficients can be computed for </a:t>
            </a:r>
            <a:r>
              <a:rPr lang="en-US" sz="2400" smtClean="0">
                <a:solidFill>
                  <a:schemeClr val="accent2"/>
                </a:solidFill>
                <a:latin typeface="Trebuchet MS" pitchFamily="34" charset="0"/>
                <a:ea typeface="Geneva" pitchFamily="122" charset="-128"/>
              </a:rPr>
              <a:t>(x + y)</a:t>
            </a:r>
            <a:r>
              <a:rPr lang="en-US" sz="2400" baseline="30000" smtClean="0">
                <a:solidFill>
                  <a:schemeClr val="accent2"/>
                </a:solidFill>
                <a:latin typeface="Trebuchet MS" pitchFamily="34" charset="0"/>
                <a:ea typeface="Geneva" pitchFamily="122" charset="-128"/>
              </a:rPr>
              <a:t>n</a:t>
            </a:r>
            <a:r>
              <a:rPr lang="en-US" sz="2400" smtClean="0">
                <a:solidFill>
                  <a:schemeClr val="accent2"/>
                </a:solidFill>
                <a:latin typeface="Trebuchet MS" pitchFamily="34" charset="0"/>
                <a:ea typeface="Geneva" pitchFamily="122" charset="-128"/>
              </a:rPr>
              <a:t> </a:t>
            </a:r>
            <a:r>
              <a:rPr lang="en-US" sz="2400" smtClean="0">
                <a:ea typeface="Geneva" pitchFamily="122" charset="-128"/>
              </a:rPr>
              <a:t>according to the formula </a:t>
            </a:r>
            <a:r>
              <a:rPr lang="en-US" sz="2400" smtClean="0">
                <a:solidFill>
                  <a:schemeClr val="accent2"/>
                </a:solidFill>
                <a:latin typeface="Trebuchet MS" pitchFamily="34" charset="0"/>
                <a:ea typeface="Geneva" pitchFamily="122" charset="-128"/>
              </a:rPr>
              <a:t>c(n, i) = n! / (i! * (n – i)!)</a:t>
            </a:r>
            <a:r>
              <a:rPr lang="en-US" sz="2400" smtClean="0">
                <a:ea typeface="Geneva" pitchFamily="122" charset="-128"/>
              </a:rPr>
              <a:t/>
            </a:r>
            <a:br>
              <a:rPr lang="en-US" sz="2400" smtClean="0">
                <a:ea typeface="Geneva" pitchFamily="122" charset="-128"/>
              </a:rPr>
            </a:br>
            <a:r>
              <a:rPr lang="en-US" sz="2400" smtClean="0">
                <a:ea typeface="Geneva" pitchFamily="122" charset="-128"/>
              </a:rPr>
              <a:t>for each of  </a:t>
            </a:r>
            <a:r>
              <a:rPr lang="en-US" sz="2400" smtClean="0">
                <a:solidFill>
                  <a:schemeClr val="accent2"/>
                </a:solidFill>
                <a:latin typeface="Trebuchet MS" pitchFamily="34" charset="0"/>
                <a:ea typeface="Geneva" pitchFamily="122" charset="-128"/>
              </a:rPr>
              <a:t>i = 0..n</a:t>
            </a:r>
          </a:p>
          <a:p>
            <a:pPr eaLnBrk="1" hangingPunct="1"/>
            <a:r>
              <a:rPr lang="en-US" sz="2400" smtClean="0">
                <a:ea typeface="Geneva" pitchFamily="122" charset="-128"/>
              </a:rPr>
              <a:t>The repeated computation of all the factorials gets to be expensive</a:t>
            </a:r>
          </a:p>
          <a:p>
            <a:pPr eaLnBrk="1" hangingPunct="1"/>
            <a:r>
              <a:rPr lang="en-US" sz="2400" smtClean="0">
                <a:ea typeface="Geneva" pitchFamily="122" charset="-128"/>
              </a:rPr>
              <a:t>We can use dynamic programming to save the factorials as we go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541012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Geneva" pitchFamily="122" charset="-128"/>
              </a:rPr>
              <a:t>Solution by dynamic programming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574088" cy="5105400"/>
          </a:xfrm>
        </p:spPr>
        <p:txBody>
          <a:bodyPr/>
          <a:lstStyle/>
          <a:p>
            <a:pPr eaLnBrk="1" hangingPunct="1"/>
            <a:r>
              <a:rPr lang="en-US" sz="2400" dirty="0" smtClean="0">
                <a:solidFill>
                  <a:schemeClr val="tx2"/>
                </a:solidFill>
                <a:latin typeface="Trebuchet MS" pitchFamily="34" charset="0"/>
                <a:ea typeface="Geneva" pitchFamily="122" charset="-128"/>
              </a:rPr>
              <a:t>n</a:t>
            </a:r>
            <a:r>
              <a:rPr lang="en-US" sz="2400" dirty="0" smtClean="0">
                <a:solidFill>
                  <a:schemeClr val="accent2"/>
                </a:solidFill>
                <a:latin typeface="Trebuchet MS" pitchFamily="34" charset="0"/>
                <a:ea typeface="Geneva" pitchFamily="122" charset="-128"/>
              </a:rPr>
              <a:t>  c(n,0)   c(n,1)   c(n,2)   c(n,3)   c(n,4)   c(n,5)   c(n,6)</a:t>
            </a:r>
          </a:p>
          <a:p>
            <a:pPr eaLnBrk="1" hangingPunct="1"/>
            <a:r>
              <a:rPr lang="en-US" sz="2400" dirty="0" smtClean="0">
                <a:solidFill>
                  <a:schemeClr val="tx2"/>
                </a:solidFill>
                <a:latin typeface="Trebuchet MS" pitchFamily="34" charset="0"/>
                <a:ea typeface="Geneva" pitchFamily="122" charset="-128"/>
              </a:rPr>
              <a:t>0 </a:t>
            </a:r>
            <a:r>
              <a:rPr lang="en-US" sz="2400" dirty="0" smtClean="0">
                <a:solidFill>
                  <a:schemeClr val="accent2"/>
                </a:solidFill>
                <a:latin typeface="Trebuchet MS" pitchFamily="34" charset="0"/>
                <a:ea typeface="Geneva" pitchFamily="122" charset="-128"/>
              </a:rPr>
              <a:t>      1</a:t>
            </a:r>
          </a:p>
          <a:p>
            <a:pPr eaLnBrk="1" hangingPunct="1"/>
            <a:r>
              <a:rPr lang="en-US" sz="2400" dirty="0" smtClean="0">
                <a:solidFill>
                  <a:schemeClr val="tx2"/>
                </a:solidFill>
                <a:latin typeface="Trebuchet MS" pitchFamily="34" charset="0"/>
                <a:ea typeface="Geneva" pitchFamily="122" charset="-128"/>
              </a:rPr>
              <a:t>1</a:t>
            </a:r>
            <a:r>
              <a:rPr lang="en-US" sz="2400" dirty="0" smtClean="0">
                <a:solidFill>
                  <a:schemeClr val="accent2"/>
                </a:solidFill>
                <a:latin typeface="Trebuchet MS" pitchFamily="34" charset="0"/>
                <a:ea typeface="Geneva" pitchFamily="122" charset="-128"/>
              </a:rPr>
              <a:t>       1          1</a:t>
            </a:r>
          </a:p>
          <a:p>
            <a:pPr eaLnBrk="1" hangingPunct="1"/>
            <a:r>
              <a:rPr lang="en-US" sz="2400" dirty="0" smtClean="0">
                <a:solidFill>
                  <a:schemeClr val="tx2"/>
                </a:solidFill>
                <a:latin typeface="Trebuchet MS" pitchFamily="34" charset="0"/>
                <a:ea typeface="Geneva" pitchFamily="122" charset="-128"/>
              </a:rPr>
              <a:t>2</a:t>
            </a:r>
            <a:r>
              <a:rPr lang="en-US" sz="2400" dirty="0" smtClean="0">
                <a:solidFill>
                  <a:schemeClr val="accent2"/>
                </a:solidFill>
                <a:latin typeface="Trebuchet MS" pitchFamily="34" charset="0"/>
                <a:ea typeface="Geneva" pitchFamily="122" charset="-128"/>
              </a:rPr>
              <a:t>       1          2         1</a:t>
            </a:r>
          </a:p>
          <a:p>
            <a:pPr eaLnBrk="1" hangingPunct="1"/>
            <a:r>
              <a:rPr lang="en-US" sz="2400" dirty="0" smtClean="0">
                <a:solidFill>
                  <a:schemeClr val="tx2"/>
                </a:solidFill>
                <a:latin typeface="Trebuchet MS" pitchFamily="34" charset="0"/>
                <a:ea typeface="Geneva" pitchFamily="122" charset="-128"/>
              </a:rPr>
              <a:t>3</a:t>
            </a:r>
            <a:r>
              <a:rPr lang="en-US" sz="2400" dirty="0" smtClean="0">
                <a:solidFill>
                  <a:schemeClr val="accent2"/>
                </a:solidFill>
                <a:latin typeface="Trebuchet MS" pitchFamily="34" charset="0"/>
                <a:ea typeface="Geneva" pitchFamily="122" charset="-128"/>
              </a:rPr>
              <a:t>       1          3         3           1</a:t>
            </a:r>
          </a:p>
          <a:p>
            <a:pPr eaLnBrk="1" hangingPunct="1"/>
            <a:r>
              <a:rPr lang="en-US" sz="2400" dirty="0" smtClean="0">
                <a:solidFill>
                  <a:schemeClr val="tx2"/>
                </a:solidFill>
                <a:latin typeface="Trebuchet MS" pitchFamily="34" charset="0"/>
                <a:ea typeface="Geneva" pitchFamily="122" charset="-128"/>
              </a:rPr>
              <a:t>4</a:t>
            </a:r>
            <a:r>
              <a:rPr lang="en-US" sz="2400" dirty="0" smtClean="0">
                <a:solidFill>
                  <a:schemeClr val="accent2"/>
                </a:solidFill>
                <a:latin typeface="Trebuchet MS" pitchFamily="34" charset="0"/>
                <a:ea typeface="Geneva" pitchFamily="122" charset="-128"/>
              </a:rPr>
              <a:t>       1          4         6           4         1</a:t>
            </a:r>
          </a:p>
          <a:p>
            <a:pPr eaLnBrk="1" hangingPunct="1"/>
            <a:r>
              <a:rPr lang="en-US" sz="2400" dirty="0" smtClean="0">
                <a:solidFill>
                  <a:schemeClr val="tx2"/>
                </a:solidFill>
                <a:latin typeface="Trebuchet MS" pitchFamily="34" charset="0"/>
                <a:ea typeface="Geneva" pitchFamily="122" charset="-128"/>
              </a:rPr>
              <a:t>5</a:t>
            </a:r>
            <a:r>
              <a:rPr lang="en-US" sz="2400" dirty="0" smtClean="0">
                <a:solidFill>
                  <a:schemeClr val="accent2"/>
                </a:solidFill>
                <a:latin typeface="Trebuchet MS" pitchFamily="34" charset="0"/>
                <a:ea typeface="Geneva" pitchFamily="122" charset="-128"/>
              </a:rPr>
              <a:t>       1          5        10         10        5          1</a:t>
            </a:r>
          </a:p>
          <a:p>
            <a:pPr eaLnBrk="1" hangingPunct="1"/>
            <a:r>
              <a:rPr lang="en-US" sz="2400" dirty="0" smtClean="0">
                <a:solidFill>
                  <a:schemeClr val="tx2"/>
                </a:solidFill>
                <a:latin typeface="Trebuchet MS" pitchFamily="34" charset="0"/>
                <a:ea typeface="Geneva" pitchFamily="122" charset="-128"/>
              </a:rPr>
              <a:t>6 </a:t>
            </a:r>
            <a:r>
              <a:rPr lang="en-US" sz="2400" dirty="0" smtClean="0">
                <a:solidFill>
                  <a:schemeClr val="accent2"/>
                </a:solidFill>
                <a:latin typeface="Trebuchet MS" pitchFamily="34" charset="0"/>
                <a:ea typeface="Geneva" pitchFamily="122" charset="-128"/>
              </a:rPr>
              <a:t>      1          6        15         20       15         6          1</a:t>
            </a:r>
          </a:p>
          <a:p>
            <a:pPr eaLnBrk="1" hangingPunct="1"/>
            <a:r>
              <a:rPr lang="en-US" sz="2400" dirty="0" smtClean="0">
                <a:ea typeface="Geneva" pitchFamily="122" charset="-128"/>
              </a:rPr>
              <a:t>Each row depends only on the preceding row.</a:t>
            </a:r>
          </a:p>
          <a:p>
            <a:pPr eaLnBrk="1" hangingPunct="1"/>
            <a:r>
              <a:rPr lang="en-US" sz="2400" dirty="0" smtClean="0">
                <a:ea typeface="Geneva" pitchFamily="122" charset="-128"/>
              </a:rPr>
              <a:t>Only linear space and quadratic time are needed.</a:t>
            </a:r>
          </a:p>
          <a:p>
            <a:pPr eaLnBrk="1" hangingPunct="1"/>
            <a:r>
              <a:rPr lang="en-US" sz="2400" dirty="0" smtClean="0">
                <a:ea typeface="Geneva" pitchFamily="122" charset="-128"/>
              </a:rPr>
              <a:t>This algorithm is known as </a:t>
            </a:r>
            <a:r>
              <a:rPr lang="en-US" sz="2400" dirty="0" smtClean="0">
                <a:solidFill>
                  <a:schemeClr val="tx2"/>
                </a:solidFill>
                <a:ea typeface="Geneva" pitchFamily="122" charset="-128"/>
              </a:rPr>
              <a:t>Pascal</a:t>
            </a:r>
            <a:r>
              <a:rPr lang="ja-JP" altLang="en-US" sz="2400" dirty="0" smtClean="0">
                <a:solidFill>
                  <a:schemeClr val="tx2"/>
                </a:solidFill>
                <a:ea typeface="Geneva" pitchFamily="122" charset="-128"/>
              </a:rPr>
              <a:t>’</a:t>
            </a:r>
            <a:r>
              <a:rPr lang="en-US" altLang="ja-JP" sz="2400" dirty="0" smtClean="0">
                <a:solidFill>
                  <a:schemeClr val="tx2"/>
                </a:solidFill>
                <a:ea typeface="Geneva" pitchFamily="122" charset="-128"/>
              </a:rPr>
              <a:t>s Triangle.</a:t>
            </a:r>
            <a:endParaRPr lang="en-US" sz="2400" dirty="0" smtClean="0">
              <a:solidFill>
                <a:schemeClr val="tx2"/>
              </a:solidFill>
              <a:ea typeface="Geneva" pitchFamily="122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131071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Geneva" pitchFamily="122" charset="-128"/>
              </a:rPr>
              <a:t>The algorithm in Java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574088" cy="52578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dirty="0" smtClean="0">
                <a:solidFill>
                  <a:schemeClr val="accent2"/>
                </a:solidFill>
                <a:latin typeface="Trebuchet MS" pitchFamily="34" charset="0"/>
                <a:ea typeface="Geneva" pitchFamily="122" charset="-128"/>
              </a:rPr>
              <a:t>public static </a:t>
            </a:r>
            <a:r>
              <a:rPr lang="en-US" dirty="0" err="1" smtClean="0">
                <a:solidFill>
                  <a:schemeClr val="accent2"/>
                </a:solidFill>
                <a:latin typeface="Trebuchet MS" pitchFamily="34" charset="0"/>
                <a:ea typeface="Geneva" pitchFamily="122" charset="-128"/>
              </a:rPr>
              <a:t>int</a:t>
            </a:r>
            <a:r>
              <a:rPr lang="en-US" dirty="0" smtClean="0">
                <a:solidFill>
                  <a:schemeClr val="accent2"/>
                </a:solidFill>
                <a:latin typeface="Trebuchet MS" pitchFamily="34" charset="0"/>
                <a:ea typeface="Geneva" pitchFamily="122" charset="-128"/>
              </a:rPr>
              <a:t> </a:t>
            </a:r>
            <a:r>
              <a:rPr lang="en-US" dirty="0" err="1" smtClean="0">
                <a:solidFill>
                  <a:schemeClr val="accent2"/>
                </a:solidFill>
                <a:latin typeface="Trebuchet MS" pitchFamily="34" charset="0"/>
                <a:ea typeface="Geneva" pitchFamily="122" charset="-128"/>
              </a:rPr>
              <a:t>binom</a:t>
            </a:r>
            <a:r>
              <a:rPr lang="en-US" dirty="0" smtClean="0">
                <a:solidFill>
                  <a:schemeClr val="accent2"/>
                </a:solidFill>
                <a:latin typeface="Trebuchet MS" pitchFamily="34" charset="0"/>
                <a:ea typeface="Geneva" pitchFamily="122" charset="-128"/>
              </a:rPr>
              <a:t>(</a:t>
            </a:r>
            <a:r>
              <a:rPr lang="en-US" dirty="0" err="1" smtClean="0">
                <a:solidFill>
                  <a:schemeClr val="accent2"/>
                </a:solidFill>
                <a:latin typeface="Trebuchet MS" pitchFamily="34" charset="0"/>
                <a:ea typeface="Geneva" pitchFamily="122" charset="-128"/>
              </a:rPr>
              <a:t>int</a:t>
            </a:r>
            <a:r>
              <a:rPr lang="en-US" dirty="0" smtClean="0">
                <a:solidFill>
                  <a:schemeClr val="accent2"/>
                </a:solidFill>
                <a:latin typeface="Trebuchet MS" pitchFamily="34" charset="0"/>
                <a:ea typeface="Geneva" pitchFamily="122" charset="-128"/>
              </a:rPr>
              <a:t> n, </a:t>
            </a:r>
            <a:r>
              <a:rPr lang="en-US" dirty="0" err="1" smtClean="0">
                <a:solidFill>
                  <a:schemeClr val="accent2"/>
                </a:solidFill>
                <a:latin typeface="Trebuchet MS" pitchFamily="34" charset="0"/>
                <a:ea typeface="Geneva" pitchFamily="122" charset="-128"/>
              </a:rPr>
              <a:t>int</a:t>
            </a:r>
            <a:r>
              <a:rPr lang="en-US" dirty="0" smtClean="0">
                <a:solidFill>
                  <a:schemeClr val="accent2"/>
                </a:solidFill>
                <a:latin typeface="Trebuchet MS" pitchFamily="34" charset="0"/>
                <a:ea typeface="Geneva" pitchFamily="122" charset="-128"/>
              </a:rPr>
              <a:t> m) {</a:t>
            </a:r>
            <a:br>
              <a:rPr lang="en-US" dirty="0" smtClean="0">
                <a:solidFill>
                  <a:schemeClr val="accent2"/>
                </a:solidFill>
                <a:latin typeface="Trebuchet MS" pitchFamily="34" charset="0"/>
                <a:ea typeface="Geneva" pitchFamily="122" charset="-128"/>
              </a:rPr>
            </a:br>
            <a:r>
              <a:rPr lang="en-US" dirty="0" smtClean="0">
                <a:solidFill>
                  <a:schemeClr val="accent2"/>
                </a:solidFill>
                <a:latin typeface="Trebuchet MS" pitchFamily="34" charset="0"/>
                <a:ea typeface="Geneva" pitchFamily="122" charset="-128"/>
              </a:rPr>
              <a:t>    </a:t>
            </a:r>
            <a:r>
              <a:rPr lang="en-US" dirty="0" err="1" smtClean="0">
                <a:solidFill>
                  <a:schemeClr val="accent2"/>
                </a:solidFill>
                <a:latin typeface="Trebuchet MS" pitchFamily="34" charset="0"/>
                <a:ea typeface="Geneva" pitchFamily="122" charset="-128"/>
              </a:rPr>
              <a:t>int</a:t>
            </a:r>
            <a:r>
              <a:rPr lang="en-US" dirty="0" smtClean="0">
                <a:solidFill>
                  <a:schemeClr val="accent2"/>
                </a:solidFill>
                <a:latin typeface="Trebuchet MS" pitchFamily="34" charset="0"/>
                <a:ea typeface="Geneva" pitchFamily="122" charset="-128"/>
              </a:rPr>
              <a:t>[ ] b = new </a:t>
            </a:r>
            <a:r>
              <a:rPr lang="en-US" dirty="0" err="1" smtClean="0">
                <a:solidFill>
                  <a:schemeClr val="accent2"/>
                </a:solidFill>
                <a:latin typeface="Trebuchet MS" pitchFamily="34" charset="0"/>
                <a:ea typeface="Geneva" pitchFamily="122" charset="-128"/>
              </a:rPr>
              <a:t>int</a:t>
            </a:r>
            <a:r>
              <a:rPr lang="en-US" dirty="0" smtClean="0">
                <a:solidFill>
                  <a:schemeClr val="accent2"/>
                </a:solidFill>
                <a:latin typeface="Trebuchet MS" pitchFamily="34" charset="0"/>
                <a:ea typeface="Geneva" pitchFamily="122" charset="-128"/>
              </a:rPr>
              <a:t>[n + 1];</a:t>
            </a:r>
            <a:br>
              <a:rPr lang="en-US" dirty="0" smtClean="0">
                <a:solidFill>
                  <a:schemeClr val="accent2"/>
                </a:solidFill>
                <a:latin typeface="Trebuchet MS" pitchFamily="34" charset="0"/>
                <a:ea typeface="Geneva" pitchFamily="122" charset="-128"/>
              </a:rPr>
            </a:br>
            <a:r>
              <a:rPr lang="en-US" dirty="0" smtClean="0">
                <a:solidFill>
                  <a:schemeClr val="accent2"/>
                </a:solidFill>
                <a:latin typeface="Trebuchet MS" pitchFamily="34" charset="0"/>
                <a:ea typeface="Geneva" pitchFamily="122" charset="-128"/>
              </a:rPr>
              <a:t>    b[0] = 1;</a:t>
            </a:r>
            <a:br>
              <a:rPr lang="en-US" dirty="0" smtClean="0">
                <a:solidFill>
                  <a:schemeClr val="accent2"/>
                </a:solidFill>
                <a:latin typeface="Trebuchet MS" pitchFamily="34" charset="0"/>
                <a:ea typeface="Geneva" pitchFamily="122" charset="-128"/>
              </a:rPr>
            </a:br>
            <a:r>
              <a:rPr lang="en-US" dirty="0" smtClean="0">
                <a:solidFill>
                  <a:schemeClr val="accent2"/>
                </a:solidFill>
                <a:latin typeface="Trebuchet MS" pitchFamily="34" charset="0"/>
                <a:ea typeface="Geneva" pitchFamily="122" charset="-128"/>
              </a:rPr>
              <a:t>    for (</a:t>
            </a:r>
            <a:r>
              <a:rPr lang="en-US" dirty="0" err="1" smtClean="0">
                <a:solidFill>
                  <a:schemeClr val="accent2"/>
                </a:solidFill>
                <a:latin typeface="Trebuchet MS" pitchFamily="34" charset="0"/>
                <a:ea typeface="Geneva" pitchFamily="122" charset="-128"/>
              </a:rPr>
              <a:t>int</a:t>
            </a:r>
            <a:r>
              <a:rPr lang="en-US" dirty="0" smtClean="0">
                <a:solidFill>
                  <a:schemeClr val="accent2"/>
                </a:solidFill>
                <a:latin typeface="Trebuchet MS" pitchFamily="34" charset="0"/>
                <a:ea typeface="Geneva" pitchFamily="122" charset="-128"/>
              </a:rPr>
              <a:t> i = 1; i &lt;= n; i++) {</a:t>
            </a:r>
            <a:br>
              <a:rPr lang="en-US" dirty="0" smtClean="0">
                <a:solidFill>
                  <a:schemeClr val="accent2"/>
                </a:solidFill>
                <a:latin typeface="Trebuchet MS" pitchFamily="34" charset="0"/>
                <a:ea typeface="Geneva" pitchFamily="122" charset="-128"/>
              </a:rPr>
            </a:br>
            <a:r>
              <a:rPr lang="en-US" dirty="0" smtClean="0">
                <a:solidFill>
                  <a:schemeClr val="accent2"/>
                </a:solidFill>
                <a:latin typeface="Trebuchet MS" pitchFamily="34" charset="0"/>
                <a:ea typeface="Geneva" pitchFamily="122" charset="-128"/>
              </a:rPr>
              <a:t>        b[i] = 1;</a:t>
            </a:r>
            <a:br>
              <a:rPr lang="en-US" dirty="0" smtClean="0">
                <a:solidFill>
                  <a:schemeClr val="accent2"/>
                </a:solidFill>
                <a:latin typeface="Trebuchet MS" pitchFamily="34" charset="0"/>
                <a:ea typeface="Geneva" pitchFamily="122" charset="-128"/>
              </a:rPr>
            </a:br>
            <a:r>
              <a:rPr lang="en-US" dirty="0" smtClean="0">
                <a:solidFill>
                  <a:schemeClr val="accent2"/>
                </a:solidFill>
                <a:latin typeface="Trebuchet MS" pitchFamily="34" charset="0"/>
                <a:ea typeface="Geneva" pitchFamily="122" charset="-128"/>
              </a:rPr>
              <a:t>        for (</a:t>
            </a:r>
            <a:r>
              <a:rPr lang="en-US" dirty="0" err="1" smtClean="0">
                <a:solidFill>
                  <a:schemeClr val="accent2"/>
                </a:solidFill>
                <a:latin typeface="Trebuchet MS" pitchFamily="34" charset="0"/>
                <a:ea typeface="Geneva" pitchFamily="122" charset="-128"/>
              </a:rPr>
              <a:t>int</a:t>
            </a:r>
            <a:r>
              <a:rPr lang="en-US" dirty="0" smtClean="0">
                <a:solidFill>
                  <a:schemeClr val="accent2"/>
                </a:solidFill>
                <a:latin typeface="Trebuchet MS" pitchFamily="34" charset="0"/>
                <a:ea typeface="Geneva" pitchFamily="122" charset="-128"/>
              </a:rPr>
              <a:t> j = i – 1; j &gt; 0; j--) {</a:t>
            </a:r>
            <a:br>
              <a:rPr lang="en-US" dirty="0" smtClean="0">
                <a:solidFill>
                  <a:schemeClr val="accent2"/>
                </a:solidFill>
                <a:latin typeface="Trebuchet MS" pitchFamily="34" charset="0"/>
                <a:ea typeface="Geneva" pitchFamily="122" charset="-128"/>
              </a:rPr>
            </a:br>
            <a:r>
              <a:rPr lang="en-US" dirty="0" smtClean="0">
                <a:solidFill>
                  <a:schemeClr val="accent2"/>
                </a:solidFill>
                <a:latin typeface="Trebuchet MS" pitchFamily="34" charset="0"/>
                <a:ea typeface="Geneva" pitchFamily="122" charset="-128"/>
              </a:rPr>
              <a:t>            b[j] += b[j – 1];</a:t>
            </a:r>
            <a:br>
              <a:rPr lang="en-US" dirty="0" smtClean="0">
                <a:solidFill>
                  <a:schemeClr val="accent2"/>
                </a:solidFill>
                <a:latin typeface="Trebuchet MS" pitchFamily="34" charset="0"/>
                <a:ea typeface="Geneva" pitchFamily="122" charset="-128"/>
              </a:rPr>
            </a:br>
            <a:r>
              <a:rPr lang="en-US" dirty="0" smtClean="0">
                <a:solidFill>
                  <a:schemeClr val="accent2"/>
                </a:solidFill>
                <a:latin typeface="Trebuchet MS" pitchFamily="34" charset="0"/>
                <a:ea typeface="Geneva" pitchFamily="122" charset="-128"/>
              </a:rPr>
              <a:t>        }</a:t>
            </a:r>
            <a:br>
              <a:rPr lang="en-US" dirty="0" smtClean="0">
                <a:solidFill>
                  <a:schemeClr val="accent2"/>
                </a:solidFill>
                <a:latin typeface="Trebuchet MS" pitchFamily="34" charset="0"/>
                <a:ea typeface="Geneva" pitchFamily="122" charset="-128"/>
              </a:rPr>
            </a:br>
            <a:r>
              <a:rPr lang="en-US" dirty="0" smtClean="0">
                <a:solidFill>
                  <a:schemeClr val="accent2"/>
                </a:solidFill>
                <a:latin typeface="Trebuchet MS" pitchFamily="34" charset="0"/>
                <a:ea typeface="Geneva" pitchFamily="122" charset="-128"/>
              </a:rPr>
              <a:t>    }</a:t>
            </a:r>
            <a:br>
              <a:rPr lang="en-US" dirty="0" smtClean="0">
                <a:solidFill>
                  <a:schemeClr val="accent2"/>
                </a:solidFill>
                <a:latin typeface="Trebuchet MS" pitchFamily="34" charset="0"/>
                <a:ea typeface="Geneva" pitchFamily="122" charset="-128"/>
              </a:rPr>
            </a:br>
            <a:r>
              <a:rPr lang="en-US" dirty="0" smtClean="0">
                <a:solidFill>
                  <a:schemeClr val="accent2"/>
                </a:solidFill>
                <a:latin typeface="Trebuchet MS" pitchFamily="34" charset="0"/>
                <a:ea typeface="Geneva" pitchFamily="122" charset="-128"/>
              </a:rPr>
              <a:t>    return b[m];</a:t>
            </a:r>
            <a:br>
              <a:rPr lang="en-US" dirty="0" smtClean="0">
                <a:solidFill>
                  <a:schemeClr val="accent2"/>
                </a:solidFill>
                <a:latin typeface="Trebuchet MS" pitchFamily="34" charset="0"/>
                <a:ea typeface="Geneva" pitchFamily="122" charset="-128"/>
              </a:rPr>
            </a:br>
            <a:r>
              <a:rPr lang="en-US" dirty="0" smtClean="0">
                <a:solidFill>
                  <a:schemeClr val="accent2"/>
                </a:solidFill>
                <a:latin typeface="Trebuchet MS" pitchFamily="34" charset="0"/>
                <a:ea typeface="Geneva" pitchFamily="122" charset="-128"/>
              </a:rPr>
              <a:t>}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 smtClean="0">
                <a:ea typeface="Geneva" pitchFamily="122" charset="-128"/>
              </a:rPr>
              <a:t>Source: Data Structures and Algorithms with Object-Oriented Design Patterns in Java   </a:t>
            </a:r>
            <a:r>
              <a:rPr lang="en-US" sz="2000" i="1" dirty="0" smtClean="0">
                <a:ea typeface="Geneva" pitchFamily="122" charset="-128"/>
              </a:rPr>
              <a:t>by</a:t>
            </a:r>
            <a:r>
              <a:rPr lang="en-US" sz="2000" dirty="0" smtClean="0">
                <a:ea typeface="Geneva" pitchFamily="122" charset="-128"/>
              </a:rPr>
              <a:t>   Bruno R. </a:t>
            </a:r>
            <a:r>
              <a:rPr lang="en-US" sz="2000" dirty="0" err="1" smtClean="0">
                <a:ea typeface="Geneva" pitchFamily="122" charset="-128"/>
              </a:rPr>
              <a:t>Preiss</a:t>
            </a:r>
            <a:endParaRPr lang="en-US" sz="2000" dirty="0" smtClean="0">
              <a:ea typeface="Geneva" pitchFamily="122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803857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Geneva" pitchFamily="122" charset="-128"/>
              </a:rPr>
              <a:t>The principle of optimality - I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dirty="0" smtClean="0">
                <a:ea typeface="Geneva" pitchFamily="122" charset="-128"/>
              </a:rPr>
              <a:t>Dynamic programming is a technique for finding an </a:t>
            </a:r>
            <a:r>
              <a:rPr lang="en-US" i="1" dirty="0" smtClean="0">
                <a:ea typeface="Geneva" pitchFamily="122" charset="-128"/>
              </a:rPr>
              <a:t>optimal</a:t>
            </a:r>
            <a:r>
              <a:rPr lang="en-US" dirty="0" smtClean="0">
                <a:ea typeface="Geneva" pitchFamily="122" charset="-128"/>
              </a:rPr>
              <a:t> solution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ea typeface="Geneva" pitchFamily="122" charset="-128"/>
              </a:rPr>
              <a:t>The </a:t>
            </a:r>
            <a:r>
              <a:rPr lang="en-US" dirty="0" smtClean="0">
                <a:solidFill>
                  <a:schemeClr val="tx2"/>
                </a:solidFill>
                <a:ea typeface="Geneva" pitchFamily="122" charset="-128"/>
              </a:rPr>
              <a:t>principle of optimality</a:t>
            </a:r>
            <a:r>
              <a:rPr lang="en-US" dirty="0" smtClean="0">
                <a:ea typeface="Geneva" pitchFamily="122" charset="-128"/>
              </a:rPr>
              <a:t> applies if the optimal solution to a problem always contains optimal solutions to all </a:t>
            </a:r>
            <a:r>
              <a:rPr lang="en-US" dirty="0" err="1" smtClean="0">
                <a:ea typeface="Geneva" pitchFamily="122" charset="-128"/>
              </a:rPr>
              <a:t>subproblems</a:t>
            </a:r>
            <a:endParaRPr lang="en-US" dirty="0" smtClean="0">
              <a:ea typeface="Geneva" pitchFamily="122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ea typeface="Geneva" pitchFamily="122" charset="-128"/>
              </a:rPr>
              <a:t>Example: Consider the problem of making </a:t>
            </a:r>
            <a:r>
              <a:rPr lang="en-US" dirty="0" smtClean="0">
                <a:solidFill>
                  <a:schemeClr val="accent2"/>
                </a:solidFill>
                <a:latin typeface="Trebuchet MS" pitchFamily="34" charset="0"/>
                <a:ea typeface="Geneva" pitchFamily="122" charset="-128"/>
              </a:rPr>
              <a:t>N</a:t>
            </a:r>
            <a:r>
              <a:rPr lang="en-US" dirty="0" smtClean="0">
                <a:solidFill>
                  <a:schemeClr val="accent2"/>
                </a:solidFill>
                <a:latin typeface="Trebuchet MS" pitchFamily="34" charset="0"/>
                <a:ea typeface="Geneva" pitchFamily="122" charset="-128"/>
                <a:cs typeface="Times New Roman" pitchFamily="18" charset="0"/>
              </a:rPr>
              <a:t>¢</a:t>
            </a:r>
            <a:r>
              <a:rPr lang="en-US" dirty="0" smtClean="0">
                <a:ea typeface="Geneva" pitchFamily="122" charset="-128"/>
                <a:cs typeface="Times New Roman" pitchFamily="18" charset="0"/>
              </a:rPr>
              <a:t> with the fewest number of coins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>
                <a:ea typeface="Geneva" pitchFamily="122" charset="-128"/>
                <a:cs typeface="Times New Roman" pitchFamily="18" charset="0"/>
              </a:rPr>
              <a:t>Either there is an </a:t>
            </a:r>
            <a:r>
              <a:rPr lang="en-US" dirty="0" smtClean="0">
                <a:solidFill>
                  <a:schemeClr val="accent2"/>
                </a:solidFill>
                <a:latin typeface="Trebuchet MS" pitchFamily="34" charset="0"/>
                <a:ea typeface="Geneva" pitchFamily="122" charset="-128"/>
                <a:cs typeface="Times New Roman" pitchFamily="18" charset="0"/>
              </a:rPr>
              <a:t>N¢</a:t>
            </a:r>
            <a:r>
              <a:rPr lang="en-US" dirty="0" smtClean="0">
                <a:ea typeface="Geneva" pitchFamily="122" charset="-128"/>
                <a:cs typeface="Times New Roman" pitchFamily="18" charset="0"/>
              </a:rPr>
              <a:t> coin, 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>
                <a:ea typeface="Geneva" pitchFamily="122" charset="-128"/>
                <a:cs typeface="Times New Roman" pitchFamily="18" charset="0"/>
              </a:rPr>
              <a:t>The set of coins making up an optimal solution for </a:t>
            </a:r>
            <a:r>
              <a:rPr lang="en-US" dirty="0" smtClean="0">
                <a:solidFill>
                  <a:schemeClr val="accent2"/>
                </a:solidFill>
                <a:latin typeface="Trebuchet MS" pitchFamily="34" charset="0"/>
                <a:ea typeface="Geneva" pitchFamily="122" charset="-128"/>
                <a:cs typeface="Times New Roman" pitchFamily="18" charset="0"/>
              </a:rPr>
              <a:t>N¢</a:t>
            </a:r>
            <a:r>
              <a:rPr lang="en-US" dirty="0" smtClean="0">
                <a:ea typeface="Geneva" pitchFamily="122" charset="-128"/>
                <a:cs typeface="Times New Roman" pitchFamily="18" charset="0"/>
              </a:rPr>
              <a:t> can be divided into two nonempty subsets, </a:t>
            </a:r>
            <a:r>
              <a:rPr lang="en-US" dirty="0" smtClean="0">
                <a:solidFill>
                  <a:schemeClr val="accent2"/>
                </a:solidFill>
                <a:latin typeface="Trebuchet MS" pitchFamily="34" charset="0"/>
                <a:ea typeface="Geneva" pitchFamily="122" charset="-128"/>
                <a:cs typeface="Times New Roman" pitchFamily="18" charset="0"/>
              </a:rPr>
              <a:t>n</a:t>
            </a:r>
            <a:r>
              <a:rPr lang="en-US" baseline="-25000" dirty="0" smtClean="0">
                <a:solidFill>
                  <a:schemeClr val="accent2"/>
                </a:solidFill>
                <a:latin typeface="Trebuchet MS" pitchFamily="34" charset="0"/>
                <a:ea typeface="Geneva" pitchFamily="122" charset="-128"/>
                <a:cs typeface="Times New Roman" pitchFamily="18" charset="0"/>
              </a:rPr>
              <a:t>1</a:t>
            </a:r>
            <a:r>
              <a:rPr lang="en-US" dirty="0" smtClean="0">
                <a:solidFill>
                  <a:schemeClr val="accent2"/>
                </a:solidFill>
                <a:latin typeface="Trebuchet MS" pitchFamily="34" charset="0"/>
                <a:ea typeface="Geneva" pitchFamily="122" charset="-128"/>
                <a:cs typeface="Times New Roman" pitchFamily="18" charset="0"/>
              </a:rPr>
              <a:t>¢</a:t>
            </a:r>
            <a:r>
              <a:rPr lang="en-US" dirty="0" smtClean="0">
                <a:ea typeface="Geneva" pitchFamily="122" charset="-128"/>
                <a:cs typeface="Times New Roman" pitchFamily="18" charset="0"/>
              </a:rPr>
              <a:t> and </a:t>
            </a:r>
            <a:r>
              <a:rPr lang="en-US" dirty="0" smtClean="0">
                <a:solidFill>
                  <a:schemeClr val="accent2"/>
                </a:solidFill>
                <a:latin typeface="Trebuchet MS" pitchFamily="34" charset="0"/>
                <a:ea typeface="Geneva" pitchFamily="122" charset="-128"/>
                <a:cs typeface="Times New Roman" pitchFamily="18" charset="0"/>
              </a:rPr>
              <a:t>n</a:t>
            </a:r>
            <a:r>
              <a:rPr lang="en-US" baseline="-25000" dirty="0" smtClean="0">
                <a:solidFill>
                  <a:schemeClr val="accent2"/>
                </a:solidFill>
                <a:latin typeface="Trebuchet MS" pitchFamily="34" charset="0"/>
                <a:ea typeface="Geneva" pitchFamily="122" charset="-128"/>
                <a:cs typeface="Times New Roman" pitchFamily="18" charset="0"/>
              </a:rPr>
              <a:t>2</a:t>
            </a:r>
            <a:r>
              <a:rPr lang="en-US" dirty="0" smtClean="0">
                <a:solidFill>
                  <a:schemeClr val="accent2"/>
                </a:solidFill>
                <a:latin typeface="Trebuchet MS" pitchFamily="34" charset="0"/>
                <a:ea typeface="Geneva" pitchFamily="122" charset="-128"/>
                <a:cs typeface="Times New Roman" pitchFamily="18" charset="0"/>
              </a:rPr>
              <a:t>¢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>
                <a:ea typeface="Geneva" pitchFamily="122" charset="-128"/>
                <a:cs typeface="Times New Roman" pitchFamily="18" charset="0"/>
              </a:rPr>
              <a:t>If either subset, </a:t>
            </a:r>
            <a:r>
              <a:rPr lang="en-US" dirty="0" smtClean="0">
                <a:solidFill>
                  <a:schemeClr val="accent2"/>
                </a:solidFill>
                <a:latin typeface="Trebuchet MS" pitchFamily="34" charset="0"/>
                <a:ea typeface="Geneva" pitchFamily="122" charset="-128"/>
                <a:cs typeface="Times New Roman" pitchFamily="18" charset="0"/>
              </a:rPr>
              <a:t>n</a:t>
            </a:r>
            <a:r>
              <a:rPr lang="en-US" baseline="-25000" dirty="0" smtClean="0">
                <a:solidFill>
                  <a:schemeClr val="accent2"/>
                </a:solidFill>
                <a:latin typeface="Trebuchet MS" pitchFamily="34" charset="0"/>
                <a:ea typeface="Geneva" pitchFamily="122" charset="-128"/>
                <a:cs typeface="Times New Roman" pitchFamily="18" charset="0"/>
              </a:rPr>
              <a:t>1</a:t>
            </a:r>
            <a:r>
              <a:rPr lang="en-US" dirty="0" smtClean="0">
                <a:solidFill>
                  <a:schemeClr val="accent2"/>
                </a:solidFill>
                <a:latin typeface="Trebuchet MS" pitchFamily="34" charset="0"/>
                <a:ea typeface="Geneva" pitchFamily="122" charset="-128"/>
                <a:cs typeface="Times New Roman" pitchFamily="18" charset="0"/>
              </a:rPr>
              <a:t>¢</a:t>
            </a:r>
            <a:r>
              <a:rPr lang="en-US" dirty="0" smtClean="0">
                <a:ea typeface="Geneva" pitchFamily="122" charset="-128"/>
                <a:cs typeface="Times New Roman" pitchFamily="18" charset="0"/>
              </a:rPr>
              <a:t> or </a:t>
            </a:r>
            <a:r>
              <a:rPr lang="en-US" dirty="0" smtClean="0">
                <a:solidFill>
                  <a:schemeClr val="accent2"/>
                </a:solidFill>
                <a:latin typeface="Trebuchet MS" pitchFamily="34" charset="0"/>
                <a:ea typeface="Geneva" pitchFamily="122" charset="-128"/>
                <a:cs typeface="Times New Roman" pitchFamily="18" charset="0"/>
              </a:rPr>
              <a:t>n</a:t>
            </a:r>
            <a:r>
              <a:rPr lang="en-US" baseline="-25000" dirty="0" smtClean="0">
                <a:solidFill>
                  <a:schemeClr val="accent2"/>
                </a:solidFill>
                <a:latin typeface="Trebuchet MS" pitchFamily="34" charset="0"/>
                <a:ea typeface="Geneva" pitchFamily="122" charset="-128"/>
                <a:cs typeface="Times New Roman" pitchFamily="18" charset="0"/>
              </a:rPr>
              <a:t>2</a:t>
            </a:r>
            <a:r>
              <a:rPr lang="en-US" dirty="0" smtClean="0">
                <a:solidFill>
                  <a:schemeClr val="accent2"/>
                </a:solidFill>
                <a:latin typeface="Trebuchet MS" pitchFamily="34" charset="0"/>
                <a:ea typeface="Geneva" pitchFamily="122" charset="-128"/>
                <a:cs typeface="Times New Roman" pitchFamily="18" charset="0"/>
              </a:rPr>
              <a:t>¢</a:t>
            </a:r>
            <a:r>
              <a:rPr lang="en-US" dirty="0" smtClean="0">
                <a:ea typeface="Geneva" pitchFamily="122" charset="-128"/>
                <a:cs typeface="Times New Roman" pitchFamily="18" charset="0"/>
              </a:rPr>
              <a:t>, can be made with fewer coins, then clearly </a:t>
            </a:r>
            <a:r>
              <a:rPr lang="en-US" dirty="0" smtClean="0">
                <a:solidFill>
                  <a:schemeClr val="accent2"/>
                </a:solidFill>
                <a:latin typeface="Trebuchet MS" pitchFamily="34" charset="0"/>
                <a:ea typeface="Geneva" pitchFamily="122" charset="-128"/>
                <a:cs typeface="Times New Roman" pitchFamily="18" charset="0"/>
              </a:rPr>
              <a:t>N¢ </a:t>
            </a:r>
            <a:r>
              <a:rPr lang="en-US" dirty="0" smtClean="0">
                <a:ea typeface="Geneva" pitchFamily="122" charset="-128"/>
                <a:cs typeface="Times New Roman" pitchFamily="18" charset="0"/>
              </a:rPr>
              <a:t>can be made with fewer coins, hence solution was </a:t>
            </a:r>
            <a:r>
              <a:rPr lang="en-US" i="1" dirty="0" smtClean="0">
                <a:ea typeface="Geneva" pitchFamily="122" charset="-128"/>
                <a:cs typeface="Times New Roman" pitchFamily="18" charset="0"/>
              </a:rPr>
              <a:t>not</a:t>
            </a:r>
            <a:r>
              <a:rPr lang="en-US" dirty="0" smtClean="0">
                <a:ea typeface="Geneva" pitchFamily="122" charset="-128"/>
                <a:cs typeface="Times New Roman" pitchFamily="18" charset="0"/>
              </a:rPr>
              <a:t> optimal.</a:t>
            </a:r>
            <a:endParaRPr lang="en-US" dirty="0" smtClean="0">
              <a:solidFill>
                <a:schemeClr val="accent2"/>
              </a:solidFill>
              <a:latin typeface="Trebuchet MS" pitchFamily="34" charset="0"/>
              <a:ea typeface="Geneva" pitchFamily="122" charset="-128"/>
              <a:cs typeface="Times New Roman" pitchFamily="18" charset="0"/>
            </a:endParaRPr>
          </a:p>
          <a:p>
            <a:pPr lvl="2" eaLnBrk="1" hangingPunct="1">
              <a:lnSpc>
                <a:spcPct val="90000"/>
              </a:lnSpc>
            </a:pPr>
            <a:endParaRPr lang="en-US" dirty="0" smtClean="0">
              <a:ea typeface="Geneva" pitchFamily="122" charset="-128"/>
              <a:cs typeface="Times New Roman" pitchFamily="18" charset="0"/>
            </a:endParaRPr>
          </a:p>
          <a:p>
            <a:pPr marL="457200" lvl="1" indent="0" eaLnBrk="1" hangingPunct="1">
              <a:lnSpc>
                <a:spcPct val="90000"/>
              </a:lnSpc>
              <a:buNone/>
            </a:pPr>
            <a:endParaRPr lang="en-US" dirty="0" smtClean="0">
              <a:ea typeface="Geneva" pitchFamily="122" charset="-128"/>
              <a:cs typeface="Times New Roman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742479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Geneva" pitchFamily="122" charset="-128"/>
              </a:rPr>
              <a:t>The principle of optimality - II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574088" cy="53340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>
                <a:ea typeface="Geneva" pitchFamily="122" charset="-128"/>
              </a:rPr>
              <a:t>The principle of optimality holds if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>
                <a:ea typeface="Geneva" pitchFamily="122" charset="-128"/>
              </a:rPr>
              <a:t>Every optimal solution to a problem contains...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>
                <a:ea typeface="Geneva" pitchFamily="122" charset="-128"/>
              </a:rPr>
              <a:t>...optimal solutions to </a:t>
            </a:r>
            <a:r>
              <a:rPr lang="en-US" smtClean="0">
                <a:ea typeface="Geneva" pitchFamily="122" charset="-128"/>
              </a:rPr>
              <a:t>all sub problems</a:t>
            </a:r>
            <a:endParaRPr lang="en-US" dirty="0" smtClean="0">
              <a:ea typeface="Geneva" pitchFamily="122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 dirty="0" smtClean="0">
                <a:ea typeface="Geneva" pitchFamily="122" charset="-128"/>
              </a:rPr>
              <a:t>The principle of optimality does </a:t>
            </a:r>
            <a:r>
              <a:rPr lang="en-US" sz="2800" i="1" dirty="0" smtClean="0">
                <a:ea typeface="Geneva" pitchFamily="122" charset="-128"/>
              </a:rPr>
              <a:t>not</a:t>
            </a:r>
            <a:r>
              <a:rPr lang="en-US" sz="2800" dirty="0" smtClean="0">
                <a:ea typeface="Geneva" pitchFamily="122" charset="-128"/>
              </a:rPr>
              <a:t> say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>
                <a:ea typeface="Geneva" pitchFamily="122" charset="-128"/>
              </a:rPr>
              <a:t>If you have optimal solutions to all sub problems...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ea typeface="Geneva" pitchFamily="122" charset="-128"/>
              </a:rPr>
              <a:t>T</a:t>
            </a:r>
            <a:r>
              <a:rPr lang="en-US" dirty="0" smtClean="0">
                <a:ea typeface="Geneva" pitchFamily="122" charset="-128"/>
              </a:rPr>
              <a:t>hen you can combine them to get an optimal solution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805986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ea typeface="Geneva" pitchFamily="122" charset="-128"/>
              </a:rPr>
              <a:t>The principle of </a:t>
            </a:r>
            <a:r>
              <a:rPr lang="en-US" dirty="0" smtClean="0">
                <a:ea typeface="Geneva" pitchFamily="122" charset="-128"/>
              </a:rPr>
              <a:t>optimality – II Contd..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>
                <a:ea typeface="Geneva" pitchFamily="122" charset="-128"/>
              </a:rPr>
              <a:t>Example: In US coinage,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ea typeface="Geneva" pitchFamily="122" charset="-128"/>
              </a:rPr>
              <a:t>The optimal solution to 7¢ is 5¢ + 1¢ + 1¢, </a:t>
            </a:r>
            <a:r>
              <a:rPr lang="en-US" sz="2000" i="1" dirty="0">
                <a:ea typeface="Geneva" pitchFamily="122" charset="-128"/>
              </a:rPr>
              <a:t>and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ea typeface="Geneva" pitchFamily="122" charset="-128"/>
              </a:rPr>
              <a:t>The optimal solution to 6¢ is 5¢ + 1¢, </a:t>
            </a:r>
            <a:r>
              <a:rPr lang="en-US" sz="2000" i="1" dirty="0">
                <a:ea typeface="Geneva" pitchFamily="122" charset="-128"/>
              </a:rPr>
              <a:t>but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ea typeface="Geneva" pitchFamily="122" charset="-128"/>
              </a:rPr>
              <a:t>The optimal solution to 13¢ is </a:t>
            </a:r>
            <a:r>
              <a:rPr lang="en-US" sz="2000" i="1" dirty="0">
                <a:ea typeface="Geneva" pitchFamily="122" charset="-128"/>
              </a:rPr>
              <a:t>not</a:t>
            </a:r>
            <a:r>
              <a:rPr lang="en-US" sz="2000" dirty="0">
                <a:ea typeface="Geneva" pitchFamily="122" charset="-128"/>
              </a:rPr>
              <a:t> 5¢ + 1¢ + 1¢ + 5¢ + 1¢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ea typeface="Geneva" pitchFamily="122" charset="-128"/>
              </a:rPr>
              <a:t>But there is </a:t>
            </a:r>
            <a:r>
              <a:rPr lang="en-US" sz="2400" i="1" dirty="0">
                <a:ea typeface="Geneva" pitchFamily="122" charset="-128"/>
              </a:rPr>
              <a:t>some</a:t>
            </a:r>
            <a:r>
              <a:rPr lang="en-US" sz="2400" dirty="0">
                <a:ea typeface="Geneva" pitchFamily="122" charset="-128"/>
              </a:rPr>
              <a:t> way of dividing up 13¢ into subsets with optimal solutions (say, 11¢ + 2¢) that will give an optimal solution for 13¢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ea typeface="Geneva" pitchFamily="122" charset="-128"/>
              </a:rPr>
              <a:t>Hence, the principle of optimality holds for this problem</a:t>
            </a:r>
            <a:endParaRPr lang="en-US" sz="2000" i="1" dirty="0">
              <a:ea typeface="Geneva" pitchFamily="122" charset="-128"/>
            </a:endParaRP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375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Geneva" pitchFamily="122" charset="-128"/>
              </a:rPr>
              <a:t>Longest simple path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524000"/>
            <a:ext cx="4191000" cy="685800"/>
          </a:xfrm>
        </p:spPr>
        <p:txBody>
          <a:bodyPr/>
          <a:lstStyle/>
          <a:p>
            <a:pPr eaLnBrk="1" hangingPunct="1"/>
            <a:r>
              <a:rPr lang="en-US" sz="2400" smtClean="0">
                <a:ea typeface="Geneva" pitchFamily="122" charset="-128"/>
              </a:rPr>
              <a:t>Consider the following graph:</a:t>
            </a:r>
          </a:p>
        </p:txBody>
      </p:sp>
      <p:sp>
        <p:nvSpPr>
          <p:cNvPr id="2253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381000" y="2590800"/>
            <a:ext cx="8001000" cy="3541713"/>
          </a:xfrm>
        </p:spPr>
        <p:txBody>
          <a:bodyPr/>
          <a:lstStyle/>
          <a:p>
            <a:pPr eaLnBrk="1" hangingPunct="1"/>
            <a:r>
              <a:rPr lang="en-US" sz="2400" smtClean="0">
                <a:ea typeface="Geneva" pitchFamily="122" charset="-128"/>
              </a:rPr>
              <a:t>The longest simple path (path not containing a cycle) from </a:t>
            </a:r>
            <a:r>
              <a:rPr lang="en-US" sz="2400" smtClean="0">
                <a:latin typeface="Trebuchet MS" pitchFamily="34" charset="0"/>
                <a:ea typeface="Geneva" pitchFamily="122" charset="-128"/>
              </a:rPr>
              <a:t>A</a:t>
            </a:r>
            <a:r>
              <a:rPr lang="en-US" sz="2400" smtClean="0">
                <a:ea typeface="Geneva" pitchFamily="122" charset="-128"/>
              </a:rPr>
              <a:t> to </a:t>
            </a:r>
            <a:r>
              <a:rPr lang="en-US" sz="2400" smtClean="0">
                <a:latin typeface="Trebuchet MS" pitchFamily="34" charset="0"/>
                <a:ea typeface="Geneva" pitchFamily="122" charset="-128"/>
              </a:rPr>
              <a:t>D</a:t>
            </a:r>
            <a:r>
              <a:rPr lang="en-US" sz="2400" smtClean="0">
                <a:ea typeface="Geneva" pitchFamily="122" charset="-128"/>
              </a:rPr>
              <a:t> is </a:t>
            </a:r>
            <a:r>
              <a:rPr lang="en-US" sz="2400" smtClean="0">
                <a:latin typeface="Trebuchet MS" pitchFamily="34" charset="0"/>
                <a:ea typeface="Geneva" pitchFamily="122" charset="-128"/>
              </a:rPr>
              <a:t>A B C D</a:t>
            </a:r>
            <a:r>
              <a:rPr lang="en-US" sz="2400" smtClean="0">
                <a:ea typeface="Geneva" pitchFamily="122" charset="-128"/>
              </a:rPr>
              <a:t> </a:t>
            </a:r>
          </a:p>
          <a:p>
            <a:pPr eaLnBrk="1" hangingPunct="1"/>
            <a:r>
              <a:rPr lang="en-US" sz="2400" smtClean="0">
                <a:ea typeface="Geneva" pitchFamily="122" charset="-128"/>
              </a:rPr>
              <a:t>However, the subpath </a:t>
            </a:r>
            <a:r>
              <a:rPr lang="en-US" sz="2400" smtClean="0">
                <a:latin typeface="Trebuchet MS" pitchFamily="34" charset="0"/>
                <a:ea typeface="Geneva" pitchFamily="122" charset="-128"/>
              </a:rPr>
              <a:t>A B</a:t>
            </a:r>
            <a:r>
              <a:rPr lang="en-US" sz="2400" smtClean="0">
                <a:ea typeface="Geneva" pitchFamily="122" charset="-128"/>
              </a:rPr>
              <a:t> is not the longest simple path from </a:t>
            </a:r>
            <a:r>
              <a:rPr lang="en-US" sz="2400" smtClean="0">
                <a:latin typeface="Trebuchet MS" pitchFamily="34" charset="0"/>
                <a:ea typeface="Geneva" pitchFamily="122" charset="-128"/>
              </a:rPr>
              <a:t>A</a:t>
            </a:r>
            <a:r>
              <a:rPr lang="en-US" sz="2400" smtClean="0">
                <a:ea typeface="Geneva" pitchFamily="122" charset="-128"/>
              </a:rPr>
              <a:t> to </a:t>
            </a:r>
            <a:r>
              <a:rPr lang="en-US" sz="2400" smtClean="0">
                <a:latin typeface="Trebuchet MS" pitchFamily="34" charset="0"/>
                <a:ea typeface="Geneva" pitchFamily="122" charset="-128"/>
              </a:rPr>
              <a:t>B</a:t>
            </a:r>
            <a:r>
              <a:rPr lang="en-US" sz="2400" smtClean="0">
                <a:ea typeface="Geneva" pitchFamily="122" charset="-128"/>
              </a:rPr>
              <a:t> (</a:t>
            </a:r>
            <a:r>
              <a:rPr lang="en-US" sz="2400" smtClean="0">
                <a:latin typeface="Trebuchet MS" pitchFamily="34" charset="0"/>
                <a:ea typeface="Geneva" pitchFamily="122" charset="-128"/>
              </a:rPr>
              <a:t>A C B</a:t>
            </a:r>
            <a:r>
              <a:rPr lang="en-US" sz="2400" smtClean="0">
                <a:ea typeface="Geneva" pitchFamily="122" charset="-128"/>
              </a:rPr>
              <a:t> is longer)</a:t>
            </a:r>
          </a:p>
          <a:p>
            <a:pPr eaLnBrk="1" hangingPunct="1"/>
            <a:r>
              <a:rPr lang="en-US" sz="2400" smtClean="0">
                <a:ea typeface="Geneva" pitchFamily="122" charset="-128"/>
              </a:rPr>
              <a:t>The principle of optimality is not satisfied for this problem</a:t>
            </a:r>
          </a:p>
          <a:p>
            <a:pPr eaLnBrk="1" hangingPunct="1"/>
            <a:r>
              <a:rPr lang="en-US" sz="2400" smtClean="0">
                <a:ea typeface="Geneva" pitchFamily="122" charset="-128"/>
              </a:rPr>
              <a:t>Hence, the longest simple path problem cannot be solved by a dynamic programming approach</a:t>
            </a:r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5027613" y="1143000"/>
            <a:ext cx="2668587" cy="1223963"/>
            <a:chOff x="3167" y="720"/>
            <a:chExt cx="1681" cy="771"/>
          </a:xfrm>
        </p:grpSpPr>
        <p:sp>
          <p:nvSpPr>
            <p:cNvPr id="25607" name="AutoShape 5"/>
            <p:cNvSpPr>
              <a:spLocks noChangeArrowheads="1"/>
            </p:cNvSpPr>
            <p:nvPr/>
          </p:nvSpPr>
          <p:spPr bwMode="auto">
            <a:xfrm>
              <a:off x="3167" y="1249"/>
              <a:ext cx="242" cy="242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>
                  <a:latin typeface="Trebuchet MS" pitchFamily="34" charset="0"/>
                </a:rPr>
                <a:t>A</a:t>
              </a:r>
            </a:p>
          </p:txBody>
        </p:sp>
        <p:sp>
          <p:nvSpPr>
            <p:cNvPr id="25608" name="AutoShape 6"/>
            <p:cNvSpPr>
              <a:spLocks noChangeArrowheads="1"/>
            </p:cNvSpPr>
            <p:nvPr/>
          </p:nvSpPr>
          <p:spPr bwMode="auto">
            <a:xfrm>
              <a:off x="3886" y="1248"/>
              <a:ext cx="242" cy="242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>
                  <a:latin typeface="Trebuchet MS" pitchFamily="34" charset="0"/>
                </a:rPr>
                <a:t>C</a:t>
              </a:r>
            </a:p>
          </p:txBody>
        </p:sp>
        <p:sp>
          <p:nvSpPr>
            <p:cNvPr id="25609" name="AutoShape 7"/>
            <p:cNvSpPr>
              <a:spLocks noChangeArrowheads="1"/>
            </p:cNvSpPr>
            <p:nvPr/>
          </p:nvSpPr>
          <p:spPr bwMode="auto">
            <a:xfrm>
              <a:off x="4606" y="1248"/>
              <a:ext cx="242" cy="242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>
                  <a:latin typeface="Trebuchet MS" pitchFamily="34" charset="0"/>
                </a:rPr>
                <a:t>D</a:t>
              </a:r>
            </a:p>
          </p:txBody>
        </p:sp>
        <p:sp>
          <p:nvSpPr>
            <p:cNvPr id="25610" name="AutoShape 8"/>
            <p:cNvSpPr>
              <a:spLocks noChangeArrowheads="1"/>
            </p:cNvSpPr>
            <p:nvPr/>
          </p:nvSpPr>
          <p:spPr bwMode="auto">
            <a:xfrm>
              <a:off x="3888" y="720"/>
              <a:ext cx="242" cy="242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>
                  <a:latin typeface="Trebuchet MS" pitchFamily="34" charset="0"/>
                </a:rPr>
                <a:t>B</a:t>
              </a:r>
            </a:p>
          </p:txBody>
        </p:sp>
        <p:cxnSp>
          <p:nvCxnSpPr>
            <p:cNvPr id="25611" name="AutoShape 9"/>
            <p:cNvCxnSpPr>
              <a:cxnSpLocks noChangeShapeType="1"/>
              <a:stCxn id="25607" idx="0"/>
              <a:endCxn id="25610" idx="2"/>
            </p:cNvCxnSpPr>
            <p:nvPr/>
          </p:nvCxnSpPr>
          <p:spPr bwMode="auto">
            <a:xfrm rot="-5400000">
              <a:off x="3384" y="745"/>
              <a:ext cx="402" cy="594"/>
            </a:xfrm>
            <a:prstGeom prst="curvedConnector2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12" name="AutoShape 10"/>
            <p:cNvCxnSpPr>
              <a:cxnSpLocks noChangeShapeType="1"/>
              <a:stCxn id="25607" idx="6"/>
              <a:endCxn id="25608" idx="2"/>
            </p:cNvCxnSpPr>
            <p:nvPr/>
          </p:nvCxnSpPr>
          <p:spPr bwMode="auto">
            <a:xfrm flipV="1">
              <a:off x="3415" y="1369"/>
              <a:ext cx="465" cy="1"/>
            </a:xfrm>
            <a:prstGeom prst="curvedConnector3">
              <a:avLst>
                <a:gd name="adj1" fmla="val 49894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13" name="AutoShape 11"/>
            <p:cNvCxnSpPr>
              <a:cxnSpLocks noChangeShapeType="1"/>
              <a:stCxn id="25608" idx="1"/>
              <a:endCxn id="25610" idx="3"/>
            </p:cNvCxnSpPr>
            <p:nvPr/>
          </p:nvCxnSpPr>
          <p:spPr bwMode="auto">
            <a:xfrm rot="-5400000">
              <a:off x="3750" y="1104"/>
              <a:ext cx="344" cy="2"/>
            </a:xfrm>
            <a:prstGeom prst="curvedConnector3">
              <a:avLst>
                <a:gd name="adj1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14" name="AutoShape 12"/>
            <p:cNvCxnSpPr>
              <a:cxnSpLocks noChangeShapeType="1"/>
              <a:stCxn id="25610" idx="5"/>
              <a:endCxn id="25608" idx="7"/>
            </p:cNvCxnSpPr>
            <p:nvPr/>
          </p:nvCxnSpPr>
          <p:spPr bwMode="auto">
            <a:xfrm rot="5400000">
              <a:off x="3922" y="1104"/>
              <a:ext cx="344" cy="2"/>
            </a:xfrm>
            <a:prstGeom prst="curvedConnector3">
              <a:avLst>
                <a:gd name="adj1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15" name="AutoShape 13"/>
            <p:cNvCxnSpPr>
              <a:cxnSpLocks noChangeShapeType="1"/>
              <a:stCxn id="25608" idx="6"/>
              <a:endCxn id="25609" idx="2"/>
            </p:cNvCxnSpPr>
            <p:nvPr/>
          </p:nvCxnSpPr>
          <p:spPr bwMode="auto">
            <a:xfrm>
              <a:off x="4134" y="1369"/>
              <a:ext cx="466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5616" name="Text Box 14"/>
            <p:cNvSpPr txBox="1">
              <a:spLocks noChangeArrowheads="1"/>
            </p:cNvSpPr>
            <p:nvPr/>
          </p:nvSpPr>
          <p:spPr bwMode="auto">
            <a:xfrm>
              <a:off x="4272" y="1152"/>
              <a:ext cx="1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122" charset="0"/>
                  <a:ea typeface="Geneva" pitchFamily="122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122" charset="0"/>
                  <a:ea typeface="Geneva" pitchFamily="122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122" charset="0"/>
                  <a:ea typeface="Geneva" pitchFamily="122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122" charset="0"/>
                  <a:ea typeface="Geneva" pitchFamily="122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122" charset="0"/>
                  <a:ea typeface="Geneva" pitchFamily="12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22" charset="0"/>
                  <a:ea typeface="Geneva" pitchFamily="12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22" charset="0"/>
                  <a:ea typeface="Geneva" pitchFamily="12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22" charset="0"/>
                  <a:ea typeface="Geneva" pitchFamily="12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22" charset="0"/>
                  <a:ea typeface="Geneva" pitchFamily="122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800">
                  <a:latin typeface="Trebuchet MS" pitchFamily="34" charset="0"/>
                </a:rPr>
                <a:t>4</a:t>
              </a:r>
            </a:p>
          </p:txBody>
        </p:sp>
        <p:sp>
          <p:nvSpPr>
            <p:cNvPr id="25617" name="Text Box 16"/>
            <p:cNvSpPr txBox="1">
              <a:spLocks noChangeArrowheads="1"/>
            </p:cNvSpPr>
            <p:nvPr/>
          </p:nvSpPr>
          <p:spPr bwMode="auto">
            <a:xfrm>
              <a:off x="4080" y="960"/>
              <a:ext cx="1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122" charset="0"/>
                  <a:ea typeface="Geneva" pitchFamily="122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122" charset="0"/>
                  <a:ea typeface="Geneva" pitchFamily="122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122" charset="0"/>
                  <a:ea typeface="Geneva" pitchFamily="122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122" charset="0"/>
                  <a:ea typeface="Geneva" pitchFamily="122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122" charset="0"/>
                  <a:ea typeface="Geneva" pitchFamily="12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22" charset="0"/>
                  <a:ea typeface="Geneva" pitchFamily="12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22" charset="0"/>
                  <a:ea typeface="Geneva" pitchFamily="12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22" charset="0"/>
                  <a:ea typeface="Geneva" pitchFamily="12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22" charset="0"/>
                  <a:ea typeface="Geneva" pitchFamily="122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800">
                  <a:latin typeface="Trebuchet MS" pitchFamily="34" charset="0"/>
                </a:rPr>
                <a:t>2</a:t>
              </a:r>
            </a:p>
          </p:txBody>
        </p:sp>
        <p:sp>
          <p:nvSpPr>
            <p:cNvPr id="25618" name="Text Box 17"/>
            <p:cNvSpPr txBox="1">
              <a:spLocks noChangeArrowheads="1"/>
            </p:cNvSpPr>
            <p:nvPr/>
          </p:nvSpPr>
          <p:spPr bwMode="auto">
            <a:xfrm>
              <a:off x="3744" y="1056"/>
              <a:ext cx="1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122" charset="0"/>
                  <a:ea typeface="Geneva" pitchFamily="122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122" charset="0"/>
                  <a:ea typeface="Geneva" pitchFamily="122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122" charset="0"/>
                  <a:ea typeface="Geneva" pitchFamily="122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122" charset="0"/>
                  <a:ea typeface="Geneva" pitchFamily="122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122" charset="0"/>
                  <a:ea typeface="Geneva" pitchFamily="12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22" charset="0"/>
                  <a:ea typeface="Geneva" pitchFamily="12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22" charset="0"/>
                  <a:ea typeface="Geneva" pitchFamily="12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22" charset="0"/>
                  <a:ea typeface="Geneva" pitchFamily="12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22" charset="0"/>
                  <a:ea typeface="Geneva" pitchFamily="122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800">
                  <a:latin typeface="Trebuchet MS" pitchFamily="34" charset="0"/>
                </a:rPr>
                <a:t>3</a:t>
              </a:r>
            </a:p>
          </p:txBody>
        </p:sp>
        <p:sp>
          <p:nvSpPr>
            <p:cNvPr id="25619" name="Text Box 18"/>
            <p:cNvSpPr txBox="1">
              <a:spLocks noChangeArrowheads="1"/>
            </p:cNvSpPr>
            <p:nvPr/>
          </p:nvSpPr>
          <p:spPr bwMode="auto">
            <a:xfrm>
              <a:off x="3456" y="1152"/>
              <a:ext cx="1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122" charset="0"/>
                  <a:ea typeface="Geneva" pitchFamily="122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122" charset="0"/>
                  <a:ea typeface="Geneva" pitchFamily="122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122" charset="0"/>
                  <a:ea typeface="Geneva" pitchFamily="122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122" charset="0"/>
                  <a:ea typeface="Geneva" pitchFamily="122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122" charset="0"/>
                  <a:ea typeface="Geneva" pitchFamily="12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22" charset="0"/>
                  <a:ea typeface="Geneva" pitchFamily="12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22" charset="0"/>
                  <a:ea typeface="Geneva" pitchFamily="12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22" charset="0"/>
                  <a:ea typeface="Geneva" pitchFamily="12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22" charset="0"/>
                  <a:ea typeface="Geneva" pitchFamily="122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800">
                  <a:latin typeface="Trebuchet MS" pitchFamily="34" charset="0"/>
                </a:rPr>
                <a:t>1</a:t>
              </a:r>
            </a:p>
          </p:txBody>
        </p:sp>
        <p:sp>
          <p:nvSpPr>
            <p:cNvPr id="25620" name="Text Box 19"/>
            <p:cNvSpPr txBox="1">
              <a:spLocks noChangeArrowheads="1"/>
            </p:cNvSpPr>
            <p:nvPr/>
          </p:nvSpPr>
          <p:spPr bwMode="auto">
            <a:xfrm>
              <a:off x="3168" y="912"/>
              <a:ext cx="1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122" charset="0"/>
                  <a:ea typeface="Geneva" pitchFamily="122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122" charset="0"/>
                  <a:ea typeface="Geneva" pitchFamily="122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122" charset="0"/>
                  <a:ea typeface="Geneva" pitchFamily="122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122" charset="0"/>
                  <a:ea typeface="Geneva" pitchFamily="122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122" charset="0"/>
                  <a:ea typeface="Geneva" pitchFamily="12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22" charset="0"/>
                  <a:ea typeface="Geneva" pitchFamily="12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22" charset="0"/>
                  <a:ea typeface="Geneva" pitchFamily="12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22" charset="0"/>
                  <a:ea typeface="Geneva" pitchFamily="12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22" charset="0"/>
                  <a:ea typeface="Geneva" pitchFamily="122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800">
                  <a:latin typeface="Trebuchet MS" pitchFamily="34" charset="0"/>
                </a:rPr>
                <a:t>1</a:t>
              </a:r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481036"/>
      </p:ext>
    </p:extLst>
  </p:cSld>
  <p:clrMapOvr>
    <a:masterClrMapping/>
  </p:clrMapOvr>
  <p:transition spd="slow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5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5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5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25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 autoUpdateAnimBg="0"/>
      <p:bldP spid="22532" grpId="0" build="p" bldLvl="5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457200" y="6324600"/>
            <a:ext cx="21336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22" charset="0"/>
                <a:ea typeface="Geneva" pitchFamily="122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22" charset="0"/>
                <a:ea typeface="Geneva" pitchFamily="122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22" charset="0"/>
                <a:ea typeface="Geneva" pitchFamily="122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22" charset="0"/>
                <a:ea typeface="Geneva" pitchFamily="122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22" charset="0"/>
                <a:ea typeface="Geneva" pitchFamily="12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22" charset="0"/>
                <a:ea typeface="Geneva" pitchFamily="12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22" charset="0"/>
                <a:ea typeface="Geneva" pitchFamily="12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22" charset="0"/>
                <a:ea typeface="Geneva" pitchFamily="12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22" charset="0"/>
                <a:ea typeface="Geneva" pitchFamily="122" charset="-128"/>
              </a:defRPr>
            </a:lvl9pPr>
          </a:lstStyle>
          <a:p>
            <a:fld id="{20F2732C-9677-4E2B-9469-6561B92D740D}" type="slidenum">
              <a:rPr lang="en-US" sz="1400" smtClean="0">
                <a:latin typeface="Arial" pitchFamily="34" charset="0"/>
              </a:rPr>
              <a:pPr/>
              <a:t>47</a:t>
            </a:fld>
            <a:endParaRPr lang="en-US" sz="1400" smtClean="0">
              <a:latin typeface="Arial" pitchFamily="34" charset="0"/>
            </a:endParaRPr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Geneva" pitchFamily="122" charset="-128"/>
              </a:rPr>
              <a:t>The 0-1 knapsack problem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574088" cy="5334000"/>
          </a:xfrm>
        </p:spPr>
        <p:txBody>
          <a:bodyPr/>
          <a:lstStyle/>
          <a:p>
            <a:pPr eaLnBrk="1" hangingPunct="1"/>
            <a:r>
              <a:rPr lang="en-US" sz="2400" dirty="0" smtClean="0">
                <a:ea typeface="Geneva" pitchFamily="122" charset="-128"/>
              </a:rPr>
              <a:t>A thief breaks into a house, carrying a knapsack...</a:t>
            </a:r>
          </a:p>
          <a:p>
            <a:pPr lvl="1" eaLnBrk="1" hangingPunct="1"/>
            <a:r>
              <a:rPr lang="en-US" sz="2000" dirty="0" smtClean="0">
                <a:ea typeface="Geneva" pitchFamily="122" charset="-128"/>
              </a:rPr>
              <a:t>He can carry up to 25 pounds of loot</a:t>
            </a:r>
          </a:p>
          <a:p>
            <a:pPr lvl="1" eaLnBrk="1" hangingPunct="1"/>
            <a:r>
              <a:rPr lang="en-US" sz="2000" dirty="0" smtClean="0">
                <a:ea typeface="Geneva" pitchFamily="122" charset="-128"/>
              </a:rPr>
              <a:t>He has to choose which of N items to steal</a:t>
            </a:r>
          </a:p>
          <a:p>
            <a:pPr lvl="2" eaLnBrk="1" hangingPunct="1"/>
            <a:r>
              <a:rPr lang="en-US" sz="1800" dirty="0" smtClean="0">
                <a:ea typeface="Geneva" pitchFamily="122" charset="-128"/>
              </a:rPr>
              <a:t>Each item has some weight and some value</a:t>
            </a:r>
          </a:p>
          <a:p>
            <a:pPr lvl="2" eaLnBrk="1" hangingPunct="1"/>
            <a:r>
              <a:rPr lang="ja-JP" altLang="en-US" sz="1800" dirty="0" smtClean="0">
                <a:ea typeface="Geneva" pitchFamily="122" charset="-128"/>
              </a:rPr>
              <a:t>“</a:t>
            </a:r>
            <a:r>
              <a:rPr lang="en-US" altLang="ja-JP" sz="1800" dirty="0" smtClean="0">
                <a:ea typeface="Geneva" pitchFamily="122" charset="-128"/>
              </a:rPr>
              <a:t>0-1</a:t>
            </a:r>
            <a:r>
              <a:rPr lang="ja-JP" altLang="en-US" sz="1800" dirty="0" smtClean="0">
                <a:ea typeface="Geneva" pitchFamily="122" charset="-128"/>
              </a:rPr>
              <a:t>”</a:t>
            </a:r>
            <a:r>
              <a:rPr lang="en-US" altLang="ja-JP" sz="1800" dirty="0" smtClean="0">
                <a:ea typeface="Geneva" pitchFamily="122" charset="-128"/>
              </a:rPr>
              <a:t> because each item is stolen (1) or not stolen (0)</a:t>
            </a:r>
          </a:p>
          <a:p>
            <a:pPr lvl="1" eaLnBrk="1" hangingPunct="1"/>
            <a:r>
              <a:rPr lang="en-US" sz="2000" dirty="0" smtClean="0">
                <a:ea typeface="Geneva" pitchFamily="122" charset="-128"/>
              </a:rPr>
              <a:t>He has to select the items to steal in order to maximize the value of his loot, but cannot exceed 25 pounds</a:t>
            </a:r>
          </a:p>
        </p:txBody>
      </p:sp>
    </p:spTree>
    <p:extLst>
      <p:ext uri="{BB962C8B-B14F-4D97-AF65-F5344CB8AC3E}">
        <p14:creationId xmlns:p14="http://schemas.microsoft.com/office/powerpoint/2010/main" val="3217956405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Geneva" pitchFamily="122" charset="-128"/>
              </a:rPr>
              <a:t>The 0-1 knapsack </a:t>
            </a:r>
            <a:r>
              <a:rPr lang="en-US" dirty="0" smtClean="0">
                <a:ea typeface="Geneva" pitchFamily="122" charset="-128"/>
              </a:rPr>
              <a:t>problem Contd..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ea typeface="Geneva" pitchFamily="122" charset="-128"/>
              </a:rPr>
              <a:t>A greedy algorithm does not find an optimal solution</a:t>
            </a:r>
          </a:p>
          <a:p>
            <a:r>
              <a:rPr lang="en-US" sz="2400" dirty="0">
                <a:ea typeface="Geneva" pitchFamily="122" charset="-128"/>
              </a:rPr>
              <a:t>A dynamic programming algorithm works well</a:t>
            </a:r>
          </a:p>
          <a:p>
            <a:r>
              <a:rPr lang="en-US" sz="2400" dirty="0">
                <a:ea typeface="Geneva" pitchFamily="122" charset="-128"/>
              </a:rPr>
              <a:t>This is similar to, but not identical to, the coins problem</a:t>
            </a:r>
          </a:p>
          <a:p>
            <a:pPr lvl="1"/>
            <a:r>
              <a:rPr lang="en-US" sz="2000" dirty="0">
                <a:ea typeface="Geneva" pitchFamily="122" charset="-128"/>
              </a:rPr>
              <a:t>In the coins problem, we had to make an </a:t>
            </a:r>
            <a:r>
              <a:rPr lang="en-US" sz="2000" i="1" dirty="0">
                <a:ea typeface="Geneva" pitchFamily="122" charset="-128"/>
              </a:rPr>
              <a:t>exact</a:t>
            </a:r>
            <a:r>
              <a:rPr lang="en-US" sz="2000" dirty="0">
                <a:ea typeface="Geneva" pitchFamily="122" charset="-128"/>
              </a:rPr>
              <a:t> amount of change</a:t>
            </a:r>
          </a:p>
          <a:p>
            <a:pPr lvl="1"/>
            <a:r>
              <a:rPr lang="en-US" sz="2000" dirty="0">
                <a:ea typeface="Geneva" pitchFamily="122" charset="-128"/>
              </a:rPr>
              <a:t>In the 0-1 knapsack problem, we can</a:t>
            </a:r>
            <a:r>
              <a:rPr lang="ja-JP" altLang="en-US" sz="2000" dirty="0">
                <a:ea typeface="Geneva" pitchFamily="122" charset="-128"/>
              </a:rPr>
              <a:t>’</a:t>
            </a:r>
            <a:r>
              <a:rPr lang="en-US" altLang="ja-JP" sz="2000" dirty="0">
                <a:ea typeface="Geneva" pitchFamily="122" charset="-128"/>
              </a:rPr>
              <a:t>t </a:t>
            </a:r>
            <a:r>
              <a:rPr lang="en-US" altLang="ja-JP" sz="2000" i="1" dirty="0">
                <a:ea typeface="Geneva" pitchFamily="122" charset="-128"/>
              </a:rPr>
              <a:t>exceed</a:t>
            </a:r>
            <a:r>
              <a:rPr lang="en-US" altLang="ja-JP" sz="2000" dirty="0">
                <a:ea typeface="Geneva" pitchFamily="122" charset="-128"/>
              </a:rPr>
              <a:t> the weight limit, but the optimal solution may be </a:t>
            </a:r>
            <a:r>
              <a:rPr lang="en-US" altLang="ja-JP" sz="2000" i="1" dirty="0">
                <a:ea typeface="Geneva" pitchFamily="122" charset="-128"/>
              </a:rPr>
              <a:t>less</a:t>
            </a:r>
            <a:r>
              <a:rPr lang="en-US" altLang="ja-JP" sz="2000" dirty="0">
                <a:ea typeface="Geneva" pitchFamily="122" charset="-128"/>
              </a:rPr>
              <a:t> than the weight limit</a:t>
            </a:r>
          </a:p>
          <a:p>
            <a:pPr lvl="1"/>
            <a:r>
              <a:rPr lang="en-US" sz="2000" dirty="0">
                <a:ea typeface="Geneva" pitchFamily="122" charset="-128"/>
              </a:rPr>
              <a:t>The dynamic programming solution is similar to that of the coins problem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7724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22" charset="0"/>
                <a:ea typeface="Geneva" pitchFamily="122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22" charset="0"/>
                <a:ea typeface="Geneva" pitchFamily="122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22" charset="0"/>
                <a:ea typeface="Geneva" pitchFamily="122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22" charset="0"/>
                <a:ea typeface="Geneva" pitchFamily="122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22" charset="0"/>
                <a:ea typeface="Geneva" pitchFamily="12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22" charset="0"/>
                <a:ea typeface="Geneva" pitchFamily="12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22" charset="0"/>
                <a:ea typeface="Geneva" pitchFamily="12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22" charset="0"/>
                <a:ea typeface="Geneva" pitchFamily="12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22" charset="0"/>
                <a:ea typeface="Geneva" pitchFamily="122" charset="-128"/>
              </a:defRPr>
            </a:lvl9pPr>
          </a:lstStyle>
          <a:p>
            <a:fld id="{70F1A29C-79F9-4422-BB5A-F469A315B25A}" type="slidenum">
              <a:rPr lang="en-US" sz="1400" smtClean="0">
                <a:latin typeface="Arial" pitchFamily="34" charset="0"/>
              </a:rPr>
              <a:pPr/>
              <a:t>49</a:t>
            </a:fld>
            <a:endParaRPr lang="en-US" sz="1400" smtClean="0">
              <a:latin typeface="Arial" pitchFamily="34" charset="0"/>
            </a:endParaRPr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Geneva" pitchFamily="122" charset="-128"/>
              </a:rPr>
              <a:t>Comments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400" dirty="0" smtClean="0">
                <a:ea typeface="Geneva" pitchFamily="122" charset="-128"/>
              </a:rPr>
              <a:t>Dynamic programming relies on working </a:t>
            </a:r>
            <a:r>
              <a:rPr lang="ja-JP" altLang="en-US" sz="2400" dirty="0" smtClean="0">
                <a:ea typeface="Geneva" pitchFamily="122" charset="-128"/>
              </a:rPr>
              <a:t>“</a:t>
            </a:r>
            <a:r>
              <a:rPr lang="en-US" altLang="ja-JP" sz="2400" dirty="0" smtClean="0">
                <a:ea typeface="Geneva" pitchFamily="122" charset="-128"/>
              </a:rPr>
              <a:t>from the bottom up</a:t>
            </a:r>
            <a:r>
              <a:rPr lang="ja-JP" altLang="en-US" sz="2400" dirty="0" smtClean="0">
                <a:ea typeface="Geneva" pitchFamily="122" charset="-128"/>
              </a:rPr>
              <a:t>”</a:t>
            </a:r>
            <a:r>
              <a:rPr lang="en-US" altLang="ja-JP" sz="2400" dirty="0" smtClean="0">
                <a:ea typeface="Geneva" pitchFamily="122" charset="-128"/>
              </a:rPr>
              <a:t> and saving the results of solving simpler problems</a:t>
            </a:r>
          </a:p>
          <a:p>
            <a:pPr lvl="1" eaLnBrk="1" hangingPunct="1"/>
            <a:r>
              <a:rPr lang="en-US" sz="2000" dirty="0" smtClean="0">
                <a:ea typeface="Geneva" pitchFamily="122" charset="-128"/>
              </a:rPr>
              <a:t>These solutions to simpler problems are then used to compute the solution to more complex problems</a:t>
            </a:r>
          </a:p>
          <a:p>
            <a:pPr eaLnBrk="1" hangingPunct="1"/>
            <a:r>
              <a:rPr lang="en-US" sz="2400" dirty="0" smtClean="0">
                <a:ea typeface="Geneva" pitchFamily="122" charset="-128"/>
              </a:rPr>
              <a:t>Dynamic programming solutions can often be quite complex and tricky.</a:t>
            </a:r>
          </a:p>
        </p:txBody>
      </p:sp>
    </p:spTree>
    <p:extLst>
      <p:ext uri="{BB962C8B-B14F-4D97-AF65-F5344CB8AC3E}">
        <p14:creationId xmlns:p14="http://schemas.microsoft.com/office/powerpoint/2010/main" val="384169701"/>
      </p:ext>
    </p:extLst>
  </p:cSld>
  <p:clrMapOvr>
    <a:masterClrMapping/>
  </p:clrMapOvr>
  <p:transition spd="slow" advClick="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Example recursive algorithms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To count the number of elements in a list:</a:t>
            </a:r>
          </a:p>
          <a:p>
            <a:pPr lvl="1" eaLnBrk="1" hangingPunct="1"/>
            <a:r>
              <a:rPr lang="en-US" dirty="0" smtClean="0"/>
              <a:t>If the list is empty, return zero; otherwise,</a:t>
            </a:r>
          </a:p>
          <a:p>
            <a:pPr lvl="1" eaLnBrk="1" hangingPunct="1"/>
            <a:r>
              <a:rPr lang="en-US" dirty="0" smtClean="0"/>
              <a:t>Step past the first element, and count the remaining elements in the list</a:t>
            </a:r>
          </a:p>
          <a:p>
            <a:pPr lvl="1" eaLnBrk="1" hangingPunct="1"/>
            <a:r>
              <a:rPr lang="en-US" dirty="0" smtClean="0"/>
              <a:t>Add one to the result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4186625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Geneva" pitchFamily="122" charset="-128"/>
              </a:rPr>
              <a:t>Comments Contd..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400" dirty="0">
                <a:solidFill>
                  <a:prstClr val="black"/>
                </a:solidFill>
                <a:ea typeface="Geneva" pitchFamily="122" charset="-128"/>
              </a:rPr>
              <a:t>Dynamic programming is used for optimization problems, especially ones that would otherwise take exponential time</a:t>
            </a:r>
          </a:p>
          <a:p>
            <a:pPr lvl="1"/>
            <a:r>
              <a:rPr lang="en-US" sz="2000" dirty="0">
                <a:solidFill>
                  <a:prstClr val="black"/>
                </a:solidFill>
                <a:ea typeface="Geneva" pitchFamily="122" charset="-128"/>
              </a:rPr>
              <a:t>Only problems that satisfy the principle of optimality are suitable for dynamic programming solutions</a:t>
            </a:r>
          </a:p>
          <a:p>
            <a:pPr lvl="0"/>
            <a:r>
              <a:rPr lang="en-US" sz="2400" dirty="0">
                <a:solidFill>
                  <a:prstClr val="black"/>
                </a:solidFill>
                <a:ea typeface="Geneva" pitchFamily="122" charset="-128"/>
              </a:rPr>
              <a:t>Since exponential time is unacceptable for all but the smallest problems, dynamic programming is sometimes essential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77385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Conclusions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Types of Algorithms</a:t>
            </a:r>
          </a:p>
          <a:p>
            <a:r>
              <a:rPr lang="en-IN" dirty="0" smtClean="0"/>
              <a:t>Dynamic Programming</a:t>
            </a:r>
          </a:p>
          <a:p>
            <a:r>
              <a:rPr lang="en-IN" dirty="0" smtClean="0"/>
              <a:t>Examples</a:t>
            </a:r>
          </a:p>
          <a:p>
            <a:r>
              <a:rPr lang="en-IN" dirty="0" smtClean="0"/>
              <a:t>Divide and Conquer</a:t>
            </a:r>
          </a:p>
          <a:p>
            <a:r>
              <a:rPr lang="en-IN" dirty="0" smtClean="0"/>
              <a:t>Branch and Bound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093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recursive </a:t>
            </a:r>
            <a:r>
              <a:rPr lang="en-US" dirty="0" smtClean="0"/>
              <a:t>algorithms Contd..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test if a value occurs in a list:</a:t>
            </a:r>
          </a:p>
          <a:p>
            <a:pPr lvl="1"/>
            <a:r>
              <a:rPr lang="en-US" dirty="0"/>
              <a:t>If the list is empty, return false; otherwise,</a:t>
            </a:r>
          </a:p>
          <a:p>
            <a:pPr lvl="1"/>
            <a:r>
              <a:rPr lang="en-US" dirty="0"/>
              <a:t>If the first thing in the list is the given value, return true; </a:t>
            </a:r>
            <a:r>
              <a:rPr lang="en-US" dirty="0" smtClean="0"/>
              <a:t>otherwise,</a:t>
            </a:r>
            <a:endParaRPr lang="en-US" dirty="0"/>
          </a:p>
          <a:p>
            <a:pPr lvl="1"/>
            <a:r>
              <a:rPr lang="en-US" dirty="0"/>
              <a:t>Step past the first element, and test whether the value occurs in the remainder of the </a:t>
            </a:r>
            <a:r>
              <a:rPr lang="en-US" dirty="0" smtClean="0"/>
              <a:t>list.</a:t>
            </a:r>
            <a:endParaRPr lang="en-US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065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Backtracking algorithms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smtClean="0">
                <a:solidFill>
                  <a:schemeClr val="tx2"/>
                </a:solidFill>
              </a:rPr>
              <a:t>Backtracking algorithms</a:t>
            </a:r>
            <a:r>
              <a:rPr lang="en-US" smtClean="0"/>
              <a:t> are based on a depth-first recursive search</a:t>
            </a:r>
          </a:p>
          <a:p>
            <a:pPr eaLnBrk="1" hangingPunct="1"/>
            <a:r>
              <a:rPr lang="en-US" smtClean="0"/>
              <a:t>A backtracking algorithm:</a:t>
            </a:r>
          </a:p>
          <a:p>
            <a:pPr lvl="1" eaLnBrk="1" hangingPunct="1"/>
            <a:r>
              <a:rPr lang="en-US" smtClean="0"/>
              <a:t>Tests to see if a solution has been found, and if so, returns it; otherwise</a:t>
            </a:r>
          </a:p>
          <a:p>
            <a:pPr lvl="1" eaLnBrk="1" hangingPunct="1"/>
            <a:r>
              <a:rPr lang="en-US" smtClean="0"/>
              <a:t>For each choice that can be made at this point,</a:t>
            </a:r>
          </a:p>
          <a:p>
            <a:pPr lvl="2" eaLnBrk="1" hangingPunct="1"/>
            <a:r>
              <a:rPr lang="en-US" smtClean="0"/>
              <a:t>Make that choice</a:t>
            </a:r>
          </a:p>
          <a:p>
            <a:pPr lvl="2" eaLnBrk="1" hangingPunct="1"/>
            <a:r>
              <a:rPr lang="en-US" smtClean="0"/>
              <a:t>Recur</a:t>
            </a:r>
          </a:p>
          <a:p>
            <a:pPr lvl="2" eaLnBrk="1" hangingPunct="1"/>
            <a:r>
              <a:rPr lang="en-US" smtClean="0"/>
              <a:t>If the recursion returns a solution, return it</a:t>
            </a:r>
          </a:p>
          <a:p>
            <a:pPr lvl="1" eaLnBrk="1" hangingPunct="1"/>
            <a:r>
              <a:rPr lang="en-US" smtClean="0"/>
              <a:t>If no choices remain, return failure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831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 backtracking algorithm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dirty="0" smtClean="0"/>
              <a:t>To color a map with no more than four colors:</a:t>
            </a:r>
          </a:p>
          <a:p>
            <a:pPr lvl="1" eaLnBrk="1" hangingPunct="1"/>
            <a:r>
              <a:rPr lang="en-US" dirty="0" smtClean="0"/>
              <a:t>color(Country n):</a:t>
            </a:r>
          </a:p>
          <a:p>
            <a:pPr lvl="2" eaLnBrk="1" hangingPunct="1"/>
            <a:r>
              <a:rPr lang="en-US" dirty="0" smtClean="0"/>
              <a:t>If all countries have been colored (n &gt; number of countries) return success; otherwise,</a:t>
            </a:r>
          </a:p>
          <a:p>
            <a:pPr lvl="2" eaLnBrk="1" hangingPunct="1"/>
            <a:r>
              <a:rPr lang="en-US" dirty="0" smtClean="0"/>
              <a:t>For each color c of four colors,</a:t>
            </a:r>
          </a:p>
          <a:p>
            <a:pPr lvl="3" eaLnBrk="1" hangingPunct="1"/>
            <a:r>
              <a:rPr lang="en-US" sz="2400" dirty="0" smtClean="0"/>
              <a:t>If country n is not adjacent to a country that has been colored c</a:t>
            </a:r>
          </a:p>
          <a:p>
            <a:pPr lvl="4" eaLnBrk="1" hangingPunct="1"/>
            <a:r>
              <a:rPr lang="en-US" sz="2000" dirty="0" smtClean="0"/>
              <a:t>Color country n with color c</a:t>
            </a:r>
          </a:p>
          <a:p>
            <a:pPr lvl="4" eaLnBrk="1" hangingPunct="1"/>
            <a:r>
              <a:rPr lang="en-US" sz="2000" dirty="0" smtClean="0"/>
              <a:t>recursively color country n+1</a:t>
            </a:r>
          </a:p>
          <a:p>
            <a:pPr lvl="4" eaLnBrk="1" hangingPunct="1"/>
            <a:r>
              <a:rPr lang="en-US" sz="2000" dirty="0" smtClean="0"/>
              <a:t>If successful, return success</a:t>
            </a:r>
          </a:p>
          <a:p>
            <a:pPr lvl="2" eaLnBrk="1" hangingPunct="1"/>
            <a:r>
              <a:rPr lang="en-US" dirty="0" smtClean="0"/>
              <a:t>If loop exits, return failure.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912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244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245" name="Rectangle 4"/>
          <p:cNvSpPr>
            <a:spLocks noGrp="1" noChangeArrowheads="1"/>
          </p:cNvSpPr>
          <p:nvPr>
            <p:ph type="title"/>
          </p:nvPr>
        </p:nvSpPr>
        <p:spPr>
          <a:xfrm>
            <a:off x="1295400" y="304800"/>
            <a:ext cx="7716838" cy="8382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/>
          <a:lstStyle/>
          <a:p>
            <a:pPr eaLnBrk="1" hangingPunct="1"/>
            <a:r>
              <a:rPr lang="en-US" smtClean="0"/>
              <a:t>Divide and Conquer</a:t>
            </a:r>
          </a:p>
        </p:txBody>
      </p:sp>
      <p:sp>
        <p:nvSpPr>
          <p:cNvPr id="10246" name="Rectangle 5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normAutofit lnSpcReduction="10000"/>
          </a:bodyPr>
          <a:lstStyle/>
          <a:p>
            <a:pPr marL="533400" indent="-533400" eaLnBrk="1" hangingPunct="1"/>
            <a:r>
              <a:rPr lang="en-US" dirty="0" smtClean="0"/>
              <a:t>A </a:t>
            </a:r>
            <a:r>
              <a:rPr lang="en-US" dirty="0" smtClean="0">
                <a:solidFill>
                  <a:schemeClr val="tx2"/>
                </a:solidFill>
              </a:rPr>
              <a:t>divide and conquer algorithm</a:t>
            </a:r>
            <a:r>
              <a:rPr lang="en-US" dirty="0" smtClean="0"/>
              <a:t> consists of two parts:</a:t>
            </a:r>
          </a:p>
          <a:p>
            <a:pPr marL="914400" lvl="1" indent="-266700" eaLnBrk="1" hangingPunct="1"/>
            <a:r>
              <a:rPr lang="en-US" dirty="0" smtClean="0"/>
              <a:t>Divide the problem into smaller </a:t>
            </a:r>
            <a:r>
              <a:rPr lang="en-US" dirty="0" err="1" smtClean="0"/>
              <a:t>subproblems</a:t>
            </a:r>
            <a:r>
              <a:rPr lang="en-US" dirty="0" smtClean="0"/>
              <a:t> of the same type, and solve these </a:t>
            </a:r>
            <a:r>
              <a:rPr lang="en-US" dirty="0" err="1" smtClean="0"/>
              <a:t>subproblems</a:t>
            </a:r>
            <a:r>
              <a:rPr lang="en-US" dirty="0" smtClean="0"/>
              <a:t> recursively</a:t>
            </a:r>
          </a:p>
          <a:p>
            <a:pPr marL="914400" lvl="1" indent="-266700" eaLnBrk="1" hangingPunct="1"/>
            <a:r>
              <a:rPr lang="en-US" dirty="0" smtClean="0"/>
              <a:t>Combine the solutions to the </a:t>
            </a:r>
            <a:r>
              <a:rPr lang="en-US" dirty="0" err="1" smtClean="0"/>
              <a:t>subproblems</a:t>
            </a:r>
            <a:r>
              <a:rPr lang="en-US" dirty="0" smtClean="0"/>
              <a:t> into a solution to the original problem</a:t>
            </a:r>
          </a:p>
          <a:p>
            <a:pPr marL="533400" indent="-533400" eaLnBrk="1" hangingPunct="1"/>
            <a:r>
              <a:rPr lang="en-US" dirty="0" smtClean="0"/>
              <a:t>Traditionally, an algorithm is only called “divide and conquer” if it contains at least two recursive calls.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35558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431</TotalTime>
  <Words>3261</Words>
  <Application>Microsoft Office PowerPoint</Application>
  <PresentationFormat>On-screen Show (4:3)</PresentationFormat>
  <Paragraphs>420</Paragraphs>
  <Slides>51</Slides>
  <Notes>19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2" baseType="lpstr">
      <vt:lpstr>Office Theme</vt:lpstr>
      <vt:lpstr>Types of Algorithms and Dynamic Programming</vt:lpstr>
      <vt:lpstr>Algorithm classification</vt:lpstr>
      <vt:lpstr>A short list of categories</vt:lpstr>
      <vt:lpstr>Simple recursive algorithms - I</vt:lpstr>
      <vt:lpstr>Example recursive algorithms</vt:lpstr>
      <vt:lpstr>Example recursive algorithms Contd..</vt:lpstr>
      <vt:lpstr>Backtracking algorithms</vt:lpstr>
      <vt:lpstr>Example backtracking algorithm</vt:lpstr>
      <vt:lpstr>Divide and Conquer</vt:lpstr>
      <vt:lpstr>Examples</vt:lpstr>
      <vt:lpstr>Binary tree lookup</vt:lpstr>
      <vt:lpstr>Fibonacci numbers</vt:lpstr>
      <vt:lpstr>PowerPoint Presentation</vt:lpstr>
      <vt:lpstr>Dynamic programming algorithms</vt:lpstr>
      <vt:lpstr>Dynamic programming algorithms Contd…</vt:lpstr>
      <vt:lpstr>Fibonacci numbers again</vt:lpstr>
      <vt:lpstr>Greedy algorithms</vt:lpstr>
      <vt:lpstr>Example: Counting money</vt:lpstr>
      <vt:lpstr>A failure of the greedy algorithm</vt:lpstr>
      <vt:lpstr>Branch and bound algorithms</vt:lpstr>
      <vt:lpstr>Example branch and bound algorithm</vt:lpstr>
      <vt:lpstr>Brute force algorithm</vt:lpstr>
      <vt:lpstr>Improving brute force algorithms</vt:lpstr>
      <vt:lpstr>Randomized algorithms</vt:lpstr>
      <vt:lpstr>Algorithm types – Dynamic Programming Algorithms</vt:lpstr>
      <vt:lpstr>Counting coins</vt:lpstr>
      <vt:lpstr>Coin set for examples</vt:lpstr>
      <vt:lpstr>A simple solution</vt:lpstr>
      <vt:lpstr>Simple code for the coin problem</vt:lpstr>
      <vt:lpstr>makeChange1, part 1</vt:lpstr>
      <vt:lpstr>makeChange1, part 2</vt:lpstr>
      <vt:lpstr>Another solution</vt:lpstr>
      <vt:lpstr>A dynamic programming solution</vt:lpstr>
      <vt:lpstr>Example</vt:lpstr>
      <vt:lpstr>makeChange2</vt:lpstr>
      <vt:lpstr>solveFor2, part 1</vt:lpstr>
      <vt:lpstr>solveFor2, part 2</vt:lpstr>
      <vt:lpstr>How good is the algorithm?</vt:lpstr>
      <vt:lpstr>Comparison with divide-and-conquer</vt:lpstr>
      <vt:lpstr>Example 2: Binomial Coefficients</vt:lpstr>
      <vt:lpstr>Solution by dynamic programming</vt:lpstr>
      <vt:lpstr>The algorithm in Java</vt:lpstr>
      <vt:lpstr>The principle of optimality - I</vt:lpstr>
      <vt:lpstr>The principle of optimality - II</vt:lpstr>
      <vt:lpstr>The principle of optimality – II Contd..</vt:lpstr>
      <vt:lpstr>Longest simple path</vt:lpstr>
      <vt:lpstr>The 0-1 knapsack problem</vt:lpstr>
      <vt:lpstr>The 0-1 knapsack problem Contd..</vt:lpstr>
      <vt:lpstr>Comments</vt:lpstr>
      <vt:lpstr>Comments Contd..</vt:lpstr>
      <vt:lpstr>Conclusions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 of Algorithms</dc:title>
  <dc:creator>Admin</dc:creator>
  <cp:lastModifiedBy>Admin</cp:lastModifiedBy>
  <cp:revision>112</cp:revision>
  <dcterms:created xsi:type="dcterms:W3CDTF">2006-08-16T00:00:00Z</dcterms:created>
  <dcterms:modified xsi:type="dcterms:W3CDTF">2021-02-16T09:58:41Z</dcterms:modified>
</cp:coreProperties>
</file>