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56" r:id="rId4"/>
    <p:sldId id="257" r:id="rId5"/>
    <p:sldId id="258" r:id="rId6"/>
    <p:sldId id="260" r:id="rId7"/>
    <p:sldId id="261" r:id="rId8"/>
    <p:sldId id="262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58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8125-51FA-4C39-AC26-EED600D796B9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373C5-3461-41A8-9CE5-85C02EF8E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049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8125-51FA-4C39-AC26-EED600D796B9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373C5-3461-41A8-9CE5-85C02EF8E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54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8125-51FA-4C39-AC26-EED600D796B9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373C5-3461-41A8-9CE5-85C02EF8E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066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8125-51FA-4C39-AC26-EED600D796B9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373C5-3461-41A8-9CE5-85C02EF8E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885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8125-51FA-4C39-AC26-EED600D796B9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373C5-3461-41A8-9CE5-85C02EF8E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125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8125-51FA-4C39-AC26-EED600D796B9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373C5-3461-41A8-9CE5-85C02EF8E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766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8125-51FA-4C39-AC26-EED600D796B9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373C5-3461-41A8-9CE5-85C02EF8E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118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8125-51FA-4C39-AC26-EED600D796B9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373C5-3461-41A8-9CE5-85C02EF8E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16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8125-51FA-4C39-AC26-EED600D796B9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373C5-3461-41A8-9CE5-85C02EF8E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200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8125-51FA-4C39-AC26-EED600D796B9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373C5-3461-41A8-9CE5-85C02EF8E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948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8125-51FA-4C39-AC26-EED600D796B9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373C5-3461-41A8-9CE5-85C02EF8E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530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B8125-51FA-4C39-AC26-EED600D796B9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373C5-3461-41A8-9CE5-85C02EF8E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178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uterhope.com/jargon/o/os.htm" TargetMode="External"/><Relationship Id="rId7" Type="http://schemas.openxmlformats.org/officeDocument/2006/relationships/hyperlink" Target="https://www.computerhope.com/jargon/t/terminal.htm" TargetMode="External"/><Relationship Id="rId2" Type="http://schemas.openxmlformats.org/officeDocument/2006/relationships/hyperlink" Target="https://www.computerhope.com/jargon/f/file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mputerhope.com/jargon/i/integer.htm" TargetMode="External"/><Relationship Id="rId5" Type="http://schemas.openxmlformats.org/officeDocument/2006/relationships/hyperlink" Target="https://www.computerhope.com/jargon/k/kernel.htm" TargetMode="External"/><Relationship Id="rId4" Type="http://schemas.openxmlformats.org/officeDocument/2006/relationships/hyperlink" Target="https://www.computerhope.com/jargon/n/network-socket.htm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6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20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 Library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 : Text Books,  Lab Assignment 6.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3859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Unix system Interface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0964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9925"/>
            <a:ext cx="8229600" cy="898795"/>
          </a:xfrm>
        </p:spPr>
        <p:txBody>
          <a:bodyPr/>
          <a:lstStyle/>
          <a:p>
            <a:r>
              <a:rPr lang="en-IN" b="1" dirty="0"/>
              <a:t>File Descriptors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836712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A </a:t>
            </a:r>
            <a:r>
              <a:rPr lang="en-US" sz="2000" b="1" dirty="0"/>
              <a:t>file descriptor</a:t>
            </a:r>
            <a:r>
              <a:rPr lang="en-US" sz="2000" dirty="0"/>
              <a:t> is a number that uniquely identifies an open </a:t>
            </a:r>
            <a:r>
              <a:rPr lang="en-US" sz="2000" dirty="0">
                <a:hlinkClick r:id="rId2"/>
              </a:rPr>
              <a:t>file</a:t>
            </a:r>
            <a:r>
              <a:rPr lang="en-US" sz="2000" dirty="0"/>
              <a:t> in a computer's </a:t>
            </a:r>
            <a:r>
              <a:rPr lang="en-US" sz="2000" dirty="0">
                <a:hlinkClick r:id="rId3"/>
              </a:rPr>
              <a:t>operating system</a:t>
            </a:r>
            <a:r>
              <a:rPr lang="en-US" sz="2000" dirty="0"/>
              <a:t>. It describes a data resource, and how that resource may be accessed.</a:t>
            </a:r>
          </a:p>
          <a:p>
            <a:r>
              <a:rPr lang="en-US" sz="2000" dirty="0"/>
              <a:t>When a program asks to open a file — or another data resource, like a </a:t>
            </a:r>
            <a:r>
              <a:rPr lang="en-US" sz="2000" dirty="0">
                <a:hlinkClick r:id="rId4"/>
              </a:rPr>
              <a:t>network socket</a:t>
            </a:r>
            <a:r>
              <a:rPr lang="en-US" sz="2000" dirty="0"/>
              <a:t> — the </a:t>
            </a:r>
            <a:r>
              <a:rPr lang="en-US" sz="2000" dirty="0">
                <a:hlinkClick r:id="rId5"/>
              </a:rPr>
              <a:t>kernel</a:t>
            </a:r>
            <a:r>
              <a:rPr lang="en-US" sz="2000" dirty="0"/>
              <a:t>:</a:t>
            </a:r>
          </a:p>
          <a:p>
            <a:pPr lvl="1"/>
            <a:r>
              <a:rPr lang="en-US" sz="1600" dirty="0"/>
              <a:t>Grants access.</a:t>
            </a:r>
          </a:p>
          <a:p>
            <a:pPr lvl="1"/>
            <a:r>
              <a:rPr lang="en-US" sz="1600" dirty="0"/>
              <a:t>Creates an entry in the global file table.</a:t>
            </a:r>
          </a:p>
          <a:p>
            <a:pPr lvl="1"/>
            <a:r>
              <a:rPr lang="en-US" sz="1600" dirty="0"/>
              <a:t>Provides the software with the location of that entry.</a:t>
            </a:r>
          </a:p>
          <a:p>
            <a:r>
              <a:rPr lang="en-US" sz="2000" dirty="0"/>
              <a:t>The descriptor is identified by a unique non-negative </a:t>
            </a:r>
            <a:r>
              <a:rPr lang="en-US" sz="2000" dirty="0">
                <a:hlinkClick r:id="rId6"/>
              </a:rPr>
              <a:t>integer</a:t>
            </a:r>
            <a:endParaRPr lang="en-US" sz="2000" dirty="0"/>
          </a:p>
          <a:p>
            <a:endParaRPr lang="en-US" sz="2000" dirty="0"/>
          </a:p>
          <a:p>
            <a:endParaRPr lang="en-IN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950143"/>
              </p:ext>
            </p:extLst>
          </p:nvPr>
        </p:nvGraphicFramePr>
        <p:xfrm>
          <a:off x="323528" y="3861048"/>
          <a:ext cx="8208912" cy="2720936"/>
        </p:xfrm>
        <a:graphic>
          <a:graphicData uri="http://schemas.openxmlformats.org/drawingml/2006/table">
            <a:tbl>
              <a:tblPr/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1400" b="0" i="0" dirty="0">
                          <a:solidFill>
                            <a:srgbClr val="FFFFFF"/>
                          </a:solidFill>
                          <a:effectLst/>
                        </a:rPr>
                        <a:t>Name</a:t>
                      </a:r>
                    </a:p>
                  </a:txBody>
                  <a:tcPr marL="69099" marR="69099" marT="34549" marB="34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5CB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i="0">
                          <a:solidFill>
                            <a:srgbClr val="FFFFFF"/>
                          </a:solidFill>
                          <a:effectLst/>
                        </a:rPr>
                        <a:t>File descriptor</a:t>
                      </a:r>
                    </a:p>
                  </a:txBody>
                  <a:tcPr marL="69099" marR="69099" marT="34549" marB="34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5CB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i="0" dirty="0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9099" marR="69099" marT="34549" marB="34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5CB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i="0">
                          <a:solidFill>
                            <a:srgbClr val="FFFFFF"/>
                          </a:solidFill>
                          <a:effectLst/>
                        </a:rPr>
                        <a:t>Abbreviation</a:t>
                      </a:r>
                    </a:p>
                  </a:txBody>
                  <a:tcPr marL="69099" marR="69099" marT="34549" marB="345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5C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76">
                <a:tc>
                  <a:txBody>
                    <a:bodyPr/>
                    <a:lstStyle/>
                    <a:p>
                      <a:pPr fontAlgn="t"/>
                      <a:r>
                        <a:rPr lang="en-IN" sz="1400" b="0" i="0">
                          <a:effectLst/>
                        </a:rPr>
                        <a:t>Standard input</a:t>
                      </a:r>
                    </a:p>
                  </a:txBody>
                  <a:tcPr marL="86373" marR="86373" marT="86373" marB="863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1" i="0" dirty="0">
                          <a:effectLst/>
                        </a:rPr>
                        <a:t>0</a:t>
                      </a:r>
                      <a:endParaRPr lang="en-IN" sz="1400" b="0" i="0" dirty="0">
                        <a:effectLst/>
                      </a:endParaRPr>
                    </a:p>
                  </a:txBody>
                  <a:tcPr marL="86373" marR="86373" marT="86373" marB="863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>
                          <a:effectLst/>
                        </a:rPr>
                        <a:t>The default data stream for input, for example in a command pipeline. In the </a:t>
                      </a:r>
                      <a:r>
                        <a:rPr lang="en-US" sz="1400" b="0" i="0" u="none" strike="noStrike">
                          <a:solidFill>
                            <a:srgbClr val="2C87F0"/>
                          </a:solidFill>
                          <a:effectLst/>
                          <a:hlinkClick r:id="rId7"/>
                        </a:rPr>
                        <a:t>terminal</a:t>
                      </a:r>
                      <a:r>
                        <a:rPr lang="en-US" sz="1400" b="0" i="0">
                          <a:effectLst/>
                        </a:rPr>
                        <a:t>, this defaults to keyboard input from the user.</a:t>
                      </a:r>
                    </a:p>
                  </a:txBody>
                  <a:tcPr marL="86373" marR="86373" marT="86373" marB="863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1" i="0">
                          <a:effectLst/>
                        </a:rPr>
                        <a:t>stdin</a:t>
                      </a:r>
                      <a:endParaRPr lang="en-IN" sz="1400" b="0" i="0">
                        <a:effectLst/>
                      </a:endParaRPr>
                    </a:p>
                  </a:txBody>
                  <a:tcPr marL="86373" marR="86373" marT="86373" marB="863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976">
                <a:tc>
                  <a:txBody>
                    <a:bodyPr/>
                    <a:lstStyle/>
                    <a:p>
                      <a:pPr fontAlgn="t"/>
                      <a:r>
                        <a:rPr lang="en-IN" sz="1400" b="0" i="0">
                          <a:effectLst/>
                        </a:rPr>
                        <a:t>Standard output</a:t>
                      </a:r>
                    </a:p>
                  </a:txBody>
                  <a:tcPr marL="86373" marR="86373" marT="86373" marB="863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1" i="0" dirty="0">
                          <a:effectLst/>
                        </a:rPr>
                        <a:t>1</a:t>
                      </a:r>
                      <a:endParaRPr lang="en-IN" sz="1400" b="0" i="0" dirty="0">
                        <a:effectLst/>
                      </a:endParaRPr>
                    </a:p>
                  </a:txBody>
                  <a:tcPr marL="86373" marR="86373" marT="86373" marB="863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>
                          <a:effectLst/>
                        </a:rPr>
                        <a:t>The default data stream for output, for example when a command prints text. In the terminal, this defaults to the user's screen.</a:t>
                      </a:r>
                    </a:p>
                  </a:txBody>
                  <a:tcPr marL="86373" marR="86373" marT="86373" marB="863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1" i="0">
                          <a:effectLst/>
                        </a:rPr>
                        <a:t>stdout</a:t>
                      </a:r>
                      <a:endParaRPr lang="en-IN" sz="1400" b="0" i="0">
                        <a:effectLst/>
                      </a:endParaRPr>
                    </a:p>
                  </a:txBody>
                  <a:tcPr marL="86373" marR="86373" marT="86373" marB="863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900">
                <a:tc>
                  <a:txBody>
                    <a:bodyPr/>
                    <a:lstStyle/>
                    <a:p>
                      <a:pPr fontAlgn="t"/>
                      <a:r>
                        <a:rPr lang="en-IN" sz="1400" b="0" i="0">
                          <a:effectLst/>
                        </a:rPr>
                        <a:t>Standard error</a:t>
                      </a:r>
                    </a:p>
                  </a:txBody>
                  <a:tcPr marL="86373" marR="86373" marT="86373" marB="863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b="1" i="0">
                          <a:effectLst/>
                        </a:rPr>
                        <a:t>2</a:t>
                      </a:r>
                      <a:endParaRPr lang="en-IN" sz="1400" b="0" i="0">
                        <a:effectLst/>
                      </a:endParaRPr>
                    </a:p>
                  </a:txBody>
                  <a:tcPr marL="86373" marR="86373" marT="86373" marB="863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 dirty="0">
                          <a:effectLst/>
                        </a:rPr>
                        <a:t>The default data stream for output that relates to an error occurring. In the terminal, this defaults to the user's screen.</a:t>
                      </a:r>
                    </a:p>
                  </a:txBody>
                  <a:tcPr marL="86373" marR="86373" marT="86373" marB="863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b="1" i="0" dirty="0" err="1">
                          <a:effectLst/>
                        </a:rPr>
                        <a:t>stderr</a:t>
                      </a:r>
                      <a:endParaRPr lang="en-IN" sz="1400" b="0" i="0" dirty="0">
                        <a:effectLst/>
                      </a:endParaRPr>
                    </a:p>
                  </a:txBody>
                  <a:tcPr marL="86373" marR="86373" marT="86373" marB="8637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8615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and Write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n_read</a:t>
            </a:r>
            <a:r>
              <a:rPr lang="en-US" dirty="0"/>
              <a:t> = read(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fd</a:t>
            </a:r>
            <a:r>
              <a:rPr lang="en-US" dirty="0"/>
              <a:t>, char *</a:t>
            </a:r>
            <a:r>
              <a:rPr lang="en-US" dirty="0" err="1"/>
              <a:t>buf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n)</a:t>
            </a:r>
          </a:p>
          <a:p>
            <a:r>
              <a:rPr lang="en-US" dirty="0" err="1"/>
              <a:t>Int</a:t>
            </a:r>
            <a:r>
              <a:rPr lang="en-US" dirty="0"/>
              <a:t> n-written=write(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fd</a:t>
            </a:r>
            <a:r>
              <a:rPr lang="en-US" dirty="0"/>
              <a:t>, char *</a:t>
            </a:r>
            <a:r>
              <a:rPr lang="en-US" dirty="0" err="1"/>
              <a:t>buf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n)</a:t>
            </a:r>
          </a:p>
          <a:p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140968"/>
            <a:ext cx="7369924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5867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1143000"/>
          </a:xfrm>
        </p:spPr>
        <p:txBody>
          <a:bodyPr/>
          <a:lstStyle/>
          <a:p>
            <a:r>
              <a:rPr lang="en-US" dirty="0" err="1"/>
              <a:t>getchar</a:t>
            </a:r>
            <a:r>
              <a:rPr lang="en-US" dirty="0"/>
              <a:t>()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32856"/>
            <a:ext cx="7685729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3197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open()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1484784"/>
            <a:ext cx="5803087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212976"/>
            <a:ext cx="5394885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045558"/>
            <a:ext cx="6265724" cy="799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5077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create()</a:t>
            </a:r>
            <a:endParaRPr lang="en-IN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1700808"/>
            <a:ext cx="6284335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1209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Book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Brian W. Kernighan and Dennis Ritchie, “The C Programming Language”, Pearson Education India; 2</a:t>
            </a:r>
            <a:r>
              <a:rPr lang="en-US" baseline="30000" dirty="0"/>
              <a:t>nd</a:t>
            </a:r>
            <a:r>
              <a:rPr lang="en-US" dirty="0"/>
              <a:t> Edition. ISBN: 978-9332549449. 2015.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5730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268</Words>
  <Application>Microsoft Office PowerPoint</Application>
  <PresentationFormat>On-screen Show (4:3)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Module 6</vt:lpstr>
      <vt:lpstr>Standard Library functions</vt:lpstr>
      <vt:lpstr>Unix system Interface</vt:lpstr>
      <vt:lpstr>File Descriptors</vt:lpstr>
      <vt:lpstr>Read and Write</vt:lpstr>
      <vt:lpstr>getchar()</vt:lpstr>
      <vt:lpstr>open()</vt:lpstr>
      <vt:lpstr>create()</vt:lpstr>
      <vt:lpstr>Text Book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system Interface</dc:title>
  <dc:creator>Admin</dc:creator>
  <cp:lastModifiedBy>Prashanth Singaravelan</cp:lastModifiedBy>
  <cp:revision>5</cp:revision>
  <dcterms:created xsi:type="dcterms:W3CDTF">2021-06-06T15:30:53Z</dcterms:created>
  <dcterms:modified xsi:type="dcterms:W3CDTF">2021-06-13T03:31:33Z</dcterms:modified>
</cp:coreProperties>
</file>