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90" r:id="rId3"/>
    <p:sldId id="294" r:id="rId4"/>
    <p:sldId id="295" r:id="rId5"/>
    <p:sldId id="278" r:id="rId6"/>
    <p:sldId id="279" r:id="rId7"/>
    <p:sldId id="296" r:id="rId8"/>
    <p:sldId id="291" r:id="rId9"/>
    <p:sldId id="282" r:id="rId10"/>
    <p:sldId id="283" r:id="rId11"/>
    <p:sldId id="284" r:id="rId12"/>
    <p:sldId id="286" r:id="rId13"/>
    <p:sldId id="272" r:id="rId14"/>
    <p:sldId id="273" r:id="rId15"/>
    <p:sldId id="274" r:id="rId16"/>
    <p:sldId id="275" r:id="rId17"/>
    <p:sldId id="276" r:id="rId18"/>
    <p:sldId id="298" r:id="rId19"/>
    <p:sldId id="299" r:id="rId20"/>
    <p:sldId id="297" r:id="rId21"/>
    <p:sldId id="292" r:id="rId22"/>
    <p:sldId id="293" r:id="rId23"/>
    <p:sldId id="277" r:id="rId24"/>
  </p:sldIdLst>
  <p:sldSz cx="10058400" cy="7772400"/>
  <p:notesSz cx="10058400" cy="7772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61" autoAdjust="0"/>
  </p:normalViewPr>
  <p:slideViewPr>
    <p:cSldViewPr>
      <p:cViewPr>
        <p:scale>
          <a:sx n="68" d="100"/>
          <a:sy n="68" d="100"/>
        </p:scale>
        <p:origin x="-117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noAutofit/>
          </a:bodyPr>
          <a:lstStyle/>
          <a:p>
            <a:endParaRPr/>
          </a:p>
        </p:txBody>
      </p:sp>
      <p:sp>
        <p:nvSpPr>
          <p:cNvPr id="6" name="Holder 6"/>
          <p:cNvSpPr>
            <a:spLocks noGrp="1"/>
          </p:cNvSpPr>
          <p:nvPr>
            <p:ph type="sldNum" sz="quarter" idx="7"/>
          </p:nvPr>
        </p:nvSpPr>
        <p:spPr>
          <a:xfrm>
            <a:off x="9220200" y="7162800"/>
            <a:ext cx="457200" cy="381000"/>
          </a:xfrm>
        </p:spPr>
        <p:txBody>
          <a:bodyPr lIns="0" tIns="0" rIns="0" bIns="0"/>
          <a:lstStyle/>
          <a:p>
            <a:pPr marL="25400">
              <a:lnSpc>
                <a:spcPct val="100000"/>
              </a:lnSpc>
            </a:pPr>
            <a:fld id="{81D60167-4931-47E6-BA6A-407CBD079E47}" type="slidenum">
              <a:rPr sz="1200" dirty="0" smtClean="0">
                <a:latin typeface="Times New Roman"/>
                <a:cs typeface="Times New Roman"/>
              </a:rPr>
              <a:pPr marL="25400">
                <a:lnSpc>
                  <a:spcPct val="100000"/>
                </a:lnSpc>
              </a:pPr>
              <a:t>‹#›</a:t>
            </a:fld>
            <a:endParaRPr sz="1200">
              <a:latin typeface="Times New Roman"/>
              <a:cs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6" name="Holder 6"/>
          <p:cNvSpPr>
            <a:spLocks noGrp="1"/>
          </p:cNvSpPr>
          <p:nvPr>
            <p:ph type="sldNum" sz="quarter" idx="7"/>
          </p:nvPr>
        </p:nvSpPr>
        <p:spPr/>
        <p:txBody>
          <a:bodyPr lIns="0" tIns="0" rIns="0" bIns="0"/>
          <a:lstStyle/>
          <a:p>
            <a:pPr marL="25400">
              <a:lnSpc>
                <a:spcPct val="100000"/>
              </a:lnSpc>
            </a:pPr>
            <a:fld id="{81D60167-4931-47E6-BA6A-407CBD079E47}" type="slidenum">
              <a:rPr sz="1200" dirty="0" smtClean="0">
                <a:latin typeface="Times New Roman"/>
                <a:cs typeface="Times New Roman"/>
              </a:rPr>
              <a:pPr marL="25400">
                <a:lnSpc>
                  <a:spcPct val="100000"/>
                </a:lnSpc>
              </a:pPr>
              <a:t>‹#›</a:t>
            </a:fld>
            <a:endParaRPr sz="1200">
              <a:latin typeface="Times New Roman"/>
              <a:cs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noAutofit/>
          </a:bodyPr>
          <a:lstStyle/>
          <a:p>
            <a:endParaRPr/>
          </a:p>
        </p:txBody>
      </p:sp>
      <p:sp>
        <p:nvSpPr>
          <p:cNvPr id="7" name="Holder 7"/>
          <p:cNvSpPr>
            <a:spLocks noGrp="1"/>
          </p:cNvSpPr>
          <p:nvPr>
            <p:ph type="sldNum" sz="quarter" idx="7"/>
          </p:nvPr>
        </p:nvSpPr>
        <p:spPr/>
        <p:txBody>
          <a:bodyPr lIns="0" tIns="0" rIns="0" bIns="0"/>
          <a:lstStyle/>
          <a:p>
            <a:pPr marL="25400">
              <a:lnSpc>
                <a:spcPct val="100000"/>
              </a:lnSpc>
            </a:pPr>
            <a:fld id="{81D60167-4931-47E6-BA6A-407CBD079E47}" type="slidenum">
              <a:rPr sz="1200" dirty="0" smtClean="0">
                <a:latin typeface="Times New Roman"/>
                <a:cs typeface="Times New Roman"/>
              </a:rPr>
              <a:pPr marL="25400">
                <a:lnSpc>
                  <a:spcPct val="100000"/>
                </a:lnSpc>
              </a:pPr>
              <a:t>‹#›</a:t>
            </a:fld>
            <a:endParaRPr sz="1200">
              <a:latin typeface="Times New Roman"/>
              <a:cs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5" name="Holder 5"/>
          <p:cNvSpPr>
            <a:spLocks noGrp="1"/>
          </p:cNvSpPr>
          <p:nvPr>
            <p:ph type="sldNum" sz="quarter" idx="7"/>
          </p:nvPr>
        </p:nvSpPr>
        <p:spPr/>
        <p:txBody>
          <a:bodyPr lIns="0" tIns="0" rIns="0" bIns="0"/>
          <a:lstStyle/>
          <a:p>
            <a:pPr marL="25400">
              <a:lnSpc>
                <a:spcPct val="100000"/>
              </a:lnSpc>
            </a:pPr>
            <a:fld id="{81D60167-4931-47E6-BA6A-407CBD079E47}" type="slidenum">
              <a:rPr sz="1200" dirty="0" smtClean="0">
                <a:latin typeface="Times New Roman"/>
                <a:cs typeface="Times New Roman"/>
              </a:rPr>
              <a:pPr marL="25400">
                <a:lnSpc>
                  <a:spcPct val="100000"/>
                </a:lnSpc>
              </a:pPr>
              <a:t>‹#›</a:t>
            </a:fld>
            <a:endParaRPr sz="1200">
              <a:latin typeface="Times New Roman"/>
              <a:cs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4" name="Holder 4"/>
          <p:cNvSpPr>
            <a:spLocks noGrp="1"/>
          </p:cNvSpPr>
          <p:nvPr>
            <p:ph type="sldNum" sz="quarter" idx="7"/>
          </p:nvPr>
        </p:nvSpPr>
        <p:spPr/>
        <p:txBody>
          <a:bodyPr lIns="0" tIns="0" rIns="0" bIns="0"/>
          <a:lstStyle/>
          <a:p>
            <a:pPr marL="25400">
              <a:lnSpc>
                <a:spcPct val="100000"/>
              </a:lnSpc>
            </a:pPr>
            <a:fld id="{81D60167-4931-47E6-BA6A-407CBD079E47}" type="slidenum">
              <a:rPr sz="1200" dirty="0" smtClean="0">
                <a:latin typeface="Times New Roman"/>
                <a:cs typeface="Times New Roman"/>
              </a:rPr>
              <a:pPr marL="25400">
                <a:lnSpc>
                  <a:spcPct val="100000"/>
                </a:lnSpc>
              </a:pPr>
              <a:t>‹#›</a:t>
            </a:fld>
            <a:endParaRPr sz="1200">
              <a:latin typeface="Times New Roman"/>
              <a:cs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2920" y="310896"/>
            <a:ext cx="9052560" cy="1243584"/>
          </a:xfrm>
          <a:prstGeom prst="rect">
            <a:avLst/>
          </a:prstGeom>
        </p:spPr>
        <p:txBody>
          <a:bodyPr wrap="square" lIns="0" tIns="0" rIns="0" bIns="0">
            <a:noAutofit/>
          </a:bodyPr>
          <a:lstStyle/>
          <a:p>
            <a:endParaRPr/>
          </a:p>
        </p:txBody>
      </p:sp>
      <p:sp>
        <p:nvSpPr>
          <p:cNvPr id="3" name="Holder 3"/>
          <p:cNvSpPr>
            <a:spLocks noGrp="1"/>
          </p:cNvSpPr>
          <p:nvPr>
            <p:ph type="body" idx="1"/>
          </p:nvPr>
        </p:nvSpPr>
        <p:spPr>
          <a:xfrm>
            <a:off x="502920" y="1787652"/>
            <a:ext cx="9052560" cy="5129784"/>
          </a:xfrm>
          <a:prstGeom prst="rect">
            <a:avLst/>
          </a:prstGeom>
        </p:spPr>
        <p:txBody>
          <a:bodyPr wrap="square" lIns="0" tIns="0" rIns="0" bIns="0">
            <a:noAutofit/>
          </a:bodyPr>
          <a:lstStyle/>
          <a:p>
            <a:endParaRPr/>
          </a:p>
        </p:txBody>
      </p:sp>
      <p:sp>
        <p:nvSpPr>
          <p:cNvPr id="6" name="Holder 6"/>
          <p:cNvSpPr>
            <a:spLocks noGrp="1"/>
          </p:cNvSpPr>
          <p:nvPr>
            <p:ph type="sldNum" sz="quarter" idx="7"/>
          </p:nvPr>
        </p:nvSpPr>
        <p:spPr>
          <a:xfrm>
            <a:off x="9220200" y="7162800"/>
            <a:ext cx="373821" cy="353762"/>
          </a:xfrm>
          <a:prstGeom prst="rect">
            <a:avLst/>
          </a:prstGeom>
        </p:spPr>
        <p:txBody>
          <a:bodyPr wrap="square" lIns="0" tIns="0" rIns="0" bIns="0">
            <a:noAutofit/>
          </a:bodyPr>
          <a:lstStyle/>
          <a:p>
            <a:pPr marL="25400">
              <a:lnSpc>
                <a:spcPct val="100000"/>
              </a:lnSpc>
            </a:pPr>
            <a:fld id="{81D60167-4931-47E6-BA6A-407CBD079E47}" type="slidenum">
              <a:rPr sz="1200" dirty="0" smtClean="0">
                <a:latin typeface="Times New Roman"/>
                <a:cs typeface="Times New Roman"/>
              </a:rPr>
              <a:pPr marL="25400">
                <a:lnSpc>
                  <a:spcPct val="100000"/>
                </a:lnSpc>
              </a:pPr>
              <a:t>‹#›</a:t>
            </a:fld>
            <a:endParaRPr sz="1200">
              <a:latin typeface="Times New Roman"/>
              <a:cs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3581400"/>
            <a:ext cx="8382000" cy="1002519"/>
          </a:xfrm>
          <a:prstGeom prst="rect">
            <a:avLst/>
          </a:prstGeom>
        </p:spPr>
        <p:txBody>
          <a:bodyPr wrap="square">
            <a:spAutoFit/>
          </a:bodyPr>
          <a:lstStyle/>
          <a:p>
            <a:pPr marL="76835" algn="ctr">
              <a:lnSpc>
                <a:spcPct val="120000"/>
              </a:lnSpc>
            </a:pPr>
            <a:r>
              <a:rPr lang="en-US" sz="5400" b="1" dirty="0" smtClean="0">
                <a:solidFill>
                  <a:srgbClr val="C00000"/>
                </a:solidFill>
                <a:effectLst>
                  <a:innerShdw blurRad="114300">
                    <a:prstClr val="black"/>
                  </a:innerShdw>
                </a:effectLst>
                <a:latin typeface="Times New Roman"/>
                <a:cs typeface="Times New Roman"/>
              </a:rPr>
              <a:t>Transmission Modes</a:t>
            </a:r>
            <a:endParaRPr lang="en-US" sz="5400" dirty="0">
              <a:solidFill>
                <a:srgbClr val="C00000"/>
              </a:solidFill>
              <a:effectLst>
                <a:innerShdw blurRad="114300">
                  <a:prstClr val="black"/>
                </a:innerShdw>
              </a:effectLst>
              <a:latin typeface="Times New Roman"/>
              <a:cs typeface="Times New Roman"/>
            </a:endParaRPr>
          </a:p>
        </p:txBody>
      </p:sp>
    </p:spTree>
    <p:extLst>
      <p:ext uri="{BB962C8B-B14F-4D97-AF65-F5344CB8AC3E}">
        <p14:creationId xmlns:p14="http://schemas.microsoft.com/office/powerpoint/2010/main" val="3916293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xfrm>
            <a:off x="304800" y="152400"/>
            <a:ext cx="8549640" cy="690880"/>
          </a:xfrm>
        </p:spPr>
        <p:txBody>
          <a:bodyPr/>
          <a:lstStyle/>
          <a:p>
            <a:pPr eaLnBrk="1" hangingPunct="1"/>
            <a:r>
              <a:rPr lang="en-US" b="1" dirty="0" smtClean="0">
                <a:solidFill>
                  <a:srgbClr val="C00000"/>
                </a:solidFill>
              </a:rPr>
              <a:t>Asynchronous transmission</a:t>
            </a:r>
          </a:p>
        </p:txBody>
      </p:sp>
      <p:pic>
        <p:nvPicPr>
          <p:cNvPr id="8195" name="Picture 1027" descr="C:\sanchita\cis454\im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020" y="2331720"/>
            <a:ext cx="8130540" cy="292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1118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28600"/>
            <a:ext cx="7376160" cy="690880"/>
          </a:xfrm>
        </p:spPr>
        <p:txBody>
          <a:bodyPr/>
          <a:lstStyle/>
          <a:p>
            <a:pPr eaLnBrk="1" hangingPunct="1"/>
            <a:r>
              <a:rPr lang="en-US" b="1" smtClean="0">
                <a:solidFill>
                  <a:srgbClr val="C00000"/>
                </a:solidFill>
              </a:rPr>
              <a:t>Asynchronous Transmission</a:t>
            </a:r>
          </a:p>
        </p:txBody>
      </p:sp>
      <p:sp>
        <p:nvSpPr>
          <p:cNvPr id="9219" name="Rectangle 3"/>
          <p:cNvSpPr>
            <a:spLocks noChangeArrowheads="1"/>
          </p:cNvSpPr>
          <p:nvPr/>
        </p:nvSpPr>
        <p:spPr bwMode="auto">
          <a:xfrm>
            <a:off x="1257300" y="1554480"/>
            <a:ext cx="7543800" cy="5458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p>
            <a:pPr eaLnBrk="0" hangingPunct="0">
              <a:spcBef>
                <a:spcPct val="50000"/>
              </a:spcBef>
            </a:pPr>
            <a:r>
              <a:rPr lang="en-US" sz="2400" i="1" dirty="0"/>
              <a:t>Start and Stop Bit Framing</a:t>
            </a:r>
            <a:r>
              <a:rPr lang="en-US" sz="2400" dirty="0"/>
              <a:t> </a:t>
            </a:r>
          </a:p>
          <a:p>
            <a:pPr algn="just" eaLnBrk="0" hangingPunct="0">
              <a:spcBef>
                <a:spcPct val="50000"/>
              </a:spcBef>
            </a:pPr>
            <a:r>
              <a:rPr lang="en-US" sz="2400" dirty="0"/>
              <a:t>The clocks of the transmitter and the receiver are not continually synchronized. But the receiver needs to know when the character begins and ends. For this reason, the character's bit string is framed with start and stop bits. </a:t>
            </a:r>
            <a:endParaRPr lang="en-US" sz="2400" dirty="0" smtClean="0"/>
          </a:p>
          <a:p>
            <a:pPr algn="just" eaLnBrk="0" hangingPunct="0">
              <a:spcBef>
                <a:spcPct val="50000"/>
              </a:spcBef>
            </a:pPr>
            <a:r>
              <a:rPr lang="en-US" sz="2400" dirty="0" smtClean="0"/>
              <a:t>The </a:t>
            </a:r>
            <a:r>
              <a:rPr lang="en-US" sz="2400" dirty="0"/>
              <a:t>start bit reset the receiver's clock so that it matches the transmitter's. </a:t>
            </a:r>
            <a:endParaRPr lang="en-US" sz="2400" dirty="0" smtClean="0"/>
          </a:p>
          <a:p>
            <a:pPr algn="just" eaLnBrk="0" hangingPunct="0">
              <a:spcBef>
                <a:spcPct val="50000"/>
              </a:spcBef>
            </a:pPr>
            <a:r>
              <a:rPr lang="en-US" sz="2400" dirty="0" smtClean="0"/>
              <a:t>The </a:t>
            </a:r>
            <a:r>
              <a:rPr lang="en-US" sz="2400" dirty="0"/>
              <a:t>clock only needs to be accurate enough to stay in sync for the next 8 to 11 ticks. </a:t>
            </a:r>
            <a:endParaRPr lang="en-US" sz="2400" dirty="0" smtClean="0"/>
          </a:p>
          <a:p>
            <a:pPr algn="just" eaLnBrk="0" hangingPunct="0">
              <a:spcBef>
                <a:spcPct val="50000"/>
              </a:spcBef>
            </a:pPr>
            <a:r>
              <a:rPr lang="en-US" sz="2400" dirty="0" smtClean="0"/>
              <a:t>At </a:t>
            </a:r>
            <a:r>
              <a:rPr lang="en-US" sz="2400" dirty="0"/>
              <a:t>least one stop bit is added to mark the end of the character and allow recognition of the next start bit. </a:t>
            </a:r>
          </a:p>
          <a:p>
            <a:pPr eaLnBrk="0" hangingPunct="0">
              <a:spcBef>
                <a:spcPct val="50000"/>
              </a:spcBef>
            </a:pPr>
            <a:endParaRPr lang="en-US" sz="2400" dirty="0"/>
          </a:p>
        </p:txBody>
      </p:sp>
    </p:spTree>
    <p:extLst>
      <p:ext uri="{BB962C8B-B14F-4D97-AF65-F5344CB8AC3E}">
        <p14:creationId xmlns:p14="http://schemas.microsoft.com/office/powerpoint/2010/main" val="17987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35280" y="152400"/>
            <a:ext cx="8549640" cy="604520"/>
          </a:xfrm>
        </p:spPr>
        <p:txBody>
          <a:bodyPr/>
          <a:lstStyle/>
          <a:p>
            <a:pPr eaLnBrk="1" hangingPunct="1"/>
            <a:r>
              <a:rPr lang="en-US" b="1" dirty="0" smtClean="0">
                <a:solidFill>
                  <a:srgbClr val="C00000"/>
                </a:solidFill>
              </a:rPr>
              <a:t>Synchronous Transmission</a:t>
            </a:r>
          </a:p>
        </p:txBody>
      </p:sp>
      <p:sp>
        <p:nvSpPr>
          <p:cNvPr id="11267" name="Rectangle 3"/>
          <p:cNvSpPr>
            <a:spLocks noChangeArrowheads="1"/>
          </p:cNvSpPr>
          <p:nvPr/>
        </p:nvSpPr>
        <p:spPr bwMode="auto">
          <a:xfrm>
            <a:off x="335280" y="1295400"/>
            <a:ext cx="9570720" cy="490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1882" tIns="50941" rIns="101882" bIns="50941">
            <a:spAutoFit/>
          </a:bodyPr>
          <a:lstStyle/>
          <a:p>
            <a:pPr algn="just"/>
            <a:r>
              <a:rPr lang="en-US" sz="2400" dirty="0"/>
              <a:t>In some application it is necessary for large blocks of data, such as the contents of a disk file, to be transmitted. Synchronous transmission is more efficient method of transmitting large block of data. The data are usually buffered and transmitted as an entire message or frame. For this reason, clocks on both sides must maintain synchronization during transmission. This is accomplished in one of two ways: </a:t>
            </a:r>
          </a:p>
          <a:p>
            <a:endParaRPr lang="en-US" sz="2400" dirty="0"/>
          </a:p>
          <a:p>
            <a:pPr lvl="1" eaLnBrk="0" hangingPunct="0">
              <a:buFontTx/>
              <a:buAutoNum type="arabicPeriod"/>
            </a:pPr>
            <a:r>
              <a:rPr lang="en-US" sz="2400" dirty="0"/>
              <a:t>   A separate synchronizing signal, a clock, can be constantly    	transmitted </a:t>
            </a:r>
            <a:endParaRPr lang="en-US" sz="2400" dirty="0" smtClean="0"/>
          </a:p>
          <a:p>
            <a:pPr lvl="1" eaLnBrk="0" hangingPunct="0"/>
            <a:endParaRPr lang="en-US" sz="2400" dirty="0"/>
          </a:p>
          <a:p>
            <a:pPr lvl="1" eaLnBrk="0" hangingPunct="0">
              <a:buFontTx/>
              <a:buAutoNum type="arabicPeriod"/>
            </a:pPr>
            <a:r>
              <a:rPr lang="en-US" sz="2400" dirty="0"/>
              <a:t>   Clocking can be included in the data signal </a:t>
            </a:r>
          </a:p>
          <a:p>
            <a:pPr lvl="1" eaLnBrk="0" hangingPunct="0">
              <a:buFontTx/>
              <a:buAutoNum type="arabicPeriod"/>
            </a:pPr>
            <a:endParaRPr lang="en-US" sz="2400" dirty="0"/>
          </a:p>
          <a:p>
            <a:pPr eaLnBrk="0" hangingPunct="0"/>
            <a:endParaRPr lang="en-US" sz="2400" dirty="0"/>
          </a:p>
        </p:txBody>
      </p:sp>
    </p:spTree>
    <p:extLst>
      <p:ext uri="{BB962C8B-B14F-4D97-AF65-F5344CB8AC3E}">
        <p14:creationId xmlns:p14="http://schemas.microsoft.com/office/powerpoint/2010/main" val="1772393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9067800" cy="6771084"/>
          </a:xfrm>
          <a:prstGeom prst="rect">
            <a:avLst/>
          </a:prstGeom>
        </p:spPr>
        <p:txBody>
          <a:bodyPr wrap="square">
            <a:spAutoFit/>
          </a:bodyPr>
          <a:lstStyle/>
          <a:p>
            <a:r>
              <a:rPr lang="en-US" sz="2400" b="1" dirty="0">
                <a:solidFill>
                  <a:srgbClr val="C00000"/>
                </a:solidFill>
                <a:latin typeface="Times New Roman"/>
                <a:cs typeface="Times New Roman"/>
              </a:rPr>
              <a:t>Asynchronous Transmission    </a:t>
            </a:r>
          </a:p>
          <a:p>
            <a:r>
              <a:rPr lang="en-US" sz="2000" dirty="0">
                <a:latin typeface="Times New Roman"/>
                <a:cs typeface="Times New Roman"/>
              </a:rPr>
              <a:t> </a:t>
            </a:r>
          </a:p>
          <a:p>
            <a:r>
              <a:rPr lang="en-US" sz="2000" b="1" i="1" dirty="0">
                <a:latin typeface="Times New Roman"/>
                <a:cs typeface="Times New Roman"/>
              </a:rPr>
              <a:t>Asynchronous</a:t>
            </a:r>
            <a:r>
              <a:rPr lang="en-US" sz="2000" dirty="0">
                <a:latin typeface="Times New Roman"/>
                <a:cs typeface="Times New Roman"/>
              </a:rPr>
              <a:t> transmission allows the physical medium to be idle for an arbitrary amount of time between two transmissions.</a:t>
            </a:r>
          </a:p>
          <a:p>
            <a:r>
              <a:rPr lang="en-US" sz="2000" dirty="0">
                <a:latin typeface="Times New Roman"/>
                <a:cs typeface="Times New Roman"/>
              </a:rPr>
              <a:t> </a:t>
            </a:r>
          </a:p>
          <a:p>
            <a:r>
              <a:rPr lang="en-US" sz="2000" dirty="0">
                <a:latin typeface="Times New Roman"/>
                <a:cs typeface="Times New Roman"/>
              </a:rPr>
              <a:t>It is well-suited to applications that generate data at random time intervals.</a:t>
            </a:r>
          </a:p>
          <a:p>
            <a:r>
              <a:rPr lang="en-US" sz="2000" dirty="0">
                <a:latin typeface="Times New Roman"/>
                <a:cs typeface="Times New Roman"/>
              </a:rPr>
              <a:t> </a:t>
            </a:r>
          </a:p>
          <a:p>
            <a:r>
              <a:rPr lang="en-US" sz="2000" i="1" u="sng" dirty="0">
                <a:latin typeface="Times New Roman"/>
                <a:cs typeface="Times New Roman"/>
              </a:rPr>
              <a:t>For example</a:t>
            </a:r>
            <a:r>
              <a:rPr lang="en-US" sz="2000" i="1" dirty="0">
                <a:latin typeface="Times New Roman"/>
                <a:cs typeface="Times New Roman"/>
              </a:rPr>
              <a:t>:</a:t>
            </a:r>
            <a:endParaRPr lang="en-US" sz="2000" dirty="0">
              <a:latin typeface="Times New Roman"/>
              <a:cs typeface="Times New Roman"/>
            </a:endParaRPr>
          </a:p>
          <a:p>
            <a:pPr marL="1714500" lvl="3" indent="-342900">
              <a:buFont typeface="Arial"/>
              <a:buChar char="•"/>
            </a:pPr>
            <a:r>
              <a:rPr lang="en-US" sz="2000" dirty="0">
                <a:latin typeface="Times New Roman"/>
                <a:cs typeface="Times New Roman"/>
              </a:rPr>
              <a:t>a user typing on a keyboard </a:t>
            </a:r>
          </a:p>
          <a:p>
            <a:pPr marL="1714500" lvl="3" indent="-342900">
              <a:buFont typeface="Arial"/>
              <a:buChar char="•"/>
            </a:pPr>
            <a:r>
              <a:rPr lang="en-US" sz="2000" dirty="0">
                <a:latin typeface="Times New Roman"/>
                <a:cs typeface="Times New Roman"/>
              </a:rPr>
              <a:t>a user that clicks on a hyperlink</a:t>
            </a:r>
          </a:p>
          <a:p>
            <a:r>
              <a:rPr lang="en-US" sz="2000" dirty="0">
                <a:latin typeface="Times New Roman"/>
                <a:cs typeface="Times New Roman"/>
              </a:rPr>
              <a:t> </a:t>
            </a:r>
          </a:p>
          <a:p>
            <a:r>
              <a:rPr lang="en-US" sz="2000" i="1" u="sng" dirty="0">
                <a:latin typeface="Times New Roman"/>
                <a:cs typeface="Times New Roman"/>
              </a:rPr>
              <a:t>Asynchronous disadvantage</a:t>
            </a:r>
            <a:r>
              <a:rPr lang="en-US" sz="2000" i="1" dirty="0">
                <a:latin typeface="Times New Roman"/>
                <a:cs typeface="Times New Roman"/>
              </a:rPr>
              <a:t>:</a:t>
            </a:r>
            <a:r>
              <a:rPr lang="en-US" sz="2000" dirty="0">
                <a:latin typeface="Times New Roman"/>
                <a:cs typeface="Times New Roman"/>
              </a:rPr>
              <a:t> </a:t>
            </a:r>
            <a:endParaRPr lang="en-US" sz="2000" dirty="0" smtClean="0">
              <a:latin typeface="Times New Roman"/>
              <a:cs typeface="Times New Roman"/>
            </a:endParaRPr>
          </a:p>
          <a:p>
            <a:endParaRPr lang="en-US" sz="2000" dirty="0">
              <a:latin typeface="Times New Roman"/>
              <a:cs typeface="Times New Roman"/>
            </a:endParaRPr>
          </a:p>
          <a:p>
            <a:pPr lvl="0"/>
            <a:r>
              <a:rPr lang="en-US" sz="2000" dirty="0">
                <a:latin typeface="Times New Roman"/>
                <a:cs typeface="Times New Roman"/>
              </a:rPr>
              <a:t>While the medium is idle, a receiver cannot know how long the medium will remain idle before more data </a:t>
            </a:r>
            <a:r>
              <a:rPr lang="en-US" sz="2000" dirty="0" smtClean="0">
                <a:latin typeface="Times New Roman"/>
                <a:cs typeface="Times New Roman"/>
              </a:rPr>
              <a:t>arrives.</a:t>
            </a:r>
          </a:p>
          <a:p>
            <a:pPr lvl="0"/>
            <a:endParaRPr lang="en-US" sz="2000" dirty="0">
              <a:latin typeface="Times New Roman"/>
              <a:cs typeface="Times New Roman"/>
            </a:endParaRPr>
          </a:p>
          <a:p>
            <a:pPr lvl="0">
              <a:spcAft>
                <a:spcPts val="600"/>
              </a:spcAft>
            </a:pPr>
            <a:r>
              <a:rPr lang="en-US" sz="2000" dirty="0">
                <a:latin typeface="Times New Roman"/>
                <a:cs typeface="Times New Roman"/>
              </a:rPr>
              <a:t>Asynchronous technologies usually require the sender to transmit a few extra bits before each data item: </a:t>
            </a:r>
          </a:p>
          <a:p>
            <a:pPr marL="800100" lvl="1" indent="-342900">
              <a:spcAft>
                <a:spcPts val="600"/>
              </a:spcAft>
              <a:buFont typeface="Arial"/>
              <a:buChar char="•"/>
            </a:pPr>
            <a:r>
              <a:rPr lang="en-US" sz="2000" dirty="0">
                <a:latin typeface="Times New Roman"/>
                <a:cs typeface="Times New Roman"/>
              </a:rPr>
              <a:t>to inform the receiver that a data transfer is starting</a:t>
            </a:r>
          </a:p>
          <a:p>
            <a:pPr marL="800100" lvl="1" indent="-342900">
              <a:spcAft>
                <a:spcPts val="600"/>
              </a:spcAft>
              <a:buFont typeface="Arial"/>
              <a:buChar char="•"/>
            </a:pPr>
            <a:r>
              <a:rPr lang="en-US" sz="2000" dirty="0">
                <a:latin typeface="Times New Roman"/>
                <a:cs typeface="Times New Roman"/>
              </a:rPr>
              <a:t>extra bits (preamble or start bits) allow the receiver to synchronize with the incoming signal </a:t>
            </a:r>
          </a:p>
        </p:txBody>
      </p:sp>
    </p:spTree>
    <p:extLst>
      <p:ext uri="{BB962C8B-B14F-4D97-AF65-F5344CB8AC3E}">
        <p14:creationId xmlns:p14="http://schemas.microsoft.com/office/powerpoint/2010/main" val="1335076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9144000" cy="5539979"/>
          </a:xfrm>
          <a:prstGeom prst="rect">
            <a:avLst/>
          </a:prstGeom>
        </p:spPr>
        <p:txBody>
          <a:bodyPr wrap="square">
            <a:spAutoFit/>
          </a:bodyPr>
          <a:lstStyle/>
          <a:p>
            <a:r>
              <a:rPr lang="en-US" sz="2400" b="1" dirty="0">
                <a:solidFill>
                  <a:srgbClr val="C00000"/>
                </a:solidFill>
                <a:latin typeface="Times New Roman"/>
                <a:cs typeface="Times New Roman"/>
              </a:rPr>
              <a:t>Example:</a:t>
            </a:r>
            <a:r>
              <a:rPr lang="en-US" sz="2400" dirty="0">
                <a:solidFill>
                  <a:srgbClr val="C00000"/>
                </a:solidFill>
                <a:latin typeface="Times New Roman"/>
                <a:cs typeface="Times New Roman"/>
              </a:rPr>
              <a:t> </a:t>
            </a:r>
            <a:r>
              <a:rPr lang="en-US" sz="2400" b="1" dirty="0">
                <a:solidFill>
                  <a:srgbClr val="C00000"/>
                </a:solidFill>
                <a:latin typeface="Times New Roman"/>
                <a:cs typeface="Times New Roman"/>
              </a:rPr>
              <a:t>RS-232 Asynchronous Character Transmission    </a:t>
            </a:r>
            <a:endParaRPr lang="en-US" sz="2000" dirty="0">
              <a:solidFill>
                <a:srgbClr val="C00000"/>
              </a:solidFill>
              <a:latin typeface="Times New Roman"/>
              <a:cs typeface="Times New Roman"/>
            </a:endParaRPr>
          </a:p>
          <a:p>
            <a:r>
              <a:rPr lang="en-US" sz="2000" dirty="0">
                <a:latin typeface="Times New Roman"/>
                <a:cs typeface="Times New Roman"/>
              </a:rPr>
              <a:t> </a:t>
            </a:r>
          </a:p>
          <a:p>
            <a:pPr hangingPunct="0"/>
            <a:r>
              <a:rPr lang="en-US" sz="2000" dirty="0">
                <a:latin typeface="Times New Roman"/>
                <a:cs typeface="Times New Roman"/>
              </a:rPr>
              <a:t>Before USB,</a:t>
            </a:r>
            <a:r>
              <a:rPr lang="en-US" sz="2000" b="1" dirty="0">
                <a:latin typeface="Times New Roman"/>
                <a:cs typeface="Times New Roman"/>
              </a:rPr>
              <a:t> RS-232-C</a:t>
            </a:r>
            <a:r>
              <a:rPr lang="en-US" sz="2000" dirty="0">
                <a:latin typeface="Times New Roman"/>
                <a:cs typeface="Times New Roman"/>
              </a:rPr>
              <a:t> is the most widely accepted way to transfer characters across copper wires between a computer and a device such as a </a:t>
            </a:r>
            <a:r>
              <a:rPr lang="en-US" sz="2000" i="1" dirty="0">
                <a:latin typeface="Times New Roman"/>
                <a:cs typeface="Times New Roman"/>
              </a:rPr>
              <a:t>modem, keyboard, or terminal</a:t>
            </a:r>
            <a:r>
              <a:rPr lang="en-US" sz="2000" dirty="0">
                <a:latin typeface="Times New Roman"/>
                <a:cs typeface="Times New Roman"/>
              </a:rPr>
              <a:t>.</a:t>
            </a:r>
          </a:p>
          <a:p>
            <a:pPr hangingPunct="0"/>
            <a:r>
              <a:rPr lang="en-US" sz="2000" dirty="0">
                <a:latin typeface="Times New Roman"/>
                <a:cs typeface="Times New Roman"/>
              </a:rPr>
              <a:t> </a:t>
            </a:r>
          </a:p>
          <a:p>
            <a:pPr hangingPunct="0"/>
            <a:r>
              <a:rPr lang="en-US" sz="2000" b="1" dirty="0">
                <a:latin typeface="Times New Roman"/>
                <a:cs typeface="Times New Roman"/>
              </a:rPr>
              <a:t>RS-232</a:t>
            </a:r>
            <a:r>
              <a:rPr lang="en-US" sz="2000" dirty="0">
                <a:latin typeface="Times New Roman"/>
                <a:cs typeface="Times New Roman"/>
              </a:rPr>
              <a:t> defines serial, asynchronous communication.</a:t>
            </a:r>
          </a:p>
          <a:p>
            <a:pPr hangingPunct="0"/>
            <a:r>
              <a:rPr lang="en-US" sz="2000" dirty="0">
                <a:latin typeface="Times New Roman"/>
                <a:cs typeface="Times New Roman"/>
              </a:rPr>
              <a:t> </a:t>
            </a:r>
          </a:p>
          <a:p>
            <a:pPr hangingPunct="0"/>
            <a:r>
              <a:rPr lang="en-US" sz="2000" b="1" dirty="0">
                <a:latin typeface="Times New Roman"/>
                <a:cs typeface="Times New Roman"/>
              </a:rPr>
              <a:t>RS-232</a:t>
            </a:r>
            <a:r>
              <a:rPr lang="en-US" sz="2000" dirty="0">
                <a:latin typeface="Times New Roman"/>
                <a:cs typeface="Times New Roman"/>
              </a:rPr>
              <a:t> specifies the physical connection as well as the electrical details:</a:t>
            </a:r>
          </a:p>
          <a:p>
            <a:pPr lvl="0"/>
            <a:endParaRPr lang="en-US" sz="2000" dirty="0" smtClean="0">
              <a:latin typeface="Times New Roman"/>
              <a:cs typeface="Times New Roman"/>
            </a:endParaRPr>
          </a:p>
          <a:p>
            <a:pPr marL="800100" lvl="1" indent="-342900">
              <a:lnSpc>
                <a:spcPct val="130000"/>
              </a:lnSpc>
              <a:buFont typeface="Arial"/>
              <a:buChar char="•"/>
            </a:pPr>
            <a:r>
              <a:rPr lang="en-US" sz="2000" dirty="0" smtClean="0">
                <a:latin typeface="Times New Roman"/>
                <a:cs typeface="Times New Roman"/>
              </a:rPr>
              <a:t>Specified </a:t>
            </a:r>
            <a:r>
              <a:rPr lang="en-US" sz="2000" dirty="0">
                <a:latin typeface="Times New Roman"/>
                <a:cs typeface="Times New Roman"/>
              </a:rPr>
              <a:t>by the EIA</a:t>
            </a:r>
          </a:p>
          <a:p>
            <a:pPr marL="800100" lvl="1" indent="-342900">
              <a:lnSpc>
                <a:spcPct val="130000"/>
              </a:lnSpc>
              <a:buFont typeface="Arial"/>
              <a:buChar char="•"/>
            </a:pPr>
            <a:r>
              <a:rPr lang="en-US" sz="2000" dirty="0">
                <a:latin typeface="Times New Roman"/>
                <a:cs typeface="Times New Roman"/>
              </a:rPr>
              <a:t>Voltage is +15 or –15 volts</a:t>
            </a:r>
          </a:p>
          <a:p>
            <a:pPr marL="800100" lvl="1" indent="-342900">
              <a:lnSpc>
                <a:spcPct val="130000"/>
              </a:lnSpc>
              <a:buFont typeface="Arial"/>
              <a:buChar char="•"/>
            </a:pPr>
            <a:r>
              <a:rPr lang="en-US" sz="2000" dirty="0">
                <a:latin typeface="Times New Roman"/>
                <a:cs typeface="Times New Roman"/>
              </a:rPr>
              <a:t>Cable limited to ~50 feet</a:t>
            </a:r>
          </a:p>
          <a:p>
            <a:pPr marL="800100" lvl="1" indent="-342900">
              <a:lnSpc>
                <a:spcPct val="130000"/>
              </a:lnSpc>
              <a:buFont typeface="Arial"/>
              <a:buChar char="•"/>
            </a:pPr>
            <a:r>
              <a:rPr lang="en-US" sz="2000" dirty="0">
                <a:latin typeface="Times New Roman"/>
                <a:cs typeface="Times New Roman"/>
              </a:rPr>
              <a:t>Latest EIA standard is RS-422 (ITU standard is V.24)</a:t>
            </a:r>
          </a:p>
          <a:p>
            <a:pPr marL="800100" lvl="1" indent="-342900">
              <a:lnSpc>
                <a:spcPct val="130000"/>
              </a:lnSpc>
              <a:buFont typeface="Arial"/>
              <a:buChar char="•"/>
            </a:pPr>
            <a:r>
              <a:rPr lang="en-US" sz="2000" dirty="0">
                <a:latin typeface="Times New Roman"/>
                <a:cs typeface="Times New Roman"/>
              </a:rPr>
              <a:t>It specifies the transfer of characters (usually 7-bit)</a:t>
            </a:r>
          </a:p>
          <a:p>
            <a:pPr lvl="0"/>
            <a:endParaRPr lang="en-US" sz="2000" dirty="0" smtClean="0">
              <a:latin typeface="Times New Roman"/>
              <a:cs typeface="Times New Roman"/>
            </a:endParaRPr>
          </a:p>
          <a:p>
            <a:pPr lvl="0"/>
            <a:r>
              <a:rPr lang="en-US" sz="2000" dirty="0" smtClean="0">
                <a:latin typeface="Times New Roman"/>
                <a:cs typeface="Times New Roman"/>
              </a:rPr>
              <a:t>Example </a:t>
            </a:r>
            <a:r>
              <a:rPr lang="en-US" sz="2000" dirty="0">
                <a:latin typeface="Times New Roman"/>
                <a:cs typeface="Times New Roman"/>
              </a:rPr>
              <a:t>use: connection to a keyboard or mouse via the serial port on a PC</a:t>
            </a:r>
          </a:p>
        </p:txBody>
      </p:sp>
    </p:spTree>
    <p:extLst>
      <p:ext uri="{BB962C8B-B14F-4D97-AF65-F5344CB8AC3E}">
        <p14:creationId xmlns:p14="http://schemas.microsoft.com/office/powerpoint/2010/main" val="3833337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9144000" cy="4401204"/>
          </a:xfrm>
          <a:prstGeom prst="rect">
            <a:avLst/>
          </a:prstGeom>
        </p:spPr>
        <p:txBody>
          <a:bodyPr wrap="square">
            <a:spAutoFit/>
          </a:bodyPr>
          <a:lstStyle/>
          <a:p>
            <a:r>
              <a:rPr lang="en-US" sz="2400" dirty="0">
                <a:solidFill>
                  <a:srgbClr val="C00000"/>
                </a:solidFill>
                <a:latin typeface="Times New Roman"/>
                <a:cs typeface="Times New Roman"/>
              </a:rPr>
              <a:t>Example: RS-232 Asynchronous Character </a:t>
            </a:r>
            <a:r>
              <a:rPr lang="en-US" sz="2400" dirty="0" smtClean="0">
                <a:solidFill>
                  <a:srgbClr val="C00000"/>
                </a:solidFill>
                <a:latin typeface="Times New Roman"/>
                <a:cs typeface="Times New Roman"/>
              </a:rPr>
              <a:t>Transmission </a:t>
            </a:r>
            <a:r>
              <a:rPr lang="en-US" sz="2400" b="1" dirty="0" smtClean="0">
                <a:latin typeface="Times New Roman"/>
                <a:cs typeface="Times New Roman"/>
              </a:rPr>
              <a:t>    </a:t>
            </a:r>
            <a:endParaRPr lang="en-US" sz="2400" b="1" dirty="0" smtClean="0">
              <a:latin typeface="Times New Roman"/>
              <a:cs typeface="Times New Roman"/>
            </a:endParaRPr>
          </a:p>
          <a:p>
            <a:pPr algn="ctr"/>
            <a:endParaRPr lang="en-US" sz="2000" dirty="0">
              <a:latin typeface="Times New Roman"/>
              <a:cs typeface="Times New Roman"/>
            </a:endParaRPr>
          </a:p>
          <a:p>
            <a:pPr hangingPunct="0">
              <a:lnSpc>
                <a:spcPct val="110000"/>
              </a:lnSpc>
            </a:pPr>
            <a:r>
              <a:rPr lang="fr-FR" sz="2000" b="1" dirty="0" smtClean="0">
                <a:latin typeface="Times New Roman"/>
                <a:cs typeface="Times New Roman"/>
              </a:rPr>
              <a:t>For </a:t>
            </a:r>
            <a:r>
              <a:rPr lang="fr-FR" sz="2000" b="1" dirty="0">
                <a:latin typeface="Times New Roman"/>
                <a:cs typeface="Times New Roman"/>
              </a:rPr>
              <a:t>RS-232 to </a:t>
            </a:r>
            <a:r>
              <a:rPr lang="fr-FR" sz="2000" b="1" dirty="0" smtClean="0">
                <a:latin typeface="Times New Roman"/>
                <a:cs typeface="Times New Roman"/>
              </a:rPr>
              <a:t>Works </a:t>
            </a:r>
            <a:r>
              <a:rPr lang="fr-FR" sz="2000" b="1" i="1" u="sng" dirty="0" smtClean="0">
                <a:latin typeface="Times New Roman"/>
                <a:cs typeface="Times New Roman"/>
              </a:rPr>
              <a:t>asynchronously</a:t>
            </a:r>
            <a:r>
              <a:rPr lang="fr-FR" sz="2000" b="1" dirty="0" smtClean="0">
                <a:latin typeface="Times New Roman"/>
                <a:cs typeface="Times New Roman"/>
              </a:rPr>
              <a:t>:</a:t>
            </a:r>
            <a:endParaRPr lang="en-US" sz="2000" dirty="0">
              <a:latin typeface="Times New Roman"/>
              <a:cs typeface="Times New Roman"/>
            </a:endParaRPr>
          </a:p>
          <a:p>
            <a:pPr marL="800100" lvl="1" indent="-342900">
              <a:lnSpc>
                <a:spcPct val="110000"/>
              </a:lnSpc>
              <a:buFont typeface="Arial"/>
              <a:buChar char="•"/>
            </a:pPr>
            <a:r>
              <a:rPr lang="en-US" sz="2000" dirty="0">
                <a:latin typeface="Times New Roman"/>
                <a:cs typeface="Times New Roman"/>
              </a:rPr>
              <a:t>Sender and receiver must agree on</a:t>
            </a:r>
          </a:p>
          <a:p>
            <a:pPr marL="800100" lvl="1" indent="-342900">
              <a:lnSpc>
                <a:spcPct val="110000"/>
              </a:lnSpc>
              <a:buFont typeface="Arial"/>
              <a:buChar char="•"/>
            </a:pPr>
            <a:r>
              <a:rPr lang="en-US" sz="2000" dirty="0">
                <a:latin typeface="Times New Roman"/>
                <a:cs typeface="Times New Roman"/>
              </a:rPr>
              <a:t>Number of bits per character</a:t>
            </a:r>
          </a:p>
          <a:p>
            <a:pPr marL="800100" lvl="1" indent="-342900">
              <a:lnSpc>
                <a:spcPct val="110000"/>
              </a:lnSpc>
              <a:buFont typeface="Arial"/>
              <a:buChar char="•"/>
            </a:pPr>
            <a:r>
              <a:rPr lang="en-US" sz="2000" dirty="0">
                <a:latin typeface="Times New Roman"/>
                <a:cs typeface="Times New Roman"/>
              </a:rPr>
              <a:t>Duration of each bit</a:t>
            </a:r>
          </a:p>
          <a:p>
            <a:pPr marL="800100" lvl="1" indent="-342900">
              <a:lnSpc>
                <a:spcPct val="110000"/>
              </a:lnSpc>
              <a:buFont typeface="Arial"/>
              <a:buChar char="•"/>
            </a:pPr>
            <a:r>
              <a:rPr lang="en-US" sz="2000" dirty="0">
                <a:latin typeface="Times New Roman"/>
                <a:cs typeface="Times New Roman"/>
              </a:rPr>
              <a:t>Receiver</a:t>
            </a:r>
          </a:p>
          <a:p>
            <a:pPr marL="800100" lvl="1" indent="-342900">
              <a:lnSpc>
                <a:spcPct val="110000"/>
              </a:lnSpc>
              <a:buFont typeface="Arial"/>
              <a:buChar char="•"/>
            </a:pPr>
            <a:r>
              <a:rPr lang="en-US" sz="2000" dirty="0">
                <a:latin typeface="Times New Roman"/>
                <a:cs typeface="Times New Roman"/>
              </a:rPr>
              <a:t>Does not know when a character will arrive</a:t>
            </a:r>
          </a:p>
          <a:p>
            <a:pPr marL="800100" lvl="1" indent="-342900">
              <a:lnSpc>
                <a:spcPct val="110000"/>
              </a:lnSpc>
              <a:buFont typeface="Arial"/>
              <a:buChar char="•"/>
            </a:pPr>
            <a:r>
              <a:rPr lang="en-US" sz="2000" dirty="0">
                <a:latin typeface="Times New Roman"/>
                <a:cs typeface="Times New Roman"/>
              </a:rPr>
              <a:t>May wait forever</a:t>
            </a:r>
          </a:p>
          <a:p>
            <a:pPr marL="800100" lvl="1" indent="-342900">
              <a:lnSpc>
                <a:spcPct val="110000"/>
              </a:lnSpc>
              <a:buFont typeface="Arial"/>
              <a:buChar char="•"/>
            </a:pPr>
            <a:r>
              <a:rPr lang="en-US" sz="2000" dirty="0">
                <a:latin typeface="Times New Roman"/>
                <a:cs typeface="Times New Roman"/>
              </a:rPr>
              <a:t>To ensure meaningful exchange send:</a:t>
            </a:r>
          </a:p>
          <a:p>
            <a:pPr marL="800100" lvl="1" indent="-342900">
              <a:lnSpc>
                <a:spcPct val="110000"/>
              </a:lnSpc>
              <a:buFont typeface="Arial"/>
              <a:buChar char="•"/>
            </a:pPr>
            <a:r>
              <a:rPr lang="en-US" sz="2000" dirty="0">
                <a:latin typeface="Times New Roman"/>
                <a:cs typeface="Times New Roman"/>
              </a:rPr>
              <a:t>Start bit before each character</a:t>
            </a:r>
          </a:p>
          <a:p>
            <a:pPr marL="800100" lvl="1" indent="-342900">
              <a:lnSpc>
                <a:spcPct val="110000"/>
              </a:lnSpc>
              <a:buFont typeface="Arial"/>
              <a:buChar char="•"/>
            </a:pPr>
            <a:r>
              <a:rPr lang="en-US" sz="2000" dirty="0">
                <a:latin typeface="Times New Roman"/>
                <a:cs typeface="Times New Roman"/>
              </a:rPr>
              <a:t>One or more stop bits after each character</a:t>
            </a:r>
          </a:p>
          <a:p>
            <a:endParaRPr lang="en-US" sz="1600" dirty="0">
              <a:latin typeface="Times New Roman"/>
              <a:cs typeface="Times New Roman"/>
            </a:endParaRPr>
          </a:p>
        </p:txBody>
      </p:sp>
      <p:pic>
        <p:nvPicPr>
          <p:cNvPr id="4" name="Picture 3"/>
          <p:cNvPicPr>
            <a:picLocks noChangeAspect="1"/>
          </p:cNvPicPr>
          <p:nvPr/>
        </p:nvPicPr>
        <p:blipFill>
          <a:blip r:embed="rId2"/>
          <a:stretch>
            <a:fillRect/>
          </a:stretch>
        </p:blipFill>
        <p:spPr>
          <a:xfrm>
            <a:off x="838200" y="4953000"/>
            <a:ext cx="6172200" cy="2095677"/>
          </a:xfrm>
          <a:prstGeom prst="rect">
            <a:avLst/>
          </a:prstGeom>
        </p:spPr>
      </p:pic>
      <p:sp>
        <p:nvSpPr>
          <p:cNvPr id="5" name="Rectangle 4"/>
          <p:cNvSpPr/>
          <p:nvPr/>
        </p:nvSpPr>
        <p:spPr>
          <a:xfrm>
            <a:off x="381000" y="7086600"/>
            <a:ext cx="7696200" cy="369332"/>
          </a:xfrm>
          <a:prstGeom prst="rect">
            <a:avLst/>
          </a:prstGeom>
        </p:spPr>
        <p:txBody>
          <a:bodyPr wrap="square">
            <a:spAutoFit/>
          </a:bodyPr>
          <a:lstStyle/>
          <a:p>
            <a:pPr hangingPunct="0"/>
            <a:r>
              <a:rPr lang="en-US" b="1" u="sng" dirty="0">
                <a:latin typeface="Times New Roman"/>
                <a:cs typeface="Times New Roman"/>
              </a:rPr>
              <a:t>Figure 5.2</a:t>
            </a:r>
            <a:r>
              <a:rPr lang="en-US" dirty="0">
                <a:latin typeface="Times New Roman"/>
                <a:cs typeface="Times New Roman"/>
              </a:rPr>
              <a:t>  Voltage on a wire as a character is transmitted using RS-232.</a:t>
            </a:r>
          </a:p>
        </p:txBody>
      </p:sp>
      <p:sp>
        <p:nvSpPr>
          <p:cNvPr id="6" name="Rectangle 5"/>
          <p:cNvSpPr/>
          <p:nvPr/>
        </p:nvSpPr>
        <p:spPr>
          <a:xfrm>
            <a:off x="7391400" y="3733800"/>
            <a:ext cx="2133600" cy="1754327"/>
          </a:xfrm>
          <a:prstGeom prst="rect">
            <a:avLst/>
          </a:prstGeom>
          <a:ln>
            <a:solidFill>
              <a:schemeClr val="accent1"/>
            </a:solidFill>
          </a:ln>
        </p:spPr>
        <p:txBody>
          <a:bodyPr wrap="square">
            <a:spAutoFit/>
          </a:bodyPr>
          <a:lstStyle/>
          <a:p>
            <a:pPr lvl="0"/>
            <a:r>
              <a:rPr lang="en-US" b="1" dirty="0"/>
              <a:t>Start bit</a:t>
            </a:r>
          </a:p>
          <a:p>
            <a:pPr marL="285750" lvl="0" indent="-285750">
              <a:buFont typeface="Arial"/>
              <a:buChar char="•"/>
            </a:pPr>
            <a:r>
              <a:rPr lang="en-US" dirty="0"/>
              <a:t>Same as 0</a:t>
            </a:r>
          </a:p>
          <a:p>
            <a:pPr marL="285750" lvl="0" indent="-285750">
              <a:buFont typeface="Arial"/>
              <a:buChar char="•"/>
            </a:pPr>
            <a:r>
              <a:rPr lang="en-US" dirty="0"/>
              <a:t>Not part of data</a:t>
            </a:r>
          </a:p>
          <a:p>
            <a:pPr lvl="0"/>
            <a:r>
              <a:rPr lang="en-US" b="1" dirty="0"/>
              <a:t>Stop bit</a:t>
            </a:r>
          </a:p>
          <a:p>
            <a:pPr marL="285750" lvl="0" indent="-285750">
              <a:buFont typeface="Arial"/>
              <a:buChar char="•"/>
            </a:pPr>
            <a:r>
              <a:rPr lang="en-US" dirty="0"/>
              <a:t>Same as 1</a:t>
            </a:r>
          </a:p>
          <a:p>
            <a:pPr marL="285750" lvl="0" indent="-285750">
              <a:buFont typeface="Arial"/>
              <a:buChar char="•"/>
            </a:pPr>
            <a:r>
              <a:rPr lang="en-US" dirty="0"/>
              <a:t>Follows data</a:t>
            </a:r>
          </a:p>
        </p:txBody>
      </p:sp>
    </p:spTree>
    <p:extLst>
      <p:ext uri="{BB962C8B-B14F-4D97-AF65-F5344CB8AC3E}">
        <p14:creationId xmlns:p14="http://schemas.microsoft.com/office/powerpoint/2010/main" val="4098848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9448800" cy="6791602"/>
          </a:xfrm>
          <a:prstGeom prst="rect">
            <a:avLst/>
          </a:prstGeom>
        </p:spPr>
        <p:txBody>
          <a:bodyPr wrap="square">
            <a:spAutoFit/>
          </a:bodyPr>
          <a:lstStyle/>
          <a:p>
            <a:pPr hangingPunct="0"/>
            <a:r>
              <a:rPr lang="en-US" sz="2400" b="1" dirty="0">
                <a:solidFill>
                  <a:srgbClr val="C00000"/>
                </a:solidFill>
                <a:latin typeface="Times New Roman"/>
                <a:cs typeface="Times New Roman"/>
              </a:rPr>
              <a:t>Baud Rate, Framing and Errors</a:t>
            </a:r>
          </a:p>
          <a:p>
            <a:pPr hangingPunct="0"/>
            <a:r>
              <a:rPr lang="en-US" sz="2000" dirty="0">
                <a:latin typeface="Times New Roman"/>
                <a:cs typeface="Times New Roman"/>
              </a:rPr>
              <a:t> </a:t>
            </a:r>
          </a:p>
          <a:p>
            <a:pPr hangingPunct="0"/>
            <a:r>
              <a:rPr lang="en-US" sz="2000" dirty="0">
                <a:latin typeface="Times New Roman"/>
                <a:cs typeface="Times New Roman"/>
              </a:rPr>
              <a:t>The duration of a bit in RS-232 is determined by the baud rate.</a:t>
            </a:r>
          </a:p>
          <a:p>
            <a:pPr hangingPunct="0"/>
            <a:r>
              <a:rPr lang="en-US" sz="2000" dirty="0">
                <a:latin typeface="Times New Roman"/>
                <a:cs typeface="Times New Roman"/>
              </a:rPr>
              <a:t> </a:t>
            </a:r>
          </a:p>
          <a:p>
            <a:pPr hangingPunct="0"/>
            <a:r>
              <a:rPr lang="en-US" sz="2000" b="1" u="sng" dirty="0" err="1">
                <a:latin typeface="Times New Roman"/>
                <a:cs typeface="Times New Roman"/>
              </a:rPr>
              <a:t>Defn</a:t>
            </a:r>
            <a:r>
              <a:rPr lang="en-US" sz="2000" dirty="0">
                <a:latin typeface="Times New Roman"/>
                <a:cs typeface="Times New Roman"/>
              </a:rPr>
              <a:t>:  The </a:t>
            </a:r>
            <a:r>
              <a:rPr lang="en-US" sz="2000" b="1" dirty="0">
                <a:latin typeface="Times New Roman"/>
                <a:cs typeface="Times New Roman"/>
              </a:rPr>
              <a:t>baud rate</a:t>
            </a:r>
            <a:r>
              <a:rPr lang="en-US" sz="2000" dirty="0">
                <a:latin typeface="Times New Roman"/>
                <a:cs typeface="Times New Roman"/>
              </a:rPr>
              <a:t> of transmission hardware is the number of changes in the signal per second that the </a:t>
            </a:r>
            <a:r>
              <a:rPr lang="en-US" sz="2000" u="sng" dirty="0">
                <a:latin typeface="Times New Roman"/>
                <a:cs typeface="Times New Roman"/>
              </a:rPr>
              <a:t>hardware generates</a:t>
            </a:r>
            <a:r>
              <a:rPr lang="en-US" sz="2000" dirty="0">
                <a:latin typeface="Times New Roman"/>
                <a:cs typeface="Times New Roman"/>
              </a:rPr>
              <a:t>.</a:t>
            </a:r>
          </a:p>
          <a:p>
            <a:pPr hangingPunct="0"/>
            <a:r>
              <a:rPr lang="en-US" sz="2000" dirty="0">
                <a:latin typeface="Times New Roman"/>
                <a:cs typeface="Times New Roman"/>
              </a:rPr>
              <a:t> </a:t>
            </a:r>
          </a:p>
          <a:p>
            <a:pPr hangingPunct="0"/>
            <a:r>
              <a:rPr lang="en-US" sz="2000" b="1" u="sng" dirty="0" smtClean="0">
                <a:latin typeface="Times New Roman"/>
                <a:cs typeface="Times New Roman"/>
              </a:rPr>
              <a:t>Example</a:t>
            </a:r>
            <a:r>
              <a:rPr lang="en-US" sz="2000" dirty="0" smtClean="0">
                <a:latin typeface="Times New Roman"/>
                <a:cs typeface="Times New Roman"/>
              </a:rPr>
              <a:t>: </a:t>
            </a:r>
            <a:r>
              <a:rPr lang="en-US" sz="2000" dirty="0">
                <a:latin typeface="Times New Roman"/>
                <a:cs typeface="Times New Roman"/>
              </a:rPr>
              <a:t>Typical baud </a:t>
            </a:r>
            <a:r>
              <a:rPr lang="en-US" sz="2000" dirty="0" smtClean="0">
                <a:latin typeface="Times New Roman"/>
                <a:cs typeface="Times New Roman"/>
              </a:rPr>
              <a:t>rates:</a:t>
            </a:r>
            <a:r>
              <a:rPr lang="en-US" sz="2000" dirty="0">
                <a:latin typeface="Times New Roman"/>
                <a:cs typeface="Times New Roman"/>
              </a:rPr>
              <a:t> </a:t>
            </a:r>
            <a:r>
              <a:rPr lang="en-US" sz="2000" dirty="0" smtClean="0">
                <a:latin typeface="Times New Roman"/>
                <a:cs typeface="Times New Roman"/>
              </a:rPr>
              <a:t>  9.6 </a:t>
            </a:r>
            <a:r>
              <a:rPr lang="en-US" sz="2000" dirty="0" err="1" smtClean="0">
                <a:latin typeface="Times New Roman"/>
                <a:cs typeface="Times New Roman"/>
              </a:rPr>
              <a:t>Kbaud</a:t>
            </a:r>
            <a:r>
              <a:rPr lang="en-US" sz="2000" dirty="0" smtClean="0">
                <a:latin typeface="Times New Roman"/>
                <a:cs typeface="Times New Roman"/>
              </a:rPr>
              <a:t>, 14.4 </a:t>
            </a:r>
            <a:r>
              <a:rPr lang="en-US" sz="2000" dirty="0" err="1" smtClean="0">
                <a:latin typeface="Times New Roman"/>
                <a:cs typeface="Times New Roman"/>
              </a:rPr>
              <a:t>Kbaud</a:t>
            </a:r>
            <a:r>
              <a:rPr lang="en-US" sz="2000" dirty="0">
                <a:latin typeface="Times New Roman"/>
                <a:cs typeface="Times New Roman"/>
              </a:rPr>
              <a:t> </a:t>
            </a:r>
            <a:r>
              <a:rPr lang="en-US" sz="2000" dirty="0" smtClean="0">
                <a:latin typeface="Times New Roman"/>
                <a:cs typeface="Times New Roman"/>
              </a:rPr>
              <a:t>and 28.8 </a:t>
            </a:r>
            <a:r>
              <a:rPr lang="en-US" sz="2000" dirty="0" err="1">
                <a:latin typeface="Times New Roman"/>
                <a:cs typeface="Times New Roman"/>
              </a:rPr>
              <a:t>Kbaud</a:t>
            </a:r>
            <a:endParaRPr lang="en-US" sz="2000" dirty="0">
              <a:latin typeface="Times New Roman"/>
              <a:cs typeface="Times New Roman"/>
            </a:endParaRPr>
          </a:p>
          <a:p>
            <a:pPr hangingPunct="0"/>
            <a:r>
              <a:rPr lang="en-US" sz="2000" dirty="0">
                <a:latin typeface="Times New Roman"/>
                <a:cs typeface="Times New Roman"/>
              </a:rPr>
              <a:t> </a:t>
            </a:r>
          </a:p>
          <a:p>
            <a:pPr hangingPunct="0"/>
            <a:r>
              <a:rPr lang="en-US" sz="2000" b="1" dirty="0">
                <a:latin typeface="Times New Roman"/>
                <a:cs typeface="Times New Roman"/>
              </a:rPr>
              <a:t>For RS-232 </a:t>
            </a:r>
            <a:r>
              <a:rPr lang="en-US" sz="2000" dirty="0">
                <a:latin typeface="Times New Roman"/>
                <a:cs typeface="Times New Roman"/>
              </a:rPr>
              <a:t>(it is a very simple scheme), the baud rate is exactly equal to the number of bits per second.</a:t>
            </a:r>
          </a:p>
          <a:p>
            <a:pPr hangingPunct="0"/>
            <a:r>
              <a:rPr lang="en-US" sz="2000" dirty="0">
                <a:latin typeface="Times New Roman"/>
                <a:cs typeface="Times New Roman"/>
              </a:rPr>
              <a:t> </a:t>
            </a:r>
          </a:p>
          <a:p>
            <a:pPr hangingPunct="0"/>
            <a:endParaRPr lang="en-US" sz="2000" dirty="0">
              <a:latin typeface="Times New Roman"/>
              <a:cs typeface="Times New Roman"/>
            </a:endParaRPr>
          </a:p>
          <a:p>
            <a:pPr hangingPunct="0"/>
            <a:r>
              <a:rPr lang="en-US" sz="2000" b="1" u="sng" dirty="0">
                <a:latin typeface="Times New Roman"/>
                <a:cs typeface="Times New Roman"/>
              </a:rPr>
              <a:t>Example</a:t>
            </a:r>
            <a:r>
              <a:rPr lang="en-US" sz="2000" dirty="0">
                <a:latin typeface="Times New Roman"/>
                <a:cs typeface="Times New Roman"/>
              </a:rPr>
              <a:t>: </a:t>
            </a:r>
            <a:r>
              <a:rPr lang="en-US" sz="2000" dirty="0" smtClean="0">
                <a:latin typeface="Times New Roman"/>
                <a:cs typeface="Times New Roman"/>
              </a:rPr>
              <a:t>  	28.8 </a:t>
            </a:r>
            <a:r>
              <a:rPr lang="en-US" sz="2000" dirty="0" err="1">
                <a:latin typeface="Times New Roman"/>
                <a:cs typeface="Times New Roman"/>
              </a:rPr>
              <a:t>Kbaud</a:t>
            </a:r>
            <a:r>
              <a:rPr lang="en-US" sz="2000" dirty="0">
                <a:latin typeface="Times New Roman"/>
                <a:cs typeface="Times New Roman"/>
              </a:rPr>
              <a:t> = 28.8 </a:t>
            </a:r>
            <a:r>
              <a:rPr lang="en-US" sz="2000" dirty="0" err="1">
                <a:latin typeface="Times New Roman"/>
                <a:cs typeface="Times New Roman"/>
              </a:rPr>
              <a:t>kbits</a:t>
            </a:r>
            <a:r>
              <a:rPr lang="en-US" sz="2000" dirty="0">
                <a:latin typeface="Times New Roman"/>
                <a:cs typeface="Times New Roman"/>
              </a:rPr>
              <a:t> per </a:t>
            </a:r>
            <a:r>
              <a:rPr lang="en-US" sz="2000" dirty="0" smtClean="0">
                <a:latin typeface="Times New Roman"/>
                <a:cs typeface="Times New Roman"/>
              </a:rPr>
              <a:t>second</a:t>
            </a:r>
          </a:p>
          <a:p>
            <a:pPr hangingPunct="0">
              <a:lnSpc>
                <a:spcPct val="120000"/>
              </a:lnSpc>
            </a:pPr>
            <a:r>
              <a:rPr lang="en-US" sz="2000" dirty="0">
                <a:latin typeface="Times New Roman"/>
                <a:cs typeface="Times New Roman"/>
              </a:rPr>
              <a:t>	</a:t>
            </a:r>
            <a:r>
              <a:rPr lang="en-US" sz="2000" dirty="0" smtClean="0">
                <a:latin typeface="Times New Roman"/>
                <a:cs typeface="Times New Roman"/>
              </a:rPr>
              <a:t>		</a:t>
            </a:r>
            <a:r>
              <a:rPr lang="en-US" sz="2000" dirty="0">
                <a:latin typeface="Times New Roman"/>
                <a:cs typeface="Times New Roman"/>
              </a:rPr>
              <a:t> </a:t>
            </a:r>
          </a:p>
          <a:p>
            <a:pPr hangingPunct="0"/>
            <a:r>
              <a:rPr lang="en-US" sz="2000" dirty="0">
                <a:latin typeface="Times New Roman"/>
                <a:cs typeface="Times New Roman"/>
              </a:rPr>
              <a:t>To make RS-232 more general, manufacturers design each piece of hardware to operate at a variety of baud rates</a:t>
            </a:r>
            <a:r>
              <a:rPr lang="en-US" sz="2000" dirty="0" smtClean="0">
                <a:latin typeface="Times New Roman"/>
                <a:cs typeface="Times New Roman"/>
              </a:rPr>
              <a:t>.</a:t>
            </a:r>
            <a:endParaRPr lang="en-US" sz="2000" dirty="0">
              <a:latin typeface="Times New Roman"/>
              <a:cs typeface="Times New Roman"/>
            </a:endParaRPr>
          </a:p>
          <a:p>
            <a:pPr marL="1257300" lvl="2" indent="-342900">
              <a:lnSpc>
                <a:spcPct val="120000"/>
              </a:lnSpc>
              <a:buFont typeface="Arial"/>
              <a:buChar char="•"/>
            </a:pPr>
            <a:r>
              <a:rPr lang="en-US" sz="2000" dirty="0">
                <a:latin typeface="Times New Roman"/>
                <a:cs typeface="Times New Roman"/>
              </a:rPr>
              <a:t>Sender and receiver must agree on the baud rate</a:t>
            </a:r>
          </a:p>
          <a:p>
            <a:pPr marL="1257300" lvl="2" indent="-342900">
              <a:lnSpc>
                <a:spcPct val="120000"/>
              </a:lnSpc>
              <a:buFont typeface="Arial"/>
              <a:buChar char="•"/>
            </a:pPr>
            <a:r>
              <a:rPr lang="en-US" sz="2000" dirty="0">
                <a:latin typeface="Times New Roman"/>
                <a:cs typeface="Times New Roman"/>
              </a:rPr>
              <a:t>Receiver samples the signal to verify agreement</a:t>
            </a:r>
          </a:p>
          <a:p>
            <a:pPr marL="1257300" lvl="2" indent="-342900">
              <a:lnSpc>
                <a:spcPct val="120000"/>
              </a:lnSpc>
              <a:buFont typeface="Arial"/>
              <a:buChar char="•"/>
            </a:pPr>
            <a:r>
              <a:rPr lang="en-US" sz="2000" dirty="0">
                <a:latin typeface="Times New Roman"/>
                <a:cs typeface="Times New Roman"/>
              </a:rPr>
              <a:t>Disagreement results in a </a:t>
            </a:r>
            <a:r>
              <a:rPr lang="en-US" sz="2000" b="1" i="1" dirty="0">
                <a:latin typeface="Times New Roman"/>
                <a:cs typeface="Times New Roman"/>
              </a:rPr>
              <a:t>framing error</a:t>
            </a:r>
            <a:endParaRPr lang="en-US" sz="2000" dirty="0">
              <a:latin typeface="Times New Roman"/>
              <a:cs typeface="Times New Roman"/>
            </a:endParaRPr>
          </a:p>
        </p:txBody>
      </p:sp>
    </p:spTree>
    <p:extLst>
      <p:ext uri="{BB962C8B-B14F-4D97-AF65-F5344CB8AC3E}">
        <p14:creationId xmlns:p14="http://schemas.microsoft.com/office/powerpoint/2010/main" val="1066665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9220200" cy="5032147"/>
          </a:xfrm>
          <a:prstGeom prst="rect">
            <a:avLst/>
          </a:prstGeom>
        </p:spPr>
        <p:txBody>
          <a:bodyPr wrap="square">
            <a:spAutoFit/>
          </a:bodyPr>
          <a:lstStyle/>
          <a:p>
            <a:r>
              <a:rPr lang="en-US" sz="2400" dirty="0">
                <a:solidFill>
                  <a:srgbClr val="C00000"/>
                </a:solidFill>
                <a:latin typeface="Times New Roman"/>
                <a:cs typeface="Times New Roman"/>
              </a:rPr>
              <a:t>Isochronous Transmission    </a:t>
            </a:r>
          </a:p>
          <a:p>
            <a:r>
              <a:rPr lang="en-US" sz="2000" dirty="0">
                <a:latin typeface="Times New Roman"/>
                <a:cs typeface="Times New Roman"/>
              </a:rPr>
              <a:t> </a:t>
            </a:r>
          </a:p>
          <a:p>
            <a:r>
              <a:rPr lang="en-US" sz="2000" b="1" i="1" dirty="0">
                <a:latin typeface="Times New Roman"/>
                <a:cs typeface="Times New Roman"/>
              </a:rPr>
              <a:t>Isochronous transmission</a:t>
            </a:r>
            <a:r>
              <a:rPr lang="en-US" sz="2000" dirty="0">
                <a:latin typeface="Times New Roman"/>
                <a:cs typeface="Times New Roman"/>
              </a:rPr>
              <a:t> is designed to provide steady bit flow for multimedia </a:t>
            </a:r>
            <a:r>
              <a:rPr lang="en-US" sz="2000" dirty="0" smtClean="0">
                <a:latin typeface="Times New Roman"/>
                <a:cs typeface="Times New Roman"/>
              </a:rPr>
              <a:t>applications.</a:t>
            </a:r>
            <a:endParaRPr lang="en-US" sz="2000" dirty="0">
              <a:latin typeface="Times New Roman"/>
              <a:cs typeface="Times New Roman"/>
            </a:endParaRPr>
          </a:p>
          <a:p>
            <a:r>
              <a:rPr lang="en-US" sz="2000" dirty="0">
                <a:latin typeface="Times New Roman"/>
                <a:cs typeface="Times New Roman"/>
              </a:rPr>
              <a:t> </a:t>
            </a:r>
          </a:p>
          <a:p>
            <a:r>
              <a:rPr lang="en-US" sz="2000" dirty="0">
                <a:latin typeface="Times New Roman"/>
                <a:cs typeface="Times New Roman"/>
              </a:rPr>
              <a:t>Isochronous networks are designed to accept and send data at a fixed rate, </a:t>
            </a:r>
            <a:r>
              <a:rPr lang="en-US" sz="2000" dirty="0" smtClean="0">
                <a:latin typeface="Times New Roman"/>
                <a:cs typeface="Times New Roman"/>
              </a:rPr>
              <a:t>R.</a:t>
            </a:r>
          </a:p>
          <a:p>
            <a:endParaRPr lang="en-US" sz="2000" dirty="0">
              <a:latin typeface="Times New Roman"/>
              <a:cs typeface="Times New Roman"/>
            </a:endParaRPr>
          </a:p>
          <a:p>
            <a:pPr marL="800100" lvl="1" indent="-342900">
              <a:buFont typeface="Arial"/>
              <a:buChar char="•"/>
            </a:pPr>
            <a:r>
              <a:rPr lang="en-US" sz="2000" dirty="0" smtClean="0">
                <a:latin typeface="Times New Roman"/>
                <a:cs typeface="Times New Roman"/>
              </a:rPr>
              <a:t>This is ideal </a:t>
            </a:r>
            <a:r>
              <a:rPr lang="en-US" sz="2000" dirty="0">
                <a:latin typeface="Times New Roman"/>
                <a:cs typeface="Times New Roman"/>
              </a:rPr>
              <a:t>when delivering such data at a steady rate is essential </a:t>
            </a:r>
            <a:r>
              <a:rPr lang="en-US" sz="2000" dirty="0" smtClean="0">
                <a:latin typeface="Times New Roman"/>
                <a:cs typeface="Times New Roman"/>
              </a:rPr>
              <a:t>(</a:t>
            </a:r>
            <a:r>
              <a:rPr lang="en-US" sz="2000" dirty="0" smtClean="0">
                <a:latin typeface="Times New Roman"/>
                <a:cs typeface="Times New Roman"/>
              </a:rPr>
              <a:t>jitter is </a:t>
            </a:r>
            <a:r>
              <a:rPr lang="en-US" sz="2000" dirty="0" smtClean="0">
                <a:latin typeface="Times New Roman"/>
                <a:cs typeface="Times New Roman"/>
              </a:rPr>
              <a:t>minimized).</a:t>
            </a:r>
            <a:endParaRPr lang="en-US" sz="2000" dirty="0">
              <a:latin typeface="Times New Roman"/>
              <a:cs typeface="Times New Roman"/>
            </a:endParaRPr>
          </a:p>
          <a:p>
            <a:pPr marL="800100" lvl="1" indent="-342900">
              <a:lnSpc>
                <a:spcPct val="130000"/>
              </a:lnSpc>
              <a:buFont typeface="Arial"/>
              <a:buChar char="•"/>
            </a:pPr>
            <a:r>
              <a:rPr lang="en-US" sz="2000" dirty="0">
                <a:latin typeface="Times New Roman"/>
                <a:cs typeface="Times New Roman"/>
              </a:rPr>
              <a:t>Network interface is set to transmit/receive exactly R bits per second</a:t>
            </a:r>
          </a:p>
          <a:p>
            <a:endParaRPr lang="en-US" sz="2000" b="1" i="1" dirty="0" smtClean="0">
              <a:latin typeface="Times New Roman"/>
              <a:cs typeface="Times New Roman"/>
            </a:endParaRPr>
          </a:p>
          <a:p>
            <a:r>
              <a:rPr lang="en-US" sz="2000" b="1" i="1" u="sng" dirty="0" smtClean="0">
                <a:latin typeface="Times New Roman"/>
                <a:cs typeface="Times New Roman"/>
              </a:rPr>
              <a:t>Example</a:t>
            </a:r>
            <a:r>
              <a:rPr lang="en-US" sz="2000" b="1" i="1" dirty="0" smtClean="0">
                <a:latin typeface="Times New Roman"/>
                <a:cs typeface="Times New Roman"/>
              </a:rPr>
              <a:t>:</a:t>
            </a:r>
            <a:r>
              <a:rPr lang="en-US" sz="2000" dirty="0" smtClean="0">
                <a:latin typeface="Times New Roman"/>
                <a:cs typeface="Times New Roman"/>
              </a:rPr>
              <a:t> </a:t>
            </a:r>
            <a:r>
              <a:rPr lang="en-US" sz="2000" dirty="0">
                <a:latin typeface="Times New Roman"/>
                <a:cs typeface="Times New Roman"/>
              </a:rPr>
              <a:t>An isochronous mechanism designed to transfer voice operates at a rate of 64,000 </a:t>
            </a:r>
            <a:r>
              <a:rPr lang="en-US" sz="2000" dirty="0" smtClean="0">
                <a:latin typeface="Times New Roman"/>
                <a:cs typeface="Times New Roman"/>
              </a:rPr>
              <a:t>bps:</a:t>
            </a:r>
            <a:endParaRPr lang="en-US" sz="2000" dirty="0">
              <a:latin typeface="Times New Roman"/>
              <a:cs typeface="Times New Roman"/>
            </a:endParaRPr>
          </a:p>
          <a:p>
            <a:pPr marL="800100" lvl="1" indent="-342900">
              <a:lnSpc>
                <a:spcPct val="130000"/>
              </a:lnSpc>
              <a:buFont typeface="Arial"/>
              <a:buChar char="•"/>
            </a:pPr>
            <a:r>
              <a:rPr lang="en-US" sz="2000" dirty="0">
                <a:latin typeface="Times New Roman"/>
                <a:cs typeface="Times New Roman"/>
              </a:rPr>
              <a:t>A sender must generate digitized audio continuously</a:t>
            </a:r>
          </a:p>
          <a:p>
            <a:pPr marL="800100" lvl="1" indent="-342900">
              <a:lnSpc>
                <a:spcPct val="130000"/>
              </a:lnSpc>
              <a:buFont typeface="Arial"/>
              <a:buChar char="•"/>
            </a:pPr>
            <a:r>
              <a:rPr lang="en-US" sz="2000" dirty="0">
                <a:latin typeface="Times New Roman"/>
                <a:cs typeface="Times New Roman"/>
              </a:rPr>
              <a:t>A receiver must be able to accept and play the stream at 64,000 bps</a:t>
            </a:r>
          </a:p>
        </p:txBody>
      </p:sp>
    </p:spTree>
    <p:extLst>
      <p:ext uri="{BB962C8B-B14F-4D97-AF65-F5344CB8AC3E}">
        <p14:creationId xmlns:p14="http://schemas.microsoft.com/office/powerpoint/2010/main" val="2138731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754380" y="345440"/>
            <a:ext cx="8549640" cy="431800"/>
          </a:xfrm>
        </p:spPr>
        <p:txBody>
          <a:bodyPr/>
          <a:lstStyle/>
          <a:p>
            <a:pPr eaLnBrk="1" hangingPunct="1"/>
            <a:r>
              <a:rPr lang="en-US" b="1" smtClean="0">
                <a:solidFill>
                  <a:srgbClr val="C00000"/>
                </a:solidFill>
              </a:rPr>
              <a:t>Byte-serial Data Transmission </a:t>
            </a:r>
          </a:p>
        </p:txBody>
      </p:sp>
      <p:sp>
        <p:nvSpPr>
          <p:cNvPr id="5123" name="Rectangle 1027"/>
          <p:cNvSpPr>
            <a:spLocks noChangeArrowheads="1"/>
          </p:cNvSpPr>
          <p:nvPr/>
        </p:nvSpPr>
        <p:spPr bwMode="auto">
          <a:xfrm>
            <a:off x="419100" y="1468120"/>
            <a:ext cx="9304020" cy="370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p>
            <a:pPr>
              <a:spcBef>
                <a:spcPct val="50000"/>
              </a:spcBef>
              <a:buFontTx/>
              <a:buChar char="•"/>
            </a:pPr>
            <a:r>
              <a:rPr lang="en-US"/>
              <a:t>   Byte-serial transmission conveys eight bits at a time through </a:t>
            </a:r>
          </a:p>
          <a:p>
            <a:pPr>
              <a:spcBef>
                <a:spcPct val="50000"/>
              </a:spcBef>
            </a:pPr>
            <a:r>
              <a:rPr lang="en-US"/>
              <a:t>    eight parallel channels. </a:t>
            </a:r>
          </a:p>
          <a:p>
            <a:pPr>
              <a:spcBef>
                <a:spcPct val="50000"/>
              </a:spcBef>
              <a:buFontTx/>
              <a:buChar char="•"/>
            </a:pPr>
            <a:r>
              <a:rPr lang="en-US"/>
              <a:t>  Although the raw transfer rate is eight times faster than in bit-</a:t>
            </a:r>
          </a:p>
          <a:p>
            <a:pPr>
              <a:spcBef>
                <a:spcPct val="50000"/>
              </a:spcBef>
            </a:pPr>
            <a:r>
              <a:rPr lang="en-US"/>
              <a:t>   serial transmission, eight channels are needed, and the cost may </a:t>
            </a:r>
          </a:p>
          <a:p>
            <a:pPr>
              <a:spcBef>
                <a:spcPct val="50000"/>
              </a:spcBef>
            </a:pPr>
            <a:r>
              <a:rPr lang="en-US"/>
              <a:t>   be as much as eight times higher to transmit the message. </a:t>
            </a:r>
          </a:p>
          <a:p>
            <a:pPr>
              <a:spcBef>
                <a:spcPct val="50000"/>
              </a:spcBef>
              <a:buFontTx/>
              <a:buChar char="•"/>
            </a:pPr>
            <a:r>
              <a:rPr lang="en-US"/>
              <a:t>  When distances are short, both techniques may be feasible and </a:t>
            </a:r>
          </a:p>
          <a:p>
            <a:pPr>
              <a:spcBef>
                <a:spcPct val="50000"/>
              </a:spcBef>
            </a:pPr>
            <a:r>
              <a:rPr lang="en-US"/>
              <a:t>    economic to use parallel channels in return for high data rates. </a:t>
            </a:r>
          </a:p>
          <a:p>
            <a:pPr>
              <a:spcBef>
                <a:spcPct val="50000"/>
              </a:spcBef>
              <a:buFontTx/>
              <a:buChar char="•"/>
            </a:pPr>
            <a:r>
              <a:rPr lang="en-US"/>
              <a:t>  The popular Centronics printer interface is a case where byte-</a:t>
            </a:r>
          </a:p>
          <a:p>
            <a:pPr>
              <a:spcBef>
                <a:spcPct val="50000"/>
              </a:spcBef>
            </a:pPr>
            <a:r>
              <a:rPr lang="en-US"/>
              <a:t>   serial transmission is used. </a:t>
            </a:r>
          </a:p>
        </p:txBody>
      </p:sp>
    </p:spTree>
    <p:extLst>
      <p:ext uri="{BB962C8B-B14F-4D97-AF65-F5344CB8AC3E}">
        <p14:creationId xmlns:p14="http://schemas.microsoft.com/office/powerpoint/2010/main" val="293594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a:xfrm>
            <a:off x="395654" y="381000"/>
            <a:ext cx="8549640" cy="604520"/>
          </a:xfrm>
        </p:spPr>
        <p:txBody>
          <a:bodyPr/>
          <a:lstStyle/>
          <a:p>
            <a:pPr eaLnBrk="1" hangingPunct="1"/>
            <a:r>
              <a:rPr lang="en-US" b="1" smtClean="0">
                <a:solidFill>
                  <a:srgbClr val="C00000"/>
                </a:solidFill>
              </a:rPr>
              <a:t>Byte Transmission</a:t>
            </a:r>
          </a:p>
        </p:txBody>
      </p:sp>
      <p:sp>
        <p:nvSpPr>
          <p:cNvPr id="6147" name="Rectangle 1027"/>
          <p:cNvSpPr>
            <a:spLocks noChangeArrowheads="1"/>
          </p:cNvSpPr>
          <p:nvPr/>
        </p:nvSpPr>
        <p:spPr bwMode="auto">
          <a:xfrm>
            <a:off x="419100" y="1371600"/>
            <a:ext cx="9136380" cy="2041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p>
            <a:pPr>
              <a:buFontTx/>
              <a:buChar char="•"/>
            </a:pPr>
            <a:r>
              <a:rPr lang="en-US" dirty="0"/>
              <a:t>   As another example, it is common practice to use a 16-bit-wide   </a:t>
            </a:r>
          </a:p>
          <a:p>
            <a:r>
              <a:rPr lang="en-US" dirty="0"/>
              <a:t>    data bus to transfer data between a microprocessor and memory </a:t>
            </a:r>
          </a:p>
          <a:p>
            <a:r>
              <a:rPr lang="en-US" dirty="0"/>
              <a:t>    chips.</a:t>
            </a:r>
          </a:p>
          <a:p>
            <a:pPr>
              <a:buFontTx/>
              <a:buChar char="•"/>
            </a:pPr>
            <a:r>
              <a:rPr lang="en-US" dirty="0"/>
              <a:t>   This provides the equivalent of 16 parallel channels.</a:t>
            </a:r>
          </a:p>
          <a:p>
            <a:pPr>
              <a:buFontTx/>
              <a:buChar char="•"/>
            </a:pPr>
            <a:r>
              <a:rPr lang="en-US" dirty="0"/>
              <a:t>   On the other hand, when communicating with a timesharing </a:t>
            </a:r>
          </a:p>
          <a:p>
            <a:r>
              <a:rPr lang="en-US" dirty="0"/>
              <a:t>    system over a modem, only a single channel is available, and </a:t>
            </a:r>
          </a:p>
          <a:p>
            <a:r>
              <a:rPr lang="en-US" dirty="0"/>
              <a:t>    bit-serial transmission is required. </a:t>
            </a:r>
          </a:p>
        </p:txBody>
      </p:sp>
      <p:pic>
        <p:nvPicPr>
          <p:cNvPr id="6148" name="Picture 1029" descr="c:\windows\TEMP\auto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5160" y="3886200"/>
            <a:ext cx="4107180" cy="3592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5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9144000" cy="3200876"/>
          </a:xfrm>
          <a:prstGeom prst="rect">
            <a:avLst/>
          </a:prstGeom>
        </p:spPr>
        <p:txBody>
          <a:bodyPr wrap="square">
            <a:spAutoFit/>
          </a:bodyPr>
          <a:lstStyle/>
          <a:p>
            <a:r>
              <a:rPr lang="en-US" sz="2400" b="1" dirty="0">
                <a:solidFill>
                  <a:srgbClr val="C00000"/>
                </a:solidFill>
                <a:latin typeface="Times New Roman"/>
                <a:cs typeface="Times New Roman"/>
              </a:rPr>
              <a:t>A Taxonomy of Transmission Modes </a:t>
            </a:r>
            <a:r>
              <a:rPr lang="en-US" sz="2400" b="1" dirty="0">
                <a:latin typeface="Times New Roman"/>
                <a:cs typeface="Times New Roman"/>
              </a:rPr>
              <a:t>   </a:t>
            </a:r>
            <a:endParaRPr lang="en-US" sz="2400" dirty="0">
              <a:latin typeface="Times New Roman"/>
              <a:cs typeface="Times New Roman"/>
            </a:endParaRPr>
          </a:p>
          <a:p>
            <a:r>
              <a:rPr lang="en-US" dirty="0">
                <a:latin typeface="Times New Roman"/>
                <a:cs typeface="Times New Roman"/>
              </a:rPr>
              <a:t> </a:t>
            </a:r>
          </a:p>
          <a:p>
            <a:r>
              <a:rPr lang="en-US" sz="2000" b="1" u="sng" dirty="0" err="1">
                <a:latin typeface="Times New Roman"/>
                <a:cs typeface="Times New Roman"/>
              </a:rPr>
              <a:t>Defn</a:t>
            </a:r>
            <a:r>
              <a:rPr lang="en-US" sz="2000" dirty="0">
                <a:latin typeface="Times New Roman"/>
                <a:cs typeface="Times New Roman"/>
              </a:rPr>
              <a:t>: A </a:t>
            </a:r>
            <a:r>
              <a:rPr lang="en-US" sz="2000" i="1" dirty="0">
                <a:latin typeface="Times New Roman"/>
                <a:cs typeface="Times New Roman"/>
              </a:rPr>
              <a:t>transmission mode </a:t>
            </a:r>
            <a:r>
              <a:rPr lang="en-US" sz="2000" dirty="0">
                <a:latin typeface="Times New Roman"/>
                <a:cs typeface="Times New Roman"/>
              </a:rPr>
              <a:t>is the manner in which data is sent over the underlying medium</a:t>
            </a:r>
          </a:p>
          <a:p>
            <a:r>
              <a:rPr lang="en-US" sz="2000" dirty="0">
                <a:latin typeface="Times New Roman"/>
                <a:cs typeface="Times New Roman"/>
              </a:rPr>
              <a:t> </a:t>
            </a:r>
          </a:p>
          <a:p>
            <a:r>
              <a:rPr lang="en-US" sz="2000" dirty="0">
                <a:latin typeface="Times New Roman"/>
                <a:cs typeface="Times New Roman"/>
              </a:rPr>
              <a:t>Transmission modes can be divided into two fundamental categories:</a:t>
            </a:r>
          </a:p>
          <a:p>
            <a:r>
              <a:rPr lang="en-US" sz="2000" dirty="0">
                <a:latin typeface="Times New Roman"/>
                <a:cs typeface="Times New Roman"/>
              </a:rPr>
              <a:t> </a:t>
            </a:r>
          </a:p>
          <a:p>
            <a:pPr lvl="1"/>
            <a:r>
              <a:rPr lang="en-US" sz="2000" dirty="0">
                <a:latin typeface="Times New Roman"/>
                <a:cs typeface="Times New Roman"/>
              </a:rPr>
              <a:t> </a:t>
            </a:r>
            <a:r>
              <a:rPr lang="en-US" sz="2000" b="1" dirty="0">
                <a:latin typeface="Times New Roman"/>
                <a:cs typeface="Times New Roman"/>
              </a:rPr>
              <a:t>Serial</a:t>
            </a:r>
            <a:r>
              <a:rPr lang="en-US" sz="2000" dirty="0">
                <a:latin typeface="Times New Roman"/>
                <a:cs typeface="Times New Roman"/>
              </a:rPr>
              <a:t> — one bit is sent at a time</a:t>
            </a:r>
          </a:p>
          <a:p>
            <a:pPr lvl="1"/>
            <a:r>
              <a:rPr lang="en-US" sz="2000" dirty="0">
                <a:latin typeface="Times New Roman"/>
                <a:cs typeface="Times New Roman"/>
              </a:rPr>
              <a:t> </a:t>
            </a:r>
          </a:p>
          <a:p>
            <a:pPr lvl="1"/>
            <a:r>
              <a:rPr lang="en-US" sz="2000" b="1" dirty="0">
                <a:latin typeface="Times New Roman"/>
                <a:cs typeface="Times New Roman"/>
              </a:rPr>
              <a:t>Parallel</a:t>
            </a:r>
            <a:r>
              <a:rPr lang="en-US" sz="2000" dirty="0">
                <a:latin typeface="Times New Roman"/>
                <a:cs typeface="Times New Roman"/>
              </a:rPr>
              <a:t> — multiple bits are sent at the same time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810000"/>
            <a:ext cx="8229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0159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9220200" cy="2308324"/>
          </a:xfrm>
          <a:prstGeom prst="rect">
            <a:avLst/>
          </a:prstGeom>
        </p:spPr>
        <p:txBody>
          <a:bodyPr wrap="square">
            <a:spAutoFit/>
          </a:bodyPr>
          <a:lstStyle/>
          <a:p>
            <a:r>
              <a:rPr lang="en-US" sz="2400" b="1" dirty="0">
                <a:solidFill>
                  <a:srgbClr val="C00000"/>
                </a:solidFill>
                <a:latin typeface="Times New Roman"/>
                <a:cs typeface="Times New Roman"/>
              </a:rPr>
              <a:t>Parallel Transmission    </a:t>
            </a:r>
          </a:p>
          <a:p>
            <a:r>
              <a:rPr lang="en-US" sz="2000" dirty="0">
                <a:latin typeface="Times New Roman"/>
                <a:cs typeface="Times New Roman"/>
              </a:rPr>
              <a:t> </a:t>
            </a:r>
          </a:p>
          <a:p>
            <a:r>
              <a:rPr lang="en-US" sz="2000" dirty="0">
                <a:latin typeface="Times New Roman"/>
                <a:cs typeface="Times New Roman"/>
              </a:rPr>
              <a:t>Parallel transmission allows transfers of multiple data bits at the same time over separate </a:t>
            </a:r>
            <a:r>
              <a:rPr lang="en-US" sz="2000" dirty="0" smtClean="0">
                <a:latin typeface="Times New Roman"/>
                <a:cs typeface="Times New Roman"/>
              </a:rPr>
              <a:t>media.</a:t>
            </a:r>
            <a:endParaRPr lang="en-US" sz="2000" dirty="0">
              <a:latin typeface="Times New Roman"/>
              <a:cs typeface="Times New Roman"/>
            </a:endParaRPr>
          </a:p>
          <a:p>
            <a:pPr marL="800100" lvl="1" indent="-342900">
              <a:buFont typeface="Arial"/>
              <a:buChar char="•"/>
            </a:pPr>
            <a:r>
              <a:rPr lang="en-US" sz="2000" dirty="0" smtClean="0">
                <a:latin typeface="Times New Roman"/>
                <a:cs typeface="Times New Roman"/>
              </a:rPr>
              <a:t>It is used </a:t>
            </a:r>
            <a:r>
              <a:rPr lang="en-US" sz="2000" dirty="0">
                <a:latin typeface="Times New Roman"/>
                <a:cs typeface="Times New Roman"/>
              </a:rPr>
              <a:t>with a wired medium</a:t>
            </a:r>
          </a:p>
          <a:p>
            <a:pPr marL="800100" lvl="1" indent="-342900">
              <a:buFont typeface="Arial"/>
              <a:buChar char="•"/>
            </a:pPr>
            <a:r>
              <a:rPr lang="en-US" sz="2000" dirty="0" smtClean="0">
                <a:latin typeface="Times New Roman"/>
                <a:cs typeface="Times New Roman"/>
              </a:rPr>
              <a:t>The </a:t>
            </a:r>
            <a:r>
              <a:rPr lang="en-US" sz="2000" dirty="0">
                <a:latin typeface="Times New Roman"/>
                <a:cs typeface="Times New Roman"/>
              </a:rPr>
              <a:t>signals on all wires are synchronized so that a bit travels across each of the wires at precisely the same time</a:t>
            </a:r>
          </a:p>
        </p:txBody>
      </p:sp>
      <p:sp>
        <p:nvSpPr>
          <p:cNvPr id="3" name="Rectangle 2"/>
          <p:cNvSpPr/>
          <p:nvPr/>
        </p:nvSpPr>
        <p:spPr>
          <a:xfrm>
            <a:off x="381000" y="2971800"/>
            <a:ext cx="9220200" cy="4144724"/>
          </a:xfrm>
          <a:prstGeom prst="rect">
            <a:avLst/>
          </a:prstGeom>
        </p:spPr>
        <p:txBody>
          <a:bodyPr wrap="square">
            <a:spAutoFit/>
          </a:bodyPr>
          <a:lstStyle/>
          <a:p>
            <a:r>
              <a:rPr lang="en-US" sz="2000" dirty="0">
                <a:latin typeface="Times New Roman"/>
                <a:cs typeface="Times New Roman"/>
              </a:rPr>
              <a:t>The figure omits two important details:</a:t>
            </a:r>
          </a:p>
          <a:p>
            <a:pPr marL="914400" lvl="1" indent="-457200">
              <a:buFont typeface="+mj-lt"/>
              <a:buAutoNum type="arabicPeriod"/>
            </a:pPr>
            <a:r>
              <a:rPr lang="en-US" sz="2000" dirty="0">
                <a:latin typeface="Times New Roman"/>
                <a:cs typeface="Times New Roman"/>
              </a:rPr>
              <a:t>a parallel interface usually contains other wires that allow the sender and receiver to coordinate</a:t>
            </a:r>
          </a:p>
          <a:p>
            <a:pPr marL="914400" lvl="1" indent="-457200">
              <a:buFont typeface="+mj-lt"/>
              <a:buAutoNum type="arabicPeriod"/>
            </a:pPr>
            <a:r>
              <a:rPr lang="en-US" sz="2000" dirty="0">
                <a:latin typeface="Times New Roman"/>
                <a:cs typeface="Times New Roman"/>
              </a:rPr>
              <a:t>to make installation and troubleshooting easy, the wires are placed in a single physical cable </a:t>
            </a:r>
          </a:p>
          <a:p>
            <a:r>
              <a:rPr lang="en-US" sz="2000" dirty="0">
                <a:latin typeface="Times New Roman"/>
                <a:cs typeface="Times New Roman"/>
              </a:rPr>
              <a:t> </a:t>
            </a:r>
          </a:p>
          <a:p>
            <a:pPr>
              <a:lnSpc>
                <a:spcPct val="120000"/>
              </a:lnSpc>
            </a:pPr>
            <a:r>
              <a:rPr lang="en-US" sz="2000" dirty="0">
                <a:latin typeface="Times New Roman"/>
                <a:cs typeface="Times New Roman"/>
              </a:rPr>
              <a:t>A parallel mode of transmission </a:t>
            </a:r>
            <a:r>
              <a:rPr lang="en-US" sz="2000" dirty="0" smtClean="0">
                <a:latin typeface="Times New Roman"/>
                <a:cs typeface="Times New Roman"/>
              </a:rPr>
              <a:t/>
            </a:r>
            <a:br>
              <a:rPr lang="en-US" sz="2000" dirty="0" smtClean="0">
                <a:latin typeface="Times New Roman"/>
                <a:cs typeface="Times New Roman"/>
              </a:rPr>
            </a:br>
            <a:r>
              <a:rPr lang="en-US" sz="2000" dirty="0" smtClean="0">
                <a:latin typeface="Times New Roman"/>
                <a:cs typeface="Times New Roman"/>
              </a:rPr>
              <a:t>has </a:t>
            </a:r>
            <a:r>
              <a:rPr lang="en-US" sz="2000" dirty="0">
                <a:latin typeface="Times New Roman"/>
                <a:cs typeface="Times New Roman"/>
              </a:rPr>
              <a:t>two chief advantages:</a:t>
            </a:r>
          </a:p>
          <a:p>
            <a:pPr lvl="1">
              <a:lnSpc>
                <a:spcPct val="120000"/>
              </a:lnSpc>
            </a:pPr>
            <a:r>
              <a:rPr lang="en-US" sz="2000" dirty="0">
                <a:latin typeface="Times New Roman"/>
                <a:cs typeface="Times New Roman"/>
              </a:rPr>
              <a:t>(1) High speed--it can </a:t>
            </a:r>
            <a:r>
              <a:rPr lang="en-US" sz="2000" dirty="0" smtClean="0">
                <a:latin typeface="Times New Roman"/>
                <a:cs typeface="Times New Roman"/>
              </a:rPr>
              <a:t>send</a:t>
            </a:r>
            <a:br>
              <a:rPr lang="en-US" sz="2000" dirty="0" smtClean="0">
                <a:latin typeface="Times New Roman"/>
                <a:cs typeface="Times New Roman"/>
              </a:rPr>
            </a:br>
            <a:r>
              <a:rPr lang="en-US" sz="2000" dirty="0" smtClean="0">
                <a:latin typeface="Times New Roman"/>
                <a:cs typeface="Times New Roman"/>
              </a:rPr>
              <a:t>	N </a:t>
            </a:r>
            <a:r>
              <a:rPr lang="en-US" sz="2000" dirty="0">
                <a:latin typeface="Times New Roman"/>
                <a:cs typeface="Times New Roman"/>
              </a:rPr>
              <a:t>bits at the same time.</a:t>
            </a:r>
          </a:p>
          <a:p>
            <a:pPr lvl="1">
              <a:lnSpc>
                <a:spcPct val="120000"/>
              </a:lnSpc>
            </a:pPr>
            <a:r>
              <a:rPr lang="en-US" sz="2000" dirty="0">
                <a:latin typeface="Times New Roman"/>
                <a:cs typeface="Times New Roman"/>
              </a:rPr>
              <a:t>(2) It can match the speed </a:t>
            </a:r>
            <a:r>
              <a:rPr lang="en-US" sz="2000" dirty="0" smtClean="0">
                <a:latin typeface="Times New Roman"/>
                <a:cs typeface="Times New Roman"/>
              </a:rPr>
              <a:t/>
            </a:r>
            <a:br>
              <a:rPr lang="en-US" sz="2000" dirty="0" smtClean="0">
                <a:latin typeface="Times New Roman"/>
                <a:cs typeface="Times New Roman"/>
              </a:rPr>
            </a:br>
            <a:r>
              <a:rPr lang="en-US" sz="2000" dirty="0" smtClean="0">
                <a:latin typeface="Times New Roman"/>
                <a:cs typeface="Times New Roman"/>
              </a:rPr>
              <a:t>	of </a:t>
            </a:r>
            <a:r>
              <a:rPr lang="en-US" sz="2000" dirty="0">
                <a:latin typeface="Times New Roman"/>
                <a:cs typeface="Times New Roman"/>
              </a:rPr>
              <a:t>the underlying hardware.</a:t>
            </a:r>
          </a:p>
        </p:txBody>
      </p:sp>
      <p:pic>
        <p:nvPicPr>
          <p:cNvPr id="4" name="Picture 3"/>
          <p:cNvPicPr>
            <a:picLocks noChangeAspect="1"/>
          </p:cNvPicPr>
          <p:nvPr/>
        </p:nvPicPr>
        <p:blipFill rotWithShape="1">
          <a:blip r:embed="rId2"/>
          <a:srcRect b="23487"/>
          <a:stretch/>
        </p:blipFill>
        <p:spPr>
          <a:xfrm>
            <a:off x="4038601" y="4419599"/>
            <a:ext cx="6019800" cy="2290995"/>
          </a:xfrm>
          <a:prstGeom prst="rect">
            <a:avLst/>
          </a:prstGeom>
        </p:spPr>
      </p:pic>
    </p:spTree>
    <p:extLst>
      <p:ext uri="{BB962C8B-B14F-4D97-AF65-F5344CB8AC3E}">
        <p14:creationId xmlns:p14="http://schemas.microsoft.com/office/powerpoint/2010/main" val="2853440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152400"/>
            <a:ext cx="6537960" cy="690880"/>
          </a:xfrm>
        </p:spPr>
        <p:txBody>
          <a:bodyPr/>
          <a:lstStyle/>
          <a:p>
            <a:pPr eaLnBrk="1" hangingPunct="1"/>
            <a:r>
              <a:rPr lang="en-US" b="1" dirty="0" smtClean="0">
                <a:solidFill>
                  <a:srgbClr val="C00000"/>
                </a:solidFill>
              </a:rPr>
              <a:t>Communication Modes</a:t>
            </a:r>
          </a:p>
        </p:txBody>
      </p:sp>
      <p:sp>
        <p:nvSpPr>
          <p:cNvPr id="14339" name="Rectangle 3"/>
          <p:cNvSpPr>
            <a:spLocks noChangeArrowheads="1"/>
          </p:cNvSpPr>
          <p:nvPr/>
        </p:nvSpPr>
        <p:spPr bwMode="auto">
          <a:xfrm>
            <a:off x="1257300" y="1554480"/>
            <a:ext cx="8549640" cy="268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p>
            <a:r>
              <a:rPr lang="en-US" sz="2400" dirty="0"/>
              <a:t>Three types of communication modes: </a:t>
            </a:r>
            <a:r>
              <a:rPr lang="en-US" sz="2400" i="1" dirty="0"/>
              <a:t>simple</a:t>
            </a:r>
            <a:r>
              <a:rPr lang="en-US" sz="2400" dirty="0"/>
              <a:t>, </a:t>
            </a:r>
            <a:r>
              <a:rPr lang="en-US" sz="2400" i="1" dirty="0"/>
              <a:t>half-duplex</a:t>
            </a:r>
            <a:r>
              <a:rPr lang="en-US" sz="2400" dirty="0"/>
              <a:t>, and </a:t>
            </a:r>
            <a:r>
              <a:rPr lang="en-US" sz="2400" i="1" dirty="0"/>
              <a:t>full-duplex</a:t>
            </a:r>
            <a:r>
              <a:rPr lang="en-US" sz="2400" dirty="0"/>
              <a:t>. </a:t>
            </a:r>
            <a:endParaRPr lang="en-US" sz="2400" dirty="0" smtClean="0"/>
          </a:p>
          <a:p>
            <a:endParaRPr lang="en-US" sz="2400" dirty="0"/>
          </a:p>
          <a:p>
            <a:endParaRPr lang="en-US" sz="2400" dirty="0"/>
          </a:p>
          <a:p>
            <a:pPr eaLnBrk="0" hangingPunct="0"/>
            <a:r>
              <a:rPr lang="en-US" sz="2400" b="1" dirty="0"/>
              <a:t>Simplex</a:t>
            </a:r>
            <a:r>
              <a:rPr lang="en-US" sz="2400" dirty="0"/>
              <a:t> </a:t>
            </a:r>
          </a:p>
          <a:p>
            <a:pPr lvl="1" eaLnBrk="0" hangingPunct="0"/>
            <a:r>
              <a:rPr lang="en-US" sz="2400" dirty="0"/>
              <a:t>One way transmitting, like Radio station. One transmitter, and the rest are receivers. </a:t>
            </a:r>
          </a:p>
        </p:txBody>
      </p:sp>
      <p:sp>
        <p:nvSpPr>
          <p:cNvPr id="14340" name="Rectangle 6"/>
          <p:cNvSpPr>
            <a:spLocks noChangeArrowheads="1"/>
          </p:cNvSpPr>
          <p:nvPr/>
        </p:nvSpPr>
        <p:spPr bwMode="auto">
          <a:xfrm>
            <a:off x="0" y="3360843"/>
            <a:ext cx="10058400" cy="37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p>
            <a:r>
              <a:rPr lang="en-US"/>
              <a:t> </a:t>
            </a:r>
          </a:p>
        </p:txBody>
      </p:sp>
    </p:spTree>
    <p:extLst>
      <p:ext uri="{BB962C8B-B14F-4D97-AF65-F5344CB8AC3E}">
        <p14:creationId xmlns:p14="http://schemas.microsoft.com/office/powerpoint/2010/main" val="1851976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4380" y="431800"/>
            <a:ext cx="8549640" cy="777240"/>
          </a:xfrm>
        </p:spPr>
        <p:txBody>
          <a:bodyPr/>
          <a:lstStyle/>
          <a:p>
            <a:pPr eaLnBrk="1" hangingPunct="1"/>
            <a:r>
              <a:rPr lang="en-US" b="1" smtClean="0">
                <a:solidFill>
                  <a:srgbClr val="C00000"/>
                </a:solidFill>
              </a:rPr>
              <a:t>Hall-Duplex &amp; Full-Duplex</a:t>
            </a:r>
          </a:p>
        </p:txBody>
      </p:sp>
      <p:sp>
        <p:nvSpPr>
          <p:cNvPr id="15363" name="Rectangle 3"/>
          <p:cNvSpPr>
            <a:spLocks noChangeArrowheads="1"/>
          </p:cNvSpPr>
          <p:nvPr/>
        </p:nvSpPr>
        <p:spPr bwMode="auto">
          <a:xfrm>
            <a:off x="922020" y="1381760"/>
            <a:ext cx="7711440" cy="1487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p>
            <a:endParaRPr lang="en-US"/>
          </a:p>
          <a:p>
            <a:pPr eaLnBrk="0" hangingPunct="0"/>
            <a:r>
              <a:rPr lang="en-US" b="1"/>
              <a:t>Half-Duplex</a:t>
            </a:r>
            <a:r>
              <a:rPr lang="en-US"/>
              <a:t> </a:t>
            </a:r>
          </a:p>
          <a:p>
            <a:pPr lvl="1" eaLnBrk="0" hangingPunct="0"/>
            <a:r>
              <a:rPr lang="en-US"/>
              <a:t>Alternating two-way transmit and receive. </a:t>
            </a:r>
          </a:p>
          <a:p>
            <a:pPr lvl="1" eaLnBrk="0" hangingPunct="0"/>
            <a:r>
              <a:rPr lang="en-US"/>
              <a:t>When one is transmitting, other is listening,</a:t>
            </a:r>
          </a:p>
          <a:p>
            <a:pPr lvl="1" eaLnBrk="0" hangingPunct="0"/>
            <a:r>
              <a:rPr lang="en-US"/>
              <a:t>then one can transmit after a quiet on the channel.                                     </a:t>
            </a:r>
          </a:p>
        </p:txBody>
      </p:sp>
      <p:sp>
        <p:nvSpPr>
          <p:cNvPr id="15364" name="Rectangle 5"/>
          <p:cNvSpPr>
            <a:spLocks noChangeArrowheads="1"/>
          </p:cNvSpPr>
          <p:nvPr/>
        </p:nvSpPr>
        <p:spPr bwMode="auto">
          <a:xfrm>
            <a:off x="1005840" y="4318000"/>
            <a:ext cx="8717280" cy="1487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p>
            <a:endParaRPr lang="en-US"/>
          </a:p>
          <a:p>
            <a:pPr eaLnBrk="0" hangingPunct="0"/>
            <a:r>
              <a:rPr lang="en-US" b="1"/>
              <a:t>Full-Duplex</a:t>
            </a:r>
            <a:r>
              <a:rPr lang="en-US"/>
              <a:t> </a:t>
            </a:r>
          </a:p>
          <a:p>
            <a:pPr lvl="1" eaLnBrk="0" hangingPunct="0"/>
            <a:r>
              <a:rPr lang="en-US"/>
              <a:t>Simultaneous transmit and receive at the same time. Of course, one frequency for transmitting, other for receiving.</a:t>
            </a:r>
          </a:p>
          <a:p>
            <a:pPr eaLnBrk="0" hangingPunct="0"/>
            <a:endParaRPr lang="en-US"/>
          </a:p>
        </p:txBody>
      </p:sp>
    </p:spTree>
    <p:extLst>
      <p:ext uri="{BB962C8B-B14F-4D97-AF65-F5344CB8AC3E}">
        <p14:creationId xmlns:p14="http://schemas.microsoft.com/office/powerpoint/2010/main" val="3291561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9144000" cy="6001643"/>
          </a:xfrm>
          <a:prstGeom prst="rect">
            <a:avLst/>
          </a:prstGeom>
        </p:spPr>
        <p:txBody>
          <a:bodyPr wrap="square">
            <a:spAutoFit/>
          </a:bodyPr>
          <a:lstStyle/>
          <a:p>
            <a:r>
              <a:rPr lang="en-US" sz="2400" dirty="0">
                <a:solidFill>
                  <a:srgbClr val="C00000"/>
                </a:solidFill>
                <a:latin typeface="Times New Roman"/>
                <a:cs typeface="Times New Roman"/>
              </a:rPr>
              <a:t>Simplex, Half-Duplex, and Full-Duplex Transmission    </a:t>
            </a:r>
          </a:p>
          <a:p>
            <a:r>
              <a:rPr lang="en-US" sz="2000" b="1" dirty="0">
                <a:latin typeface="Times New Roman"/>
                <a:cs typeface="Times New Roman"/>
              </a:rPr>
              <a:t> </a:t>
            </a:r>
            <a:endParaRPr lang="en-US" sz="2000" dirty="0">
              <a:latin typeface="Times New Roman"/>
              <a:cs typeface="Times New Roman"/>
            </a:endParaRPr>
          </a:p>
          <a:p>
            <a:r>
              <a:rPr lang="en-US" sz="2000" dirty="0">
                <a:latin typeface="Times New Roman"/>
                <a:cs typeface="Times New Roman"/>
              </a:rPr>
              <a:t>A communications channel can be classified as one of three types:</a:t>
            </a:r>
          </a:p>
          <a:p>
            <a:r>
              <a:rPr lang="en-US" sz="2000" dirty="0">
                <a:latin typeface="Times New Roman"/>
                <a:cs typeface="Times New Roman"/>
              </a:rPr>
              <a:t> </a:t>
            </a:r>
          </a:p>
          <a:p>
            <a:r>
              <a:rPr lang="en-US" sz="2000" b="1" dirty="0" smtClean="0">
                <a:latin typeface="Times New Roman"/>
                <a:cs typeface="Times New Roman"/>
              </a:rPr>
              <a:t>1. Simplex</a:t>
            </a:r>
            <a:r>
              <a:rPr lang="en-US" sz="2000" b="1" dirty="0">
                <a:latin typeface="Times New Roman"/>
                <a:cs typeface="Times New Roman"/>
              </a:rPr>
              <a:t>:</a:t>
            </a:r>
            <a:r>
              <a:rPr lang="en-US" sz="2000" dirty="0">
                <a:latin typeface="Times New Roman"/>
                <a:cs typeface="Times New Roman"/>
              </a:rPr>
              <a:t> A simplex mechanism can only transfer data in a single direction. It is analogous to broadcast radio or television</a:t>
            </a:r>
          </a:p>
          <a:p>
            <a:pPr marL="342900" indent="-342900">
              <a:buFont typeface="Arial"/>
              <a:buChar char="•"/>
            </a:pPr>
            <a:endParaRPr lang="en-US" sz="2000" dirty="0">
              <a:latin typeface="Times New Roman"/>
              <a:cs typeface="Times New Roman"/>
            </a:endParaRPr>
          </a:p>
          <a:p>
            <a:r>
              <a:rPr lang="en-US" sz="2000" b="1" dirty="0" smtClean="0">
                <a:latin typeface="Times New Roman"/>
                <a:cs typeface="Times New Roman"/>
              </a:rPr>
              <a:t>2. Full</a:t>
            </a:r>
            <a:r>
              <a:rPr lang="en-US" sz="2000" b="1" dirty="0">
                <a:latin typeface="Times New Roman"/>
                <a:cs typeface="Times New Roman"/>
              </a:rPr>
              <a:t>-Duplex: </a:t>
            </a:r>
            <a:r>
              <a:rPr lang="en-US" sz="2000" dirty="0">
                <a:latin typeface="Times New Roman"/>
                <a:cs typeface="Times New Roman"/>
              </a:rPr>
              <a:t>Full-duplex allows transmission in two directions simultaneously.</a:t>
            </a:r>
          </a:p>
          <a:p>
            <a:pPr marL="342900" indent="-342900">
              <a:buFont typeface="Arial"/>
              <a:buChar char="•"/>
            </a:pPr>
            <a:endParaRPr lang="en-US" sz="2000" dirty="0">
              <a:latin typeface="Times New Roman"/>
              <a:cs typeface="Times New Roman"/>
            </a:endParaRPr>
          </a:p>
          <a:p>
            <a:r>
              <a:rPr lang="en-US" sz="2000" b="1" dirty="0" smtClean="0">
                <a:latin typeface="Times New Roman"/>
                <a:cs typeface="Times New Roman"/>
              </a:rPr>
              <a:t>3. Half</a:t>
            </a:r>
            <a:r>
              <a:rPr lang="en-US" sz="2000" b="1" dirty="0">
                <a:latin typeface="Times New Roman"/>
                <a:cs typeface="Times New Roman"/>
              </a:rPr>
              <a:t>-Duplex:</a:t>
            </a:r>
            <a:r>
              <a:rPr lang="en-US" sz="2000" dirty="0">
                <a:latin typeface="Times New Roman"/>
                <a:cs typeface="Times New Roman"/>
              </a:rPr>
              <a:t> A </a:t>
            </a:r>
          </a:p>
          <a:p>
            <a:r>
              <a:rPr lang="en-US" sz="2000" dirty="0" smtClean="0">
                <a:latin typeface="Times New Roman"/>
                <a:cs typeface="Times New Roman"/>
              </a:rPr>
              <a:t>half</a:t>
            </a:r>
            <a:r>
              <a:rPr lang="en-US" sz="2000" dirty="0">
                <a:latin typeface="Times New Roman"/>
                <a:cs typeface="Times New Roman"/>
              </a:rPr>
              <a:t>-duplex mechanism </a:t>
            </a:r>
            <a:endParaRPr lang="en-US" sz="2000" dirty="0" smtClean="0">
              <a:latin typeface="Times New Roman"/>
              <a:cs typeface="Times New Roman"/>
            </a:endParaRPr>
          </a:p>
          <a:p>
            <a:r>
              <a:rPr lang="en-US" sz="2000" dirty="0" smtClean="0">
                <a:latin typeface="Times New Roman"/>
                <a:cs typeface="Times New Roman"/>
              </a:rPr>
              <a:t>involves </a:t>
            </a:r>
            <a:r>
              <a:rPr lang="en-US" sz="2000" dirty="0">
                <a:latin typeface="Times New Roman"/>
                <a:cs typeface="Times New Roman"/>
              </a:rPr>
              <a:t>a shared </a:t>
            </a:r>
            <a:r>
              <a:rPr lang="en-US" sz="2000" dirty="0" smtClean="0">
                <a:latin typeface="Times New Roman"/>
                <a:cs typeface="Times New Roman"/>
              </a:rPr>
              <a:t>trans-</a:t>
            </a:r>
          </a:p>
          <a:p>
            <a:r>
              <a:rPr lang="en-US" sz="2000" dirty="0" smtClean="0">
                <a:latin typeface="Times New Roman"/>
                <a:cs typeface="Times New Roman"/>
              </a:rPr>
              <a:t>mission </a:t>
            </a:r>
            <a:r>
              <a:rPr lang="en-US" sz="2000" dirty="0">
                <a:latin typeface="Times New Roman"/>
                <a:cs typeface="Times New Roman"/>
              </a:rPr>
              <a:t>medium. The </a:t>
            </a:r>
            <a:endParaRPr lang="en-US" sz="2000" dirty="0" smtClean="0">
              <a:latin typeface="Times New Roman"/>
              <a:cs typeface="Times New Roman"/>
            </a:endParaRPr>
          </a:p>
          <a:p>
            <a:r>
              <a:rPr lang="en-US" sz="2000" dirty="0" smtClean="0">
                <a:latin typeface="Times New Roman"/>
                <a:cs typeface="Times New Roman"/>
              </a:rPr>
              <a:t>shared </a:t>
            </a:r>
            <a:r>
              <a:rPr lang="en-US" sz="2000" dirty="0">
                <a:latin typeface="Times New Roman"/>
                <a:cs typeface="Times New Roman"/>
              </a:rPr>
              <a:t>medium can </a:t>
            </a:r>
            <a:r>
              <a:rPr lang="en-US" sz="2000" dirty="0" smtClean="0">
                <a:latin typeface="Times New Roman"/>
                <a:cs typeface="Times New Roman"/>
              </a:rPr>
              <a:t>be</a:t>
            </a:r>
          </a:p>
          <a:p>
            <a:r>
              <a:rPr lang="en-US" sz="2000" dirty="0" smtClean="0">
                <a:latin typeface="Times New Roman"/>
                <a:cs typeface="Times New Roman"/>
              </a:rPr>
              <a:t>used </a:t>
            </a:r>
            <a:r>
              <a:rPr lang="en-US" sz="2000" dirty="0">
                <a:latin typeface="Times New Roman"/>
                <a:cs typeface="Times New Roman"/>
              </a:rPr>
              <a:t>for </a:t>
            </a:r>
            <a:r>
              <a:rPr lang="en-US" sz="2000" dirty="0" smtClean="0">
                <a:latin typeface="Times New Roman"/>
                <a:cs typeface="Times New Roman"/>
              </a:rPr>
              <a:t>communication</a:t>
            </a:r>
          </a:p>
          <a:p>
            <a:r>
              <a:rPr lang="en-US" sz="2000" dirty="0" smtClean="0">
                <a:latin typeface="Times New Roman"/>
                <a:cs typeface="Times New Roman"/>
              </a:rPr>
              <a:t> </a:t>
            </a:r>
            <a:r>
              <a:rPr lang="en-US" sz="2000" dirty="0">
                <a:latin typeface="Times New Roman"/>
                <a:cs typeface="Times New Roman"/>
              </a:rPr>
              <a:t>in each direction but </a:t>
            </a:r>
            <a:endParaRPr lang="en-US" sz="2000" dirty="0" smtClean="0">
              <a:latin typeface="Times New Roman"/>
              <a:cs typeface="Times New Roman"/>
            </a:endParaRPr>
          </a:p>
          <a:p>
            <a:r>
              <a:rPr lang="en-US" sz="2000" dirty="0" smtClean="0">
                <a:latin typeface="Times New Roman"/>
                <a:cs typeface="Times New Roman"/>
              </a:rPr>
              <a:t>the </a:t>
            </a:r>
            <a:r>
              <a:rPr lang="en-US" sz="2000" dirty="0">
                <a:latin typeface="Times New Roman"/>
                <a:cs typeface="Times New Roman"/>
              </a:rPr>
              <a:t>communication </a:t>
            </a:r>
            <a:endParaRPr lang="en-US" sz="2000" dirty="0" smtClean="0">
              <a:latin typeface="Times New Roman"/>
              <a:cs typeface="Times New Roman"/>
            </a:endParaRPr>
          </a:p>
          <a:p>
            <a:r>
              <a:rPr lang="en-US" sz="2000" dirty="0" smtClean="0">
                <a:latin typeface="Times New Roman"/>
                <a:cs typeface="Times New Roman"/>
              </a:rPr>
              <a:t>cannot </a:t>
            </a:r>
            <a:r>
              <a:rPr lang="en-US" sz="2000" dirty="0">
                <a:latin typeface="Times New Roman"/>
                <a:cs typeface="Times New Roman"/>
              </a:rPr>
              <a:t>proceed </a:t>
            </a:r>
            <a:endParaRPr lang="en-US" sz="2000" dirty="0" smtClean="0">
              <a:latin typeface="Times New Roman"/>
              <a:cs typeface="Times New Roman"/>
            </a:endParaRPr>
          </a:p>
          <a:p>
            <a:r>
              <a:rPr lang="en-US" sz="2000" dirty="0" smtClean="0">
                <a:latin typeface="Times New Roman"/>
                <a:cs typeface="Times New Roman"/>
              </a:rPr>
              <a:t>simultaneously</a:t>
            </a:r>
            <a:r>
              <a:rPr lang="en-US" sz="2000" dirty="0">
                <a:latin typeface="Times New Roman"/>
                <a:cs typeface="Times New Roman"/>
              </a:rPr>
              <a:t>.</a:t>
            </a:r>
          </a:p>
        </p:txBody>
      </p:sp>
      <p:pic>
        <p:nvPicPr>
          <p:cNvPr id="3" name="Picture 2"/>
          <p:cNvPicPr>
            <a:picLocks noChangeAspect="1"/>
          </p:cNvPicPr>
          <p:nvPr/>
        </p:nvPicPr>
        <p:blipFill rotWithShape="1">
          <a:blip r:embed="rId2"/>
          <a:srcRect b="9139"/>
          <a:stretch/>
        </p:blipFill>
        <p:spPr>
          <a:xfrm>
            <a:off x="3276600" y="3733800"/>
            <a:ext cx="6571931" cy="3690588"/>
          </a:xfrm>
          <a:prstGeom prst="rect">
            <a:avLst/>
          </a:prstGeom>
        </p:spPr>
      </p:pic>
    </p:spTree>
    <p:extLst>
      <p:ext uri="{BB962C8B-B14F-4D97-AF65-F5344CB8AC3E}">
        <p14:creationId xmlns:p14="http://schemas.microsoft.com/office/powerpoint/2010/main" val="4267605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9296400" cy="5016758"/>
          </a:xfrm>
          <a:prstGeom prst="rect">
            <a:avLst/>
          </a:prstGeom>
        </p:spPr>
        <p:txBody>
          <a:bodyPr wrap="square">
            <a:spAutoFit/>
          </a:bodyPr>
          <a:lstStyle/>
          <a:p>
            <a:r>
              <a:rPr lang="en-US" sz="2400" b="1" dirty="0">
                <a:solidFill>
                  <a:srgbClr val="C00000"/>
                </a:solidFill>
                <a:latin typeface="Times New Roman"/>
                <a:cs typeface="Times New Roman"/>
              </a:rPr>
              <a:t>Transmission Order: Bits and Bytes    </a:t>
            </a:r>
          </a:p>
          <a:p>
            <a:r>
              <a:rPr lang="en-US" sz="2000" b="1" dirty="0">
                <a:latin typeface="Times New Roman"/>
                <a:cs typeface="Times New Roman"/>
              </a:rPr>
              <a:t> </a:t>
            </a:r>
            <a:endParaRPr lang="en-US" sz="2000" dirty="0">
              <a:latin typeface="Times New Roman"/>
              <a:cs typeface="Times New Roman"/>
            </a:endParaRPr>
          </a:p>
          <a:p>
            <a:r>
              <a:rPr lang="en-US" sz="2000" dirty="0">
                <a:latin typeface="Times New Roman"/>
                <a:cs typeface="Times New Roman"/>
              </a:rPr>
              <a:t>In serial mode, when sending bits, which bit should be sent across the medium first? </a:t>
            </a:r>
          </a:p>
          <a:p>
            <a:r>
              <a:rPr lang="en-US" sz="2000" dirty="0">
                <a:latin typeface="Times New Roman"/>
                <a:cs typeface="Times New Roman"/>
              </a:rPr>
              <a:t> </a:t>
            </a:r>
          </a:p>
          <a:p>
            <a:pPr>
              <a:lnSpc>
                <a:spcPct val="130000"/>
              </a:lnSpc>
            </a:pPr>
            <a:r>
              <a:rPr lang="en-US" sz="2000" b="1" u="sng" dirty="0">
                <a:latin typeface="Times New Roman"/>
                <a:cs typeface="Times New Roman"/>
              </a:rPr>
              <a:t>Consider an integer</a:t>
            </a:r>
            <a:r>
              <a:rPr lang="en-US" sz="2000" b="1" dirty="0">
                <a:latin typeface="Times New Roman"/>
                <a:cs typeface="Times New Roman"/>
              </a:rPr>
              <a:t>: </a:t>
            </a:r>
            <a:r>
              <a:rPr lang="en-US" sz="2000" b="1" dirty="0" smtClean="0">
                <a:latin typeface="Times New Roman"/>
                <a:cs typeface="Times New Roman"/>
              </a:rPr>
              <a:t> </a:t>
            </a:r>
            <a:r>
              <a:rPr lang="en-US" sz="2000" dirty="0" smtClean="0">
                <a:latin typeface="Times New Roman"/>
                <a:cs typeface="Times New Roman"/>
              </a:rPr>
              <a:t>Should </a:t>
            </a:r>
            <a:r>
              <a:rPr lang="en-US" sz="2000" dirty="0">
                <a:latin typeface="Times New Roman"/>
                <a:cs typeface="Times New Roman"/>
              </a:rPr>
              <a:t>a sender transmit </a:t>
            </a:r>
          </a:p>
          <a:p>
            <a:pPr marL="800100" lvl="1" indent="-342900">
              <a:lnSpc>
                <a:spcPct val="130000"/>
              </a:lnSpc>
              <a:buFont typeface="Arial"/>
              <a:buChar char="•"/>
            </a:pPr>
            <a:r>
              <a:rPr lang="en-US" sz="2000" dirty="0">
                <a:latin typeface="Times New Roman"/>
                <a:cs typeface="Times New Roman"/>
              </a:rPr>
              <a:t>the Most Significant Bit (MSB) first?</a:t>
            </a:r>
          </a:p>
          <a:p>
            <a:pPr marL="800100" lvl="1" indent="-342900">
              <a:lnSpc>
                <a:spcPct val="130000"/>
              </a:lnSpc>
              <a:buFont typeface="Arial"/>
              <a:buChar char="•"/>
            </a:pPr>
            <a:r>
              <a:rPr lang="en-US" sz="2000" dirty="0">
                <a:latin typeface="Times New Roman"/>
                <a:cs typeface="Times New Roman"/>
              </a:rPr>
              <a:t>the Least Significant Bit (LSB) first?</a:t>
            </a:r>
          </a:p>
          <a:p>
            <a:r>
              <a:rPr lang="en-US" sz="2000" dirty="0">
                <a:latin typeface="Times New Roman"/>
                <a:cs typeface="Times New Roman"/>
              </a:rPr>
              <a:t> </a:t>
            </a:r>
          </a:p>
          <a:p>
            <a:pPr>
              <a:lnSpc>
                <a:spcPct val="130000"/>
              </a:lnSpc>
            </a:pPr>
            <a:r>
              <a:rPr lang="en-US" sz="2000" b="1" u="sng" dirty="0">
                <a:latin typeface="Times New Roman"/>
                <a:cs typeface="Times New Roman"/>
              </a:rPr>
              <a:t>Terminology</a:t>
            </a:r>
            <a:r>
              <a:rPr lang="en-US" sz="2000" dirty="0">
                <a:latin typeface="Times New Roman"/>
                <a:cs typeface="Times New Roman"/>
              </a:rPr>
              <a:t>:</a:t>
            </a:r>
          </a:p>
          <a:p>
            <a:pPr marL="800100" lvl="1" indent="-342900">
              <a:lnSpc>
                <a:spcPct val="130000"/>
              </a:lnSpc>
              <a:buFont typeface="Arial"/>
              <a:buChar char="•"/>
            </a:pPr>
            <a:r>
              <a:rPr lang="en-US" sz="2000" b="1" i="1" dirty="0">
                <a:latin typeface="Times New Roman"/>
                <a:cs typeface="Times New Roman"/>
              </a:rPr>
              <a:t>little-endian </a:t>
            </a:r>
            <a:r>
              <a:rPr lang="en-US" sz="2000" dirty="0">
                <a:latin typeface="Times New Roman"/>
                <a:cs typeface="Times New Roman"/>
              </a:rPr>
              <a:t>describes a system that sends the LSB </a:t>
            </a:r>
            <a:r>
              <a:rPr lang="en-US" sz="2000" dirty="0" smtClean="0">
                <a:latin typeface="Times New Roman"/>
                <a:cs typeface="Times New Roman"/>
              </a:rPr>
              <a:t>first.</a:t>
            </a:r>
            <a:endParaRPr lang="en-US" sz="2000" dirty="0">
              <a:latin typeface="Times New Roman"/>
              <a:cs typeface="Times New Roman"/>
            </a:endParaRPr>
          </a:p>
          <a:p>
            <a:pPr marL="800100" lvl="1" indent="-342900">
              <a:lnSpc>
                <a:spcPct val="130000"/>
              </a:lnSpc>
              <a:buFont typeface="Arial"/>
              <a:buChar char="•"/>
            </a:pPr>
            <a:r>
              <a:rPr lang="en-US" sz="2000" b="1" i="1" dirty="0">
                <a:latin typeface="Times New Roman"/>
                <a:cs typeface="Times New Roman"/>
              </a:rPr>
              <a:t>big-endian </a:t>
            </a:r>
            <a:r>
              <a:rPr lang="en-US" sz="2000" dirty="0">
                <a:latin typeface="Times New Roman"/>
                <a:cs typeface="Times New Roman"/>
              </a:rPr>
              <a:t>describes a system that sends the MSB first </a:t>
            </a:r>
            <a:r>
              <a:rPr lang="en-US" sz="2000" dirty="0" smtClean="0">
                <a:latin typeface="Times New Roman"/>
                <a:cs typeface="Times New Roman"/>
              </a:rPr>
              <a:t>.</a:t>
            </a:r>
            <a:endParaRPr lang="en-US" sz="2000" dirty="0">
              <a:latin typeface="Times New Roman"/>
              <a:cs typeface="Times New Roman"/>
            </a:endParaRPr>
          </a:p>
          <a:p>
            <a:r>
              <a:rPr lang="en-US" sz="2000" dirty="0">
                <a:latin typeface="Times New Roman"/>
                <a:cs typeface="Times New Roman"/>
              </a:rPr>
              <a:t> </a:t>
            </a:r>
          </a:p>
          <a:p>
            <a:r>
              <a:rPr lang="en-US" sz="2000" dirty="0">
                <a:latin typeface="Times New Roman"/>
                <a:cs typeface="Times New Roman"/>
              </a:rPr>
              <a:t>Either form can be used, but the sender and receiver must </a:t>
            </a:r>
            <a:r>
              <a:rPr lang="en-US" sz="2000" dirty="0" smtClean="0">
                <a:latin typeface="Times New Roman"/>
                <a:cs typeface="Times New Roman"/>
              </a:rPr>
              <a:t>agree.</a:t>
            </a:r>
            <a:endParaRPr lang="en-US" sz="2000" dirty="0">
              <a:latin typeface="Times New Roman"/>
              <a:cs typeface="Times New Roman"/>
            </a:endParaRPr>
          </a:p>
          <a:p>
            <a:r>
              <a:rPr lang="en-US" sz="2000" dirty="0">
                <a:latin typeface="Times New Roman"/>
                <a:cs typeface="Times New Roman"/>
              </a:rPr>
              <a:t> </a:t>
            </a:r>
          </a:p>
        </p:txBody>
      </p:sp>
    </p:spTree>
    <p:extLst>
      <p:ext uri="{BB962C8B-B14F-4D97-AF65-F5344CB8AC3E}">
        <p14:creationId xmlns:p14="http://schemas.microsoft.com/office/powerpoint/2010/main" val="2495729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9220200" cy="2693045"/>
          </a:xfrm>
          <a:prstGeom prst="rect">
            <a:avLst/>
          </a:prstGeom>
        </p:spPr>
        <p:txBody>
          <a:bodyPr wrap="square">
            <a:spAutoFit/>
          </a:bodyPr>
          <a:lstStyle/>
          <a:p>
            <a:r>
              <a:rPr lang="en-US" sz="2400" b="1" dirty="0">
                <a:solidFill>
                  <a:srgbClr val="C00000"/>
                </a:solidFill>
                <a:latin typeface="Times New Roman"/>
                <a:cs typeface="Times New Roman"/>
              </a:rPr>
              <a:t>Transmission Order: Bits and Bytes </a:t>
            </a:r>
            <a:r>
              <a:rPr lang="en-US" sz="2000" dirty="0">
                <a:latin typeface="Times New Roman"/>
                <a:cs typeface="Times New Roman"/>
              </a:rPr>
              <a:t> </a:t>
            </a:r>
          </a:p>
          <a:p>
            <a:pPr>
              <a:spcAft>
                <a:spcPts val="600"/>
              </a:spcAft>
            </a:pPr>
            <a:r>
              <a:rPr lang="en-US" sz="2000" dirty="0">
                <a:latin typeface="Times New Roman"/>
                <a:cs typeface="Times New Roman"/>
              </a:rPr>
              <a:t>Additionally, the order the bytes are sent must be determined.</a:t>
            </a:r>
          </a:p>
          <a:p>
            <a:pPr marL="342900" lvl="0" indent="-342900">
              <a:buFont typeface="Arial"/>
              <a:buChar char="•"/>
            </a:pPr>
            <a:r>
              <a:rPr lang="en-US" sz="2000" dirty="0">
                <a:latin typeface="Times New Roman"/>
                <a:cs typeface="Times New Roman"/>
              </a:rPr>
              <a:t>Data in a computer is divided into bytes, and each byte is further divided into bits (typically 8 bits per byte)</a:t>
            </a:r>
          </a:p>
          <a:p>
            <a:pPr lvl="0"/>
            <a:endParaRPr lang="en-US" sz="2000" dirty="0" smtClean="0">
              <a:latin typeface="Times New Roman"/>
              <a:cs typeface="Times New Roman"/>
            </a:endParaRPr>
          </a:p>
          <a:p>
            <a:pPr lvl="0"/>
            <a:r>
              <a:rPr lang="en-US" sz="2000" dirty="0" smtClean="0">
                <a:latin typeface="Times New Roman"/>
                <a:cs typeface="Times New Roman"/>
              </a:rPr>
              <a:t>Thus</a:t>
            </a:r>
            <a:r>
              <a:rPr lang="en-US" sz="2000" dirty="0">
                <a:latin typeface="Times New Roman"/>
                <a:cs typeface="Times New Roman"/>
              </a:rPr>
              <a:t>, it is possible to choose a byte order and a bit order independently</a:t>
            </a:r>
          </a:p>
          <a:p>
            <a:pPr lvl="0"/>
            <a:endParaRPr lang="en-US" sz="2000" dirty="0" smtClean="0">
              <a:latin typeface="Times New Roman"/>
              <a:cs typeface="Times New Roman"/>
            </a:endParaRPr>
          </a:p>
          <a:p>
            <a:pPr lvl="0"/>
            <a:r>
              <a:rPr lang="en-US" sz="2000" dirty="0" smtClean="0">
                <a:latin typeface="Times New Roman"/>
                <a:cs typeface="Times New Roman"/>
              </a:rPr>
              <a:t>For </a:t>
            </a:r>
            <a:r>
              <a:rPr lang="en-US" sz="2000" dirty="0">
                <a:latin typeface="Times New Roman"/>
                <a:cs typeface="Times New Roman"/>
              </a:rPr>
              <a:t>example, Ethernet specifies that data is sent byte big-endian and bit little-endian</a:t>
            </a:r>
          </a:p>
        </p:txBody>
      </p:sp>
      <p:pic>
        <p:nvPicPr>
          <p:cNvPr id="3" name="Picture 2"/>
          <p:cNvPicPr>
            <a:picLocks noChangeAspect="1"/>
          </p:cNvPicPr>
          <p:nvPr/>
        </p:nvPicPr>
        <p:blipFill>
          <a:blip r:embed="rId2"/>
          <a:stretch>
            <a:fillRect/>
          </a:stretch>
        </p:blipFill>
        <p:spPr>
          <a:xfrm>
            <a:off x="152400" y="4114800"/>
            <a:ext cx="9656064" cy="3352800"/>
          </a:xfrm>
          <a:prstGeom prst="rect">
            <a:avLst/>
          </a:prstGeom>
        </p:spPr>
      </p:pic>
    </p:spTree>
    <p:extLst>
      <p:ext uri="{BB962C8B-B14F-4D97-AF65-F5344CB8AC3E}">
        <p14:creationId xmlns:p14="http://schemas.microsoft.com/office/powerpoint/2010/main" val="2401346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a:xfrm>
            <a:off x="754380" y="345440"/>
            <a:ext cx="8549640" cy="777240"/>
          </a:xfrm>
        </p:spPr>
        <p:txBody>
          <a:bodyPr/>
          <a:lstStyle/>
          <a:p>
            <a:pPr eaLnBrk="1" hangingPunct="1"/>
            <a:r>
              <a:rPr lang="en-US" b="1" dirty="0" smtClean="0">
                <a:solidFill>
                  <a:srgbClr val="C00000"/>
                </a:solidFill>
              </a:rPr>
              <a:t>Bit-serial Data Transmission</a:t>
            </a:r>
          </a:p>
        </p:txBody>
      </p:sp>
      <p:sp>
        <p:nvSpPr>
          <p:cNvPr id="3075" name="Rectangle 1027"/>
          <p:cNvSpPr>
            <a:spLocks noChangeArrowheads="1"/>
          </p:cNvSpPr>
          <p:nvPr/>
        </p:nvSpPr>
        <p:spPr bwMode="auto">
          <a:xfrm>
            <a:off x="1089660" y="1986281"/>
            <a:ext cx="8717280" cy="4350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p>
            <a:pPr algn="just">
              <a:spcBef>
                <a:spcPct val="50000"/>
              </a:spcBef>
              <a:buFontTx/>
              <a:buChar char="•"/>
            </a:pPr>
            <a:r>
              <a:rPr lang="en-US" sz="2400" dirty="0"/>
              <a:t>   The individual bits are then reassembled at the destination to </a:t>
            </a:r>
          </a:p>
          <a:p>
            <a:pPr algn="just">
              <a:spcBef>
                <a:spcPct val="50000"/>
              </a:spcBef>
            </a:pPr>
            <a:r>
              <a:rPr lang="en-US" sz="2400" dirty="0"/>
              <a:t>    compose the message. </a:t>
            </a:r>
          </a:p>
          <a:p>
            <a:pPr algn="just">
              <a:spcBef>
                <a:spcPct val="50000"/>
              </a:spcBef>
              <a:buFontTx/>
              <a:buChar char="•"/>
            </a:pPr>
            <a:r>
              <a:rPr lang="en-US" sz="2400" dirty="0"/>
              <a:t>   In general, one channel will pass only one bit at a time. </a:t>
            </a:r>
          </a:p>
          <a:p>
            <a:pPr algn="just">
              <a:spcBef>
                <a:spcPct val="50000"/>
              </a:spcBef>
              <a:buFontTx/>
              <a:buChar char="•"/>
            </a:pPr>
            <a:r>
              <a:rPr lang="en-US" sz="2400" dirty="0"/>
              <a:t>  Thus, bit-serial transmission is necessary in data  </a:t>
            </a:r>
          </a:p>
          <a:p>
            <a:pPr algn="just">
              <a:spcBef>
                <a:spcPct val="50000"/>
              </a:spcBef>
            </a:pPr>
            <a:r>
              <a:rPr lang="en-US" sz="2400" dirty="0"/>
              <a:t>    communications if only a single channel is available. </a:t>
            </a:r>
          </a:p>
          <a:p>
            <a:pPr algn="just">
              <a:spcBef>
                <a:spcPct val="50000"/>
              </a:spcBef>
              <a:buFontTx/>
              <a:buChar char="•"/>
            </a:pPr>
            <a:r>
              <a:rPr lang="en-US" sz="2400" dirty="0"/>
              <a:t>   Bit-serial transmission is normally just called serial </a:t>
            </a:r>
          </a:p>
          <a:p>
            <a:pPr algn="just">
              <a:spcBef>
                <a:spcPct val="50000"/>
              </a:spcBef>
            </a:pPr>
            <a:r>
              <a:rPr lang="en-US" sz="2400" dirty="0"/>
              <a:t>    transmission and is the chosen communications method in </a:t>
            </a:r>
          </a:p>
          <a:p>
            <a:pPr algn="just">
              <a:spcBef>
                <a:spcPct val="50000"/>
              </a:spcBef>
            </a:pPr>
            <a:r>
              <a:rPr lang="en-US" sz="2400" dirty="0"/>
              <a:t>   many computer peripherals.</a:t>
            </a:r>
          </a:p>
        </p:txBody>
      </p:sp>
    </p:spTree>
    <p:extLst>
      <p:ext uri="{BB962C8B-B14F-4D97-AF65-F5344CB8AC3E}">
        <p14:creationId xmlns:p14="http://schemas.microsoft.com/office/powerpoint/2010/main" val="27737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b="1" smtClean="0">
                <a:solidFill>
                  <a:srgbClr val="C00000"/>
                </a:solidFill>
              </a:rPr>
              <a:t>Bit-serial Data Transmission</a:t>
            </a:r>
          </a:p>
        </p:txBody>
      </p:sp>
      <p:pic>
        <p:nvPicPr>
          <p:cNvPr id="4099" name="Picture 4" descr="c:\windows\TEMP\auto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09800"/>
            <a:ext cx="6705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147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9200"/>
            <a:ext cx="9067800" cy="3687163"/>
          </a:xfrm>
          <a:prstGeom prst="rect">
            <a:avLst/>
          </a:prstGeom>
        </p:spPr>
        <p:txBody>
          <a:bodyPr wrap="square">
            <a:spAutoFit/>
          </a:bodyPr>
          <a:lstStyle/>
          <a:p>
            <a:r>
              <a:rPr lang="en-US" sz="2400" b="1" dirty="0">
                <a:solidFill>
                  <a:srgbClr val="C00000"/>
                </a:solidFill>
                <a:latin typeface="Times New Roman"/>
                <a:cs typeface="Times New Roman"/>
              </a:rPr>
              <a:t>Timing of Serial Transmission    </a:t>
            </a:r>
          </a:p>
          <a:p>
            <a:r>
              <a:rPr lang="en-US" sz="2400" b="1" dirty="0">
                <a:latin typeface="Times New Roman"/>
                <a:cs typeface="Times New Roman"/>
              </a:rPr>
              <a:t> </a:t>
            </a:r>
            <a:endParaRPr lang="en-US" sz="2400" dirty="0">
              <a:latin typeface="Times New Roman"/>
              <a:cs typeface="Times New Roman"/>
            </a:endParaRPr>
          </a:p>
          <a:p>
            <a:pPr>
              <a:spcAft>
                <a:spcPts val="600"/>
              </a:spcAft>
            </a:pPr>
            <a:r>
              <a:rPr lang="en-US" sz="2400" dirty="0">
                <a:latin typeface="Times New Roman"/>
                <a:cs typeface="Times New Roman"/>
              </a:rPr>
              <a:t>Serial transmission mechanisms can be divided into three broad categories (depending on how transmissions are spaced in time):</a:t>
            </a:r>
          </a:p>
          <a:p>
            <a:pPr marL="342900" lvl="0" indent="-342900">
              <a:lnSpc>
                <a:spcPct val="130000"/>
              </a:lnSpc>
              <a:spcAft>
                <a:spcPts val="600"/>
              </a:spcAft>
              <a:buFont typeface="Arial"/>
              <a:buChar char="•"/>
            </a:pPr>
            <a:r>
              <a:rPr lang="en-US" sz="2400" b="1" i="1" dirty="0">
                <a:latin typeface="Times New Roman"/>
                <a:cs typeface="Times New Roman"/>
              </a:rPr>
              <a:t>Asynchronous</a:t>
            </a:r>
            <a:r>
              <a:rPr lang="en-US" sz="2400" dirty="0">
                <a:latin typeface="Times New Roman"/>
                <a:cs typeface="Times New Roman"/>
              </a:rPr>
              <a:t> transmission can occur at any time </a:t>
            </a:r>
          </a:p>
          <a:p>
            <a:pPr marL="342900" lvl="0" indent="-342900">
              <a:lnSpc>
                <a:spcPct val="130000"/>
              </a:lnSpc>
              <a:spcAft>
                <a:spcPts val="600"/>
              </a:spcAft>
              <a:buFont typeface="Arial"/>
              <a:buChar char="•"/>
            </a:pPr>
            <a:r>
              <a:rPr lang="en-US" sz="2400" b="1" i="1" dirty="0" smtClean="0">
                <a:latin typeface="Times New Roman"/>
                <a:cs typeface="Times New Roman"/>
              </a:rPr>
              <a:t>Synchronous</a:t>
            </a:r>
            <a:r>
              <a:rPr lang="en-US" sz="2400" dirty="0" smtClean="0">
                <a:latin typeface="Times New Roman"/>
                <a:cs typeface="Times New Roman"/>
              </a:rPr>
              <a:t> transmission occurs continuously </a:t>
            </a:r>
          </a:p>
          <a:p>
            <a:pPr marL="342900" lvl="0" indent="-342900">
              <a:lnSpc>
                <a:spcPct val="130000"/>
              </a:lnSpc>
              <a:spcAft>
                <a:spcPts val="600"/>
              </a:spcAft>
              <a:buFont typeface="Arial"/>
              <a:buChar char="•"/>
            </a:pPr>
            <a:r>
              <a:rPr lang="en-US" sz="2400" b="1" i="1" dirty="0" smtClean="0">
                <a:latin typeface="Times New Roman"/>
                <a:cs typeface="Times New Roman"/>
              </a:rPr>
              <a:t>Isochronous</a:t>
            </a:r>
            <a:r>
              <a:rPr lang="en-US" sz="2400" dirty="0" smtClean="0">
                <a:latin typeface="Times New Roman"/>
                <a:cs typeface="Times New Roman"/>
              </a:rPr>
              <a:t> </a:t>
            </a:r>
            <a:r>
              <a:rPr lang="en-US" sz="2400" dirty="0">
                <a:latin typeface="Times New Roman"/>
                <a:cs typeface="Times New Roman"/>
              </a:rPr>
              <a:t>transmission occurs at regular intervals </a:t>
            </a:r>
          </a:p>
          <a:p>
            <a:r>
              <a:rPr lang="en-US" sz="2400" dirty="0">
                <a:latin typeface="Times New Roman"/>
                <a:cs typeface="Times New Roman"/>
              </a:rPr>
              <a:t> </a:t>
            </a:r>
          </a:p>
        </p:txBody>
      </p:sp>
    </p:spTree>
    <p:extLst>
      <p:ext uri="{BB962C8B-B14F-4D97-AF65-F5344CB8AC3E}">
        <p14:creationId xmlns:p14="http://schemas.microsoft.com/office/powerpoint/2010/main" val="2173002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9144000" cy="2769989"/>
          </a:xfrm>
          <a:prstGeom prst="rect">
            <a:avLst/>
          </a:prstGeom>
        </p:spPr>
        <p:txBody>
          <a:bodyPr wrap="square">
            <a:spAutoFit/>
          </a:bodyPr>
          <a:lstStyle/>
          <a:p>
            <a:r>
              <a:rPr lang="en-US" sz="2400" b="1" dirty="0">
                <a:solidFill>
                  <a:srgbClr val="C00000"/>
                </a:solidFill>
                <a:latin typeface="Times New Roman"/>
                <a:cs typeface="Times New Roman"/>
              </a:rPr>
              <a:t>Serial Transmission    </a:t>
            </a:r>
          </a:p>
          <a:p>
            <a:r>
              <a:rPr lang="en-US" sz="2000" dirty="0">
                <a:latin typeface="Times New Roman"/>
                <a:cs typeface="Times New Roman"/>
              </a:rPr>
              <a:t> </a:t>
            </a:r>
          </a:p>
          <a:p>
            <a:r>
              <a:rPr lang="en-US" sz="2000" dirty="0">
                <a:latin typeface="Times New Roman"/>
                <a:cs typeface="Times New Roman"/>
              </a:rPr>
              <a:t>Serial transmission sends one bit at a </a:t>
            </a:r>
            <a:r>
              <a:rPr lang="en-US" sz="2000" dirty="0" smtClean="0">
                <a:latin typeface="Times New Roman"/>
                <a:cs typeface="Times New Roman"/>
              </a:rPr>
              <a:t>time.</a:t>
            </a:r>
          </a:p>
          <a:p>
            <a:endParaRPr lang="en-US" sz="2000" dirty="0">
              <a:latin typeface="Times New Roman"/>
              <a:cs typeface="Times New Roman"/>
            </a:endParaRPr>
          </a:p>
          <a:p>
            <a:r>
              <a:rPr lang="en-US" sz="2000" dirty="0">
                <a:latin typeface="Times New Roman"/>
                <a:cs typeface="Times New Roman"/>
              </a:rPr>
              <a:t>Most communication systems use serial mode, because:</a:t>
            </a:r>
          </a:p>
          <a:p>
            <a:pPr marL="342900" lvl="0" indent="-342900">
              <a:spcBef>
                <a:spcPts val="600"/>
              </a:spcBef>
              <a:buFont typeface="Arial"/>
              <a:buChar char="•"/>
            </a:pPr>
            <a:r>
              <a:rPr lang="en-US" sz="2000" dirty="0">
                <a:latin typeface="Times New Roman"/>
                <a:cs typeface="Times New Roman"/>
              </a:rPr>
              <a:t>serial networks can be extended over long distances at less cost </a:t>
            </a:r>
          </a:p>
          <a:p>
            <a:pPr marL="342900" indent="-342900">
              <a:spcBef>
                <a:spcPts val="600"/>
              </a:spcBef>
              <a:buFont typeface="Arial"/>
              <a:buChar char="•"/>
            </a:pPr>
            <a:r>
              <a:rPr lang="en-US" sz="2000" dirty="0">
                <a:latin typeface="Times New Roman"/>
                <a:cs typeface="Times New Roman"/>
              </a:rPr>
              <a:t>using only one physical wire means that there is never a timing problem caused by one wire being slightly longer than another </a:t>
            </a:r>
          </a:p>
        </p:txBody>
      </p:sp>
      <p:sp>
        <p:nvSpPr>
          <p:cNvPr id="3" name="Rectangle 2"/>
          <p:cNvSpPr/>
          <p:nvPr/>
        </p:nvSpPr>
        <p:spPr>
          <a:xfrm>
            <a:off x="381000" y="6389171"/>
            <a:ext cx="9144000" cy="707886"/>
          </a:xfrm>
          <a:prstGeom prst="rect">
            <a:avLst/>
          </a:prstGeom>
        </p:spPr>
        <p:txBody>
          <a:bodyPr wrap="square">
            <a:spAutoFit/>
          </a:bodyPr>
          <a:lstStyle/>
          <a:p>
            <a:pPr lvl="0"/>
            <a:r>
              <a:rPr lang="en-US" sz="2000" dirty="0" smtClean="0">
                <a:latin typeface="Times New Roman"/>
                <a:cs typeface="Times New Roman"/>
              </a:rPr>
              <a:t>Sender </a:t>
            </a:r>
            <a:r>
              <a:rPr lang="en-US" sz="2000" dirty="0">
                <a:latin typeface="Times New Roman"/>
                <a:cs typeface="Times New Roman"/>
              </a:rPr>
              <a:t>and receiver must contain a hardware that converts data from the parallel form used in the device to the serial form used on the wire</a:t>
            </a:r>
          </a:p>
        </p:txBody>
      </p:sp>
      <p:pic>
        <p:nvPicPr>
          <p:cNvPr id="4" name="Picture 3"/>
          <p:cNvPicPr>
            <a:picLocks noChangeAspect="1"/>
          </p:cNvPicPr>
          <p:nvPr/>
        </p:nvPicPr>
        <p:blipFill rotWithShape="1">
          <a:blip r:embed="rId2"/>
          <a:srcRect b="19317"/>
          <a:stretch/>
        </p:blipFill>
        <p:spPr>
          <a:xfrm>
            <a:off x="1524000" y="3429000"/>
            <a:ext cx="7268748" cy="2667000"/>
          </a:xfrm>
          <a:prstGeom prst="rect">
            <a:avLst/>
          </a:prstGeom>
        </p:spPr>
      </p:pic>
    </p:spTree>
    <p:extLst>
      <p:ext uri="{BB962C8B-B14F-4D97-AF65-F5344CB8AC3E}">
        <p14:creationId xmlns:p14="http://schemas.microsoft.com/office/powerpoint/2010/main" val="3757334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152400"/>
            <a:ext cx="5196840" cy="604520"/>
          </a:xfrm>
        </p:spPr>
        <p:txBody>
          <a:bodyPr/>
          <a:lstStyle/>
          <a:p>
            <a:pPr eaLnBrk="1" hangingPunct="1"/>
            <a:r>
              <a:rPr lang="en-US" b="1" smtClean="0">
                <a:solidFill>
                  <a:srgbClr val="C00000"/>
                </a:solidFill>
              </a:rPr>
              <a:t>Synchronization</a:t>
            </a:r>
          </a:p>
        </p:txBody>
      </p:sp>
      <p:sp>
        <p:nvSpPr>
          <p:cNvPr id="7171" name="Rectangle 3"/>
          <p:cNvSpPr>
            <a:spLocks noChangeArrowheads="1"/>
          </p:cNvSpPr>
          <p:nvPr/>
        </p:nvSpPr>
        <p:spPr bwMode="auto">
          <a:xfrm>
            <a:off x="670560" y="1036321"/>
            <a:ext cx="8801100" cy="564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p>
            <a:endParaRPr lang="en-US" sz="2400" dirty="0"/>
          </a:p>
          <a:p>
            <a:r>
              <a:rPr lang="en-US" sz="2400" dirty="0"/>
              <a:t>Two types of transmission: </a:t>
            </a:r>
          </a:p>
          <a:p>
            <a:pPr lvl="1" eaLnBrk="0" hangingPunct="0">
              <a:buFontTx/>
              <a:buChar char="•"/>
            </a:pPr>
            <a:r>
              <a:rPr lang="en-US" sz="2400" dirty="0"/>
              <a:t>  Asynchronous </a:t>
            </a:r>
          </a:p>
          <a:p>
            <a:pPr lvl="1" eaLnBrk="0" hangingPunct="0">
              <a:buFontTx/>
              <a:buChar char="•"/>
            </a:pPr>
            <a:r>
              <a:rPr lang="en-US" sz="2400" dirty="0"/>
              <a:t>  Synchronous </a:t>
            </a:r>
          </a:p>
          <a:p>
            <a:pPr lvl="1" eaLnBrk="0" hangingPunct="0"/>
            <a:endParaRPr lang="en-US" sz="2400" dirty="0"/>
          </a:p>
          <a:p>
            <a:pPr eaLnBrk="0" hangingPunct="0"/>
            <a:r>
              <a:rPr lang="en-US" sz="2400" b="1" dirty="0"/>
              <a:t>Asynchronous Transmission</a:t>
            </a:r>
            <a:r>
              <a:rPr lang="en-US" sz="2400" dirty="0"/>
              <a:t> </a:t>
            </a:r>
          </a:p>
          <a:p>
            <a:pPr algn="just" eaLnBrk="0" hangingPunct="0"/>
            <a:r>
              <a:rPr lang="en-US" sz="2400" dirty="0"/>
              <a:t>In asynchronous transmission, each character is transmitted separately with separate synchronization information. </a:t>
            </a:r>
            <a:endParaRPr lang="en-US" sz="2400" dirty="0" smtClean="0"/>
          </a:p>
          <a:p>
            <a:pPr algn="just" eaLnBrk="0" hangingPunct="0"/>
            <a:endParaRPr lang="en-US" sz="2400" dirty="0"/>
          </a:p>
          <a:p>
            <a:pPr algn="just" eaLnBrk="0" hangingPunct="0"/>
            <a:r>
              <a:rPr lang="en-US" sz="2400" dirty="0" smtClean="0"/>
              <a:t>This </a:t>
            </a:r>
            <a:r>
              <a:rPr lang="en-US" sz="2400" dirty="0"/>
              <a:t>type of transmission is often used in situation when characters may be generated at random intervals, such as when a user types at a terminal. </a:t>
            </a:r>
            <a:endParaRPr lang="en-US" sz="2400" dirty="0" smtClean="0"/>
          </a:p>
          <a:p>
            <a:pPr algn="just" eaLnBrk="0" hangingPunct="0"/>
            <a:r>
              <a:rPr lang="en-US" sz="2400" dirty="0" smtClean="0"/>
              <a:t>In </a:t>
            </a:r>
            <a:r>
              <a:rPr lang="en-US" sz="2400" dirty="0"/>
              <a:t>asynchronous transmission, all of the bits that comprise a character are framed and then sent as a single transmission string. </a:t>
            </a:r>
          </a:p>
          <a:p>
            <a:pPr eaLnBrk="0" hangingPunct="0"/>
            <a:endParaRPr lang="en-US" sz="2400" dirty="0"/>
          </a:p>
        </p:txBody>
      </p:sp>
    </p:spTree>
    <p:extLst>
      <p:ext uri="{BB962C8B-B14F-4D97-AF65-F5344CB8AC3E}">
        <p14:creationId xmlns:p14="http://schemas.microsoft.com/office/powerpoint/2010/main" val="935388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TotalTime>
  <Words>861</Words>
  <Application>Microsoft Office PowerPoint</Application>
  <PresentationFormat>Custom</PresentationFormat>
  <Paragraphs>224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Bit-serial Data Transmission</vt:lpstr>
      <vt:lpstr>Bit-serial Data Transmission</vt:lpstr>
      <vt:lpstr>PowerPoint Presentation</vt:lpstr>
      <vt:lpstr>PowerPoint Presentation</vt:lpstr>
      <vt:lpstr>Synchronization</vt:lpstr>
      <vt:lpstr>Asynchronous transmission</vt:lpstr>
      <vt:lpstr>Asynchronous Transmission</vt:lpstr>
      <vt:lpstr>Synchronous Transmission</vt:lpstr>
      <vt:lpstr>PowerPoint Presentation</vt:lpstr>
      <vt:lpstr>PowerPoint Presentation</vt:lpstr>
      <vt:lpstr>PowerPoint Presentation</vt:lpstr>
      <vt:lpstr>PowerPoint Presentation</vt:lpstr>
      <vt:lpstr>PowerPoint Presentation</vt:lpstr>
      <vt:lpstr>Byte-serial Data Transmission </vt:lpstr>
      <vt:lpstr>Byte Transmission</vt:lpstr>
      <vt:lpstr>PowerPoint Presentation</vt:lpstr>
      <vt:lpstr>Communication Modes</vt:lpstr>
      <vt:lpstr>Hall-Duplex &amp; Full-Duplex</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BSCCT</dc:creator>
  <cp:lastModifiedBy>Admin</cp:lastModifiedBy>
  <cp:revision>51</cp:revision>
  <dcterms:created xsi:type="dcterms:W3CDTF">2013-07-30T09:49:45Z</dcterms:created>
  <dcterms:modified xsi:type="dcterms:W3CDTF">2021-03-03T06:00:38Z</dcterms:modified>
</cp:coreProperties>
</file>