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61" r:id="rId3"/>
    <p:sldId id="260" r:id="rId4"/>
    <p:sldId id="259" r:id="rId5"/>
    <p:sldId id="263" r:id="rId6"/>
    <p:sldId id="285" r:id="rId7"/>
    <p:sldId id="262" r:id="rId8"/>
    <p:sldId id="286" r:id="rId9"/>
    <p:sldId id="290" r:id="rId10"/>
    <p:sldId id="287" r:id="rId11"/>
    <p:sldId id="289" r:id="rId12"/>
    <p:sldId id="292" r:id="rId13"/>
    <p:sldId id="265" r:id="rId14"/>
    <p:sldId id="300" r:id="rId15"/>
    <p:sldId id="267" r:id="rId16"/>
    <p:sldId id="291" r:id="rId17"/>
    <p:sldId id="293" r:id="rId18"/>
    <p:sldId id="294" r:id="rId19"/>
    <p:sldId id="296" r:id="rId20"/>
    <p:sldId id="295" r:id="rId21"/>
    <p:sldId id="297" r:id="rId22"/>
    <p:sldId id="298" r:id="rId23"/>
    <p:sldId id="299" r:id="rId24"/>
    <p:sldId id="280" r:id="rId25"/>
  </p:sldIdLst>
  <p:sldSz cx="9144000" cy="5143500" type="screen16x9"/>
  <p:notesSz cx="6858000" cy="9144000"/>
  <p:embeddedFontLst>
    <p:embeddedFont>
      <p:font typeface="Karla"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336"/>
    <a:srgbClr val="673AB7"/>
    <a:srgbClr val="ADADAD"/>
    <a:srgbClr val="8BC34A"/>
    <a:srgbClr val="9C27B0"/>
    <a:srgbClr val="E91E63"/>
    <a:srgbClr val="FFEB3B"/>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B82D1-E957-426E-8207-C2EEF9950A0B}" v="543" dt="2018-04-01T14:55:12.598"/>
  </p1510:revLst>
</p1510:revInfo>
</file>

<file path=ppt/tableStyles.xml><?xml version="1.0" encoding="utf-8"?>
<a:tblStyleLst xmlns:a="http://schemas.openxmlformats.org/drawingml/2006/main" def="{2A213D80-1E32-4CA1-96D5-2766BA52F273}">
  <a:tblStyle styleId="{2A213D80-1E32-4CA1-96D5-2766BA52F2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2745" autoAdjust="0"/>
  </p:normalViewPr>
  <p:slideViewPr>
    <p:cSldViewPr snapToGrid="0">
      <p:cViewPr varScale="1">
        <p:scale>
          <a:sx n="38" d="100"/>
          <a:sy n="38" d="100"/>
        </p:scale>
        <p:origin x="23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8EFF5-BB70-45B7-9234-527BBEB3F18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CD172C3-3FF8-4857-A173-A0938758B696}">
      <dgm:prSet phldrT="[Text]" custT="1"/>
      <dgm:spPr/>
      <dgm:t>
        <a:bodyPr/>
        <a:lstStyle/>
        <a:p>
          <a:r>
            <a:rPr lang="en-US" sz="2400">
              <a:latin typeface="Karla" panose="020B0604020202020204" charset="0"/>
              <a:ea typeface="Karla" panose="020B0604020202020204" charset="0"/>
            </a:rPr>
            <a:t>1</a:t>
          </a:r>
          <a:r>
            <a:rPr lang="en-US" sz="1400">
              <a:latin typeface="Karla" panose="020B0604020202020204" charset="0"/>
              <a:ea typeface="Karla" panose="020B0604020202020204" charset="0"/>
            </a:rPr>
            <a:t> </a:t>
          </a:r>
          <a:r>
            <a:rPr lang="en-US" sz="1400" b="1">
              <a:latin typeface="Karla" panose="020B0604020202020204" charset="0"/>
              <a:ea typeface="Karla" panose="020B0604020202020204" charset="0"/>
            </a:rPr>
            <a:t>Screen Patients to Identify independent risk factors</a:t>
          </a:r>
        </a:p>
      </dgm:t>
    </dgm:pt>
    <dgm:pt modelId="{1DBB0496-D531-404E-A68B-9212B0C7978B}" type="parTrans" cxnId="{6FE3C83D-1D83-4161-939B-AE71AB137092}">
      <dgm:prSet/>
      <dgm:spPr/>
      <dgm:t>
        <a:bodyPr/>
        <a:lstStyle/>
        <a:p>
          <a:endParaRPr lang="en-US"/>
        </a:p>
      </dgm:t>
    </dgm:pt>
    <dgm:pt modelId="{88721EAA-1CBA-4779-974A-002E4C862653}" type="sibTrans" cxnId="{6FE3C83D-1D83-4161-939B-AE71AB137092}">
      <dgm:prSet/>
      <dgm:spPr/>
      <dgm:t>
        <a:bodyPr/>
        <a:lstStyle/>
        <a:p>
          <a:endParaRPr lang="en-US"/>
        </a:p>
      </dgm:t>
    </dgm:pt>
    <dgm:pt modelId="{F80D42BC-3D7A-4ECC-BDD7-601BF481ABC6}">
      <dgm:prSet phldrT="[Text]" custT="1"/>
      <dgm:spPr/>
      <dgm:t>
        <a:bodyPr/>
        <a:lstStyle/>
        <a:p>
          <a:r>
            <a:rPr lang="en-US" sz="2400">
              <a:latin typeface="Karla" panose="020B0604020202020204" charset="0"/>
              <a:ea typeface="Karla" panose="020B0604020202020204" charset="0"/>
            </a:rPr>
            <a:t>3</a:t>
          </a:r>
          <a:r>
            <a:rPr lang="en-US" sz="1400">
              <a:latin typeface="Karla" panose="020B0604020202020204" charset="0"/>
              <a:ea typeface="Karla" panose="020B0604020202020204" charset="0"/>
            </a:rPr>
            <a:t> </a:t>
          </a:r>
          <a:r>
            <a:rPr lang="en-US" sz="1400" b="1">
              <a:latin typeface="Karla" panose="020B0604020202020204" charset="0"/>
              <a:ea typeface="Karla" panose="020B0604020202020204" charset="0"/>
            </a:rPr>
            <a:t>Use Business Intelligence to drive resource/capacity interventions</a:t>
          </a:r>
        </a:p>
      </dgm:t>
    </dgm:pt>
    <dgm:pt modelId="{ABA133F0-9C6F-4CBD-89AF-F10C954DFEF0}" type="parTrans" cxnId="{920A0FAC-A78E-476A-A6A2-77CC388D6CF5}">
      <dgm:prSet/>
      <dgm:spPr/>
      <dgm:t>
        <a:bodyPr/>
        <a:lstStyle/>
        <a:p>
          <a:endParaRPr lang="en-US"/>
        </a:p>
      </dgm:t>
    </dgm:pt>
    <dgm:pt modelId="{8F06DFD9-F48E-49AA-8C78-F0877CED4B54}" type="sibTrans" cxnId="{920A0FAC-A78E-476A-A6A2-77CC388D6CF5}">
      <dgm:prSet/>
      <dgm:spPr/>
      <dgm:t>
        <a:bodyPr/>
        <a:lstStyle/>
        <a:p>
          <a:endParaRPr lang="en-US"/>
        </a:p>
      </dgm:t>
    </dgm:pt>
    <dgm:pt modelId="{06A190E1-9AA1-4E6E-893F-B84684BC7524}">
      <dgm:prSet phldrT="[Text]" custT="1"/>
      <dgm:spPr/>
      <dgm:t>
        <a:bodyPr/>
        <a:lstStyle/>
        <a:p>
          <a:r>
            <a:rPr lang="en-US" sz="2400">
              <a:latin typeface="Karla" panose="020B0604020202020204" charset="0"/>
              <a:ea typeface="Karla" panose="020B0604020202020204" charset="0"/>
            </a:rPr>
            <a:t>4</a:t>
          </a:r>
          <a:r>
            <a:rPr lang="en-US" sz="1400">
              <a:latin typeface="Karla" panose="020B0604020202020204" charset="0"/>
              <a:ea typeface="Karla" panose="020B0604020202020204" charset="0"/>
            </a:rPr>
            <a:t> </a:t>
          </a:r>
          <a:r>
            <a:rPr lang="en-US" sz="1400" b="1">
              <a:latin typeface="Karla" panose="020B0604020202020204" charset="0"/>
              <a:ea typeface="Karla" panose="020B0604020202020204" charset="0"/>
            </a:rPr>
            <a:t>Continual Model assessment and validation</a:t>
          </a:r>
        </a:p>
      </dgm:t>
    </dgm:pt>
    <dgm:pt modelId="{5C1407D8-E15A-4C8B-A461-751793BC129B}" type="parTrans" cxnId="{F95A6C33-706F-4375-A422-8609F297D6CB}">
      <dgm:prSet/>
      <dgm:spPr/>
      <dgm:t>
        <a:bodyPr/>
        <a:lstStyle/>
        <a:p>
          <a:endParaRPr lang="en-US"/>
        </a:p>
      </dgm:t>
    </dgm:pt>
    <dgm:pt modelId="{EDBCC062-6BED-47A3-ACDF-D685B30F3CFA}" type="sibTrans" cxnId="{F95A6C33-706F-4375-A422-8609F297D6CB}">
      <dgm:prSet/>
      <dgm:spPr/>
      <dgm:t>
        <a:bodyPr/>
        <a:lstStyle/>
        <a:p>
          <a:endParaRPr lang="en-US"/>
        </a:p>
      </dgm:t>
    </dgm:pt>
    <dgm:pt modelId="{AB019518-BFDB-42C1-9BA4-C445F3BDA235}">
      <dgm:prSet phldrT="[Text]" custT="1"/>
      <dgm:spPr/>
      <dgm:t>
        <a:bodyPr/>
        <a:lstStyle/>
        <a:p>
          <a:r>
            <a:rPr lang="en-US" sz="2400">
              <a:latin typeface="Karla" panose="020B0604020202020204" charset="0"/>
              <a:ea typeface="Karla" panose="020B0604020202020204" charset="0"/>
            </a:rPr>
            <a:t>2 </a:t>
          </a:r>
          <a:r>
            <a:rPr lang="en-US" sz="1400" b="1">
              <a:latin typeface="Karla" panose="020B0604020202020204" charset="0"/>
              <a:ea typeface="Karla" panose="020B0604020202020204" charset="0"/>
            </a:rPr>
            <a:t>Apply risk Stratification methods to classify risk (Lace Index, Comorbidity Predictor)</a:t>
          </a:r>
        </a:p>
      </dgm:t>
    </dgm:pt>
    <dgm:pt modelId="{37F0A59E-BB23-43A0-82A1-546ECC41CBB1}" type="parTrans" cxnId="{FAA55D0F-CB61-4AFD-BB7C-342376F89612}">
      <dgm:prSet/>
      <dgm:spPr/>
      <dgm:t>
        <a:bodyPr/>
        <a:lstStyle/>
        <a:p>
          <a:endParaRPr lang="en-US"/>
        </a:p>
      </dgm:t>
    </dgm:pt>
    <dgm:pt modelId="{1901EB2A-823B-44F1-8CBB-2FD55ED5181F}" type="sibTrans" cxnId="{FAA55D0F-CB61-4AFD-BB7C-342376F89612}">
      <dgm:prSet/>
      <dgm:spPr/>
      <dgm:t>
        <a:bodyPr/>
        <a:lstStyle/>
        <a:p>
          <a:endParaRPr lang="en-US"/>
        </a:p>
      </dgm:t>
    </dgm:pt>
    <dgm:pt modelId="{23677948-5E8B-4148-8831-532DEBDF8AC7}" type="pres">
      <dgm:prSet presAssocID="{1278EFF5-BB70-45B7-9234-527BBEB3F186}" presName="outerComposite" presStyleCnt="0">
        <dgm:presLayoutVars>
          <dgm:chMax val="5"/>
          <dgm:dir/>
          <dgm:resizeHandles val="exact"/>
        </dgm:presLayoutVars>
      </dgm:prSet>
      <dgm:spPr/>
    </dgm:pt>
    <dgm:pt modelId="{10E8AE1B-57BF-4D32-8201-586B0274901A}" type="pres">
      <dgm:prSet presAssocID="{1278EFF5-BB70-45B7-9234-527BBEB3F186}" presName="dummyMaxCanvas" presStyleCnt="0">
        <dgm:presLayoutVars/>
      </dgm:prSet>
      <dgm:spPr/>
    </dgm:pt>
    <dgm:pt modelId="{A872EE6D-65E9-4517-9AEE-B792CAEF9DC7}" type="pres">
      <dgm:prSet presAssocID="{1278EFF5-BB70-45B7-9234-527BBEB3F186}" presName="FourNodes_1" presStyleLbl="node1" presStyleIdx="0" presStyleCnt="4" custScaleX="114357" custLinFactNeighborX="-2454" custLinFactNeighborY="4545">
        <dgm:presLayoutVars>
          <dgm:bulletEnabled val="1"/>
        </dgm:presLayoutVars>
      </dgm:prSet>
      <dgm:spPr/>
    </dgm:pt>
    <dgm:pt modelId="{C7482012-5AEB-43BC-A989-50933DEEE5A4}" type="pres">
      <dgm:prSet presAssocID="{1278EFF5-BB70-45B7-9234-527BBEB3F186}" presName="FourNodes_2" presStyleLbl="node1" presStyleIdx="1" presStyleCnt="4" custScaleX="110705">
        <dgm:presLayoutVars>
          <dgm:bulletEnabled val="1"/>
        </dgm:presLayoutVars>
      </dgm:prSet>
      <dgm:spPr/>
    </dgm:pt>
    <dgm:pt modelId="{AB2DF053-47BD-4700-8B18-98D002F73F8D}" type="pres">
      <dgm:prSet presAssocID="{1278EFF5-BB70-45B7-9234-527BBEB3F186}" presName="FourNodes_3" presStyleLbl="node1" presStyleIdx="2" presStyleCnt="4">
        <dgm:presLayoutVars>
          <dgm:bulletEnabled val="1"/>
        </dgm:presLayoutVars>
      </dgm:prSet>
      <dgm:spPr/>
    </dgm:pt>
    <dgm:pt modelId="{65F46D94-A08E-4F29-99AC-1849BAC80BF5}" type="pres">
      <dgm:prSet presAssocID="{1278EFF5-BB70-45B7-9234-527BBEB3F186}" presName="FourNodes_4" presStyleLbl="node1" presStyleIdx="3" presStyleCnt="4">
        <dgm:presLayoutVars>
          <dgm:bulletEnabled val="1"/>
        </dgm:presLayoutVars>
      </dgm:prSet>
      <dgm:spPr/>
    </dgm:pt>
    <dgm:pt modelId="{D9AA0EED-CDB8-4FA9-9EC9-E5D7C3049215}" type="pres">
      <dgm:prSet presAssocID="{1278EFF5-BB70-45B7-9234-527BBEB3F186}" presName="FourConn_1-2" presStyleLbl="fgAccFollowNode1" presStyleIdx="0" presStyleCnt="3">
        <dgm:presLayoutVars>
          <dgm:bulletEnabled val="1"/>
        </dgm:presLayoutVars>
      </dgm:prSet>
      <dgm:spPr/>
    </dgm:pt>
    <dgm:pt modelId="{658369D7-4E5C-4E3B-BF5E-FC5309A9DB40}" type="pres">
      <dgm:prSet presAssocID="{1278EFF5-BB70-45B7-9234-527BBEB3F186}" presName="FourConn_2-3" presStyleLbl="fgAccFollowNode1" presStyleIdx="1" presStyleCnt="3">
        <dgm:presLayoutVars>
          <dgm:bulletEnabled val="1"/>
        </dgm:presLayoutVars>
      </dgm:prSet>
      <dgm:spPr/>
    </dgm:pt>
    <dgm:pt modelId="{8A6AC7E6-041F-4260-A36F-DE4FDD0E71F7}" type="pres">
      <dgm:prSet presAssocID="{1278EFF5-BB70-45B7-9234-527BBEB3F186}" presName="FourConn_3-4" presStyleLbl="fgAccFollowNode1" presStyleIdx="2" presStyleCnt="3">
        <dgm:presLayoutVars>
          <dgm:bulletEnabled val="1"/>
        </dgm:presLayoutVars>
      </dgm:prSet>
      <dgm:spPr/>
    </dgm:pt>
    <dgm:pt modelId="{6A3511AF-38EC-481C-BA27-76C33CC05AC6}" type="pres">
      <dgm:prSet presAssocID="{1278EFF5-BB70-45B7-9234-527BBEB3F186}" presName="FourNodes_1_text" presStyleLbl="node1" presStyleIdx="3" presStyleCnt="4">
        <dgm:presLayoutVars>
          <dgm:bulletEnabled val="1"/>
        </dgm:presLayoutVars>
      </dgm:prSet>
      <dgm:spPr/>
    </dgm:pt>
    <dgm:pt modelId="{42929A30-3CA0-4D1B-B712-6E3575FF1B02}" type="pres">
      <dgm:prSet presAssocID="{1278EFF5-BB70-45B7-9234-527BBEB3F186}" presName="FourNodes_2_text" presStyleLbl="node1" presStyleIdx="3" presStyleCnt="4">
        <dgm:presLayoutVars>
          <dgm:bulletEnabled val="1"/>
        </dgm:presLayoutVars>
      </dgm:prSet>
      <dgm:spPr/>
    </dgm:pt>
    <dgm:pt modelId="{C8324B0B-761D-43A8-86CF-979E0ED5E340}" type="pres">
      <dgm:prSet presAssocID="{1278EFF5-BB70-45B7-9234-527BBEB3F186}" presName="FourNodes_3_text" presStyleLbl="node1" presStyleIdx="3" presStyleCnt="4">
        <dgm:presLayoutVars>
          <dgm:bulletEnabled val="1"/>
        </dgm:presLayoutVars>
      </dgm:prSet>
      <dgm:spPr/>
    </dgm:pt>
    <dgm:pt modelId="{F906B8C4-7DED-4ACA-AF38-C5F051A0786C}" type="pres">
      <dgm:prSet presAssocID="{1278EFF5-BB70-45B7-9234-527BBEB3F186}" presName="FourNodes_4_text" presStyleLbl="node1" presStyleIdx="3" presStyleCnt="4">
        <dgm:presLayoutVars>
          <dgm:bulletEnabled val="1"/>
        </dgm:presLayoutVars>
      </dgm:prSet>
      <dgm:spPr/>
    </dgm:pt>
  </dgm:ptLst>
  <dgm:cxnLst>
    <dgm:cxn modelId="{62F73C0A-5196-436C-8ACF-49832EEEFBD6}" type="presOf" srcId="{AB019518-BFDB-42C1-9BA4-C445F3BDA235}" destId="{C7482012-5AEB-43BC-A989-50933DEEE5A4}" srcOrd="0" destOrd="0" presId="urn:microsoft.com/office/officeart/2005/8/layout/vProcess5"/>
    <dgm:cxn modelId="{FAA55D0F-CB61-4AFD-BB7C-342376F89612}" srcId="{1278EFF5-BB70-45B7-9234-527BBEB3F186}" destId="{AB019518-BFDB-42C1-9BA4-C445F3BDA235}" srcOrd="1" destOrd="0" parTransId="{37F0A59E-BB23-43A0-82A1-546ECC41CBB1}" sibTransId="{1901EB2A-823B-44F1-8CBB-2FD55ED5181F}"/>
    <dgm:cxn modelId="{3C5ABF11-D11C-4E80-B3A8-F10AC73F6B4F}" type="presOf" srcId="{06A190E1-9AA1-4E6E-893F-B84684BC7524}" destId="{F906B8C4-7DED-4ACA-AF38-C5F051A0786C}" srcOrd="1" destOrd="0" presId="urn:microsoft.com/office/officeart/2005/8/layout/vProcess5"/>
    <dgm:cxn modelId="{6CA66315-D077-4A54-BDC3-467E8A6BF24C}" type="presOf" srcId="{5CD172C3-3FF8-4857-A173-A0938758B696}" destId="{A872EE6D-65E9-4517-9AEE-B792CAEF9DC7}" srcOrd="0" destOrd="0" presId="urn:microsoft.com/office/officeart/2005/8/layout/vProcess5"/>
    <dgm:cxn modelId="{D8B4DF22-0945-426A-9784-3B97FD447D6F}" type="presOf" srcId="{AB019518-BFDB-42C1-9BA4-C445F3BDA235}" destId="{42929A30-3CA0-4D1B-B712-6E3575FF1B02}" srcOrd="1" destOrd="0" presId="urn:microsoft.com/office/officeart/2005/8/layout/vProcess5"/>
    <dgm:cxn modelId="{0D4D1A26-314E-4915-AB02-9D3AD360B828}" type="presOf" srcId="{1278EFF5-BB70-45B7-9234-527BBEB3F186}" destId="{23677948-5E8B-4148-8831-532DEBDF8AC7}" srcOrd="0" destOrd="0" presId="urn:microsoft.com/office/officeart/2005/8/layout/vProcess5"/>
    <dgm:cxn modelId="{21182333-A006-45C9-98DC-E9B08889057B}" type="presOf" srcId="{88721EAA-1CBA-4779-974A-002E4C862653}" destId="{D9AA0EED-CDB8-4FA9-9EC9-E5D7C3049215}" srcOrd="0" destOrd="0" presId="urn:microsoft.com/office/officeart/2005/8/layout/vProcess5"/>
    <dgm:cxn modelId="{F95A6C33-706F-4375-A422-8609F297D6CB}" srcId="{1278EFF5-BB70-45B7-9234-527BBEB3F186}" destId="{06A190E1-9AA1-4E6E-893F-B84684BC7524}" srcOrd="3" destOrd="0" parTransId="{5C1407D8-E15A-4C8B-A461-751793BC129B}" sibTransId="{EDBCC062-6BED-47A3-ACDF-D685B30F3CFA}"/>
    <dgm:cxn modelId="{6FE3C83D-1D83-4161-939B-AE71AB137092}" srcId="{1278EFF5-BB70-45B7-9234-527BBEB3F186}" destId="{5CD172C3-3FF8-4857-A173-A0938758B696}" srcOrd="0" destOrd="0" parTransId="{1DBB0496-D531-404E-A68B-9212B0C7978B}" sibTransId="{88721EAA-1CBA-4779-974A-002E4C862653}"/>
    <dgm:cxn modelId="{514AB043-F389-4DDB-9094-35E7D29B9186}" type="presOf" srcId="{F80D42BC-3D7A-4ECC-BDD7-601BF481ABC6}" destId="{AB2DF053-47BD-4700-8B18-98D002F73F8D}" srcOrd="0" destOrd="0" presId="urn:microsoft.com/office/officeart/2005/8/layout/vProcess5"/>
    <dgm:cxn modelId="{F0E1FB44-2955-40DE-A643-36A727FCD341}" type="presOf" srcId="{F80D42BC-3D7A-4ECC-BDD7-601BF481ABC6}" destId="{C8324B0B-761D-43A8-86CF-979E0ED5E340}" srcOrd="1" destOrd="0" presId="urn:microsoft.com/office/officeart/2005/8/layout/vProcess5"/>
    <dgm:cxn modelId="{E7BC5E73-D867-4405-A37A-15AD07DF34F8}" type="presOf" srcId="{5CD172C3-3FF8-4857-A173-A0938758B696}" destId="{6A3511AF-38EC-481C-BA27-76C33CC05AC6}" srcOrd="1" destOrd="0" presId="urn:microsoft.com/office/officeart/2005/8/layout/vProcess5"/>
    <dgm:cxn modelId="{3B9A79A0-77B4-432C-9473-55EACEAF7ACC}" type="presOf" srcId="{06A190E1-9AA1-4E6E-893F-B84684BC7524}" destId="{65F46D94-A08E-4F29-99AC-1849BAC80BF5}" srcOrd="0" destOrd="0" presId="urn:microsoft.com/office/officeart/2005/8/layout/vProcess5"/>
    <dgm:cxn modelId="{920A0FAC-A78E-476A-A6A2-77CC388D6CF5}" srcId="{1278EFF5-BB70-45B7-9234-527BBEB3F186}" destId="{F80D42BC-3D7A-4ECC-BDD7-601BF481ABC6}" srcOrd="2" destOrd="0" parTransId="{ABA133F0-9C6F-4CBD-89AF-F10C954DFEF0}" sibTransId="{8F06DFD9-F48E-49AA-8C78-F0877CED4B54}"/>
    <dgm:cxn modelId="{8F27F9C9-9BE6-4199-8CF2-0A58CEB90A14}" type="presOf" srcId="{8F06DFD9-F48E-49AA-8C78-F0877CED4B54}" destId="{8A6AC7E6-041F-4260-A36F-DE4FDD0E71F7}" srcOrd="0" destOrd="0" presId="urn:microsoft.com/office/officeart/2005/8/layout/vProcess5"/>
    <dgm:cxn modelId="{860550F9-1A83-4011-87BC-6C66C1E3CE86}" type="presOf" srcId="{1901EB2A-823B-44F1-8CBB-2FD55ED5181F}" destId="{658369D7-4E5C-4E3B-BF5E-FC5309A9DB40}" srcOrd="0" destOrd="0" presId="urn:microsoft.com/office/officeart/2005/8/layout/vProcess5"/>
    <dgm:cxn modelId="{70364D51-7992-457D-926B-632E0C0D59F2}" type="presParOf" srcId="{23677948-5E8B-4148-8831-532DEBDF8AC7}" destId="{10E8AE1B-57BF-4D32-8201-586B0274901A}" srcOrd="0" destOrd="0" presId="urn:microsoft.com/office/officeart/2005/8/layout/vProcess5"/>
    <dgm:cxn modelId="{6205CBFC-AED4-4ED1-B750-804151D09FDA}" type="presParOf" srcId="{23677948-5E8B-4148-8831-532DEBDF8AC7}" destId="{A872EE6D-65E9-4517-9AEE-B792CAEF9DC7}" srcOrd="1" destOrd="0" presId="urn:microsoft.com/office/officeart/2005/8/layout/vProcess5"/>
    <dgm:cxn modelId="{83FB40BF-A0DA-4A21-A91C-DACB6A78317C}" type="presParOf" srcId="{23677948-5E8B-4148-8831-532DEBDF8AC7}" destId="{C7482012-5AEB-43BC-A989-50933DEEE5A4}" srcOrd="2" destOrd="0" presId="urn:microsoft.com/office/officeart/2005/8/layout/vProcess5"/>
    <dgm:cxn modelId="{493BC638-F5EA-4605-BDA4-403B4672D801}" type="presParOf" srcId="{23677948-5E8B-4148-8831-532DEBDF8AC7}" destId="{AB2DF053-47BD-4700-8B18-98D002F73F8D}" srcOrd="3" destOrd="0" presId="urn:microsoft.com/office/officeart/2005/8/layout/vProcess5"/>
    <dgm:cxn modelId="{2B4B9A0A-AE3E-4053-A2CD-0FF6A0FB9977}" type="presParOf" srcId="{23677948-5E8B-4148-8831-532DEBDF8AC7}" destId="{65F46D94-A08E-4F29-99AC-1849BAC80BF5}" srcOrd="4" destOrd="0" presId="urn:microsoft.com/office/officeart/2005/8/layout/vProcess5"/>
    <dgm:cxn modelId="{293C04FB-2A80-4BC6-A927-925097D6D00C}" type="presParOf" srcId="{23677948-5E8B-4148-8831-532DEBDF8AC7}" destId="{D9AA0EED-CDB8-4FA9-9EC9-E5D7C3049215}" srcOrd="5" destOrd="0" presId="urn:microsoft.com/office/officeart/2005/8/layout/vProcess5"/>
    <dgm:cxn modelId="{E0438F76-D120-431F-9042-8D035B6D9190}" type="presParOf" srcId="{23677948-5E8B-4148-8831-532DEBDF8AC7}" destId="{658369D7-4E5C-4E3B-BF5E-FC5309A9DB40}" srcOrd="6" destOrd="0" presId="urn:microsoft.com/office/officeart/2005/8/layout/vProcess5"/>
    <dgm:cxn modelId="{30C88C46-0A97-4740-A352-F0DE97132285}" type="presParOf" srcId="{23677948-5E8B-4148-8831-532DEBDF8AC7}" destId="{8A6AC7E6-041F-4260-A36F-DE4FDD0E71F7}" srcOrd="7" destOrd="0" presId="urn:microsoft.com/office/officeart/2005/8/layout/vProcess5"/>
    <dgm:cxn modelId="{CB8BFAFB-C7A2-453C-AF6B-25D029C9FE48}" type="presParOf" srcId="{23677948-5E8B-4148-8831-532DEBDF8AC7}" destId="{6A3511AF-38EC-481C-BA27-76C33CC05AC6}" srcOrd="8" destOrd="0" presId="urn:microsoft.com/office/officeart/2005/8/layout/vProcess5"/>
    <dgm:cxn modelId="{292D27B4-5AAA-4436-9C2E-121CBBB8E629}" type="presParOf" srcId="{23677948-5E8B-4148-8831-532DEBDF8AC7}" destId="{42929A30-3CA0-4D1B-B712-6E3575FF1B02}" srcOrd="9" destOrd="0" presId="urn:microsoft.com/office/officeart/2005/8/layout/vProcess5"/>
    <dgm:cxn modelId="{6E888AA4-4277-4BE7-8BC0-737FE8741A4B}" type="presParOf" srcId="{23677948-5E8B-4148-8831-532DEBDF8AC7}" destId="{C8324B0B-761D-43A8-86CF-979E0ED5E340}" srcOrd="10" destOrd="0" presId="urn:microsoft.com/office/officeart/2005/8/layout/vProcess5"/>
    <dgm:cxn modelId="{F51EC8D1-C384-45E7-AFAA-6C6C534841C5}" type="presParOf" srcId="{23677948-5E8B-4148-8831-532DEBDF8AC7}" destId="{F906B8C4-7DED-4ACA-AF38-C5F051A0786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3A58F1-3CB0-40A8-833A-96C5CE8A2FF4}" type="doc">
      <dgm:prSet loTypeId="urn:microsoft.com/office/officeart/2005/8/layout/equation1" loCatId="process" qsTypeId="urn:microsoft.com/office/officeart/2005/8/quickstyle/simple1" qsCatId="simple" csTypeId="urn:microsoft.com/office/officeart/2005/8/colors/colorful1" csCatId="colorful" phldr="1"/>
      <dgm:spPr/>
    </dgm:pt>
    <dgm:pt modelId="{D47B6057-4A6D-4088-B865-10BDFBBE88F3}">
      <dgm:prSet phldrT="[Text]"/>
      <dgm:spPr/>
      <dgm:t>
        <a:bodyPr/>
        <a:lstStyle/>
        <a:p>
          <a:endParaRPr lang="en-US"/>
        </a:p>
      </dgm:t>
    </dgm:pt>
    <dgm:pt modelId="{BD2F7A51-7C6A-4184-8D1D-2087E4307347}" type="parTrans" cxnId="{970DEE36-8242-4797-BB57-F3C24B61A0EB}">
      <dgm:prSet/>
      <dgm:spPr/>
      <dgm:t>
        <a:bodyPr/>
        <a:lstStyle/>
        <a:p>
          <a:endParaRPr lang="en-US"/>
        </a:p>
      </dgm:t>
    </dgm:pt>
    <dgm:pt modelId="{DCC11E9C-2A83-401C-BE08-08B40358FE7D}" type="sibTrans" cxnId="{970DEE36-8242-4797-BB57-F3C24B61A0EB}">
      <dgm:prSet/>
      <dgm:spPr/>
      <dgm:t>
        <a:bodyPr/>
        <a:lstStyle/>
        <a:p>
          <a:endParaRPr lang="en-US"/>
        </a:p>
      </dgm:t>
    </dgm:pt>
    <dgm:pt modelId="{FF2FF393-6A2B-4D52-BFB1-D08E54F4FA3C}">
      <dgm:prSet phldrT="[Text]" custT="1"/>
      <dgm:spPr/>
      <dgm:t>
        <a:bodyPr/>
        <a:lstStyle/>
        <a:p>
          <a:r>
            <a:rPr lang="en-US" sz="1400">
              <a:latin typeface="Karla" panose="020B0604020202020204" charset="0"/>
              <a:ea typeface="Karla" panose="020B0604020202020204" charset="0"/>
            </a:rPr>
            <a:t>LACE INDEX SCORE</a:t>
          </a:r>
        </a:p>
      </dgm:t>
    </dgm:pt>
    <dgm:pt modelId="{FCE0962C-4676-4273-935E-365A9A8561BB}" type="parTrans" cxnId="{A80BE31D-9D6F-4F13-A0A5-01185F37ABED}">
      <dgm:prSet/>
      <dgm:spPr/>
      <dgm:t>
        <a:bodyPr/>
        <a:lstStyle/>
        <a:p>
          <a:endParaRPr lang="en-US"/>
        </a:p>
      </dgm:t>
    </dgm:pt>
    <dgm:pt modelId="{9E1DF0F0-3465-474E-AA00-D26B965A4E1A}" type="sibTrans" cxnId="{A80BE31D-9D6F-4F13-A0A5-01185F37ABED}">
      <dgm:prSet/>
      <dgm:spPr/>
      <dgm:t>
        <a:bodyPr/>
        <a:lstStyle/>
        <a:p>
          <a:endParaRPr lang="en-US"/>
        </a:p>
      </dgm:t>
    </dgm:pt>
    <dgm:pt modelId="{AFCD3258-FE50-4CD5-B57C-38BCC7EDE775}">
      <dgm:prSet phldrT="[Text]" custT="1"/>
      <dgm:spPr/>
      <dgm:t>
        <a:bodyPr/>
        <a:lstStyle/>
        <a:p>
          <a:r>
            <a:rPr lang="en-US" sz="1400">
              <a:latin typeface="Karla" panose="020B0604020202020204" charset="0"/>
              <a:ea typeface="Karla" panose="020B0604020202020204" charset="0"/>
            </a:rPr>
            <a:t>Adapted Patient Readmission Risk Score</a:t>
          </a:r>
        </a:p>
      </dgm:t>
    </dgm:pt>
    <dgm:pt modelId="{6AC2AC4B-B561-4DEF-A2F1-FC1335A6D630}" type="parTrans" cxnId="{CC54379E-8C7A-44D6-8576-A9BCF4D96F58}">
      <dgm:prSet/>
      <dgm:spPr/>
      <dgm:t>
        <a:bodyPr/>
        <a:lstStyle/>
        <a:p>
          <a:endParaRPr lang="en-US"/>
        </a:p>
      </dgm:t>
    </dgm:pt>
    <dgm:pt modelId="{195D8E79-EA68-48D7-8C10-3B5F738E86A9}" type="sibTrans" cxnId="{CC54379E-8C7A-44D6-8576-A9BCF4D96F58}">
      <dgm:prSet/>
      <dgm:spPr/>
      <dgm:t>
        <a:bodyPr/>
        <a:lstStyle/>
        <a:p>
          <a:endParaRPr lang="en-US"/>
        </a:p>
      </dgm:t>
    </dgm:pt>
    <dgm:pt modelId="{22E27729-048B-4E39-8880-2532B3A68998}" type="pres">
      <dgm:prSet presAssocID="{573A58F1-3CB0-40A8-833A-96C5CE8A2FF4}" presName="linearFlow" presStyleCnt="0">
        <dgm:presLayoutVars>
          <dgm:dir/>
          <dgm:resizeHandles val="exact"/>
        </dgm:presLayoutVars>
      </dgm:prSet>
      <dgm:spPr/>
    </dgm:pt>
    <dgm:pt modelId="{2539CB74-9F9C-4F52-A6B5-05BA905CAC01}" type="pres">
      <dgm:prSet presAssocID="{D47B6057-4A6D-4088-B865-10BDFBBE88F3}" presName="node" presStyleLbl="node1" presStyleIdx="0" presStyleCnt="3" custScaleX="140631" custScaleY="162918">
        <dgm:presLayoutVars>
          <dgm:bulletEnabled val="1"/>
        </dgm:presLayoutVars>
      </dgm:prSet>
      <dgm:spPr>
        <a:prstGeom prst="roundRect">
          <a:avLst/>
        </a:prstGeom>
      </dgm:spPr>
    </dgm:pt>
    <dgm:pt modelId="{CBEED24B-C830-4D2D-BC87-70812411D89A}" type="pres">
      <dgm:prSet presAssocID="{DCC11E9C-2A83-401C-BE08-08B40358FE7D}" presName="spacerL" presStyleCnt="0"/>
      <dgm:spPr/>
    </dgm:pt>
    <dgm:pt modelId="{241FBFAD-15BE-44B6-AE42-BBD370905E90}" type="pres">
      <dgm:prSet presAssocID="{DCC11E9C-2A83-401C-BE08-08B40358FE7D}" presName="sibTrans" presStyleLbl="sibTrans2D1" presStyleIdx="0" presStyleCnt="2"/>
      <dgm:spPr/>
    </dgm:pt>
    <dgm:pt modelId="{CE71CE96-2A49-4C0E-93B1-95AF806550D9}" type="pres">
      <dgm:prSet presAssocID="{DCC11E9C-2A83-401C-BE08-08B40358FE7D}" presName="spacerR" presStyleCnt="0"/>
      <dgm:spPr/>
    </dgm:pt>
    <dgm:pt modelId="{C3A65634-2C59-4B17-A6D7-A6622750BF6E}" type="pres">
      <dgm:prSet presAssocID="{FF2FF393-6A2B-4D52-BFB1-D08E54F4FA3C}" presName="node" presStyleLbl="node1" presStyleIdx="1" presStyleCnt="3">
        <dgm:presLayoutVars>
          <dgm:bulletEnabled val="1"/>
        </dgm:presLayoutVars>
      </dgm:prSet>
      <dgm:spPr>
        <a:prstGeom prst="roundRect">
          <a:avLst/>
        </a:prstGeom>
      </dgm:spPr>
    </dgm:pt>
    <dgm:pt modelId="{C39AC0C6-CA8D-4046-861F-EA4151741868}" type="pres">
      <dgm:prSet presAssocID="{9E1DF0F0-3465-474E-AA00-D26B965A4E1A}" presName="spacerL" presStyleCnt="0"/>
      <dgm:spPr/>
    </dgm:pt>
    <dgm:pt modelId="{899562FD-09A8-4064-B2A8-71A32D12A25F}" type="pres">
      <dgm:prSet presAssocID="{9E1DF0F0-3465-474E-AA00-D26B965A4E1A}" presName="sibTrans" presStyleLbl="sibTrans2D1" presStyleIdx="1" presStyleCnt="2"/>
      <dgm:spPr/>
    </dgm:pt>
    <dgm:pt modelId="{C75EFF06-0D72-4845-9B08-24CCDE21A673}" type="pres">
      <dgm:prSet presAssocID="{9E1DF0F0-3465-474E-AA00-D26B965A4E1A}" presName="spacerR" presStyleCnt="0"/>
      <dgm:spPr/>
    </dgm:pt>
    <dgm:pt modelId="{8D978C47-9C14-426C-B91B-D4257101DB73}" type="pres">
      <dgm:prSet presAssocID="{AFCD3258-FE50-4CD5-B57C-38BCC7EDE775}" presName="node" presStyleLbl="node1" presStyleIdx="2" presStyleCnt="3" custScaleX="165827" custLinFactNeighborX="466" custLinFactNeighborY="1094">
        <dgm:presLayoutVars>
          <dgm:bulletEnabled val="1"/>
        </dgm:presLayoutVars>
      </dgm:prSet>
      <dgm:spPr>
        <a:prstGeom prst="roundRect">
          <a:avLst/>
        </a:prstGeom>
      </dgm:spPr>
    </dgm:pt>
  </dgm:ptLst>
  <dgm:cxnLst>
    <dgm:cxn modelId="{A80BE31D-9D6F-4F13-A0A5-01185F37ABED}" srcId="{573A58F1-3CB0-40A8-833A-96C5CE8A2FF4}" destId="{FF2FF393-6A2B-4D52-BFB1-D08E54F4FA3C}" srcOrd="1" destOrd="0" parTransId="{FCE0962C-4676-4273-935E-365A9A8561BB}" sibTransId="{9E1DF0F0-3465-474E-AA00-D26B965A4E1A}"/>
    <dgm:cxn modelId="{D1C7B234-B860-4223-8999-90FB09495A03}" type="presOf" srcId="{9E1DF0F0-3465-474E-AA00-D26B965A4E1A}" destId="{899562FD-09A8-4064-B2A8-71A32D12A25F}" srcOrd="0" destOrd="0" presId="urn:microsoft.com/office/officeart/2005/8/layout/equation1"/>
    <dgm:cxn modelId="{970DEE36-8242-4797-BB57-F3C24B61A0EB}" srcId="{573A58F1-3CB0-40A8-833A-96C5CE8A2FF4}" destId="{D47B6057-4A6D-4088-B865-10BDFBBE88F3}" srcOrd="0" destOrd="0" parTransId="{BD2F7A51-7C6A-4184-8D1D-2087E4307347}" sibTransId="{DCC11E9C-2A83-401C-BE08-08B40358FE7D}"/>
    <dgm:cxn modelId="{305A5F38-352F-4267-90F9-CB4C097D6CA8}" type="presOf" srcId="{573A58F1-3CB0-40A8-833A-96C5CE8A2FF4}" destId="{22E27729-048B-4E39-8880-2532B3A68998}" srcOrd="0" destOrd="0" presId="urn:microsoft.com/office/officeart/2005/8/layout/equation1"/>
    <dgm:cxn modelId="{2510AC65-5125-4129-8818-A6F6AE51FAB7}" type="presOf" srcId="{D47B6057-4A6D-4088-B865-10BDFBBE88F3}" destId="{2539CB74-9F9C-4F52-A6B5-05BA905CAC01}" srcOrd="0" destOrd="0" presId="urn:microsoft.com/office/officeart/2005/8/layout/equation1"/>
    <dgm:cxn modelId="{CC1B9C9A-AF1E-4C22-B2C4-DA756839389F}" type="presOf" srcId="{AFCD3258-FE50-4CD5-B57C-38BCC7EDE775}" destId="{8D978C47-9C14-426C-B91B-D4257101DB73}" srcOrd="0" destOrd="0" presId="urn:microsoft.com/office/officeart/2005/8/layout/equation1"/>
    <dgm:cxn modelId="{CC54379E-8C7A-44D6-8576-A9BCF4D96F58}" srcId="{573A58F1-3CB0-40A8-833A-96C5CE8A2FF4}" destId="{AFCD3258-FE50-4CD5-B57C-38BCC7EDE775}" srcOrd="2" destOrd="0" parTransId="{6AC2AC4B-B561-4DEF-A2F1-FC1335A6D630}" sibTransId="{195D8E79-EA68-48D7-8C10-3B5F738E86A9}"/>
    <dgm:cxn modelId="{2B4B31B9-6234-4A93-BA6E-9F89451426CE}" type="presOf" srcId="{FF2FF393-6A2B-4D52-BFB1-D08E54F4FA3C}" destId="{C3A65634-2C59-4B17-A6D7-A6622750BF6E}" srcOrd="0" destOrd="0" presId="urn:microsoft.com/office/officeart/2005/8/layout/equation1"/>
    <dgm:cxn modelId="{B99006E5-43B4-4DFE-A800-0468B612EF4C}" type="presOf" srcId="{DCC11E9C-2A83-401C-BE08-08B40358FE7D}" destId="{241FBFAD-15BE-44B6-AE42-BBD370905E90}" srcOrd="0" destOrd="0" presId="urn:microsoft.com/office/officeart/2005/8/layout/equation1"/>
    <dgm:cxn modelId="{2E1371C4-8BA9-4E27-BCD1-332EDA4D5F7F}" type="presParOf" srcId="{22E27729-048B-4E39-8880-2532B3A68998}" destId="{2539CB74-9F9C-4F52-A6B5-05BA905CAC01}" srcOrd="0" destOrd="0" presId="urn:microsoft.com/office/officeart/2005/8/layout/equation1"/>
    <dgm:cxn modelId="{F3D88343-6319-4C83-A476-68F020399575}" type="presParOf" srcId="{22E27729-048B-4E39-8880-2532B3A68998}" destId="{CBEED24B-C830-4D2D-BC87-70812411D89A}" srcOrd="1" destOrd="0" presId="urn:microsoft.com/office/officeart/2005/8/layout/equation1"/>
    <dgm:cxn modelId="{9C8460E5-3955-4F70-9885-0619452A128E}" type="presParOf" srcId="{22E27729-048B-4E39-8880-2532B3A68998}" destId="{241FBFAD-15BE-44B6-AE42-BBD370905E90}" srcOrd="2" destOrd="0" presId="urn:microsoft.com/office/officeart/2005/8/layout/equation1"/>
    <dgm:cxn modelId="{E12D4BB8-F84C-40C8-B5C7-53406F67DC74}" type="presParOf" srcId="{22E27729-048B-4E39-8880-2532B3A68998}" destId="{CE71CE96-2A49-4C0E-93B1-95AF806550D9}" srcOrd="3" destOrd="0" presId="urn:microsoft.com/office/officeart/2005/8/layout/equation1"/>
    <dgm:cxn modelId="{90575A9D-A852-4A29-862F-C8A8FBE12986}" type="presParOf" srcId="{22E27729-048B-4E39-8880-2532B3A68998}" destId="{C3A65634-2C59-4B17-A6D7-A6622750BF6E}" srcOrd="4" destOrd="0" presId="urn:microsoft.com/office/officeart/2005/8/layout/equation1"/>
    <dgm:cxn modelId="{D055256D-8ED6-4909-AB46-7153904952CC}" type="presParOf" srcId="{22E27729-048B-4E39-8880-2532B3A68998}" destId="{C39AC0C6-CA8D-4046-861F-EA4151741868}" srcOrd="5" destOrd="0" presId="urn:microsoft.com/office/officeart/2005/8/layout/equation1"/>
    <dgm:cxn modelId="{40ACB03B-A5F0-406F-A6C4-2DC973AF104A}" type="presParOf" srcId="{22E27729-048B-4E39-8880-2532B3A68998}" destId="{899562FD-09A8-4064-B2A8-71A32D12A25F}" srcOrd="6" destOrd="0" presId="urn:microsoft.com/office/officeart/2005/8/layout/equation1"/>
    <dgm:cxn modelId="{DB3E0288-E81E-4556-930C-C37E833B4F9F}" type="presParOf" srcId="{22E27729-048B-4E39-8880-2532B3A68998}" destId="{C75EFF06-0D72-4845-9B08-24CCDE21A673}" srcOrd="7" destOrd="0" presId="urn:microsoft.com/office/officeart/2005/8/layout/equation1"/>
    <dgm:cxn modelId="{9DB518A8-A240-4FD4-9749-36C4D97CC754}" type="presParOf" srcId="{22E27729-048B-4E39-8880-2532B3A68998}" destId="{8D978C47-9C14-426C-B91B-D4257101DB7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2EE6D-65E9-4517-9AEE-B792CAEF9DC7}">
      <dsp:nvSpPr>
        <dsp:cNvPr id="0" name=""/>
        <dsp:cNvSpPr/>
      </dsp:nvSpPr>
      <dsp:spPr>
        <a:xfrm>
          <a:off x="-165455" y="32181"/>
          <a:ext cx="5271557" cy="7080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Karla" panose="020B0604020202020204" charset="0"/>
              <a:ea typeface="Karla" panose="020B0604020202020204" charset="0"/>
            </a:rPr>
            <a:t>1</a:t>
          </a:r>
          <a:r>
            <a:rPr lang="en-US" sz="1400" kern="1200">
              <a:latin typeface="Karla" panose="020B0604020202020204" charset="0"/>
              <a:ea typeface="Karla" panose="020B0604020202020204" charset="0"/>
            </a:rPr>
            <a:t> </a:t>
          </a:r>
          <a:r>
            <a:rPr lang="en-US" sz="1400" b="1" kern="1200">
              <a:latin typeface="Karla" panose="020B0604020202020204" charset="0"/>
              <a:ea typeface="Karla" panose="020B0604020202020204" charset="0"/>
            </a:rPr>
            <a:t>Screen Patients to Identify independent risk factors</a:t>
          </a:r>
        </a:p>
      </dsp:txBody>
      <dsp:txXfrm>
        <a:off x="-144717" y="52919"/>
        <a:ext cx="4335345" cy="666583"/>
      </dsp:txXfrm>
    </dsp:sp>
    <dsp:sp modelId="{C7482012-5AEB-43BC-A989-50933DEEE5A4}">
      <dsp:nvSpPr>
        <dsp:cNvPr id="0" name=""/>
        <dsp:cNvSpPr/>
      </dsp:nvSpPr>
      <dsp:spPr>
        <a:xfrm>
          <a:off x="304784" y="836798"/>
          <a:ext cx="5103210" cy="708059"/>
        </a:xfrm>
        <a:prstGeom prst="roundRect">
          <a:avLst>
            <a:gd name="adj" fmla="val 10000"/>
          </a:avLst>
        </a:prstGeom>
        <a:solidFill>
          <a:schemeClr val="accent2">
            <a:hueOff val="795929"/>
            <a:satOff val="-7595"/>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Karla" panose="020B0604020202020204" charset="0"/>
              <a:ea typeface="Karla" panose="020B0604020202020204" charset="0"/>
            </a:rPr>
            <a:t>2 </a:t>
          </a:r>
          <a:r>
            <a:rPr lang="en-US" sz="1400" b="1" kern="1200">
              <a:latin typeface="Karla" panose="020B0604020202020204" charset="0"/>
              <a:ea typeface="Karla" panose="020B0604020202020204" charset="0"/>
            </a:rPr>
            <a:t>Apply risk Stratification methods to classify risk (Lace Index, Comorbidity Predictor)</a:t>
          </a:r>
        </a:p>
      </dsp:txBody>
      <dsp:txXfrm>
        <a:off x="325522" y="857536"/>
        <a:ext cx="4124832" cy="666583"/>
      </dsp:txXfrm>
    </dsp:sp>
    <dsp:sp modelId="{AB2DF053-47BD-4700-8B18-98D002F73F8D}">
      <dsp:nvSpPr>
        <dsp:cNvPr id="0" name=""/>
        <dsp:cNvSpPr/>
      </dsp:nvSpPr>
      <dsp:spPr>
        <a:xfrm>
          <a:off x="931823" y="1673596"/>
          <a:ext cx="4609737" cy="708059"/>
        </a:xfrm>
        <a:prstGeom prst="roundRect">
          <a:avLst>
            <a:gd name="adj" fmla="val 10000"/>
          </a:avLst>
        </a:prstGeom>
        <a:solidFill>
          <a:schemeClr val="accent2">
            <a:hueOff val="1591858"/>
            <a:satOff val="-15190"/>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Karla" panose="020B0604020202020204" charset="0"/>
              <a:ea typeface="Karla" panose="020B0604020202020204" charset="0"/>
            </a:rPr>
            <a:t>3</a:t>
          </a:r>
          <a:r>
            <a:rPr lang="en-US" sz="1400" kern="1200">
              <a:latin typeface="Karla" panose="020B0604020202020204" charset="0"/>
              <a:ea typeface="Karla" panose="020B0604020202020204" charset="0"/>
            </a:rPr>
            <a:t> </a:t>
          </a:r>
          <a:r>
            <a:rPr lang="en-US" sz="1400" b="1" kern="1200">
              <a:latin typeface="Karla" panose="020B0604020202020204" charset="0"/>
              <a:ea typeface="Karla" panose="020B0604020202020204" charset="0"/>
            </a:rPr>
            <a:t>Use Business Intelligence to drive resource/capacity interventions</a:t>
          </a:r>
        </a:p>
      </dsp:txBody>
      <dsp:txXfrm>
        <a:off x="952561" y="1694334"/>
        <a:ext cx="3727719" cy="666583"/>
      </dsp:txXfrm>
    </dsp:sp>
    <dsp:sp modelId="{65F46D94-A08E-4F29-99AC-1849BAC80BF5}">
      <dsp:nvSpPr>
        <dsp:cNvPr id="0" name=""/>
        <dsp:cNvSpPr/>
      </dsp:nvSpPr>
      <dsp:spPr>
        <a:xfrm>
          <a:off x="1317889" y="2510394"/>
          <a:ext cx="4609737" cy="708059"/>
        </a:xfrm>
        <a:prstGeom prst="roundRect">
          <a:avLst>
            <a:gd name="adj" fmla="val 10000"/>
          </a:avLst>
        </a:prstGeom>
        <a:solidFill>
          <a:schemeClr val="accent2">
            <a:hueOff val="2387787"/>
            <a:satOff val="-22785"/>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Karla" panose="020B0604020202020204" charset="0"/>
              <a:ea typeface="Karla" panose="020B0604020202020204" charset="0"/>
            </a:rPr>
            <a:t>4</a:t>
          </a:r>
          <a:r>
            <a:rPr lang="en-US" sz="1400" kern="1200">
              <a:latin typeface="Karla" panose="020B0604020202020204" charset="0"/>
              <a:ea typeface="Karla" panose="020B0604020202020204" charset="0"/>
            </a:rPr>
            <a:t> </a:t>
          </a:r>
          <a:r>
            <a:rPr lang="en-US" sz="1400" b="1" kern="1200">
              <a:latin typeface="Karla" panose="020B0604020202020204" charset="0"/>
              <a:ea typeface="Karla" panose="020B0604020202020204" charset="0"/>
            </a:rPr>
            <a:t>Continual Model assessment and validation</a:t>
          </a:r>
        </a:p>
      </dsp:txBody>
      <dsp:txXfrm>
        <a:off x="1338627" y="2531132"/>
        <a:ext cx="3721957" cy="666583"/>
      </dsp:txXfrm>
    </dsp:sp>
    <dsp:sp modelId="{D9AA0EED-CDB8-4FA9-9EC9-E5D7C3049215}">
      <dsp:nvSpPr>
        <dsp:cNvPr id="0" name=""/>
        <dsp:cNvSpPr/>
      </dsp:nvSpPr>
      <dsp:spPr>
        <a:xfrm>
          <a:off x="4314953" y="542309"/>
          <a:ext cx="460238" cy="460238"/>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418507" y="542309"/>
        <a:ext cx="253130" cy="346329"/>
      </dsp:txXfrm>
    </dsp:sp>
    <dsp:sp modelId="{658369D7-4E5C-4E3B-BF5E-FC5309A9DB40}">
      <dsp:nvSpPr>
        <dsp:cNvPr id="0" name=""/>
        <dsp:cNvSpPr/>
      </dsp:nvSpPr>
      <dsp:spPr>
        <a:xfrm>
          <a:off x="4701019" y="1379107"/>
          <a:ext cx="460238" cy="460238"/>
        </a:xfrm>
        <a:prstGeom prst="downArrow">
          <a:avLst>
            <a:gd name="adj1" fmla="val 55000"/>
            <a:gd name="adj2" fmla="val 45000"/>
          </a:avLst>
        </a:prstGeom>
        <a:solidFill>
          <a:schemeClr val="accent2">
            <a:tint val="40000"/>
            <a:alpha val="90000"/>
            <a:hueOff val="1636566"/>
            <a:satOff val="-14344"/>
            <a:lumOff val="-1303"/>
            <a:alphaOff val="0"/>
          </a:schemeClr>
        </a:solidFill>
        <a:ln w="25400" cap="flat" cmpd="sng" algn="ctr">
          <a:solidFill>
            <a:schemeClr val="accent2">
              <a:tint val="40000"/>
              <a:alpha val="90000"/>
              <a:hueOff val="1636566"/>
              <a:satOff val="-14344"/>
              <a:lumOff val="-1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804573" y="1379107"/>
        <a:ext cx="253130" cy="346329"/>
      </dsp:txXfrm>
    </dsp:sp>
    <dsp:sp modelId="{8A6AC7E6-041F-4260-A36F-DE4FDD0E71F7}">
      <dsp:nvSpPr>
        <dsp:cNvPr id="0" name=""/>
        <dsp:cNvSpPr/>
      </dsp:nvSpPr>
      <dsp:spPr>
        <a:xfrm>
          <a:off x="5081322" y="2215905"/>
          <a:ext cx="460238" cy="460238"/>
        </a:xfrm>
        <a:prstGeom prst="downArrow">
          <a:avLst>
            <a:gd name="adj1" fmla="val 55000"/>
            <a:gd name="adj2" fmla="val 45000"/>
          </a:avLst>
        </a:prstGeom>
        <a:solidFill>
          <a:schemeClr val="accent2">
            <a:tint val="40000"/>
            <a:alpha val="90000"/>
            <a:hueOff val="3273131"/>
            <a:satOff val="-28688"/>
            <a:lumOff val="-2605"/>
            <a:alphaOff val="0"/>
          </a:schemeClr>
        </a:solidFill>
        <a:ln w="25400" cap="flat" cmpd="sng" algn="ctr">
          <a:solidFill>
            <a:schemeClr val="accent2">
              <a:tint val="40000"/>
              <a:alpha val="90000"/>
              <a:hueOff val="3273131"/>
              <a:satOff val="-28688"/>
              <a:lumOff val="-26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184876" y="2215905"/>
        <a:ext cx="253130" cy="346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9CB74-9F9C-4F52-A6B5-05BA905CAC01}">
      <dsp:nvSpPr>
        <dsp:cNvPr id="0" name=""/>
        <dsp:cNvSpPr/>
      </dsp:nvSpPr>
      <dsp:spPr>
        <a:xfrm>
          <a:off x="441" y="302016"/>
          <a:ext cx="1644759" cy="190541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80732" y="382307"/>
        <a:ext cx="1484177" cy="1744836"/>
      </dsp:txXfrm>
    </dsp:sp>
    <dsp:sp modelId="{241FBFAD-15BE-44B6-AE42-BBD370905E90}">
      <dsp:nvSpPr>
        <dsp:cNvPr id="0" name=""/>
        <dsp:cNvSpPr/>
      </dsp:nvSpPr>
      <dsp:spPr>
        <a:xfrm>
          <a:off x="1740169" y="915554"/>
          <a:ext cx="678342" cy="678342"/>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30083" y="1174952"/>
        <a:ext cx="498514" cy="159546"/>
      </dsp:txXfrm>
    </dsp:sp>
    <dsp:sp modelId="{C3A65634-2C59-4B17-A6D7-A6622750BF6E}">
      <dsp:nvSpPr>
        <dsp:cNvPr id="0" name=""/>
        <dsp:cNvSpPr/>
      </dsp:nvSpPr>
      <dsp:spPr>
        <a:xfrm>
          <a:off x="2513479" y="669947"/>
          <a:ext cx="1169556" cy="116955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Karla" panose="020B0604020202020204" charset="0"/>
              <a:ea typeface="Karla" panose="020B0604020202020204" charset="0"/>
            </a:rPr>
            <a:t>LACE INDEX SCORE</a:t>
          </a:r>
        </a:p>
      </dsp:txBody>
      <dsp:txXfrm>
        <a:off x="2570572" y="727040"/>
        <a:ext cx="1055370" cy="1055370"/>
      </dsp:txXfrm>
    </dsp:sp>
    <dsp:sp modelId="{899562FD-09A8-4064-B2A8-71A32D12A25F}">
      <dsp:nvSpPr>
        <dsp:cNvPr id="0" name=""/>
        <dsp:cNvSpPr/>
      </dsp:nvSpPr>
      <dsp:spPr>
        <a:xfrm>
          <a:off x="3778004" y="915554"/>
          <a:ext cx="678342" cy="678342"/>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867918" y="1055292"/>
        <a:ext cx="498514" cy="398866"/>
      </dsp:txXfrm>
    </dsp:sp>
    <dsp:sp modelId="{8D978C47-9C14-426C-B91B-D4257101DB73}">
      <dsp:nvSpPr>
        <dsp:cNvPr id="0" name=""/>
        <dsp:cNvSpPr/>
      </dsp:nvSpPr>
      <dsp:spPr>
        <a:xfrm>
          <a:off x="4551757" y="682742"/>
          <a:ext cx="1939440" cy="116955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Karla" panose="020B0604020202020204" charset="0"/>
              <a:ea typeface="Karla" panose="020B0604020202020204" charset="0"/>
            </a:rPr>
            <a:t>Adapted Patient Readmission Risk Score</a:t>
          </a:r>
        </a:p>
      </dsp:txBody>
      <dsp:txXfrm>
        <a:off x="4608850" y="739835"/>
        <a:ext cx="1825254" cy="105537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aws.amazon.com/cognito" TargetMode="External"/><Relationship Id="rId4" Type="http://schemas.openxmlformats.org/officeDocument/2006/relationships/hyperlink" Target="https://aws.amazon.com/redshift"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An ideal Clinical Prediction Models has the following characteristics</a:t>
            </a:r>
          </a:p>
          <a:p>
            <a:pPr marL="171450" lvl="0" indent="-171450">
              <a:spcBef>
                <a:spcPts val="0"/>
              </a:spcBef>
              <a:spcAft>
                <a:spcPts val="0"/>
              </a:spcAft>
            </a:pPr>
            <a:r>
              <a:rPr lang="en-US" dirty="0"/>
              <a:t>It Needs access to clinical data sets that can be reliably obtained</a:t>
            </a:r>
          </a:p>
          <a:p>
            <a:pPr marL="171450" lvl="0" indent="-171450">
              <a:spcBef>
                <a:spcPts val="0"/>
              </a:spcBef>
              <a:spcAft>
                <a:spcPts val="0"/>
              </a:spcAft>
            </a:pPr>
            <a:r>
              <a:rPr lang="en-US" dirty="0"/>
              <a:t>Its Deployable in large populations</a:t>
            </a:r>
          </a:p>
          <a:p>
            <a:pPr marL="171450" lvl="0" indent="-171450">
              <a:spcBef>
                <a:spcPts val="0"/>
              </a:spcBef>
              <a:spcAft>
                <a:spcPts val="0"/>
              </a:spcAft>
            </a:pPr>
            <a:r>
              <a:rPr lang="en-US" dirty="0"/>
              <a:t>The model uses Variables clinically related to the target population</a:t>
            </a:r>
          </a:p>
          <a:p>
            <a:pPr marL="171450" lvl="0" indent="-171450">
              <a:spcBef>
                <a:spcPts val="0"/>
              </a:spcBef>
              <a:spcAft>
                <a:spcPts val="0"/>
              </a:spcAft>
            </a:pPr>
            <a:r>
              <a:rPr lang="en-US" dirty="0"/>
              <a:t>Data is provisioned before discharge</a:t>
            </a:r>
          </a:p>
          <a:p>
            <a:pPr marL="171450" lvl="0" indent="-171450">
              <a:spcBef>
                <a:spcPts val="0"/>
              </a:spcBef>
              <a:spcAft>
                <a:spcPts val="0"/>
              </a:spcAft>
            </a:pPr>
            <a:r>
              <a:rPr lang="en-US" dirty="0"/>
              <a:t>The model should discriminate patients as high risk vs low risk</a:t>
            </a:r>
          </a:p>
          <a:p>
            <a:pPr marL="171450" lvl="0" indent="-171450">
              <a:spcBef>
                <a:spcPts val="0"/>
              </a:spcBef>
              <a:spcAft>
                <a:spcPts val="0"/>
              </a:spcAft>
            </a:pPr>
            <a:r>
              <a:rPr lang="en-US" dirty="0"/>
              <a:t>The model should Not overly complex and be easily deployable for large population cohorts</a:t>
            </a:r>
          </a:p>
        </p:txBody>
      </p:sp>
    </p:spTree>
    <p:extLst>
      <p:ext uri="{BB962C8B-B14F-4D97-AF65-F5344CB8AC3E}">
        <p14:creationId xmlns:p14="http://schemas.microsoft.com/office/powerpoint/2010/main" val="175677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LACE Index</a:t>
            </a:r>
          </a:p>
          <a:p>
            <a:pPr marL="171450" lvl="0" indent="-171450">
              <a:spcBef>
                <a:spcPts val="0"/>
              </a:spcBef>
              <a:spcAft>
                <a:spcPts val="0"/>
              </a:spcAft>
            </a:pPr>
            <a:r>
              <a:rPr lang="en-US" dirty="0" err="1"/>
              <a:t>Dr</a:t>
            </a:r>
            <a:r>
              <a:rPr lang="en-US" dirty="0"/>
              <a:t> Carl van </a:t>
            </a:r>
            <a:r>
              <a:rPr lang="en-US" dirty="0" err="1"/>
              <a:t>Walraven</a:t>
            </a:r>
            <a:r>
              <a:rPr lang="en-US" dirty="0"/>
              <a:t> et al., looked at 48 patient-level and admission level variables for 4812 patients discharged form 11 hospitals in Ontario. Four variables were independently associated with unplanned readmissions within 30 days. The Baseline readmission rates were determined to be only about 7%</a:t>
            </a:r>
          </a:p>
          <a:p>
            <a:pPr marL="171450" lvl="0" indent="-171450">
              <a:spcBef>
                <a:spcPts val="0"/>
              </a:spcBef>
              <a:spcAft>
                <a:spcPts val="0"/>
              </a:spcAft>
            </a:pPr>
            <a:r>
              <a:rPr lang="en-US" dirty="0"/>
              <a:t>Used to quantify risk of death or unplanned readmission within 30 days after discharge from hospital.</a:t>
            </a:r>
          </a:p>
          <a:p>
            <a:pPr marL="171450" lvl="0" indent="-171450">
              <a:spcBef>
                <a:spcPts val="0"/>
              </a:spcBef>
              <a:spcAft>
                <a:spcPts val="0"/>
              </a:spcAft>
            </a:pPr>
            <a:r>
              <a:rPr lang="en-US" dirty="0"/>
              <a:t>Was proven to be discriminative (C statistic 0.684) and quite accurate (p = 0.59) at predicting outcome risk. Model discrimination is better than previous models and has been externally validated</a:t>
            </a:r>
          </a:p>
          <a:p>
            <a:pPr marL="171450" lvl="0" indent="-171450">
              <a:spcBef>
                <a:spcPts val="0"/>
              </a:spcBef>
              <a:spcAft>
                <a:spcPts val="0"/>
              </a:spcAft>
            </a:pPr>
            <a:r>
              <a:rPr lang="en-US" dirty="0"/>
              <a:t>The Score can be calculated in real-time during hospitalization</a:t>
            </a:r>
          </a:p>
          <a:p>
            <a:pPr marL="171450" lvl="0" indent="-171450">
              <a:spcBef>
                <a:spcPts val="0"/>
              </a:spcBef>
              <a:spcAft>
                <a:spcPts val="0"/>
              </a:spcAft>
            </a:pPr>
            <a:endParaRPr lang="en-US" dirty="0"/>
          </a:p>
          <a:p>
            <a:pPr marL="0" lvl="0" indent="0">
              <a:spcBef>
                <a:spcPts val="0"/>
              </a:spcBef>
              <a:spcAft>
                <a:spcPts val="0"/>
              </a:spcAft>
              <a:buNone/>
            </a:pPr>
            <a:r>
              <a:rPr lang="en-US" b="1" u="sng" dirty="0" err="1"/>
              <a:t>Charlson</a:t>
            </a:r>
            <a:r>
              <a:rPr lang="en-US" b="1" u="sng" dirty="0"/>
              <a:t> Comorbidity Index</a:t>
            </a:r>
          </a:p>
          <a:p>
            <a:pPr marL="171450" lvl="0" indent="-171450">
              <a:spcBef>
                <a:spcPts val="0"/>
              </a:spcBef>
              <a:spcAft>
                <a:spcPts val="0"/>
              </a:spcAft>
            </a:pPr>
            <a:r>
              <a:rPr lang="en-US" sz="1100" dirty="0"/>
              <a:t>Based on administrative data uses presence or absence of 17 comorbidity definitions</a:t>
            </a:r>
          </a:p>
          <a:p>
            <a:pPr marL="171450" lvl="0" indent="-171450">
              <a:spcBef>
                <a:spcPts val="0"/>
              </a:spcBef>
              <a:spcAft>
                <a:spcPts val="0"/>
              </a:spcAft>
            </a:pPr>
            <a:r>
              <a:rPr lang="en-US" sz="1100" dirty="0"/>
              <a:t>Used to predict the risk of one-year mortality for patients with a range of comorbid illnesses</a:t>
            </a:r>
          </a:p>
          <a:p>
            <a:pPr marL="171450" lvl="0" indent="-171450">
              <a:spcBef>
                <a:spcPts val="0"/>
              </a:spcBef>
              <a:spcAft>
                <a:spcPts val="0"/>
              </a:spcAft>
            </a:pPr>
            <a:r>
              <a:rPr lang="en-US" sz="1100" dirty="0"/>
              <a:t>assigns patients a score from one to 20, with 20 being the more complex patients with multiple comorbid conditions</a:t>
            </a:r>
          </a:p>
          <a:p>
            <a:pPr marL="171450" lvl="0" indent="-171450">
              <a:spcBef>
                <a:spcPts val="0"/>
              </a:spcBef>
              <a:spcAft>
                <a:spcPts val="0"/>
              </a:spcAft>
            </a:pPr>
            <a:endParaRPr lang="en-US" sz="1100" dirty="0"/>
          </a:p>
          <a:p>
            <a:pPr marL="0" lvl="0" indent="0">
              <a:spcBef>
                <a:spcPts val="0"/>
              </a:spcBef>
              <a:spcAft>
                <a:spcPts val="0"/>
              </a:spcAft>
              <a:buNone/>
            </a:pPr>
            <a:r>
              <a:rPr lang="en-US" sz="1100" b="1" u="sng" dirty="0"/>
              <a:t>References</a:t>
            </a:r>
          </a:p>
          <a:p>
            <a:pPr marL="0" lvl="0" indent="0">
              <a:spcBef>
                <a:spcPts val="0"/>
              </a:spcBef>
              <a:spcAft>
                <a:spcPts val="0"/>
              </a:spcAft>
              <a:buNone/>
            </a:pPr>
            <a:r>
              <a:rPr lang="en-US" sz="1100" dirty="0"/>
              <a:t>[7] – Van </a:t>
            </a:r>
            <a:r>
              <a:rPr lang="en-US" sz="1100" dirty="0" err="1"/>
              <a:t>Walraven</a:t>
            </a:r>
            <a:r>
              <a:rPr lang="en-US" sz="1100" dirty="0"/>
              <a:t>, C., </a:t>
            </a:r>
            <a:r>
              <a:rPr lang="en-US" sz="1100" dirty="0" err="1"/>
              <a:t>Dhalla</a:t>
            </a:r>
            <a:r>
              <a:rPr lang="en-US" sz="1100" dirty="0"/>
              <a:t>, I. A., Bell, C., </a:t>
            </a:r>
            <a:r>
              <a:rPr lang="en-US" sz="1100" dirty="0" err="1"/>
              <a:t>Etchells</a:t>
            </a:r>
            <a:r>
              <a:rPr lang="en-US" sz="1100" dirty="0"/>
              <a:t>, E., </a:t>
            </a:r>
            <a:r>
              <a:rPr lang="en-US" sz="1100" dirty="0" err="1"/>
              <a:t>Stiell</a:t>
            </a:r>
            <a:r>
              <a:rPr lang="en-US" sz="1100" dirty="0"/>
              <a:t>, I. G., </a:t>
            </a:r>
            <a:r>
              <a:rPr lang="en-US" sz="1100" dirty="0" err="1"/>
              <a:t>Zarnke</a:t>
            </a:r>
            <a:r>
              <a:rPr lang="en-US" sz="1100" dirty="0"/>
              <a:t>, K., … Forster, A. J. (2010). Derivation and validation of an index to predict early death or unplanned readmission after discharge from hospital to the community. CMAJ : Canadian Medical Association Journal, 182(6), 551–557. http://doi.org/10.1503/cmaj.091117</a:t>
            </a:r>
          </a:p>
          <a:p>
            <a:pPr marL="0" lvl="0" indent="0">
              <a:spcBef>
                <a:spcPts val="0"/>
              </a:spcBef>
              <a:spcAft>
                <a:spcPts val="0"/>
              </a:spcAft>
              <a:buNone/>
            </a:pPr>
            <a:endParaRPr lang="en-US" sz="1100" dirty="0"/>
          </a:p>
          <a:p>
            <a:pPr marL="0" lvl="0" indent="0">
              <a:spcBef>
                <a:spcPts val="0"/>
              </a:spcBef>
              <a:spcAft>
                <a:spcPts val="0"/>
              </a:spcAft>
              <a:buNone/>
            </a:pPr>
            <a:r>
              <a:rPr lang="en-US" sz="1100" dirty="0"/>
              <a:t>[8] – </a:t>
            </a:r>
            <a:r>
              <a:rPr lang="en-US" sz="1100" dirty="0" err="1"/>
              <a:t>Charlson</a:t>
            </a:r>
            <a:r>
              <a:rPr lang="en-US" sz="1100" dirty="0"/>
              <a:t>, M. E., Pompei, P., Ales, K. L., &amp; Mackenzie, C. (1987). A new method of classifying prognostic comorbidity in longitudinal studies: Development and validation. Journal of Chronic Diseases, 40(5), 373-383. doi:10.1016/0021-9681(87)90171-8</a:t>
            </a:r>
          </a:p>
          <a:p>
            <a:pPr marL="0" lvl="0" indent="0">
              <a:spcBef>
                <a:spcPts val="0"/>
              </a:spcBef>
              <a:spcAft>
                <a:spcPts val="0"/>
              </a:spcAft>
              <a:buNone/>
            </a:pPr>
            <a:endParaRPr lang="en-US" sz="1100" dirty="0"/>
          </a:p>
          <a:p>
            <a:pPr marL="0" lvl="0" indent="0">
              <a:spcBef>
                <a:spcPts val="0"/>
              </a:spcBef>
              <a:spcAft>
                <a:spcPts val="0"/>
              </a:spcAft>
              <a:buNone/>
            </a:pPr>
            <a:endParaRPr lang="en-US" dirty="0"/>
          </a:p>
          <a:p>
            <a:pPr marL="139700" indent="0">
              <a:buNone/>
            </a:pPr>
            <a:endParaRPr lang="en-US" sz="1100" dirty="0"/>
          </a:p>
          <a:p>
            <a:pPr marL="0" lvl="0" indent="0">
              <a:spcBef>
                <a:spcPts val="0"/>
              </a:spcBef>
              <a:spcAft>
                <a:spcPts val="0"/>
              </a:spcAft>
              <a:buNone/>
            </a:pPr>
            <a:endParaRPr lang="en-US" dirty="0"/>
          </a:p>
          <a:p>
            <a:pPr marL="0" lvl="0" indent="0">
              <a:spcBef>
                <a:spcPts val="0"/>
              </a:spcBef>
              <a:spcAft>
                <a:spcPts val="0"/>
              </a:spcAft>
              <a:buNone/>
            </a:pPr>
            <a:endParaRPr lang="en-US" dirty="0"/>
          </a:p>
          <a:p>
            <a:pPr marL="0" lvl="0" indent="0">
              <a:spcBef>
                <a:spcPts val="0"/>
              </a:spcBef>
              <a:spcAft>
                <a:spcPts val="0"/>
              </a:spcAft>
              <a:buNone/>
            </a:pPr>
            <a:endParaRPr dirty="0"/>
          </a:p>
        </p:txBody>
      </p:sp>
    </p:spTree>
    <p:extLst>
      <p:ext uri="{BB962C8B-B14F-4D97-AF65-F5344CB8AC3E}">
        <p14:creationId xmlns:p14="http://schemas.microsoft.com/office/powerpoint/2010/main" val="63248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Readmission Prediction for Diabetes patients</a:t>
            </a:r>
          </a:p>
          <a:p>
            <a:pPr marL="0" lvl="0" indent="0">
              <a:spcBef>
                <a:spcPts val="0"/>
              </a:spcBef>
              <a:spcAft>
                <a:spcPts val="0"/>
              </a:spcAft>
              <a:buNone/>
            </a:pPr>
            <a:r>
              <a:rPr lang="en-US" dirty="0"/>
              <a:t>In addition to calculating the LACE Index for every patient, we could adapt the LACE Index for clinical use by considering the clinical factors for specific comorbidities, for example Diabetes. These factors could include</a:t>
            </a:r>
          </a:p>
          <a:p>
            <a:pPr marL="171450" lvl="0" indent="-171450">
              <a:spcBef>
                <a:spcPts val="0"/>
              </a:spcBef>
              <a:spcAft>
                <a:spcPts val="0"/>
              </a:spcAft>
            </a:pPr>
            <a:r>
              <a:rPr lang="en-US" dirty="0"/>
              <a:t>Patient Demographics – Age, Gender, </a:t>
            </a:r>
            <a:r>
              <a:rPr lang="en-US" dirty="0" err="1"/>
              <a:t>Ethinicity</a:t>
            </a:r>
            <a:endParaRPr lang="en-US" dirty="0"/>
          </a:p>
          <a:p>
            <a:pPr marL="171450" lvl="0" indent="-171450">
              <a:spcBef>
                <a:spcPts val="0"/>
              </a:spcBef>
              <a:spcAft>
                <a:spcPts val="0"/>
              </a:spcAft>
            </a:pPr>
            <a:r>
              <a:rPr lang="en-US" dirty="0"/>
              <a:t>High Risk Medications – Anti-coagulants, diabetic meds ..</a:t>
            </a:r>
            <a:r>
              <a:rPr lang="en-US" dirty="0" err="1"/>
              <a:t>etc</a:t>
            </a:r>
            <a:endParaRPr lang="en-US" dirty="0"/>
          </a:p>
          <a:p>
            <a:pPr marL="171450" lvl="0" indent="-171450">
              <a:spcBef>
                <a:spcPts val="0"/>
              </a:spcBef>
              <a:spcAft>
                <a:spcPts val="0"/>
              </a:spcAft>
            </a:pPr>
            <a:r>
              <a:rPr lang="en-US" dirty="0"/>
              <a:t>Clinical Risk factors – Insulin Levels, Blood Pressure ..</a:t>
            </a:r>
            <a:r>
              <a:rPr lang="en-US" dirty="0" err="1"/>
              <a:t>etc</a:t>
            </a:r>
            <a:endParaRPr dirty="0"/>
          </a:p>
        </p:txBody>
      </p:sp>
    </p:spTree>
    <p:extLst>
      <p:ext uri="{BB962C8B-B14F-4D97-AF65-F5344CB8AC3E}">
        <p14:creationId xmlns:p14="http://schemas.microsoft.com/office/powerpoint/2010/main" val="190610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i="1" dirty="0" err="1"/>
              <a:t>ReadmissionAnalyzer</a:t>
            </a:r>
            <a:endParaRPr lang="en-US" b="1" i="1" dirty="0"/>
          </a:p>
          <a:p>
            <a:pPr marL="171450" lvl="0" indent="-171450">
              <a:spcBef>
                <a:spcPts val="0"/>
              </a:spcBef>
              <a:spcAft>
                <a:spcPts val="0"/>
              </a:spcAft>
            </a:pPr>
            <a:r>
              <a:rPr lang="en-GB" sz="1100" b="0" i="0" u="none" strike="noStrike" cap="none" dirty="0" err="1">
                <a:solidFill>
                  <a:srgbClr val="000000"/>
                </a:solidFill>
                <a:effectLst/>
                <a:latin typeface="Arial"/>
                <a:ea typeface="Arial"/>
                <a:cs typeface="Arial"/>
                <a:sym typeface="Arial"/>
              </a:rPr>
              <a:t>ReadmissionAnalyzer</a:t>
            </a:r>
            <a:r>
              <a:rPr lang="en-GB" sz="1100" b="0" i="0" u="none" strike="noStrike" cap="none" dirty="0">
                <a:solidFill>
                  <a:srgbClr val="000000"/>
                </a:solidFill>
                <a:effectLst/>
                <a:latin typeface="Arial"/>
                <a:ea typeface="Arial"/>
                <a:cs typeface="Arial"/>
                <a:sym typeface="Arial"/>
              </a:rPr>
              <a:t> will be the unique provider of a range of real-time patient risk stratification applications focusing specifically on decision support capabilities for reporting on acute-hospital in-patient characteristics via cloud-based desktop application for participating government health agencies, health system payers and practitioners. </a:t>
            </a:r>
          </a:p>
          <a:p>
            <a:pPr marL="171450" lvl="0" indent="-171450">
              <a:spcBef>
                <a:spcPts val="0"/>
              </a:spcBef>
              <a:spcAft>
                <a:spcPts val="0"/>
              </a:spcAft>
            </a:pPr>
            <a:r>
              <a:rPr lang="en-US" dirty="0" err="1"/>
              <a:t>ReadmissionAnalyzer</a:t>
            </a:r>
            <a:r>
              <a:rPr lang="en-US" dirty="0"/>
              <a:t> will facilitate insight into improving patient and process outcomes for chronic disease management, continuous patient monitoring for readmission risk, care transitioning to extended health facilities and to inform the design of health policy readmission reduction initiatives to target specific population clusters.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330200">
              <a:spcBef>
                <a:spcPts val="600"/>
              </a:spcBef>
            </a:pPr>
            <a:r>
              <a:rPr lang="en-US" dirty="0"/>
              <a:t>We obtained 10 years worth of actual data on patients and their medications during medical encounters in 130 hospitals in USA.</a:t>
            </a:r>
          </a:p>
          <a:p>
            <a:pPr indent="-330200">
              <a:spcBef>
                <a:spcPts val="600"/>
              </a:spcBef>
            </a:pPr>
            <a:r>
              <a:rPr lang="en-US" dirty="0"/>
              <a:t>We preprocessed the data and hosted it as an SQL database for easy and quick patient record retrieval. --&gt; (Back-End)</a:t>
            </a:r>
          </a:p>
          <a:p>
            <a:pPr indent="-330200">
              <a:spcBef>
                <a:spcPts val="600"/>
              </a:spcBef>
            </a:pPr>
            <a:r>
              <a:rPr lang="en-US" dirty="0"/>
              <a:t>We trained an ML model leveraging the widely used Amazon Web </a:t>
            </a:r>
            <a:r>
              <a:rPr lang="en-US" dirty="0" err="1"/>
              <a:t>Sservices</a:t>
            </a:r>
            <a:r>
              <a:rPr lang="en-US" dirty="0"/>
              <a:t> to predict whether a currently admitted patient is under the risk of being readmitted within the next 30 days.</a:t>
            </a:r>
          </a:p>
          <a:p>
            <a:pPr indent="-330200">
              <a:spcBef>
                <a:spcPts val="600"/>
              </a:spcBef>
            </a:pPr>
            <a:r>
              <a:rPr lang="en-US" dirty="0"/>
              <a:t> Features: Demographic, Medical info and previous admission history. Gender, </a:t>
            </a:r>
            <a:r>
              <a:rPr lang="en-US" dirty="0" err="1"/>
              <a:t>ethnicitity</a:t>
            </a:r>
            <a:r>
              <a:rPr lang="en-US" dirty="0"/>
              <a:t> , Age category, number of medications or Whether the patient is taking medication like Metformin,</a:t>
            </a:r>
          </a:p>
          <a:p>
            <a:pPr indent="-330200">
              <a:spcBef>
                <a:spcPts val="600"/>
              </a:spcBef>
            </a:pPr>
            <a:r>
              <a:rPr lang="en-US" dirty="0"/>
              <a:t>We provide support LACE score and non-LACE score based risk stratification through Machine Learning in health informatics.</a:t>
            </a:r>
          </a:p>
          <a:p>
            <a:pPr indent="-330200">
              <a:spcBef>
                <a:spcPts val="600"/>
              </a:spcBef>
            </a:pPr>
            <a:r>
              <a:rPr lang="en-US" dirty="0"/>
              <a:t>Users can filter admissions in real-time to examine high risk patients and underlying patterns amongst readmitted patients using our simple and easy-to-use web interface --&gt; (Front-End)</a:t>
            </a:r>
          </a:p>
          <a:p>
            <a:pPr marL="0" indent="0">
              <a:spcBef>
                <a:spcPts val="600"/>
              </a:spcBef>
              <a:buNone/>
            </a:pPr>
            <a:endParaRPr lang="en-US" dirty="0">
              <a:solidFill>
                <a:srgbClr val="FFFFFF"/>
              </a:solidFill>
            </a:endParaRPr>
          </a:p>
          <a:p>
            <a:pPr marL="0" lvl="0" indent="0">
              <a:spcBef>
                <a:spcPts val="0"/>
              </a:spcBef>
              <a:spcAft>
                <a:spcPts val="0"/>
              </a:spcAft>
              <a:buNone/>
            </a:pPr>
            <a:endParaRPr dirty="0"/>
          </a:p>
        </p:txBody>
      </p:sp>
    </p:spTree>
    <p:extLst>
      <p:ext uri="{BB962C8B-B14F-4D97-AF65-F5344CB8AC3E}">
        <p14:creationId xmlns:p14="http://schemas.microsoft.com/office/powerpoint/2010/main" val="51141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There are 3 components to our </a:t>
            </a:r>
            <a:r>
              <a:rPr lang="en-US" b="1" u="sng" dirty="0" err="1"/>
              <a:t>ReadmissionAnalyzer</a:t>
            </a:r>
            <a:r>
              <a:rPr lang="en-US" b="1" u="sng" dirty="0"/>
              <a:t> platform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product offering includes Patient-Readmission Risk Stratification tool,  Readmission Root Cause Management tool and Patient Readmission Business Intelligence tool. The tool is primarily meant to leverage the outbound discharge reporting services also known the Discharge Abstract Database (DAD), currently supported by most commercial EHR’s and mandated by CIHI. Since the metadata schematics of the DAD are public, </a:t>
            </a:r>
            <a:r>
              <a:rPr lang="en-US" dirty="0" err="1"/>
              <a:t>ReadmissionAnalyzer</a:t>
            </a:r>
            <a:r>
              <a:rPr lang="en-US" dirty="0"/>
              <a:t> can reuse this information and this approach is minimally invasive from a systems integration viewpoint. </a:t>
            </a:r>
          </a:p>
          <a:p>
            <a:pPr marL="171450" lvl="0" indent="-171450">
              <a:spcBef>
                <a:spcPts val="0"/>
              </a:spcBef>
              <a:spcAft>
                <a:spcPts val="0"/>
              </a:spcAft>
            </a:pPr>
            <a:r>
              <a:rPr lang="en-US" b="1" dirty="0"/>
              <a:t>Patient-Readmission Risk Stratification (PRRS) tool</a:t>
            </a:r>
            <a:r>
              <a:rPr lang="en-US" dirty="0"/>
              <a:t> – This tool scores a hospital in-patient on a scale of (1-10) for readmission probability based on the LACE index, an assessment instrument designed to identify patients who are at risk for readmission or death within thirty days of discharge, is based on four factors.</a:t>
            </a:r>
          </a:p>
          <a:p>
            <a:pPr marL="171450" lvl="0" indent="-171450">
              <a:spcBef>
                <a:spcPts val="0"/>
              </a:spcBef>
              <a:spcAft>
                <a:spcPts val="0"/>
              </a:spcAft>
            </a:pPr>
            <a:r>
              <a:rPr lang="en-US" b="1" dirty="0"/>
              <a:t>Patient-Readmission Root Cause (PRRC) Identification tool </a:t>
            </a:r>
            <a:r>
              <a:rPr lang="en-US" dirty="0"/>
              <a:t>-  This tool will help health care providers understand the contributing factors and likely cause for patient risk. </a:t>
            </a:r>
          </a:p>
          <a:p>
            <a:pPr marL="171450" lvl="0" indent="-171450">
              <a:spcBef>
                <a:spcPts val="0"/>
              </a:spcBef>
              <a:spcAft>
                <a:spcPts val="0"/>
              </a:spcAft>
            </a:pPr>
            <a:r>
              <a:rPr lang="en-US" b="1" dirty="0"/>
              <a:t>Patient Readmission Business Intelligence (PRBI) tool</a:t>
            </a:r>
            <a:r>
              <a:rPr lang="en-US" dirty="0"/>
              <a:t> – This tool will enable business intelligence and time-series based trending capabilities to view/trend aggregated readmission scores, slicing/dicing this information using clinical dimensions.</a:t>
            </a:r>
          </a:p>
          <a:p>
            <a:pPr marL="0" lvl="0" indent="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This is just a summary of the core benefits of using our framework.</a:t>
            </a:r>
            <a:endParaRPr dirty="0"/>
          </a:p>
        </p:txBody>
      </p:sp>
    </p:spTree>
    <p:extLst>
      <p:ext uri="{BB962C8B-B14F-4D97-AF65-F5344CB8AC3E}">
        <p14:creationId xmlns:p14="http://schemas.microsoft.com/office/powerpoint/2010/main" val="493174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5239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6052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Reference</a:t>
            </a:r>
          </a:p>
          <a:p>
            <a:pPr marL="0" lvl="0" indent="0">
              <a:spcBef>
                <a:spcPts val="0"/>
              </a:spcBef>
              <a:spcAft>
                <a:spcPts val="0"/>
              </a:spcAft>
              <a:buNone/>
            </a:pPr>
            <a:r>
              <a:rPr lang="en-US"/>
              <a:t>http://micmrc.org/system/files/LACE_tool%204.23.13.pdf</a:t>
            </a:r>
          </a:p>
          <a:p>
            <a:pPr marL="0" lvl="0" indent="0">
              <a:spcBef>
                <a:spcPts val="0"/>
              </a:spcBef>
              <a:spcAft>
                <a:spcPts val="0"/>
              </a:spcAft>
              <a:buNone/>
            </a:pPr>
            <a:endParaRPr/>
          </a:p>
        </p:txBody>
      </p:sp>
    </p:spTree>
    <p:extLst>
      <p:ext uri="{BB962C8B-B14F-4D97-AF65-F5344CB8AC3E}">
        <p14:creationId xmlns:p14="http://schemas.microsoft.com/office/powerpoint/2010/main" val="253910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1200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0" i="0" u="none" strike="noStrike" cap="none">
                <a:solidFill>
                  <a:srgbClr val="000000"/>
                </a:solidFill>
                <a:effectLst/>
                <a:latin typeface="Arial"/>
                <a:ea typeface="Arial"/>
                <a:cs typeface="Arial"/>
                <a:sym typeface="Arial"/>
              </a:rPr>
              <a:t>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a:t>
            </a:r>
          </a:p>
          <a:p>
            <a:pPr marL="0" lvl="0" indent="0">
              <a:spcBef>
                <a:spcPts val="0"/>
              </a:spcBef>
              <a:spcAft>
                <a:spcPts val="0"/>
              </a:spcAft>
              <a:buNone/>
            </a:pPr>
            <a:endParaRPr lang="en-US" sz="1100" b="0" i="0" u="none" strike="noStrike" cap="none">
              <a:solidFill>
                <a:srgbClr val="000000"/>
              </a:solidFill>
              <a:effectLst/>
              <a:latin typeface="Arial"/>
              <a:cs typeface="Arial"/>
              <a:sym typeface="Arial"/>
            </a:endParaRPr>
          </a:p>
          <a:p>
            <a:pPr marL="0" lvl="0" indent="0">
              <a:spcBef>
                <a:spcPts val="0"/>
              </a:spcBef>
              <a:spcAft>
                <a:spcPts val="0"/>
              </a:spcAft>
              <a:buNone/>
            </a:pPr>
            <a:r>
              <a:rPr lang="en-US" sz="1100" b="0" i="0" u="none" strike="noStrike" cap="none">
                <a:solidFill>
                  <a:srgbClr val="000000"/>
                </a:solidFill>
                <a:effectLst/>
                <a:latin typeface="Arial"/>
                <a:cs typeface="Arial"/>
                <a:sym typeface="Arial"/>
              </a:rPr>
              <a:t>Link: https://archive.ics.uci.edu/ml/datasets/Diabetes+130-US+hospitals+for+years+1999-2008</a:t>
            </a:r>
          </a:p>
          <a:p>
            <a:pPr marL="0" lvl="0" indent="0">
              <a:spcBef>
                <a:spcPts val="0"/>
              </a:spcBef>
              <a:spcAft>
                <a:spcPts val="0"/>
              </a:spcAft>
              <a:buNone/>
            </a:pPr>
            <a:endParaRPr/>
          </a:p>
        </p:txBody>
      </p:sp>
    </p:spTree>
    <p:extLst>
      <p:ext uri="{BB962C8B-B14F-4D97-AF65-F5344CB8AC3E}">
        <p14:creationId xmlns:p14="http://schemas.microsoft.com/office/powerpoint/2010/main" val="3731656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0" i="0" u="none" strike="noStrike" cap="none">
                <a:solidFill>
                  <a:srgbClr val="000000"/>
                </a:solidFill>
                <a:effectLst/>
                <a:latin typeface="Arial"/>
                <a:ea typeface="Arial"/>
                <a:cs typeface="Arial"/>
                <a:sym typeface="Arial"/>
              </a:rPr>
              <a:t>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a:t>
            </a:r>
          </a:p>
          <a:p>
            <a:pPr marL="0" lvl="0" indent="0">
              <a:spcBef>
                <a:spcPts val="0"/>
              </a:spcBef>
              <a:spcAft>
                <a:spcPts val="0"/>
              </a:spcAft>
              <a:buNone/>
            </a:pPr>
            <a:endParaRPr lang="en-US" sz="1100" b="0" i="0" u="none" strike="noStrike" cap="none">
              <a:solidFill>
                <a:srgbClr val="000000"/>
              </a:solidFill>
              <a:effectLst/>
              <a:latin typeface="Arial"/>
              <a:cs typeface="Arial"/>
              <a:sym typeface="Arial"/>
            </a:endParaRPr>
          </a:p>
          <a:p>
            <a:pPr marL="0" lvl="0" indent="0">
              <a:spcBef>
                <a:spcPts val="0"/>
              </a:spcBef>
              <a:spcAft>
                <a:spcPts val="0"/>
              </a:spcAft>
              <a:buNone/>
            </a:pPr>
            <a:r>
              <a:rPr lang="en-US" sz="1100" b="0" i="0" u="none" strike="noStrike" cap="none">
                <a:solidFill>
                  <a:srgbClr val="000000"/>
                </a:solidFill>
                <a:effectLst/>
                <a:latin typeface="Arial"/>
                <a:cs typeface="Arial"/>
                <a:sym typeface="Arial"/>
              </a:rPr>
              <a:t>Link: https://archive.ics.uci.edu/ml/datasets/Diabetes+130-US+hospitals+for+years+1999-2008</a:t>
            </a:r>
          </a:p>
          <a:p>
            <a:pPr marL="0" lvl="0" indent="0">
              <a:spcBef>
                <a:spcPts val="0"/>
              </a:spcBef>
              <a:spcAft>
                <a:spcPts val="0"/>
              </a:spcAft>
              <a:buNone/>
            </a:pPr>
            <a:endParaRPr/>
          </a:p>
        </p:txBody>
      </p:sp>
    </p:spTree>
    <p:extLst>
      <p:ext uri="{BB962C8B-B14F-4D97-AF65-F5344CB8AC3E}">
        <p14:creationId xmlns:p14="http://schemas.microsoft.com/office/powerpoint/2010/main" val="2476240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0" i="0" u="none" strike="noStrike" cap="none" dirty="0">
                <a:effectLst/>
                <a:latin typeface="Arial"/>
                <a:ea typeface="Arial"/>
                <a:cs typeface="Arial"/>
                <a:sym typeface="Arial"/>
              </a:rPr>
              <a:t>The first step is to get the data into </a:t>
            </a:r>
            <a:r>
              <a:rPr lang="en-US" b="0" i="0" u="none" strike="noStrike" cap="none" dirty="0">
                <a:effectLst/>
                <a:latin typeface="Arial"/>
                <a:ea typeface="Arial"/>
                <a:cs typeface="Arial"/>
                <a:sym typeface="Arial"/>
                <a:hlinkClick r:id="rId3"/>
              </a:rPr>
              <a:t>Amazon S3</a:t>
            </a:r>
            <a:r>
              <a:rPr lang="en-US" b="0" i="0" u="none" strike="noStrike" cap="none" dirty="0">
                <a:effectLst/>
                <a:latin typeface="Arial"/>
                <a:ea typeface="Arial"/>
                <a:cs typeface="Arial"/>
                <a:sym typeface="Arial"/>
              </a:rPr>
              <a:t>, the object storage service from AWS. </a:t>
            </a:r>
            <a:r>
              <a:rPr lang="en-US" b="0" i="0" u="none" strike="noStrike" cap="none" dirty="0">
                <a:effectLst/>
                <a:latin typeface="Arial"/>
                <a:ea typeface="Arial"/>
                <a:cs typeface="Arial"/>
                <a:sym typeface="Arial"/>
                <a:hlinkClick r:id="rId4"/>
              </a:rPr>
              <a:t>Amazon </a:t>
            </a:r>
            <a:r>
              <a:rPr lang="en-US" b="0" i="0" u="none" strike="noStrike" cap="none" dirty="0">
                <a:effectLst/>
                <a:latin typeface="Arial"/>
                <a:ea typeface="Arial"/>
                <a:cs typeface="Arial"/>
                <a:sym typeface="Arial"/>
              </a:rPr>
              <a:t>S3 acts as the file system storage service for the huge amounts of structured clinical data. The data is loaded as-is into a pre-determined structure and is massaged</a:t>
            </a:r>
            <a:r>
              <a:rPr lang="en-US" dirty="0"/>
              <a:t> using Amazon Relational Database Service</a:t>
            </a:r>
            <a:r>
              <a:rPr lang="en-US" b="0" i="0" u="none" strike="noStrike" cap="none" dirty="0">
                <a:effectLst/>
                <a:latin typeface="Arial"/>
                <a:ea typeface="Arial"/>
                <a:cs typeface="Arial"/>
                <a:sym typeface="Arial"/>
              </a:rPr>
              <a:t> to make it more meaningful as a data source for an ML model.</a:t>
            </a:r>
            <a:r>
              <a:rPr lang="en-US" dirty="0"/>
              <a:t> It also provides a relational database for querying patient data.</a:t>
            </a:r>
            <a:endParaRPr lang="en-US" b="0" i="0" u="none" strike="noStrike" cap="none" dirty="0">
              <a:effectLst/>
              <a:latin typeface="Arial"/>
              <a:ea typeface="Arial"/>
              <a:cs typeface="Arial"/>
              <a:sym typeface="Arial"/>
            </a:endParaRPr>
          </a:p>
          <a:p>
            <a:r>
              <a:rPr lang="en-US" b="0" i="0" u="none" strike="noStrike" cap="none" dirty="0">
                <a:effectLst/>
                <a:latin typeface="Arial"/>
                <a:ea typeface="Arial"/>
                <a:cs typeface="Arial"/>
                <a:sym typeface="Arial"/>
              </a:rPr>
              <a:t>A binary classification ML model is created using Amazon ML, with Amazon </a:t>
            </a:r>
            <a:r>
              <a:rPr lang="en-US" dirty="0"/>
              <a:t>S3 as</a:t>
            </a:r>
            <a:r>
              <a:rPr lang="en-US" b="0" i="0" u="none" strike="noStrike" cap="none" dirty="0">
                <a:effectLst/>
                <a:latin typeface="Arial"/>
                <a:ea typeface="Arial"/>
                <a:cs typeface="Arial"/>
                <a:sym typeface="Arial"/>
              </a:rPr>
              <a:t> the data source. A real-time endpoint is also created to allow real-time querying for the ML model.</a:t>
            </a:r>
            <a:r>
              <a:rPr lang="en-US" dirty="0"/>
              <a:t> ( For demo purposes, we will be querying from a local </a:t>
            </a:r>
            <a:r>
              <a:rPr lang="en-US" dirty="0" err="1"/>
              <a:t>postgreSQL</a:t>
            </a:r>
            <a:r>
              <a:rPr lang="en-US" dirty="0"/>
              <a:t> instance of the same database).</a:t>
            </a:r>
            <a:endParaRPr lang="en-US" b="0" i="0" u="none" strike="noStrike" cap="none" dirty="0">
              <a:latin typeface="Arial"/>
              <a:ea typeface="Arial"/>
              <a:cs typeface="Arial"/>
            </a:endParaRPr>
          </a:p>
          <a:p>
            <a:r>
              <a:rPr lang="en-US" b="0" i="0" u="none" strike="noStrike" cap="none" dirty="0">
                <a:effectLst/>
                <a:latin typeface="Arial"/>
                <a:ea typeface="Arial"/>
                <a:cs typeface="Arial"/>
                <a:sym typeface="Arial"/>
                <a:hlinkClick r:id="rId5"/>
              </a:rPr>
              <a:t>Amazon Cognito</a:t>
            </a:r>
            <a:r>
              <a:rPr lang="en-US" b="0" i="0" u="none" strike="noStrike" cap="none" dirty="0">
                <a:effectLst/>
                <a:latin typeface="Arial"/>
                <a:ea typeface="Arial"/>
                <a:cs typeface="Arial"/>
                <a:sym typeface="Arial"/>
              </a:rPr>
              <a:t> </a:t>
            </a:r>
            <a:r>
              <a:rPr lang="en-US" dirty="0"/>
              <a:t>could be</a:t>
            </a:r>
            <a:r>
              <a:rPr lang="en-US" b="0" i="0" u="none" strike="noStrike" cap="none" dirty="0">
                <a:effectLst/>
                <a:latin typeface="Arial"/>
                <a:ea typeface="Arial"/>
                <a:cs typeface="Arial"/>
                <a:sym typeface="Arial"/>
              </a:rPr>
              <a:t> used for secure federated access to the Amazon ML real-time endpoint.</a:t>
            </a:r>
            <a:endParaRPr lang="en-US" b="0" i="0" u="none" strike="noStrike" cap="none" dirty="0">
              <a:latin typeface="Arial"/>
              <a:ea typeface="Arial"/>
              <a:cs typeface="Arial"/>
            </a:endParaRPr>
          </a:p>
          <a:p>
            <a:r>
              <a:rPr lang="en-US" b="0" i="0" u="none" strike="noStrike" cap="none" dirty="0">
                <a:effectLst/>
                <a:latin typeface="Arial"/>
                <a:ea typeface="Arial"/>
                <a:cs typeface="Arial"/>
                <a:sym typeface="Arial"/>
              </a:rPr>
              <a:t>A static web site</a:t>
            </a:r>
            <a:r>
              <a:rPr lang="en-US" dirty="0"/>
              <a:t> is</a:t>
            </a:r>
            <a:r>
              <a:rPr lang="en-US" b="0" i="0" u="none" strike="noStrike" cap="none" dirty="0">
                <a:effectLst/>
                <a:latin typeface="Arial"/>
                <a:ea typeface="Arial"/>
                <a:cs typeface="Arial"/>
                <a:sym typeface="Arial"/>
              </a:rPr>
              <a:t> created on S3. This website hosts the end user facing application using which one can query the Amazon ML endpoint in real time.</a:t>
            </a:r>
            <a:endParaRPr lang="en-US" b="0" i="0" u="none" strike="noStrike" cap="none" dirty="0">
              <a:latin typeface="Arial"/>
              <a:ea typeface="Arial"/>
              <a:cs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537829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The 5 step model describing every strong population health program includes:</a:t>
            </a:r>
          </a:p>
          <a:p>
            <a:r>
              <a:rPr lang="en-US" sz="1100" b="0" i="0" u="none" strike="noStrike" cap="none" dirty="0">
                <a:solidFill>
                  <a:srgbClr val="000000"/>
                </a:solidFill>
                <a:effectLst/>
                <a:latin typeface="Arial"/>
                <a:ea typeface="Arial"/>
                <a:cs typeface="Arial"/>
                <a:sym typeface="Arial"/>
              </a:rPr>
              <a:t>Identify (the target population) based on Clinical Comorbidity</a:t>
            </a:r>
          </a:p>
          <a:p>
            <a:r>
              <a:rPr lang="en-US" sz="1100" b="0" i="0" u="none" strike="noStrike" cap="none" dirty="0">
                <a:solidFill>
                  <a:srgbClr val="000000"/>
                </a:solidFill>
                <a:effectLst/>
                <a:latin typeface="Arial"/>
                <a:ea typeface="Arial"/>
                <a:cs typeface="Arial"/>
                <a:sym typeface="Arial"/>
              </a:rPr>
              <a:t>Stratify (the population based on risk) – Using LACE Index or a predictive model</a:t>
            </a:r>
          </a:p>
          <a:p>
            <a:r>
              <a:rPr lang="en-US" sz="1100" b="0" i="0" u="none" strike="noStrike" cap="none" dirty="0">
                <a:solidFill>
                  <a:srgbClr val="000000"/>
                </a:solidFill>
                <a:effectLst/>
                <a:latin typeface="Arial"/>
                <a:ea typeface="Arial"/>
                <a:cs typeface="Arial"/>
                <a:sym typeface="Arial"/>
              </a:rPr>
              <a:t>Engage (patients, families, community &amp; clinicians) – using Care transition documents</a:t>
            </a:r>
          </a:p>
          <a:p>
            <a:r>
              <a:rPr lang="en-US" sz="1100" b="0" i="0" u="none" strike="noStrike" cap="none" dirty="0">
                <a:solidFill>
                  <a:srgbClr val="000000"/>
                </a:solidFill>
                <a:effectLst/>
                <a:latin typeface="Arial"/>
                <a:ea typeface="Arial"/>
                <a:cs typeface="Arial"/>
                <a:sym typeface="Arial"/>
              </a:rPr>
              <a:t>Intervene (in the right way with different segments of the population)</a:t>
            </a:r>
          </a:p>
          <a:p>
            <a:r>
              <a:rPr lang="en-US" sz="1100" b="0" i="0" u="none" strike="noStrike" cap="none" dirty="0">
                <a:solidFill>
                  <a:srgbClr val="000000"/>
                </a:solidFill>
                <a:effectLst/>
                <a:latin typeface="Arial"/>
                <a:ea typeface="Arial"/>
                <a:cs typeface="Arial"/>
                <a:sym typeface="Arial"/>
              </a:rPr>
              <a:t>Measure (against the expected clinical and programmatic results)</a:t>
            </a:r>
          </a:p>
          <a:p>
            <a:endParaRPr lang="en-US" sz="1100" b="0"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r>
              <a:rPr lang="en-US" dirty="0"/>
              <a:t>Reference</a:t>
            </a:r>
          </a:p>
          <a:p>
            <a:pPr marL="0" lvl="0" indent="0">
              <a:spcBef>
                <a:spcPts val="0"/>
              </a:spcBef>
              <a:spcAft>
                <a:spcPts val="0"/>
              </a:spcAft>
              <a:buNone/>
            </a:pPr>
            <a:r>
              <a:rPr lang="en-US" sz="1100" b="0" i="0" u="none" strike="noStrike" cap="none" dirty="0">
                <a:solidFill>
                  <a:srgbClr val="000000"/>
                </a:solidFill>
                <a:effectLst/>
                <a:latin typeface="Arial"/>
                <a:ea typeface="Arial"/>
                <a:cs typeface="Arial"/>
                <a:sym typeface="Arial"/>
              </a:rPr>
              <a:t>[1] - Amati Health. (2015, June 03). Population Health Methodology, Step 2: Stratification. Retrieved March 30, 2018, from http://amatihealth.com/blog/2015/6/3/population-health-methodology-step-2-stratification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Readmission is not just a word or a single process. Its an entire situational problem in itself.</a:t>
            </a:r>
          </a:p>
          <a:p>
            <a:pPr marL="0" lvl="0" indent="0">
              <a:spcBef>
                <a:spcPts val="0"/>
              </a:spcBef>
              <a:spcAft>
                <a:spcPts val="0"/>
              </a:spcAft>
              <a:buNone/>
            </a:pPr>
            <a:r>
              <a:rPr lang="en-US" b="0" u="none" dirty="0"/>
              <a:t>1. Readmission - A readmission is a return hospitalization to an acute care hospital that follows a prior admission from an acute care hospital. </a:t>
            </a:r>
          </a:p>
          <a:p>
            <a:pPr marL="0" lvl="0" indent="0">
              <a:spcBef>
                <a:spcPts val="0"/>
              </a:spcBef>
              <a:spcAft>
                <a:spcPts val="0"/>
              </a:spcAft>
              <a:buNone/>
            </a:pPr>
            <a:endParaRPr lang="en-US" b="0" u="none" dirty="0"/>
          </a:p>
          <a:p>
            <a:pPr marL="0" lvl="0" indent="0">
              <a:spcBef>
                <a:spcPts val="0"/>
              </a:spcBef>
              <a:spcAft>
                <a:spcPts val="0"/>
              </a:spcAft>
              <a:buNone/>
            </a:pPr>
            <a:r>
              <a:rPr lang="en-US" b="0" u="none" dirty="0"/>
              <a:t>2. Readmission time interval -  </a:t>
            </a:r>
            <a:r>
              <a:rPr lang="en-US" dirty="0"/>
              <a:t>The readmission time interval is the maximum number of days</a:t>
            </a:r>
          </a:p>
          <a:p>
            <a:pPr marL="0" lvl="0" indent="0">
              <a:spcBef>
                <a:spcPts val="0"/>
              </a:spcBef>
              <a:spcAft>
                <a:spcPts val="0"/>
              </a:spcAft>
              <a:buNone/>
            </a:pPr>
            <a:r>
              <a:rPr lang="en-US" dirty="0"/>
              <a:t>allowed between the discharge date of a prior admission and the admit date of a subsequent admission in order for the subsequent admission to be a readmission. In the United States, CMS has identified this interval as 30 days and it is widely adopted by most healthcare jurisdictions worldwide.</a:t>
            </a:r>
          </a:p>
          <a:p>
            <a:pPr marL="0" lvl="0" indent="0">
              <a:spcBef>
                <a:spcPts val="0"/>
              </a:spcBef>
              <a:spcAft>
                <a:spcPts val="0"/>
              </a:spcAft>
              <a:buNone/>
            </a:pPr>
            <a:endParaRPr lang="en-US" dirty="0"/>
          </a:p>
          <a:p>
            <a:pPr marL="0" lvl="0" indent="0">
              <a:spcBef>
                <a:spcPts val="0"/>
              </a:spcBef>
              <a:spcAft>
                <a:spcPts val="0"/>
              </a:spcAft>
              <a:buNone/>
            </a:pPr>
            <a:r>
              <a:rPr lang="en-US" dirty="0"/>
              <a:t>3. Avoidable Readmission -return hospitalization within the specified readmission time interval which is 30 days) that is clinically-related (as defined below) to the initial hospital admission.</a:t>
            </a:r>
          </a:p>
          <a:p>
            <a:pPr marL="0" lvl="0" indent="0">
              <a:spcBef>
                <a:spcPts val="0"/>
              </a:spcBef>
              <a:spcAft>
                <a:spcPts val="0"/>
              </a:spcAft>
              <a:buNone/>
            </a:pPr>
            <a:endParaRPr lang="en-US" dirty="0"/>
          </a:p>
          <a:p>
            <a:pPr marL="0" lvl="0" indent="0">
              <a:spcBef>
                <a:spcPts val="0"/>
              </a:spcBef>
              <a:spcAft>
                <a:spcPts val="0"/>
              </a:spcAft>
              <a:buNone/>
            </a:pPr>
            <a:r>
              <a:rPr lang="en-US" dirty="0"/>
              <a:t>4. Comorbidity –is  a requirement that the underlying reason for readmission be plausibly related to the care rendered during or immediately following a prior hospital admission.</a:t>
            </a:r>
          </a:p>
          <a:p>
            <a:pPr marL="0" lvl="0" indent="0">
              <a:spcBef>
                <a:spcPts val="0"/>
              </a:spcBef>
              <a:spcAft>
                <a:spcPts val="0"/>
              </a:spcAft>
              <a:buNone/>
            </a:pPr>
            <a:endParaRPr lang="en-US" dirty="0"/>
          </a:p>
          <a:p>
            <a:pPr marL="0" lvl="0" indent="0">
              <a:spcBef>
                <a:spcPts val="0"/>
              </a:spcBef>
              <a:spcAft>
                <a:spcPts val="0"/>
              </a:spcAft>
              <a:buNone/>
            </a:pPr>
            <a:r>
              <a:rPr lang="en-US" dirty="0"/>
              <a:t>Reference</a:t>
            </a:r>
          </a:p>
          <a:p>
            <a:pPr marL="0" lvl="0" indent="0">
              <a:spcBef>
                <a:spcPts val="0"/>
              </a:spcBef>
              <a:spcAft>
                <a:spcPts val="0"/>
              </a:spcAft>
              <a:buNone/>
            </a:pPr>
            <a:r>
              <a:rPr lang="en-US" dirty="0"/>
              <a:t>Potentially Preventable Readmissions Classification System – 3M Methodology Overview</a:t>
            </a:r>
          </a:p>
          <a:p>
            <a:pPr marL="0" lvl="0" indent="0">
              <a:spcBef>
                <a:spcPts val="0"/>
              </a:spcBef>
              <a:spcAft>
                <a:spcPts val="0"/>
              </a:spcAft>
              <a:buNone/>
            </a:pPr>
            <a:r>
              <a:rPr lang="en-US" dirty="0"/>
              <a:t>https://www.illinois.gov/hfs/SiteCollectionDocuments/3MPotentiallyPreventableReadmissions.pdf</a:t>
            </a:r>
          </a:p>
          <a:p>
            <a:pPr marL="0" lvl="0" indent="0">
              <a:spcBef>
                <a:spcPts val="0"/>
              </a:spcBef>
              <a:spcAft>
                <a:spcPts val="0"/>
              </a:spcAft>
              <a:buNone/>
            </a:pPr>
            <a:endParaRPr lang="en-US" dirty="0"/>
          </a:p>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The Avoidable Readmissions Problem</a:t>
            </a:r>
          </a:p>
          <a:p>
            <a:pPr marL="171450" lvl="0" indent="-171450">
              <a:spcBef>
                <a:spcPts val="0"/>
              </a:spcBef>
              <a:spcAft>
                <a:spcPts val="0"/>
              </a:spcAft>
            </a:pPr>
            <a:r>
              <a:rPr lang="en-US" dirty="0"/>
              <a:t>In a study of 12 academic medical centers nationwide, researchers examined 1,007 readmissions occurring within 30 days of discharge, interviewed patients and their doctors, and scoured medical records.</a:t>
            </a:r>
          </a:p>
          <a:p>
            <a:pPr marL="171450" lvl="0" indent="-171450">
              <a:spcBef>
                <a:spcPts val="0"/>
              </a:spcBef>
              <a:spcAft>
                <a:spcPts val="0"/>
              </a:spcAft>
            </a:pPr>
            <a:r>
              <a:rPr lang="en-US" dirty="0"/>
              <a:t>Their review found that 27% of readmissions were considered preventable. More than half (52%) of those preventable readmissions could have been avoided "with efforts made during the initial admission," the study says.</a:t>
            </a:r>
          </a:p>
          <a:p>
            <a:pPr marL="171450" lvl="0" indent="-171450">
              <a:spcBef>
                <a:spcPts val="0"/>
              </a:spcBef>
              <a:spcAft>
                <a:spcPts val="0"/>
              </a:spcAft>
            </a:pPr>
            <a:r>
              <a:rPr lang="en-US" dirty="0"/>
              <a:t>836,000, or 12 percent, of the more than 7 million 30-day hospital readmissions that occur in the U.S each year are actually preventable</a:t>
            </a:r>
          </a:p>
          <a:p>
            <a:pPr marL="171450" lvl="0" indent="-171450">
              <a:spcBef>
                <a:spcPts val="0"/>
              </a:spcBef>
              <a:spcAft>
                <a:spcPts val="0"/>
              </a:spcAft>
            </a:pPr>
            <a:endParaRPr lang="en-US" dirty="0"/>
          </a:p>
          <a:p>
            <a:pPr marL="0" lvl="0" indent="0">
              <a:spcBef>
                <a:spcPts val="0"/>
              </a:spcBef>
              <a:spcAft>
                <a:spcPts val="0"/>
              </a:spcAft>
              <a:buNone/>
            </a:pPr>
            <a:r>
              <a:rPr lang="en-US" b="1" u="sng" dirty="0"/>
              <a:t>Reference</a:t>
            </a:r>
          </a:p>
          <a:p>
            <a:pPr marL="0" lvl="0" indent="0">
              <a:spcBef>
                <a:spcPts val="0"/>
              </a:spcBef>
              <a:spcAft>
                <a:spcPts val="0"/>
              </a:spcAft>
              <a:buNone/>
            </a:pPr>
            <a:r>
              <a:rPr lang="en-US" dirty="0"/>
              <a:t>[2] - </a:t>
            </a:r>
            <a:r>
              <a:rPr lang="en-US" sz="1100" b="0" i="0" u="none" strike="noStrike" cap="none" dirty="0">
                <a:solidFill>
                  <a:srgbClr val="000000"/>
                </a:solidFill>
                <a:effectLst/>
                <a:latin typeface="Arial"/>
                <a:ea typeface="Arial"/>
                <a:cs typeface="Arial"/>
                <a:sym typeface="Arial"/>
              </a:rPr>
              <a:t>Auerbach AD, </a:t>
            </a:r>
            <a:r>
              <a:rPr lang="en-US" sz="1100" b="0" i="0" u="none" strike="noStrike" cap="none" dirty="0" err="1">
                <a:solidFill>
                  <a:srgbClr val="000000"/>
                </a:solidFill>
                <a:effectLst/>
                <a:latin typeface="Arial"/>
                <a:ea typeface="Arial"/>
                <a:cs typeface="Arial"/>
                <a:sym typeface="Arial"/>
              </a:rPr>
              <a:t>Kripalani</a:t>
            </a:r>
            <a:r>
              <a:rPr lang="en-US" sz="1100" b="0" i="0" u="none" strike="noStrike" cap="none" dirty="0">
                <a:solidFill>
                  <a:srgbClr val="000000"/>
                </a:solidFill>
                <a:effectLst/>
                <a:latin typeface="Arial"/>
                <a:ea typeface="Arial"/>
                <a:cs typeface="Arial"/>
                <a:sym typeface="Arial"/>
              </a:rPr>
              <a:t> S, </a:t>
            </a:r>
            <a:r>
              <a:rPr lang="en-US" sz="1100" b="0" i="0" u="none" strike="noStrike" cap="none" dirty="0" err="1">
                <a:solidFill>
                  <a:srgbClr val="000000"/>
                </a:solidFill>
                <a:effectLst/>
                <a:latin typeface="Arial"/>
                <a:ea typeface="Arial"/>
                <a:cs typeface="Arial"/>
                <a:sym typeface="Arial"/>
              </a:rPr>
              <a:t>Vasilevskis</a:t>
            </a:r>
            <a:r>
              <a:rPr lang="en-US" sz="1100" b="0" i="0" u="none" strike="noStrike" cap="none" dirty="0">
                <a:solidFill>
                  <a:srgbClr val="000000"/>
                </a:solidFill>
                <a:effectLst/>
                <a:latin typeface="Arial"/>
                <a:ea typeface="Arial"/>
                <a:cs typeface="Arial"/>
                <a:sym typeface="Arial"/>
              </a:rPr>
              <a:t> EE, et al. Preventability and Causes of Readmissions in a National Cohort of General Medicine Patients. </a:t>
            </a:r>
            <a:r>
              <a:rPr lang="en-US" sz="1100" b="0" i="1" u="none" strike="noStrike" cap="none" dirty="0">
                <a:solidFill>
                  <a:srgbClr val="000000"/>
                </a:solidFill>
                <a:effectLst/>
                <a:latin typeface="Arial"/>
                <a:ea typeface="Arial"/>
                <a:cs typeface="Arial"/>
                <a:sym typeface="Arial"/>
              </a:rPr>
              <a:t>JAMA Intern Med.</a:t>
            </a:r>
            <a:r>
              <a:rPr lang="en-US" sz="1100" b="0" i="0" u="none" strike="noStrike" cap="none" dirty="0">
                <a:solidFill>
                  <a:srgbClr val="000000"/>
                </a:solidFill>
                <a:effectLst/>
                <a:latin typeface="Arial"/>
                <a:ea typeface="Arial"/>
                <a:cs typeface="Arial"/>
                <a:sym typeface="Arial"/>
              </a:rPr>
              <a:t>2016;176(4):484–493. doi:10.1001/jamainternmed.2015.7863</a:t>
            </a:r>
          </a:p>
          <a:p>
            <a:pPr marL="0" lvl="0" indent="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spcBef>
                <a:spcPts val="0"/>
              </a:spcBef>
              <a:spcAft>
                <a:spcPts val="0"/>
              </a:spcAft>
              <a:buNone/>
            </a:pPr>
            <a:r>
              <a:rPr lang="en-US" sz="1100" b="0" i="0" u="none" strike="noStrike" cap="none" dirty="0">
                <a:solidFill>
                  <a:srgbClr val="000000"/>
                </a:solidFill>
                <a:effectLst/>
                <a:latin typeface="Arial"/>
                <a:cs typeface="Arial"/>
                <a:sym typeface="Arial"/>
              </a:rPr>
              <a:t>[3] - </a:t>
            </a:r>
            <a:r>
              <a:rPr lang="en-US" dirty="0" err="1"/>
              <a:t>PriceWaterhouse</a:t>
            </a:r>
            <a:r>
              <a:rPr lang="en-US" dirty="0"/>
              <a:t> Coopers’ Health Research Institute. (2008). The Price of Excess: Identifying Waste in Healthcare, 2008. Retrieved from http://www.pwc.com/us/en/healthcare/ publications/the-price-of-</a:t>
            </a:r>
            <a:r>
              <a:rPr lang="en-US" dirty="0" err="1"/>
              <a:t>excess.jhtml</a:t>
            </a:r>
            <a:r>
              <a:rPr lang="en-US" dirty="0"/>
              <a:t>. Last accessed October 2011.</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dirty="0"/>
              <a:t>Some of the Likely Causes for avoidable readmissions are</a:t>
            </a:r>
          </a:p>
          <a:p>
            <a:pPr marL="171450" lvl="0" indent="-171450">
              <a:spcBef>
                <a:spcPts val="0"/>
              </a:spcBef>
              <a:spcAft>
                <a:spcPts val="0"/>
              </a:spcAft>
            </a:pPr>
            <a:r>
              <a:rPr lang="en-US" b="0" u="none" dirty="0"/>
              <a:t> When Patients experience preventable medical errors and complications during the first hospital stay.</a:t>
            </a:r>
          </a:p>
          <a:p>
            <a:pPr marL="171450" lvl="0" indent="-171450">
              <a:spcBef>
                <a:spcPts val="0"/>
              </a:spcBef>
              <a:spcAft>
                <a:spcPts val="0"/>
              </a:spcAft>
            </a:pPr>
            <a:r>
              <a:rPr lang="en-US" b="0" u="none" dirty="0"/>
              <a:t> Sometimes Patients have limited or no access to effective post-hospital follow-up care (e.g. rehabilitation) in their communities.</a:t>
            </a:r>
          </a:p>
          <a:p>
            <a:pPr marL="171450" lvl="0" indent="-171450">
              <a:spcBef>
                <a:spcPts val="0"/>
              </a:spcBef>
              <a:spcAft>
                <a:spcPts val="0"/>
              </a:spcAft>
            </a:pPr>
            <a:r>
              <a:rPr lang="en-US" b="0" u="none" dirty="0"/>
              <a:t>Patients and their families are inadequately informed about appropriate post-discharge care.</a:t>
            </a:r>
          </a:p>
          <a:p>
            <a:pPr marL="171450" lvl="0" indent="-171450">
              <a:spcBef>
                <a:spcPts val="0"/>
              </a:spcBef>
              <a:spcAft>
                <a:spcPts val="0"/>
              </a:spcAft>
            </a:pPr>
            <a:r>
              <a:rPr lang="en-US" b="0" u="none" dirty="0"/>
              <a:t>In some cases, Hospital records and discharge instructions are not effectively and efficiently disseminated to primary care clinicians and other post-discharge care providers to support the patient’s recovery.</a:t>
            </a:r>
          </a:p>
          <a:p>
            <a:pPr marL="171450" lvl="0" indent="-171450">
              <a:spcBef>
                <a:spcPts val="0"/>
              </a:spcBef>
              <a:spcAft>
                <a:spcPts val="0"/>
              </a:spcAft>
            </a:pPr>
            <a:endParaRPr lang="en-US" b="0" u="none" dirty="0"/>
          </a:p>
          <a:p>
            <a:pPr marL="0" lvl="0" indent="0">
              <a:spcBef>
                <a:spcPts val="0"/>
              </a:spcBef>
              <a:spcAft>
                <a:spcPts val="0"/>
              </a:spcAft>
              <a:buNone/>
            </a:pPr>
            <a:r>
              <a:rPr lang="en-US" b="1" u="sng" dirty="0"/>
              <a:t>Patients who are Readmitted also follow a common pattern.</a:t>
            </a:r>
          </a:p>
          <a:p>
            <a:pPr marL="0" lvl="0" indent="0">
              <a:spcBef>
                <a:spcPts val="0"/>
              </a:spcBef>
              <a:spcAft>
                <a:spcPts val="0"/>
              </a:spcAft>
              <a:buNone/>
            </a:pPr>
            <a:r>
              <a:rPr lang="en-US" dirty="0"/>
              <a:t>Preventable readmission rates are highest among patients with heart failure, COPD, psychoses, intestinal problems and/or those who have had various types of surgery (cardiac, joint replacement or bariatric procedures).</a:t>
            </a:r>
            <a:endParaRPr lang="en-US" b="0" u="none" dirty="0"/>
          </a:p>
          <a:p>
            <a:pPr marL="171450" lvl="0" indent="-171450">
              <a:spcBef>
                <a:spcPts val="0"/>
              </a:spcBef>
              <a:spcAft>
                <a:spcPts val="0"/>
              </a:spcAft>
            </a:pPr>
            <a:endParaRPr lang="en-US" b="0" u="none" dirty="0"/>
          </a:p>
          <a:p>
            <a:pPr marL="0" lvl="0" indent="0">
              <a:spcBef>
                <a:spcPts val="0"/>
              </a:spcBef>
              <a:spcAft>
                <a:spcPts val="0"/>
              </a:spcAft>
              <a:buNone/>
            </a:pPr>
            <a:r>
              <a:rPr lang="en-US" b="1" u="sng" dirty="0"/>
              <a:t>References</a:t>
            </a:r>
          </a:p>
          <a:p>
            <a:pPr marL="0" lvl="0" indent="0">
              <a:spcBef>
                <a:spcPts val="0"/>
              </a:spcBef>
              <a:spcAft>
                <a:spcPts val="0"/>
              </a:spcAft>
              <a:buNone/>
            </a:pPr>
            <a:r>
              <a:rPr lang="en-US" sz="1100" b="0" i="0" u="none" strike="noStrike" cap="none" dirty="0">
                <a:solidFill>
                  <a:srgbClr val="000000"/>
                </a:solidFill>
                <a:effectLst/>
                <a:latin typeface="Arial"/>
                <a:ea typeface="Arial"/>
                <a:cs typeface="Arial"/>
                <a:sym typeface="Arial"/>
              </a:rPr>
              <a:t>[4] - Jencks, S., Williams, M., &amp; Coleman, E. (2009). Rehospitalizations among Patients in the Medicare Fee-for-Service Program. </a:t>
            </a:r>
            <a:r>
              <a:rPr lang="en-US" sz="1100" b="0" i="1" u="none" strike="noStrike" cap="none" dirty="0">
                <a:solidFill>
                  <a:srgbClr val="000000"/>
                </a:solidFill>
                <a:effectLst/>
                <a:latin typeface="Arial"/>
                <a:ea typeface="Arial"/>
                <a:cs typeface="Arial"/>
                <a:sym typeface="Arial"/>
              </a:rPr>
              <a:t>Journal of Vascular Surgery,</a:t>
            </a:r>
            <a:r>
              <a:rPr lang="en-US" sz="1100" b="0" i="0" u="none" strike="noStrike" cap="none" dirty="0">
                <a:solidFill>
                  <a:srgbClr val="000000"/>
                </a:solidFill>
                <a:effectLst/>
                <a:latin typeface="Arial"/>
                <a:ea typeface="Arial"/>
                <a:cs typeface="Arial"/>
                <a:sym typeface="Arial"/>
              </a:rPr>
              <a:t> </a:t>
            </a:r>
            <a:r>
              <a:rPr lang="en-US" sz="1100" b="0" i="1" u="none" strike="noStrike" cap="none" dirty="0">
                <a:solidFill>
                  <a:srgbClr val="000000"/>
                </a:solidFill>
                <a:effectLst/>
                <a:latin typeface="Arial"/>
                <a:ea typeface="Arial"/>
                <a:cs typeface="Arial"/>
                <a:sym typeface="Arial"/>
              </a:rPr>
              <a:t>50</a:t>
            </a:r>
            <a:r>
              <a:rPr lang="en-US" sz="1100" b="0" i="0" u="none" strike="noStrike" cap="none" dirty="0">
                <a:solidFill>
                  <a:srgbClr val="000000"/>
                </a:solidFill>
                <a:effectLst/>
                <a:latin typeface="Arial"/>
                <a:ea typeface="Arial"/>
                <a:cs typeface="Arial"/>
                <a:sym typeface="Arial"/>
              </a:rPr>
              <a:t>(1), 234. doi:10.1016/j.jvs.2009.05.045</a:t>
            </a:r>
            <a:endParaRPr dirty="0"/>
          </a:p>
        </p:txBody>
      </p:sp>
    </p:spTree>
    <p:extLst>
      <p:ext uri="{BB962C8B-B14F-4D97-AF65-F5344CB8AC3E}">
        <p14:creationId xmlns:p14="http://schemas.microsoft.com/office/powerpoint/2010/main" val="1293316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Targeting the $25 billion spent annually on preventable hospital readmissions requires building on proven practices and implementing policy actions that target the root causes of the problem.</a:t>
            </a:r>
          </a:p>
          <a:p>
            <a:pPr marL="0" lvl="0" indent="0">
              <a:spcBef>
                <a:spcPts val="0"/>
              </a:spcBef>
              <a:spcAft>
                <a:spcPts val="0"/>
              </a:spcAft>
              <a:buNone/>
            </a:pPr>
            <a:endParaRPr lang="en-US" dirty="0"/>
          </a:p>
          <a:p>
            <a:pPr marL="0" lvl="0" indent="0">
              <a:spcBef>
                <a:spcPts val="0"/>
              </a:spcBef>
              <a:spcAft>
                <a:spcPts val="0"/>
              </a:spcAft>
              <a:buNone/>
            </a:pPr>
            <a:r>
              <a:rPr lang="en-US" dirty="0"/>
              <a:t>Reference</a:t>
            </a:r>
          </a:p>
          <a:p>
            <a:pPr marL="0" lvl="0" indent="0">
              <a:spcBef>
                <a:spcPts val="0"/>
              </a:spcBef>
              <a:spcAft>
                <a:spcPts val="0"/>
              </a:spcAft>
              <a:buNone/>
            </a:pPr>
            <a:r>
              <a:rPr lang="en-US" dirty="0"/>
              <a:t>[5] - New England Healthcare Institute (NEHI), How Many More Studies Will It Take? A</a:t>
            </a:r>
          </a:p>
          <a:p>
            <a:pPr marL="0" lvl="0" indent="0">
              <a:spcBef>
                <a:spcPts val="0"/>
              </a:spcBef>
              <a:spcAft>
                <a:spcPts val="0"/>
              </a:spcAft>
              <a:buNone/>
            </a:pPr>
            <a:r>
              <a:rPr lang="en-US" dirty="0"/>
              <a:t>Collection of Evidence That Our Health Care System Can Do Better, Cambridge, MA:</a:t>
            </a:r>
          </a:p>
          <a:p>
            <a:pPr marL="0" lvl="0" indent="0">
              <a:spcBef>
                <a:spcPts val="0"/>
              </a:spcBef>
              <a:spcAft>
                <a:spcPts val="0"/>
              </a:spcAft>
              <a:buNone/>
            </a:pPr>
            <a:r>
              <a:rPr lang="en-US" dirty="0"/>
              <a:t>NEHI, 2008. Available at www.nehi.net/publications/30/how_many_more_studies_will_it_take.</a:t>
            </a:r>
          </a:p>
          <a:p>
            <a:pPr marL="0" lvl="0" indent="0">
              <a:spcBef>
                <a:spcPts val="0"/>
              </a:spcBef>
              <a:spcAft>
                <a:spcPts val="0"/>
              </a:spcAft>
              <a:buNone/>
            </a:pPr>
            <a:r>
              <a:rPr lang="en-US" dirty="0"/>
              <a:t>Last accessed November 2010.</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Addressing this question, Reducing readmission rates through improved care transitions between accountable care organizations (ACO’s) requires an evidence-based approach that incorporates adequate communication, optimized workflows and institutional commitment to improving patient outcomes. This can be achieved by using profiling and predictive analysis systems to identify patients at high risk for readmissions and connect them to additional discharge support. The sequence of steps include</a:t>
            </a:r>
          </a:p>
          <a:p>
            <a:pPr marL="171450" lvl="0" indent="-171450">
              <a:spcBef>
                <a:spcPts val="0"/>
              </a:spcBef>
              <a:spcAft>
                <a:spcPts val="0"/>
              </a:spcAft>
            </a:pPr>
            <a:r>
              <a:rPr lang="en-US" dirty="0"/>
              <a:t>First, Identifying patients at high risk for re-hospitalization</a:t>
            </a:r>
          </a:p>
          <a:p>
            <a:pPr marL="171450" lvl="0" indent="-171450">
              <a:spcBef>
                <a:spcPts val="0"/>
              </a:spcBef>
              <a:spcAft>
                <a:spcPts val="0"/>
              </a:spcAft>
            </a:pPr>
            <a:r>
              <a:rPr lang="en-US" dirty="0"/>
              <a:t>Then, specific interventions to mitigate potential adverse events are developed</a:t>
            </a:r>
          </a:p>
          <a:p>
            <a:pPr marL="171450" lvl="0" indent="-171450">
              <a:spcBef>
                <a:spcPts val="0"/>
              </a:spcBef>
              <a:spcAft>
                <a:spcPts val="0"/>
              </a:spcAft>
            </a:pPr>
            <a:r>
              <a:rPr lang="en-US" dirty="0"/>
              <a:t>Thereby reducing 30-day readmission rates</a:t>
            </a:r>
          </a:p>
          <a:p>
            <a:pPr marL="171450" lvl="0" indent="-171450">
              <a:spcBef>
                <a:spcPts val="0"/>
              </a:spcBef>
              <a:spcAft>
                <a:spcPts val="0"/>
              </a:spcAft>
            </a:pPr>
            <a:endParaRPr lang="en-US" dirty="0"/>
          </a:p>
          <a:p>
            <a:pPr marL="0" lvl="0" indent="0">
              <a:spcBef>
                <a:spcPts val="0"/>
              </a:spcBef>
              <a:spcAft>
                <a:spcPts val="0"/>
              </a:spcAft>
              <a:buNone/>
            </a:pPr>
            <a:r>
              <a:rPr lang="en-US" b="1" u="sng" dirty="0"/>
              <a:t>Reference</a:t>
            </a:r>
          </a:p>
          <a:p>
            <a:pPr marL="0" lvl="0" indent="0">
              <a:spcBef>
                <a:spcPts val="0"/>
              </a:spcBef>
              <a:spcAft>
                <a:spcPts val="0"/>
              </a:spcAft>
              <a:buNone/>
            </a:pPr>
            <a:r>
              <a:rPr lang="en-US" dirty="0"/>
              <a:t>[6] - Society of Hospital Medicine. Project BOOST: Care Transitions Implementation Guide. Philadelphia, PA. Retrieved from http://www.hospitalmedicine.org/ResourceRoomRedesign/RR_CareTransitions/CT_Home.cfm.</a:t>
            </a:r>
          </a:p>
          <a:p>
            <a:pPr marL="0" lvl="0" indent="0">
              <a:spcBef>
                <a:spcPts val="0"/>
              </a:spcBef>
              <a:spcAft>
                <a:spcPts val="0"/>
              </a:spcAft>
              <a:buNone/>
            </a:pPr>
            <a:endParaRPr dirty="0"/>
          </a:p>
        </p:txBody>
      </p:sp>
    </p:spTree>
    <p:extLst>
      <p:ext uri="{BB962C8B-B14F-4D97-AF65-F5344CB8AC3E}">
        <p14:creationId xmlns:p14="http://schemas.microsoft.com/office/powerpoint/2010/main" val="6556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Because of the abundance of data in hospitals, meaningful analysis can be performed to derive insight.</a:t>
            </a:r>
          </a:p>
          <a:p>
            <a:pPr marL="0" lvl="0" indent="0">
              <a:spcBef>
                <a:spcPts val="0"/>
              </a:spcBef>
              <a:spcAft>
                <a:spcPts val="0"/>
              </a:spcAft>
              <a:buNone/>
            </a:pPr>
            <a:r>
              <a:rPr lang="en-US" dirty="0"/>
              <a:t>There are also a lot of financial benefits from solving this problem.</a:t>
            </a:r>
            <a:endParaRPr dirty="0"/>
          </a:p>
        </p:txBody>
      </p:sp>
    </p:spTree>
    <p:extLst>
      <p:ext uri="{BB962C8B-B14F-4D97-AF65-F5344CB8AC3E}">
        <p14:creationId xmlns:p14="http://schemas.microsoft.com/office/powerpoint/2010/main" val="255955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5833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Shape 16"/>
          <p:cNvSpPr txBox="1">
            <a:spLocks noGrp="1"/>
          </p:cNvSpPr>
          <p:nvPr>
            <p:ph type="subTitle" idx="1"/>
          </p:nvPr>
        </p:nvSpPr>
        <p:spPr>
          <a:xfrm>
            <a:off x="6724950" y="34943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Shape 2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1612075"/>
            <a:ext cx="1957200" cy="653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0" name="Shape 30"/>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Shape 32"/>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5" name="Shape 35"/>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6"/>
        <p:cNvGrpSpPr/>
        <p:nvPr/>
      </p:nvGrpSpPr>
      <p:grpSpPr>
        <a:xfrm>
          <a:off x="0" y="0"/>
          <a:ext cx="0" cy="0"/>
          <a:chOff x="0" y="0"/>
          <a:chExt cx="0" cy="0"/>
        </a:xfrm>
      </p:grpSpPr>
      <p:sp>
        <p:nvSpPr>
          <p:cNvPr id="37" name="Shape 3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0" name="Shape 40"/>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1" name="Shape 41"/>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Shape 43"/>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6" name="Shape 46"/>
          <p:cNvSpPr txBox="1">
            <a:spLocks noGrp="1"/>
          </p:cNvSpPr>
          <p:nvPr>
            <p:ph type="body" idx="1"/>
          </p:nvPr>
        </p:nvSpPr>
        <p:spPr>
          <a:xfrm>
            <a:off x="841000" y="2515375"/>
            <a:ext cx="1988700" cy="24105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7" name="Shape 47"/>
          <p:cNvSpPr txBox="1">
            <a:spLocks noGrp="1"/>
          </p:cNvSpPr>
          <p:nvPr>
            <p:ph type="body" idx="2"/>
          </p:nvPr>
        </p:nvSpPr>
        <p:spPr>
          <a:xfrm>
            <a:off x="2931575" y="2515375"/>
            <a:ext cx="1988700" cy="24105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8" name="Shape 48"/>
          <p:cNvSpPr txBox="1">
            <a:spLocks noGrp="1"/>
          </p:cNvSpPr>
          <p:nvPr>
            <p:ph type="body" idx="3"/>
          </p:nvPr>
        </p:nvSpPr>
        <p:spPr>
          <a:xfrm>
            <a:off x="5022150" y="2515375"/>
            <a:ext cx="1988700" cy="24105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marL="914400" lvl="1"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marL="1371600" lvl="2"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marL="1828800" lvl="3"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marL="2286000" lvl="4"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marL="2743200" lvl="5"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marL="3200400" lvl="6"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marL="3657600" lvl="7"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marL="4114800" lvl="8" indent="-330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232229" y="3404550"/>
            <a:ext cx="4557485" cy="1182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CS792–Group#4</a:t>
            </a:r>
            <a:r>
              <a:rPr lang="en"/>
              <a:t> </a:t>
            </a:r>
            <a:r>
              <a:rPr lang="en-US" i="1">
                <a:solidFill>
                  <a:srgbClr val="FFEB3B"/>
                </a:solidFill>
              </a:rPr>
              <a:t>ReadmissionAnalyzer</a:t>
            </a:r>
            <a:endParaRPr i="1">
              <a:solidFill>
                <a:srgbClr val="FFEB3B"/>
              </a:solidFill>
            </a:endParaRPr>
          </a:p>
        </p:txBody>
      </p:sp>
      <p:grpSp>
        <p:nvGrpSpPr>
          <p:cNvPr id="66" name="Shape 66"/>
          <p:cNvGrpSpPr/>
          <p:nvPr/>
        </p:nvGrpSpPr>
        <p:grpSpPr>
          <a:xfrm>
            <a:off x="742745" y="2453179"/>
            <a:ext cx="502625" cy="446586"/>
            <a:chOff x="5292575" y="3681900"/>
            <a:chExt cx="420150" cy="373275"/>
          </a:xfrm>
        </p:grpSpPr>
        <p:sp>
          <p:nvSpPr>
            <p:cNvPr id="67" name="Shape 6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Shape 99">
            <a:extLst>
              <a:ext uri="{FF2B5EF4-FFF2-40B4-BE49-F238E27FC236}">
                <a16:creationId xmlns:a16="http://schemas.microsoft.com/office/drawing/2014/main" id="{AC5ADDBA-8E97-4C1C-9B36-C1C4639EAC6B}"/>
              </a:ext>
            </a:extLst>
          </p:cNvPr>
          <p:cNvSpPr txBox="1">
            <a:spLocks/>
          </p:cNvSpPr>
          <p:nvPr/>
        </p:nvSpPr>
        <p:spPr>
          <a:xfrm>
            <a:off x="5514457" y="2714742"/>
            <a:ext cx="3376993" cy="179629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bg1"/>
                </a:solidFill>
              </a:rPr>
              <a:t>Prashanth T</a:t>
            </a:r>
            <a:r>
              <a:rPr lang="en-US" b="1" dirty="0">
                <a:solidFill>
                  <a:srgbClr val="FFFFFF"/>
                </a:solidFill>
              </a:rPr>
              <a:t>.K.</a:t>
            </a:r>
          </a:p>
          <a:p>
            <a:r>
              <a:rPr lang="en-US" b="1" dirty="0" err="1">
                <a:solidFill>
                  <a:schemeClr val="bg1"/>
                </a:solidFill>
              </a:rPr>
              <a:t>Ritik</a:t>
            </a:r>
            <a:r>
              <a:rPr lang="en-US" b="1" dirty="0">
                <a:solidFill>
                  <a:schemeClr val="bg1"/>
                </a:solidFill>
              </a:rPr>
              <a:t> </a:t>
            </a:r>
            <a:r>
              <a:rPr lang="en-US" b="1" dirty="0">
                <a:solidFill>
                  <a:srgbClr val="FFFFFF"/>
                </a:solidFill>
              </a:rPr>
              <a:t>Arora</a:t>
            </a:r>
            <a:endParaRPr lang="en-US" dirty="0">
              <a:solidFill>
                <a:schemeClr val="tx1"/>
              </a:solidFill>
            </a:endParaRPr>
          </a:p>
          <a:p>
            <a:r>
              <a:rPr lang="en-US" b="1" dirty="0">
                <a:solidFill>
                  <a:schemeClr val="bg1"/>
                </a:solidFill>
              </a:rPr>
              <a:t>Sriram </a:t>
            </a:r>
            <a:r>
              <a:rPr lang="en-US" b="1" dirty="0" err="1">
                <a:solidFill>
                  <a:schemeClr val="bg1"/>
                </a:solidFill>
              </a:rPr>
              <a:t>Gowrishankar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07361" y="950905"/>
            <a:ext cx="5324100" cy="573482"/>
          </a:xfrm>
          <a:prstGeom prst="rect">
            <a:avLst/>
          </a:prstGeom>
        </p:spPr>
        <p:txBody>
          <a:bodyPr spcFirstLastPara="1" wrap="square" lIns="91425" tIns="91425" rIns="91425" bIns="91425" anchor="b" anchorCtr="0">
            <a:noAutofit/>
          </a:bodyPr>
          <a:lstStyle/>
          <a:p>
            <a:pPr lvl="0"/>
            <a:r>
              <a:rPr lang="en-US" sz="2400">
                <a:solidFill>
                  <a:srgbClr val="FF5722"/>
                </a:solidFill>
              </a:rPr>
              <a:t>PREDICTING READMISSIONS</a:t>
            </a:r>
            <a:endParaRPr sz="2400"/>
          </a:p>
        </p:txBody>
      </p:sp>
      <p:graphicFrame>
        <p:nvGraphicFramePr>
          <p:cNvPr id="4" name="Diagram 3">
            <a:extLst>
              <a:ext uri="{FF2B5EF4-FFF2-40B4-BE49-F238E27FC236}">
                <a16:creationId xmlns:a16="http://schemas.microsoft.com/office/drawing/2014/main" id="{91A76AE9-E428-4FCD-9C44-B58F4F2097D8}"/>
              </a:ext>
            </a:extLst>
          </p:cNvPr>
          <p:cNvGraphicFramePr/>
          <p:nvPr>
            <p:extLst>
              <p:ext uri="{D42A27DB-BD31-4B8C-83A1-F6EECF244321}">
                <p14:modId xmlns:p14="http://schemas.microsoft.com/office/powerpoint/2010/main" val="3394142914"/>
              </p:ext>
            </p:extLst>
          </p:nvPr>
        </p:nvGraphicFramePr>
        <p:xfrm>
          <a:off x="986997" y="1654629"/>
          <a:ext cx="5762172" cy="321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Shape 522">
            <a:extLst>
              <a:ext uri="{FF2B5EF4-FFF2-40B4-BE49-F238E27FC236}">
                <a16:creationId xmlns:a16="http://schemas.microsoft.com/office/drawing/2014/main" id="{585BD1D3-3F19-4407-A38E-FB72128B2C9F}"/>
              </a:ext>
            </a:extLst>
          </p:cNvPr>
          <p:cNvGrpSpPr/>
          <p:nvPr/>
        </p:nvGrpSpPr>
        <p:grpSpPr>
          <a:xfrm>
            <a:off x="205195" y="1049300"/>
            <a:ext cx="359272" cy="376691"/>
            <a:chOff x="5961125" y="1623900"/>
            <a:chExt cx="427450" cy="448175"/>
          </a:xfrm>
          <a:solidFill>
            <a:srgbClr val="F44336"/>
          </a:solidFill>
        </p:grpSpPr>
        <p:sp>
          <p:nvSpPr>
            <p:cNvPr id="16" name="Shape 523">
              <a:extLst>
                <a:ext uri="{FF2B5EF4-FFF2-40B4-BE49-F238E27FC236}">
                  <a16:creationId xmlns:a16="http://schemas.microsoft.com/office/drawing/2014/main" id="{56E7DA1F-11F6-44D7-9C90-2B95F5EEB09F}"/>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524">
              <a:extLst>
                <a:ext uri="{FF2B5EF4-FFF2-40B4-BE49-F238E27FC236}">
                  <a16:creationId xmlns:a16="http://schemas.microsoft.com/office/drawing/2014/main" id="{E9CC86EA-987D-4A3E-A79D-B2FD5372177B}"/>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525">
              <a:extLst>
                <a:ext uri="{FF2B5EF4-FFF2-40B4-BE49-F238E27FC236}">
                  <a16:creationId xmlns:a16="http://schemas.microsoft.com/office/drawing/2014/main" id="{7CFD6929-FA93-4F9A-98D4-F2992590BC38}"/>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526">
              <a:extLst>
                <a:ext uri="{FF2B5EF4-FFF2-40B4-BE49-F238E27FC236}">
                  <a16:creationId xmlns:a16="http://schemas.microsoft.com/office/drawing/2014/main" id="{5D70A6E7-6927-4517-8198-6E24A6BFB94B}"/>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527">
              <a:extLst>
                <a:ext uri="{FF2B5EF4-FFF2-40B4-BE49-F238E27FC236}">
                  <a16:creationId xmlns:a16="http://schemas.microsoft.com/office/drawing/2014/main" id="{E890D969-34AB-4C44-A783-C6F314E412E3}"/>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528">
              <a:extLst>
                <a:ext uri="{FF2B5EF4-FFF2-40B4-BE49-F238E27FC236}">
                  <a16:creationId xmlns:a16="http://schemas.microsoft.com/office/drawing/2014/main" id="{8B9320CF-3E29-4FB6-8154-3CC53BA89C9D}"/>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529">
              <a:extLst>
                <a:ext uri="{FF2B5EF4-FFF2-40B4-BE49-F238E27FC236}">
                  <a16:creationId xmlns:a16="http://schemas.microsoft.com/office/drawing/2014/main" id="{133C077E-4BD5-4632-839B-A5B27139E0DD}"/>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03316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49401" y="905089"/>
            <a:ext cx="5324100" cy="868522"/>
          </a:xfrm>
          <a:prstGeom prst="rect">
            <a:avLst/>
          </a:prstGeom>
        </p:spPr>
        <p:txBody>
          <a:bodyPr spcFirstLastPara="1" wrap="square" lIns="91425" tIns="91425" rIns="91425" bIns="91425" anchor="b" anchorCtr="0">
            <a:noAutofit/>
          </a:bodyPr>
          <a:lstStyle/>
          <a:p>
            <a:pPr lvl="0"/>
            <a:r>
              <a:rPr lang="en-US" sz="2400">
                <a:solidFill>
                  <a:srgbClr val="FF5722"/>
                </a:solidFill>
              </a:rPr>
              <a:t>PREDICTING READMISSIONS – LACE INDEX</a:t>
            </a:r>
            <a:r>
              <a:rPr lang="en-US" sz="1000">
                <a:solidFill>
                  <a:srgbClr val="FF5722"/>
                </a:solidFill>
              </a:rPr>
              <a:t>[7]</a:t>
            </a:r>
            <a:endParaRPr sz="2400"/>
          </a:p>
        </p:txBody>
      </p:sp>
      <p:sp>
        <p:nvSpPr>
          <p:cNvPr id="110" name="Shape 110"/>
          <p:cNvSpPr txBox="1">
            <a:spLocks noGrp="1"/>
          </p:cNvSpPr>
          <p:nvPr>
            <p:ph type="body" idx="1"/>
          </p:nvPr>
        </p:nvSpPr>
        <p:spPr>
          <a:xfrm>
            <a:off x="954364" y="1746649"/>
            <a:ext cx="5324100" cy="2999522"/>
          </a:xfrm>
          <a:prstGeom prst="rect">
            <a:avLst/>
          </a:prstGeom>
        </p:spPr>
        <p:txBody>
          <a:bodyPr spcFirstLastPara="1" wrap="square" lIns="91425" tIns="91425" rIns="91425" bIns="91425" anchor="t" anchorCtr="0">
            <a:noAutofit/>
          </a:bodyPr>
          <a:lstStyle/>
          <a:p>
            <a:pPr marL="127000" lvl="0" indent="0">
              <a:buNone/>
            </a:pPr>
            <a:r>
              <a:rPr lang="en-US" dirty="0">
                <a:solidFill>
                  <a:srgbClr val="666666"/>
                </a:solidFill>
              </a:rPr>
              <a:t>Four variables are independently associated with unplanned readmissions within 30 days.</a:t>
            </a:r>
          </a:p>
          <a:p>
            <a:pPr marL="469900" indent="-342900">
              <a:lnSpc>
                <a:spcPct val="150000"/>
              </a:lnSpc>
              <a:buFont typeface="+mj-lt"/>
              <a:buAutoNum type="arabicPeriod"/>
            </a:pPr>
            <a:r>
              <a:rPr lang="en-US" b="1" dirty="0">
                <a:solidFill>
                  <a:srgbClr val="666666"/>
                </a:solidFill>
              </a:rPr>
              <a:t>L</a:t>
            </a:r>
            <a:r>
              <a:rPr lang="en-US" dirty="0">
                <a:solidFill>
                  <a:srgbClr val="666666"/>
                </a:solidFill>
              </a:rPr>
              <a:t>ength of stay.</a:t>
            </a:r>
          </a:p>
          <a:p>
            <a:pPr marL="469900" indent="-342900">
              <a:lnSpc>
                <a:spcPct val="150000"/>
              </a:lnSpc>
              <a:buFont typeface="+mj-lt"/>
              <a:buAutoNum type="arabicPeriod"/>
            </a:pPr>
            <a:r>
              <a:rPr lang="en-US" b="1" dirty="0">
                <a:solidFill>
                  <a:srgbClr val="666666"/>
                </a:solidFill>
              </a:rPr>
              <a:t>A</a:t>
            </a:r>
            <a:r>
              <a:rPr lang="en-US" dirty="0">
                <a:solidFill>
                  <a:srgbClr val="666666"/>
                </a:solidFill>
              </a:rPr>
              <a:t>cuity of the admission.</a:t>
            </a:r>
          </a:p>
          <a:p>
            <a:pPr marL="469900" indent="-342900">
              <a:lnSpc>
                <a:spcPct val="150000"/>
              </a:lnSpc>
              <a:buFont typeface="+mj-lt"/>
              <a:buAutoNum type="arabicPeriod"/>
            </a:pPr>
            <a:r>
              <a:rPr lang="en-US" b="1" dirty="0">
                <a:solidFill>
                  <a:srgbClr val="666666"/>
                </a:solidFill>
              </a:rPr>
              <a:t>C</a:t>
            </a:r>
            <a:r>
              <a:rPr lang="en-US" dirty="0">
                <a:solidFill>
                  <a:srgbClr val="666666"/>
                </a:solidFill>
              </a:rPr>
              <a:t>omorbidities using the </a:t>
            </a:r>
            <a:r>
              <a:rPr lang="en-US" dirty="0" err="1">
                <a:solidFill>
                  <a:srgbClr val="666666"/>
                </a:solidFill>
              </a:rPr>
              <a:t>Charlson</a:t>
            </a:r>
            <a:r>
              <a:rPr lang="en-US" dirty="0">
                <a:solidFill>
                  <a:srgbClr val="666666"/>
                </a:solidFill>
              </a:rPr>
              <a:t> comorbidity index.</a:t>
            </a:r>
            <a:r>
              <a:rPr lang="en-US" sz="1050" dirty="0">
                <a:solidFill>
                  <a:srgbClr val="666666"/>
                </a:solidFill>
              </a:rPr>
              <a:t>[8]</a:t>
            </a:r>
            <a:endParaRPr lang="en-US" dirty="0">
              <a:solidFill>
                <a:srgbClr val="666666"/>
              </a:solidFill>
            </a:endParaRPr>
          </a:p>
          <a:p>
            <a:pPr marL="469900" indent="-342900">
              <a:lnSpc>
                <a:spcPct val="150000"/>
              </a:lnSpc>
              <a:buFont typeface="+mj-lt"/>
              <a:buAutoNum type="arabicPeriod"/>
            </a:pPr>
            <a:r>
              <a:rPr lang="en-US" b="1" dirty="0">
                <a:solidFill>
                  <a:srgbClr val="666666"/>
                </a:solidFill>
              </a:rPr>
              <a:t>E</a:t>
            </a:r>
            <a:r>
              <a:rPr lang="en-US" dirty="0">
                <a:solidFill>
                  <a:srgbClr val="666666"/>
                </a:solidFill>
              </a:rPr>
              <a:t>mergency room visits in the past 6 months.</a:t>
            </a:r>
          </a:p>
          <a:p>
            <a:pPr lvl="1">
              <a:buChar char="▸"/>
            </a:pPr>
            <a:endParaRPr dirty="0">
              <a:solidFill>
                <a:srgbClr val="666666"/>
              </a:solidFill>
            </a:endParaRPr>
          </a:p>
          <a:p>
            <a:pPr marL="0" lvl="0" indent="0" rtl="0">
              <a:spcBef>
                <a:spcPts val="600"/>
              </a:spcBef>
              <a:spcAft>
                <a:spcPts val="0"/>
              </a:spcAft>
              <a:buNone/>
            </a:pPr>
            <a:endParaRPr dirty="0">
              <a:solidFill>
                <a:srgbClr val="666666"/>
              </a:solidFill>
            </a:endParaRPr>
          </a:p>
        </p:txBody>
      </p:sp>
      <p:sp>
        <p:nvSpPr>
          <p:cNvPr id="11" name="Shape 99">
            <a:extLst>
              <a:ext uri="{FF2B5EF4-FFF2-40B4-BE49-F238E27FC236}">
                <a16:creationId xmlns:a16="http://schemas.microsoft.com/office/drawing/2014/main" id="{78DD3B27-3662-485C-8DB0-CD2187248075}"/>
              </a:ext>
            </a:extLst>
          </p:cNvPr>
          <p:cNvSpPr txBox="1">
            <a:spLocks/>
          </p:cNvSpPr>
          <p:nvPr/>
        </p:nvSpPr>
        <p:spPr>
          <a:xfrm>
            <a:off x="7445830" y="195024"/>
            <a:ext cx="1591720" cy="11443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3600">
                <a:solidFill>
                  <a:schemeClr val="bg1"/>
                </a:solidFill>
              </a:rPr>
              <a:t>LACE</a:t>
            </a:r>
          </a:p>
          <a:p>
            <a:pPr marL="0" indent="0">
              <a:spcBef>
                <a:spcPts val="0"/>
              </a:spcBef>
              <a:buFont typeface="Karla"/>
              <a:buNone/>
            </a:pPr>
            <a:r>
              <a:rPr lang="en-US" sz="3600">
                <a:solidFill>
                  <a:schemeClr val="bg1"/>
                </a:solidFill>
              </a:rPr>
              <a:t>INDEX</a:t>
            </a:r>
          </a:p>
        </p:txBody>
      </p:sp>
      <p:grpSp>
        <p:nvGrpSpPr>
          <p:cNvPr id="12" name="Shape 632">
            <a:extLst>
              <a:ext uri="{FF2B5EF4-FFF2-40B4-BE49-F238E27FC236}">
                <a16:creationId xmlns:a16="http://schemas.microsoft.com/office/drawing/2014/main" id="{96D99618-34EB-409F-AD39-61C5398FB238}"/>
              </a:ext>
            </a:extLst>
          </p:cNvPr>
          <p:cNvGrpSpPr/>
          <p:nvPr/>
        </p:nvGrpSpPr>
        <p:grpSpPr>
          <a:xfrm>
            <a:off x="374933" y="1205258"/>
            <a:ext cx="369505" cy="268183"/>
            <a:chOff x="4604550" y="3714775"/>
            <a:chExt cx="439625" cy="319075"/>
          </a:xfrm>
        </p:grpSpPr>
        <p:sp>
          <p:nvSpPr>
            <p:cNvPr id="13" name="Shape 633">
              <a:extLst>
                <a:ext uri="{FF2B5EF4-FFF2-40B4-BE49-F238E27FC236}">
                  <a16:creationId xmlns:a16="http://schemas.microsoft.com/office/drawing/2014/main" id="{277FAC88-60E1-4A9C-A9E7-DB233D51A7E3}"/>
                </a:ext>
              </a:extLst>
            </p:cNvPr>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34">
              <a:extLst>
                <a:ext uri="{FF2B5EF4-FFF2-40B4-BE49-F238E27FC236}">
                  <a16:creationId xmlns:a16="http://schemas.microsoft.com/office/drawing/2014/main" id="{1FD11FD6-83F6-4EC8-8C65-1ED1A31AD4D1}"/>
                </a:ext>
              </a:extLst>
            </p:cNvPr>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390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794707" y="1014761"/>
            <a:ext cx="5324100" cy="796406"/>
          </a:xfrm>
          <a:prstGeom prst="rect">
            <a:avLst/>
          </a:prstGeom>
        </p:spPr>
        <p:txBody>
          <a:bodyPr spcFirstLastPara="1" wrap="square" lIns="91425" tIns="91425" rIns="91425" bIns="91425" anchor="b" anchorCtr="0">
            <a:noAutofit/>
          </a:bodyPr>
          <a:lstStyle/>
          <a:p>
            <a:pPr lvl="0"/>
            <a:r>
              <a:rPr lang="en-US">
                <a:solidFill>
                  <a:srgbClr val="FF5722"/>
                </a:solidFill>
              </a:rPr>
              <a:t> </a:t>
            </a:r>
            <a:r>
              <a:rPr lang="en-US" sz="2400">
                <a:solidFill>
                  <a:srgbClr val="FF5722"/>
                </a:solidFill>
              </a:rPr>
              <a:t>ADAPTING LACE INDEX TO CLINICAL COMORBIDITIES</a:t>
            </a:r>
            <a:endParaRPr sz="2400"/>
          </a:p>
        </p:txBody>
      </p:sp>
      <p:sp>
        <p:nvSpPr>
          <p:cNvPr id="11" name="Shape 99">
            <a:extLst>
              <a:ext uri="{FF2B5EF4-FFF2-40B4-BE49-F238E27FC236}">
                <a16:creationId xmlns:a16="http://schemas.microsoft.com/office/drawing/2014/main" id="{78DD3B27-3662-485C-8DB0-CD2187248075}"/>
              </a:ext>
            </a:extLst>
          </p:cNvPr>
          <p:cNvSpPr txBox="1">
            <a:spLocks/>
          </p:cNvSpPr>
          <p:nvPr/>
        </p:nvSpPr>
        <p:spPr>
          <a:xfrm>
            <a:off x="7445830" y="195024"/>
            <a:ext cx="1591720" cy="11443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3600">
                <a:solidFill>
                  <a:schemeClr val="bg1"/>
                </a:solidFill>
              </a:rPr>
              <a:t>LACE</a:t>
            </a:r>
          </a:p>
          <a:p>
            <a:pPr marL="0" indent="0">
              <a:spcBef>
                <a:spcPts val="0"/>
              </a:spcBef>
              <a:buFont typeface="Karla"/>
              <a:buNone/>
            </a:pPr>
            <a:r>
              <a:rPr lang="en-US" sz="3600">
                <a:solidFill>
                  <a:schemeClr val="bg1"/>
                </a:solidFill>
              </a:rPr>
              <a:t>INDEX</a:t>
            </a:r>
          </a:p>
        </p:txBody>
      </p:sp>
      <p:graphicFrame>
        <p:nvGraphicFramePr>
          <p:cNvPr id="4" name="Diagram 3">
            <a:extLst>
              <a:ext uri="{FF2B5EF4-FFF2-40B4-BE49-F238E27FC236}">
                <a16:creationId xmlns:a16="http://schemas.microsoft.com/office/drawing/2014/main" id="{A2BB256C-0EE5-4A88-9AC6-2D14A09E5CB5}"/>
              </a:ext>
            </a:extLst>
          </p:cNvPr>
          <p:cNvGraphicFramePr/>
          <p:nvPr>
            <p:extLst>
              <p:ext uri="{D42A27DB-BD31-4B8C-83A1-F6EECF244321}">
                <p14:modId xmlns:p14="http://schemas.microsoft.com/office/powerpoint/2010/main" val="1756940202"/>
              </p:ext>
            </p:extLst>
          </p:nvPr>
        </p:nvGraphicFramePr>
        <p:xfrm>
          <a:off x="794707" y="1992698"/>
          <a:ext cx="6491198" cy="2509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10B1854-3788-440A-812E-7E0DC9D5CE87}"/>
              </a:ext>
            </a:extLst>
          </p:cNvPr>
          <p:cNvSpPr txBox="1"/>
          <p:nvPr/>
        </p:nvSpPr>
        <p:spPr>
          <a:xfrm>
            <a:off x="850657" y="2415157"/>
            <a:ext cx="1489958" cy="2031325"/>
          </a:xfrm>
          <a:prstGeom prst="rect">
            <a:avLst/>
          </a:prstGeom>
          <a:noFill/>
        </p:spPr>
        <p:txBody>
          <a:bodyPr wrap="square" rtlCol="0">
            <a:spAutoFit/>
          </a:bodyPr>
          <a:lstStyle/>
          <a:p>
            <a:pPr marL="285750" indent="-285750">
              <a:buFont typeface="Wingdings" panose="05000000000000000000" pitchFamily="2" charset="2"/>
              <a:buChar char="v"/>
            </a:pPr>
            <a:r>
              <a:rPr lang="en-US">
                <a:solidFill>
                  <a:schemeClr val="bg1"/>
                </a:solidFill>
                <a:latin typeface="Karla" panose="020B0604020202020204" charset="0"/>
                <a:ea typeface="Karla" panose="020B0604020202020204" charset="0"/>
              </a:rPr>
              <a:t>Gender</a:t>
            </a:r>
          </a:p>
          <a:p>
            <a:pPr marL="285750" indent="-285750">
              <a:buFont typeface="Wingdings" panose="05000000000000000000" pitchFamily="2" charset="2"/>
              <a:buChar char="v"/>
            </a:pPr>
            <a:r>
              <a:rPr lang="en-US">
                <a:solidFill>
                  <a:schemeClr val="bg1"/>
                </a:solidFill>
                <a:latin typeface="Karla" panose="020B0604020202020204" charset="0"/>
                <a:ea typeface="Karla" panose="020B0604020202020204" charset="0"/>
              </a:rPr>
              <a:t>Age Category</a:t>
            </a:r>
          </a:p>
          <a:p>
            <a:pPr marL="285750" indent="-285750">
              <a:buFont typeface="Wingdings" panose="05000000000000000000" pitchFamily="2" charset="2"/>
              <a:buChar char="v"/>
            </a:pPr>
            <a:r>
              <a:rPr lang="en-US">
                <a:solidFill>
                  <a:schemeClr val="bg1"/>
                </a:solidFill>
                <a:latin typeface="Karla" panose="020B0604020202020204" charset="0"/>
                <a:ea typeface="Karla" panose="020B0604020202020204" charset="0"/>
              </a:rPr>
              <a:t>Ethnicity</a:t>
            </a:r>
          </a:p>
          <a:p>
            <a:pPr marL="285750" indent="-285750">
              <a:buFont typeface="Wingdings" panose="05000000000000000000" pitchFamily="2" charset="2"/>
              <a:buChar char="v"/>
            </a:pPr>
            <a:r>
              <a:rPr lang="en-US">
                <a:solidFill>
                  <a:schemeClr val="bg1"/>
                </a:solidFill>
                <a:latin typeface="Karla" panose="020B0604020202020204" charset="0"/>
                <a:ea typeface="Karla" panose="020B0604020202020204" charset="0"/>
              </a:rPr>
              <a:t>Insulin Level</a:t>
            </a:r>
          </a:p>
          <a:p>
            <a:pPr marL="285750" indent="-285750">
              <a:buFont typeface="Wingdings" panose="05000000000000000000" pitchFamily="2" charset="2"/>
              <a:buChar char="v"/>
            </a:pPr>
            <a:r>
              <a:rPr lang="en-US">
                <a:solidFill>
                  <a:schemeClr val="bg1"/>
                </a:solidFill>
                <a:latin typeface="Karla" panose="020B0604020202020204" charset="0"/>
                <a:ea typeface="Karla" panose="020B0604020202020204" charset="0"/>
              </a:rPr>
              <a:t>Diabetes Medication (High Risk)</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30737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0" y="1728439"/>
            <a:ext cx="2625112" cy="1634348"/>
          </a:xfrm>
          <a:prstGeom prst="rect">
            <a:avLst/>
          </a:prstGeom>
        </p:spPr>
        <p:txBody>
          <a:bodyPr spcFirstLastPara="1" wrap="square" lIns="91425" tIns="91425" rIns="91425" bIns="91425" anchor="b" anchorCtr="0">
            <a:noAutofit/>
          </a:bodyPr>
          <a:lstStyle/>
          <a:p>
            <a:pPr lvl="0"/>
            <a:r>
              <a:rPr lang="en-US" sz="2400" i="1">
                <a:solidFill>
                  <a:srgbClr val="673AB7"/>
                </a:solidFill>
              </a:rPr>
              <a:t>READMISSION ANALYZER</a:t>
            </a:r>
            <a:endParaRPr sz="2400">
              <a:solidFill>
                <a:srgbClr val="673AB7"/>
              </a:solidFill>
            </a:endParaRPr>
          </a:p>
        </p:txBody>
      </p:sp>
      <p:sp>
        <p:nvSpPr>
          <p:cNvPr id="161" name="Shape 161"/>
          <p:cNvSpPr txBox="1">
            <a:spLocks noGrp="1"/>
          </p:cNvSpPr>
          <p:nvPr>
            <p:ph type="body" idx="4294967295"/>
          </p:nvPr>
        </p:nvSpPr>
        <p:spPr>
          <a:xfrm>
            <a:off x="0" y="4399851"/>
            <a:ext cx="8385717" cy="684247"/>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US" b="1">
                <a:solidFill>
                  <a:schemeClr val="tx1"/>
                </a:solidFill>
              </a:rPr>
              <a:t>One-Stop shop to Predict, Analyze, Trend Readmission risk for admitted inpatients</a:t>
            </a:r>
            <a:endParaRPr b="1">
              <a:solidFill>
                <a:schemeClr val="tx1"/>
              </a:solidFill>
            </a:endParaRPr>
          </a:p>
        </p:txBody>
      </p:sp>
      <p:pic>
        <p:nvPicPr>
          <p:cNvPr id="5" name="Picture 4">
            <a:extLst>
              <a:ext uri="{FF2B5EF4-FFF2-40B4-BE49-F238E27FC236}">
                <a16:creationId xmlns:a16="http://schemas.microsoft.com/office/drawing/2014/main" id="{7FA33A9F-30CB-4D2E-BE8A-44E676F6471A}"/>
              </a:ext>
            </a:extLst>
          </p:cNvPr>
          <p:cNvPicPr>
            <a:picLocks noChangeAspect="1"/>
          </p:cNvPicPr>
          <p:nvPr/>
        </p:nvPicPr>
        <p:blipFill>
          <a:blip r:embed="rId3"/>
          <a:stretch>
            <a:fillRect/>
          </a:stretch>
        </p:blipFill>
        <p:spPr>
          <a:xfrm>
            <a:off x="2948498" y="1304226"/>
            <a:ext cx="6096000" cy="3095625"/>
          </a:xfrm>
          <a:prstGeom prst="rect">
            <a:avLst/>
          </a:prstGeom>
        </p:spPr>
      </p:pic>
      <p:grpSp>
        <p:nvGrpSpPr>
          <p:cNvPr id="6" name="Shape 570">
            <a:extLst>
              <a:ext uri="{FF2B5EF4-FFF2-40B4-BE49-F238E27FC236}">
                <a16:creationId xmlns:a16="http://schemas.microsoft.com/office/drawing/2014/main" id="{F20B8002-EA64-4932-95D8-EE526BC0B073}"/>
              </a:ext>
            </a:extLst>
          </p:cNvPr>
          <p:cNvGrpSpPr/>
          <p:nvPr/>
        </p:nvGrpSpPr>
        <p:grpSpPr>
          <a:xfrm>
            <a:off x="479503" y="1728439"/>
            <a:ext cx="833054" cy="691376"/>
            <a:chOff x="5972700" y="2330200"/>
            <a:chExt cx="411625" cy="387275"/>
          </a:xfrm>
        </p:grpSpPr>
        <p:sp>
          <p:nvSpPr>
            <p:cNvPr id="7" name="Shape 571">
              <a:extLst>
                <a:ext uri="{FF2B5EF4-FFF2-40B4-BE49-F238E27FC236}">
                  <a16:creationId xmlns:a16="http://schemas.microsoft.com/office/drawing/2014/main" id="{92BC8612-F0C1-4DAC-BF34-D3A3B2D2157C}"/>
                </a:ext>
              </a:extLst>
            </p:cNvPr>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673A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572">
              <a:extLst>
                <a:ext uri="{FF2B5EF4-FFF2-40B4-BE49-F238E27FC236}">
                  <a16:creationId xmlns:a16="http://schemas.microsoft.com/office/drawing/2014/main" id="{AE40AEA4-32C8-40E1-BDF6-242F23E71747}"/>
                </a:ext>
              </a:extLst>
            </p:cNvPr>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673A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924326" y="447117"/>
            <a:ext cx="6014212" cy="485700"/>
          </a:xfrm>
          <a:prstGeom prst="rect">
            <a:avLst/>
          </a:prstGeom>
        </p:spPr>
        <p:txBody>
          <a:bodyPr spcFirstLastPara="1" wrap="square" lIns="91425" tIns="91425" rIns="91425" bIns="91425" anchor="b" anchorCtr="0">
            <a:noAutofit/>
          </a:bodyPr>
          <a:lstStyle/>
          <a:p>
            <a:r>
              <a:rPr lang="en-US" sz="2400" i="1">
                <a:solidFill>
                  <a:srgbClr val="673AB7"/>
                </a:solidFill>
              </a:rPr>
              <a:t>The READMISSION ANALYZER Tool</a:t>
            </a:r>
            <a:r>
              <a:rPr lang="en-US">
                <a:solidFill>
                  <a:srgbClr val="673AB7"/>
                </a:solidFill>
              </a:rPr>
              <a:t>  </a:t>
            </a:r>
            <a:endParaRPr>
              <a:solidFill>
                <a:srgbClr val="673AB7"/>
              </a:solidFill>
            </a:endParaRPr>
          </a:p>
        </p:txBody>
      </p:sp>
      <p:sp>
        <p:nvSpPr>
          <p:cNvPr id="110" name="Shape 110"/>
          <p:cNvSpPr txBox="1">
            <a:spLocks noGrp="1"/>
          </p:cNvSpPr>
          <p:nvPr>
            <p:ph type="body" idx="1"/>
          </p:nvPr>
        </p:nvSpPr>
        <p:spPr>
          <a:xfrm>
            <a:off x="875340" y="1339704"/>
            <a:ext cx="5865407" cy="3333896"/>
          </a:xfrm>
          <a:prstGeom prst="rect">
            <a:avLst/>
          </a:prstGeom>
        </p:spPr>
        <p:txBody>
          <a:bodyPr spcFirstLastPara="1" wrap="square" lIns="91425" tIns="91425" rIns="91425" bIns="91425" anchor="t" anchorCtr="0">
            <a:noAutofit/>
          </a:bodyPr>
          <a:lstStyle/>
          <a:p>
            <a:pPr marL="127000" indent="0">
              <a:buNone/>
            </a:pPr>
            <a:r>
              <a:rPr lang="en-US" b="1" dirty="0">
                <a:solidFill>
                  <a:srgbClr val="000000"/>
                </a:solidFill>
              </a:rPr>
              <a:t>Predictions and Analysis using Actual Patient Data</a:t>
            </a:r>
          </a:p>
          <a:p>
            <a:pPr marL="127000" indent="0">
              <a:buNone/>
            </a:pPr>
            <a:r>
              <a:rPr lang="en-US" sz="1400" dirty="0">
                <a:solidFill>
                  <a:srgbClr val="000000"/>
                </a:solidFill>
              </a:rPr>
              <a:t>Q1. To make predictions where do we get our data ?</a:t>
            </a:r>
          </a:p>
          <a:p>
            <a:pPr marL="127000" indent="0">
              <a:buNone/>
            </a:pPr>
            <a:r>
              <a:rPr lang="en-US" sz="1400" dirty="0">
                <a:solidFill>
                  <a:srgbClr val="000000"/>
                </a:solidFill>
              </a:rPr>
              <a:t>Q2. What exactly is a readmission ?</a:t>
            </a:r>
          </a:p>
          <a:p>
            <a:pPr marL="127000" indent="0">
              <a:buNone/>
            </a:pPr>
            <a:r>
              <a:rPr lang="en-US" sz="1400" dirty="0">
                <a:solidFill>
                  <a:srgbClr val="000000"/>
                </a:solidFill>
              </a:rPr>
              <a:t>Q3. What is the technology stack of the tool ? What is the back-end and front-end ?</a:t>
            </a:r>
          </a:p>
          <a:p>
            <a:pPr marL="127000" indent="0">
              <a:buNone/>
            </a:pPr>
            <a:endParaRPr lang="en-US" sz="1400" dirty="0">
              <a:solidFill>
                <a:srgbClr val="000000"/>
              </a:solidFill>
            </a:endParaRPr>
          </a:p>
        </p:txBody>
      </p:sp>
    </p:spTree>
    <p:extLst>
      <p:ext uri="{BB962C8B-B14F-4D97-AF65-F5344CB8AC3E}">
        <p14:creationId xmlns:p14="http://schemas.microsoft.com/office/powerpoint/2010/main" val="253715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4438" y="1671922"/>
            <a:ext cx="2520342" cy="2249136"/>
          </a:xfrm>
          <a:prstGeom prst="rect">
            <a:avLst/>
          </a:prstGeom>
        </p:spPr>
        <p:txBody>
          <a:bodyPr spcFirstLastPara="1" wrap="square" lIns="91425" tIns="91425" rIns="91425" bIns="91425" anchor="b" anchorCtr="0">
            <a:noAutofit/>
          </a:bodyPr>
          <a:lstStyle/>
          <a:p>
            <a:pPr lvl="0"/>
            <a:r>
              <a:rPr lang="en-US" sz="2400" i="1">
                <a:solidFill>
                  <a:srgbClr val="673AB7"/>
                </a:solidFill>
              </a:rPr>
              <a:t>READMISSION ANALYZER  - </a:t>
            </a:r>
            <a:r>
              <a:rPr lang="en" sz="2400"/>
              <a:t>C</a:t>
            </a:r>
            <a:r>
              <a:rPr lang="en-US" sz="2400"/>
              <a:t>OMPONENTS</a:t>
            </a:r>
            <a:endParaRPr sz="2400" i="1"/>
          </a:p>
        </p:txBody>
      </p:sp>
      <p:sp>
        <p:nvSpPr>
          <p:cNvPr id="178" name="Shape 178"/>
          <p:cNvSpPr/>
          <p:nvPr/>
        </p:nvSpPr>
        <p:spPr>
          <a:xfrm>
            <a:off x="3149700" y="445716"/>
            <a:ext cx="2133000" cy="2133000"/>
          </a:xfrm>
          <a:prstGeom prst="ellipse">
            <a:avLst/>
          </a:prstGeom>
          <a:solidFill>
            <a:srgbClr val="000000">
              <a:alpha val="7310"/>
            </a:srgbClr>
          </a:solidFill>
          <a:ln w="3810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Montserrat"/>
                <a:ea typeface="Montserrat"/>
                <a:cs typeface="Montserrat"/>
                <a:sym typeface="Montserrat"/>
              </a:rPr>
              <a:t>PRRS</a:t>
            </a:r>
          </a:p>
          <a:p>
            <a:pPr marL="0" lvl="0" indent="0" algn="ctr" rtl="0">
              <a:spcBef>
                <a:spcPts val="0"/>
              </a:spcBef>
              <a:spcAft>
                <a:spcPts val="0"/>
              </a:spcAft>
              <a:buNone/>
            </a:pPr>
            <a:r>
              <a:rPr lang="en-US">
                <a:solidFill>
                  <a:srgbClr val="FFFFFF"/>
                </a:solidFill>
                <a:latin typeface="Montserrat"/>
                <a:ea typeface="Montserrat"/>
                <a:cs typeface="Montserrat"/>
                <a:sym typeface="Montserrat"/>
              </a:rPr>
              <a:t>(Risk Stratification)</a:t>
            </a:r>
            <a:endParaRPr>
              <a:solidFill>
                <a:srgbClr val="FFFFFF"/>
              </a:solidFill>
              <a:latin typeface="Montserrat"/>
              <a:ea typeface="Montserrat"/>
              <a:cs typeface="Montserrat"/>
              <a:sym typeface="Montserrat"/>
            </a:endParaRPr>
          </a:p>
        </p:txBody>
      </p:sp>
      <p:sp>
        <p:nvSpPr>
          <p:cNvPr id="179" name="Shape 179"/>
          <p:cNvSpPr/>
          <p:nvPr/>
        </p:nvSpPr>
        <p:spPr>
          <a:xfrm>
            <a:off x="6489150" y="445716"/>
            <a:ext cx="2133000" cy="2133000"/>
          </a:xfrm>
          <a:prstGeom prst="ellipse">
            <a:avLst/>
          </a:prstGeom>
          <a:solidFill>
            <a:srgbClr val="000000">
              <a:alpha val="7310"/>
            </a:srgbClr>
          </a:solidFill>
          <a:ln w="3810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Montserrat"/>
                <a:ea typeface="Montserrat"/>
                <a:cs typeface="Montserrat"/>
                <a:sym typeface="Montserrat"/>
              </a:rPr>
              <a:t>PRRC</a:t>
            </a:r>
          </a:p>
          <a:p>
            <a:pPr marL="0" lvl="0" indent="0" algn="ctr" rtl="0">
              <a:spcBef>
                <a:spcPts val="0"/>
              </a:spcBef>
              <a:spcAft>
                <a:spcPts val="0"/>
              </a:spcAft>
              <a:buNone/>
            </a:pPr>
            <a:r>
              <a:rPr lang="en-US">
                <a:solidFill>
                  <a:srgbClr val="FFFFFF"/>
                </a:solidFill>
                <a:latin typeface="Montserrat"/>
                <a:ea typeface="Montserrat"/>
                <a:cs typeface="Montserrat"/>
                <a:sym typeface="Montserrat"/>
              </a:rPr>
              <a:t>(Root Cause Analysis)</a:t>
            </a:r>
            <a:endParaRPr>
              <a:solidFill>
                <a:srgbClr val="FFFFFF"/>
              </a:solidFill>
              <a:latin typeface="Montserrat"/>
              <a:ea typeface="Montserrat"/>
              <a:cs typeface="Montserrat"/>
              <a:sym typeface="Montserrat"/>
            </a:endParaRPr>
          </a:p>
        </p:txBody>
      </p:sp>
      <p:sp>
        <p:nvSpPr>
          <p:cNvPr id="180" name="Shape 180"/>
          <p:cNvSpPr/>
          <p:nvPr/>
        </p:nvSpPr>
        <p:spPr>
          <a:xfrm>
            <a:off x="4819425" y="445716"/>
            <a:ext cx="2133000" cy="2133000"/>
          </a:xfrm>
          <a:prstGeom prst="ellipse">
            <a:avLst/>
          </a:prstGeom>
          <a:solidFill>
            <a:srgbClr val="000000">
              <a:alpha val="7310"/>
            </a:srgbClr>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Montserrat"/>
                <a:ea typeface="Montserrat"/>
                <a:cs typeface="Montserrat"/>
                <a:sym typeface="Montserrat"/>
              </a:rPr>
              <a:t>PRBI</a:t>
            </a:r>
          </a:p>
          <a:p>
            <a:pPr marL="0" lvl="0" indent="0" algn="ctr" rtl="0">
              <a:spcBef>
                <a:spcPts val="0"/>
              </a:spcBef>
              <a:spcAft>
                <a:spcPts val="0"/>
              </a:spcAft>
              <a:buNone/>
            </a:pPr>
            <a:r>
              <a:rPr lang="en-US">
                <a:solidFill>
                  <a:srgbClr val="FFFFFF"/>
                </a:solidFill>
                <a:latin typeface="Montserrat"/>
                <a:ea typeface="Montserrat"/>
                <a:cs typeface="Montserrat"/>
                <a:sym typeface="Montserrat"/>
              </a:rPr>
              <a:t>(Business</a:t>
            </a:r>
          </a:p>
          <a:p>
            <a:pPr marL="0" lvl="0" indent="0" algn="ctr" rtl="0">
              <a:spcBef>
                <a:spcPts val="0"/>
              </a:spcBef>
              <a:spcAft>
                <a:spcPts val="0"/>
              </a:spcAft>
              <a:buNone/>
            </a:pPr>
            <a:r>
              <a:rPr lang="en-US">
                <a:solidFill>
                  <a:srgbClr val="FFFFFF"/>
                </a:solidFill>
                <a:latin typeface="Montserrat"/>
                <a:ea typeface="Montserrat"/>
                <a:cs typeface="Montserrat"/>
                <a:sym typeface="Montserrat"/>
              </a:rPr>
              <a:t>Intelligence)</a:t>
            </a:r>
            <a:endParaRPr>
              <a:solidFill>
                <a:srgbClr val="FFFFFF"/>
              </a:solidFill>
              <a:latin typeface="Montserrat"/>
              <a:ea typeface="Montserrat"/>
              <a:cs typeface="Montserrat"/>
              <a:sym typeface="Montserrat"/>
            </a:endParaRPr>
          </a:p>
        </p:txBody>
      </p:sp>
      <p:grpSp>
        <p:nvGrpSpPr>
          <p:cNvPr id="181" name="Shape 181"/>
          <p:cNvGrpSpPr/>
          <p:nvPr/>
        </p:nvGrpSpPr>
        <p:grpSpPr>
          <a:xfrm>
            <a:off x="231261" y="1862254"/>
            <a:ext cx="828105" cy="700878"/>
            <a:chOff x="3292425" y="3664250"/>
            <a:chExt cx="397025" cy="391525"/>
          </a:xfrm>
        </p:grpSpPr>
        <p:sp>
          <p:nvSpPr>
            <p:cNvPr id="182" name="Shape 182"/>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673A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673A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673A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 name="Shape 146">
            <a:extLst>
              <a:ext uri="{FF2B5EF4-FFF2-40B4-BE49-F238E27FC236}">
                <a16:creationId xmlns:a16="http://schemas.microsoft.com/office/drawing/2014/main" id="{16B8AFE9-EEF5-4C38-9A92-4BF37F2E1214}"/>
              </a:ext>
            </a:extLst>
          </p:cNvPr>
          <p:cNvSpPr txBox="1">
            <a:spLocks/>
          </p:cNvSpPr>
          <p:nvPr/>
        </p:nvSpPr>
        <p:spPr>
          <a:xfrm>
            <a:off x="3294000" y="2863717"/>
            <a:ext cx="1988700" cy="21146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a:solidFill>
                  <a:schemeClr val="bg1"/>
                </a:solidFill>
                <a:latin typeface="Karla" panose="020B0604020202020204" charset="0"/>
                <a:ea typeface="Karla" panose="020B0604020202020204" charset="0"/>
              </a:rPr>
              <a:t>PRRS</a:t>
            </a:r>
          </a:p>
          <a:p>
            <a:pPr>
              <a:spcBef>
                <a:spcPts val="600"/>
              </a:spcBef>
            </a:pPr>
            <a:r>
              <a:rPr lang="en-US" sz="1600">
                <a:solidFill>
                  <a:schemeClr val="bg1"/>
                </a:solidFill>
                <a:latin typeface="Karla" panose="020B0604020202020204" charset="0"/>
                <a:ea typeface="Karla" panose="020B0604020202020204" charset="0"/>
              </a:rPr>
              <a:t>scores a hospital in-patient on a scale of (1-10) for readmission probability based on the LACE index</a:t>
            </a:r>
          </a:p>
        </p:txBody>
      </p:sp>
      <p:sp>
        <p:nvSpPr>
          <p:cNvPr id="12" name="Shape 146">
            <a:extLst>
              <a:ext uri="{FF2B5EF4-FFF2-40B4-BE49-F238E27FC236}">
                <a16:creationId xmlns:a16="http://schemas.microsoft.com/office/drawing/2014/main" id="{BDF686C7-6504-49B7-8EAE-9B15418D89BC}"/>
              </a:ext>
            </a:extLst>
          </p:cNvPr>
          <p:cNvSpPr txBox="1">
            <a:spLocks/>
          </p:cNvSpPr>
          <p:nvPr/>
        </p:nvSpPr>
        <p:spPr>
          <a:xfrm>
            <a:off x="5159086" y="2863716"/>
            <a:ext cx="1988700" cy="22797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a:solidFill>
                  <a:schemeClr val="bg1"/>
                </a:solidFill>
                <a:latin typeface="Karla" panose="020B0604020202020204" charset="0"/>
                <a:ea typeface="Karla" panose="020B0604020202020204" charset="0"/>
              </a:rPr>
              <a:t>PRBI</a:t>
            </a:r>
          </a:p>
          <a:p>
            <a:pPr>
              <a:spcBef>
                <a:spcPts val="600"/>
              </a:spcBef>
            </a:pPr>
            <a:r>
              <a:rPr lang="en-US" sz="1600">
                <a:solidFill>
                  <a:schemeClr val="bg1"/>
                </a:solidFill>
                <a:latin typeface="Karla" panose="020B0604020202020204" charset="0"/>
                <a:ea typeface="Karla" panose="020B0604020202020204" charset="0"/>
              </a:rPr>
              <a:t>enable business intelligence on Readmission metrics via time-series reporting and trending services</a:t>
            </a:r>
          </a:p>
        </p:txBody>
      </p:sp>
      <p:sp>
        <p:nvSpPr>
          <p:cNvPr id="13" name="Shape 146">
            <a:extLst>
              <a:ext uri="{FF2B5EF4-FFF2-40B4-BE49-F238E27FC236}">
                <a16:creationId xmlns:a16="http://schemas.microsoft.com/office/drawing/2014/main" id="{A2FDA76F-DBBC-4EE4-90D8-35A163E56646}"/>
              </a:ext>
            </a:extLst>
          </p:cNvPr>
          <p:cNvSpPr txBox="1">
            <a:spLocks/>
          </p:cNvSpPr>
          <p:nvPr/>
        </p:nvSpPr>
        <p:spPr>
          <a:xfrm>
            <a:off x="7024172" y="2863715"/>
            <a:ext cx="1988700" cy="22797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a:solidFill>
                  <a:schemeClr val="bg1"/>
                </a:solidFill>
                <a:latin typeface="Karla" panose="020B0604020202020204" charset="0"/>
                <a:ea typeface="Karla" panose="020B0604020202020204" charset="0"/>
              </a:rPr>
              <a:t>PRRC</a:t>
            </a:r>
          </a:p>
          <a:p>
            <a:pPr>
              <a:spcBef>
                <a:spcPts val="600"/>
              </a:spcBef>
            </a:pPr>
            <a:r>
              <a:rPr lang="en-US" sz="1600">
                <a:solidFill>
                  <a:schemeClr val="bg1"/>
                </a:solidFill>
                <a:latin typeface="Karla" panose="020B0604020202020204" charset="0"/>
                <a:ea typeface="Karla" panose="020B0604020202020204" charset="0"/>
              </a:rPr>
              <a:t>help health care providers understand the contributing factors and likely cause for patient risk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855331"/>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i="1">
                <a:solidFill>
                  <a:srgbClr val="673AB7"/>
                </a:solidFill>
              </a:rPr>
              <a:t>READMISSION ANALYZER</a:t>
            </a:r>
            <a:r>
              <a:rPr lang="en-US">
                <a:solidFill>
                  <a:srgbClr val="673AB7"/>
                </a:solidFill>
              </a:rPr>
              <a:t> </a:t>
            </a:r>
            <a:endParaRPr>
              <a:solidFill>
                <a:srgbClr val="673AB7"/>
              </a:solidFill>
            </a:endParaRPr>
          </a:p>
        </p:txBody>
      </p:sp>
      <p:sp>
        <p:nvSpPr>
          <p:cNvPr id="110" name="Shape 110"/>
          <p:cNvSpPr txBox="1">
            <a:spLocks noGrp="1"/>
          </p:cNvSpPr>
          <p:nvPr>
            <p:ph type="body" idx="1"/>
          </p:nvPr>
        </p:nvSpPr>
        <p:spPr>
          <a:xfrm>
            <a:off x="875340" y="1592036"/>
            <a:ext cx="5324100" cy="3081564"/>
          </a:xfrm>
          <a:prstGeom prst="rect">
            <a:avLst/>
          </a:prstGeom>
        </p:spPr>
        <p:txBody>
          <a:bodyPr spcFirstLastPara="1" wrap="square" lIns="91425" tIns="91425" rIns="91425" bIns="91425" anchor="t" anchorCtr="0">
            <a:noAutofit/>
          </a:bodyPr>
          <a:lstStyle/>
          <a:p>
            <a:pPr marL="127000" indent="0">
              <a:buNone/>
            </a:pPr>
            <a:r>
              <a:rPr lang="en-US" b="1" dirty="0">
                <a:solidFill>
                  <a:srgbClr val="666666"/>
                </a:solidFill>
              </a:rPr>
              <a:t>Benefits</a:t>
            </a:r>
          </a:p>
          <a:p>
            <a:pPr lvl="0"/>
            <a:r>
              <a:rPr lang="en-US" sz="1400" dirty="0">
                <a:solidFill>
                  <a:srgbClr val="666666"/>
                </a:solidFill>
              </a:rPr>
              <a:t>Highlight trends associated with readmissions and identify areas where readmissions could be reduced.</a:t>
            </a:r>
          </a:p>
          <a:p>
            <a:pPr lvl="0"/>
            <a:r>
              <a:rPr lang="en-US" sz="1400" dirty="0">
                <a:solidFill>
                  <a:srgbClr val="666666"/>
                </a:solidFill>
              </a:rPr>
              <a:t>Users can filter on index admissions (LACE score) and/or readmission conditions</a:t>
            </a:r>
          </a:p>
          <a:p>
            <a:pPr lvl="0"/>
            <a:r>
              <a:rPr lang="en-US" sz="1400" dirty="0">
                <a:solidFill>
                  <a:srgbClr val="666666"/>
                </a:solidFill>
              </a:rPr>
              <a:t>Supports root-cause analysis of specific clinical comorbidities: Diabetes, AMI, CHF, Pneumonia, Total Hip/Total Knee and COPD.</a:t>
            </a:r>
          </a:p>
          <a:p>
            <a:pPr lvl="0"/>
            <a:r>
              <a:rPr lang="en-US" sz="1400" dirty="0">
                <a:solidFill>
                  <a:srgbClr val="666666"/>
                </a:solidFill>
              </a:rPr>
              <a:t>Patient level what-if scenario builder</a:t>
            </a:r>
          </a:p>
          <a:p>
            <a:pPr marL="127000" lvl="0" indent="0">
              <a:buNone/>
            </a:pPr>
            <a:endParaRPr lang="en-US" sz="1400" dirty="0">
              <a:solidFill>
                <a:srgbClr val="666666"/>
              </a:solidFill>
            </a:endParaRPr>
          </a:p>
          <a:p>
            <a:pPr marL="0" lvl="0" indent="0" rtl="0">
              <a:spcBef>
                <a:spcPts val="600"/>
              </a:spcBef>
              <a:spcAft>
                <a:spcPts val="0"/>
              </a:spcAft>
              <a:buNone/>
            </a:pPr>
            <a:endParaRPr dirty="0">
              <a:solidFill>
                <a:srgbClr val="666666"/>
              </a:solidFill>
            </a:endParaRPr>
          </a:p>
        </p:txBody>
      </p:sp>
    </p:spTree>
    <p:extLst>
      <p:ext uri="{BB962C8B-B14F-4D97-AF65-F5344CB8AC3E}">
        <p14:creationId xmlns:p14="http://schemas.microsoft.com/office/powerpoint/2010/main" val="50365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solidFill>
                  <a:srgbClr val="8BC34A"/>
                </a:solidFill>
              </a:rPr>
              <a:t>APPENDIX</a:t>
            </a:r>
            <a:endParaRPr>
              <a:solidFill>
                <a:srgbClr val="8BC34A"/>
              </a:solidFill>
            </a:endParaRPr>
          </a:p>
        </p:txBody>
      </p:sp>
    </p:spTree>
    <p:extLst>
      <p:ext uri="{BB962C8B-B14F-4D97-AF65-F5344CB8AC3E}">
        <p14:creationId xmlns:p14="http://schemas.microsoft.com/office/powerpoint/2010/main" val="278407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463445"/>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A - LACE INDEX</a:t>
            </a:r>
            <a:endParaRPr sz="2400">
              <a:solidFill>
                <a:srgbClr val="8BC34A"/>
              </a:solidFill>
            </a:endParaRPr>
          </a:p>
        </p:txBody>
      </p:sp>
      <p:sp>
        <p:nvSpPr>
          <p:cNvPr id="110" name="Shape 110"/>
          <p:cNvSpPr txBox="1">
            <a:spLocks noGrp="1"/>
          </p:cNvSpPr>
          <p:nvPr>
            <p:ph type="body" idx="1"/>
          </p:nvPr>
        </p:nvSpPr>
        <p:spPr>
          <a:xfrm>
            <a:off x="875340" y="1055007"/>
            <a:ext cx="5324100" cy="3792764"/>
          </a:xfrm>
          <a:prstGeom prst="rect">
            <a:avLst/>
          </a:prstGeom>
        </p:spPr>
        <p:txBody>
          <a:bodyPr spcFirstLastPara="1" wrap="square" lIns="91425" tIns="91425" rIns="91425" bIns="91425" anchor="t" anchorCtr="0">
            <a:noAutofit/>
          </a:bodyPr>
          <a:lstStyle/>
          <a:p>
            <a:pPr marL="127000" indent="0">
              <a:buNone/>
            </a:pPr>
            <a:r>
              <a:rPr lang="en-US" b="1" dirty="0"/>
              <a:t>Study Design</a:t>
            </a:r>
          </a:p>
          <a:p>
            <a:pPr lvl="0"/>
            <a:r>
              <a:rPr lang="en-US" sz="1400" dirty="0">
                <a:solidFill>
                  <a:srgbClr val="7F7F7F"/>
                </a:solidFill>
              </a:rPr>
              <a:t>Multicenter, prospective cohort study (Oct 2002 – July 2006)</a:t>
            </a:r>
          </a:p>
          <a:p>
            <a:pPr lvl="0"/>
            <a:r>
              <a:rPr lang="en-US" sz="1400" dirty="0"/>
              <a:t>Included 11 hospitals (6 university-affiliated, 5 community) in Ontario, Canada</a:t>
            </a:r>
          </a:p>
          <a:p>
            <a:pPr marL="127000" indent="0">
              <a:buNone/>
            </a:pPr>
            <a:r>
              <a:rPr lang="en-US" b="1" dirty="0"/>
              <a:t>Outcomes Evaluated</a:t>
            </a:r>
          </a:p>
          <a:p>
            <a:r>
              <a:rPr lang="en-US" sz="1400" dirty="0"/>
              <a:t>Risk of death or unplanned readmission within 30 days post discharge</a:t>
            </a:r>
          </a:p>
          <a:p>
            <a:pPr marL="127000" lvl="0" indent="0">
              <a:buNone/>
            </a:pPr>
            <a:r>
              <a:rPr lang="en-US" b="1" dirty="0"/>
              <a:t>Methods</a:t>
            </a:r>
          </a:p>
          <a:p>
            <a:r>
              <a:rPr lang="en-US" sz="1400" dirty="0"/>
              <a:t>Patient interviews pre- and post-discharge, and manual chart review</a:t>
            </a:r>
          </a:p>
          <a:p>
            <a:r>
              <a:rPr lang="en-US" sz="1400" dirty="0"/>
              <a:t>Split-sample design to derive and validate an index to predict risk of  death.</a:t>
            </a:r>
          </a:p>
          <a:p>
            <a:pPr marL="0" lvl="0" indent="0" rtl="0">
              <a:spcBef>
                <a:spcPts val="600"/>
              </a:spcBef>
              <a:spcAft>
                <a:spcPts val="0"/>
              </a:spcAft>
              <a:buNone/>
            </a:pPr>
            <a:endParaRPr/>
          </a:p>
        </p:txBody>
      </p:sp>
      <p:sp>
        <p:nvSpPr>
          <p:cNvPr id="4" name="Shape 99">
            <a:extLst>
              <a:ext uri="{FF2B5EF4-FFF2-40B4-BE49-F238E27FC236}">
                <a16:creationId xmlns:a16="http://schemas.microsoft.com/office/drawing/2014/main" id="{0A0407F9-56D8-409A-A6DB-3D31EC42762A}"/>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Appendix-A</a:t>
            </a:r>
          </a:p>
        </p:txBody>
      </p:sp>
    </p:spTree>
    <p:extLst>
      <p:ext uri="{BB962C8B-B14F-4D97-AF65-F5344CB8AC3E}">
        <p14:creationId xmlns:p14="http://schemas.microsoft.com/office/powerpoint/2010/main" val="167947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463445"/>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A - LACE INDEX</a:t>
            </a:r>
            <a:endParaRPr sz="2400">
              <a:solidFill>
                <a:srgbClr val="8BC34A"/>
              </a:solidFill>
            </a:endParaRPr>
          </a:p>
        </p:txBody>
      </p:sp>
      <p:sp>
        <p:nvSpPr>
          <p:cNvPr id="110" name="Shape 110"/>
          <p:cNvSpPr txBox="1">
            <a:spLocks noGrp="1"/>
          </p:cNvSpPr>
          <p:nvPr>
            <p:ph type="body" idx="1"/>
          </p:nvPr>
        </p:nvSpPr>
        <p:spPr>
          <a:xfrm>
            <a:off x="875340" y="1055007"/>
            <a:ext cx="5324100" cy="3792764"/>
          </a:xfrm>
          <a:prstGeom prst="rect">
            <a:avLst/>
          </a:prstGeom>
        </p:spPr>
        <p:txBody>
          <a:bodyPr spcFirstLastPara="1" wrap="square" lIns="91425" tIns="91425" rIns="91425" bIns="91425" anchor="t" anchorCtr="0">
            <a:noAutofit/>
          </a:bodyPr>
          <a:lstStyle/>
          <a:p>
            <a:pPr marL="127000" indent="0">
              <a:buNone/>
            </a:pPr>
            <a:r>
              <a:rPr lang="en-US" b="1"/>
              <a:t>Comorbidity Weighting</a:t>
            </a:r>
          </a:p>
          <a:p>
            <a:pPr marL="127000" indent="0">
              <a:buNone/>
            </a:pPr>
            <a:endParaRPr lang="en-US" b="1"/>
          </a:p>
          <a:p>
            <a:pPr marL="0" lvl="0" indent="0" rtl="0">
              <a:spcBef>
                <a:spcPts val="600"/>
              </a:spcBef>
              <a:spcAft>
                <a:spcPts val="0"/>
              </a:spcAft>
              <a:buNone/>
            </a:pPr>
            <a:endParaRPr/>
          </a:p>
        </p:txBody>
      </p:sp>
      <p:pic>
        <p:nvPicPr>
          <p:cNvPr id="2" name="Picture 1">
            <a:extLst>
              <a:ext uri="{FF2B5EF4-FFF2-40B4-BE49-F238E27FC236}">
                <a16:creationId xmlns:a16="http://schemas.microsoft.com/office/drawing/2014/main" id="{41D7409B-F561-4852-A579-73AB2E385D50}"/>
              </a:ext>
            </a:extLst>
          </p:cNvPr>
          <p:cNvPicPr>
            <a:picLocks noChangeAspect="1"/>
          </p:cNvPicPr>
          <p:nvPr/>
        </p:nvPicPr>
        <p:blipFill>
          <a:blip r:embed="rId3"/>
          <a:stretch>
            <a:fillRect/>
          </a:stretch>
        </p:blipFill>
        <p:spPr>
          <a:xfrm>
            <a:off x="1023937" y="1736951"/>
            <a:ext cx="5318806" cy="3191284"/>
          </a:xfrm>
          <a:prstGeom prst="rect">
            <a:avLst/>
          </a:prstGeom>
        </p:spPr>
      </p:pic>
      <p:sp>
        <p:nvSpPr>
          <p:cNvPr id="5" name="Shape 99">
            <a:extLst>
              <a:ext uri="{FF2B5EF4-FFF2-40B4-BE49-F238E27FC236}">
                <a16:creationId xmlns:a16="http://schemas.microsoft.com/office/drawing/2014/main" id="{2CEA7408-2436-4D38-8B60-EE675C09C042}"/>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Appendix-A</a:t>
            </a:r>
          </a:p>
        </p:txBody>
      </p:sp>
    </p:spTree>
    <p:extLst>
      <p:ext uri="{BB962C8B-B14F-4D97-AF65-F5344CB8AC3E}">
        <p14:creationId xmlns:p14="http://schemas.microsoft.com/office/powerpoint/2010/main" val="341271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50" y="1608598"/>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i="1">
                <a:solidFill>
                  <a:srgbClr val="FF9800"/>
                </a:solidFill>
              </a:rPr>
              <a:t>READMISSION ANALYZER</a:t>
            </a:r>
            <a:r>
              <a:rPr lang="en-US">
                <a:solidFill>
                  <a:srgbClr val="FF9800"/>
                </a:solidFill>
              </a:rPr>
              <a:t> AGENDA</a:t>
            </a:r>
            <a:endParaRPr>
              <a:solidFill>
                <a:srgbClr val="FF9800"/>
              </a:solidFill>
            </a:endParaRPr>
          </a:p>
        </p:txBody>
      </p:sp>
      <p:sp>
        <p:nvSpPr>
          <p:cNvPr id="110" name="Shape 110"/>
          <p:cNvSpPr txBox="1">
            <a:spLocks noGrp="1"/>
          </p:cNvSpPr>
          <p:nvPr>
            <p:ph type="body" idx="1"/>
          </p:nvPr>
        </p:nvSpPr>
        <p:spPr>
          <a:xfrm>
            <a:off x="838250" y="1978878"/>
            <a:ext cx="5324100" cy="2255700"/>
          </a:xfrm>
          <a:prstGeom prst="rect">
            <a:avLst/>
          </a:prstGeom>
        </p:spPr>
        <p:txBody>
          <a:bodyPr spcFirstLastPara="1" wrap="square" lIns="91425" tIns="91425" rIns="91425" bIns="91425" anchor="t" anchorCtr="0">
            <a:noAutofit/>
          </a:bodyPr>
          <a:lstStyle/>
          <a:p>
            <a:pPr marL="457200" lvl="0" indent="-330200" rtl="0">
              <a:lnSpc>
                <a:spcPct val="200000"/>
              </a:lnSpc>
              <a:spcBef>
                <a:spcPts val="600"/>
              </a:spcBef>
              <a:spcAft>
                <a:spcPts val="0"/>
              </a:spcAft>
              <a:buSzPts val="1600"/>
              <a:buChar char="▸"/>
            </a:pPr>
            <a:r>
              <a:rPr lang="en-US" dirty="0">
                <a:solidFill>
                  <a:srgbClr val="666666"/>
                </a:solidFill>
              </a:rPr>
              <a:t>The Hospital Readmissions problem</a:t>
            </a:r>
          </a:p>
          <a:p>
            <a:pPr marL="457200" lvl="0" indent="-330200" rtl="0">
              <a:lnSpc>
                <a:spcPct val="200000"/>
              </a:lnSpc>
              <a:spcBef>
                <a:spcPts val="0"/>
              </a:spcBef>
              <a:spcAft>
                <a:spcPts val="0"/>
              </a:spcAft>
              <a:buSzPts val="1600"/>
              <a:buChar char="▸"/>
            </a:pPr>
            <a:r>
              <a:rPr lang="en-US" dirty="0">
                <a:solidFill>
                  <a:srgbClr val="666666"/>
                </a:solidFill>
              </a:rPr>
              <a:t>The Difficulty of Patient Risk stratification</a:t>
            </a:r>
            <a:endParaRPr dirty="0">
              <a:solidFill>
                <a:srgbClr val="666666"/>
              </a:solidFill>
            </a:endParaRPr>
          </a:p>
          <a:p>
            <a:pPr marL="457200" lvl="0" indent="-330200" rtl="0">
              <a:lnSpc>
                <a:spcPct val="200000"/>
              </a:lnSpc>
              <a:spcBef>
                <a:spcPts val="0"/>
              </a:spcBef>
              <a:spcAft>
                <a:spcPts val="0"/>
              </a:spcAft>
              <a:buSzPts val="1600"/>
              <a:buChar char="▸"/>
            </a:pPr>
            <a:r>
              <a:rPr lang="en-US" dirty="0">
                <a:solidFill>
                  <a:srgbClr val="666666"/>
                </a:solidFill>
              </a:rPr>
              <a:t>Predicting Readmissions</a:t>
            </a:r>
          </a:p>
          <a:p>
            <a:pPr marL="457200" lvl="0" indent="-330200" rtl="0">
              <a:lnSpc>
                <a:spcPct val="200000"/>
              </a:lnSpc>
              <a:spcBef>
                <a:spcPts val="0"/>
              </a:spcBef>
              <a:spcAft>
                <a:spcPts val="0"/>
              </a:spcAft>
              <a:buSzPts val="1600"/>
              <a:buChar char="▸"/>
            </a:pPr>
            <a:r>
              <a:rPr lang="en-US" i="1" dirty="0" err="1">
                <a:solidFill>
                  <a:srgbClr val="666666"/>
                </a:solidFill>
              </a:rPr>
              <a:t>ReadmissionAnalyzer</a:t>
            </a:r>
            <a:r>
              <a:rPr lang="en-US" dirty="0">
                <a:solidFill>
                  <a:srgbClr val="666666"/>
                </a:solidFill>
              </a:rPr>
              <a:t> Platform</a:t>
            </a:r>
          </a:p>
          <a:p>
            <a:pPr lvl="1">
              <a:buChar char="▸"/>
            </a:pPr>
            <a:endParaRPr dirty="0">
              <a:solidFill>
                <a:srgbClr val="666666"/>
              </a:solidFill>
            </a:endParaRPr>
          </a:p>
          <a:p>
            <a:pPr marL="0" lvl="0" indent="0" rtl="0">
              <a:spcBef>
                <a:spcPts val="600"/>
              </a:spcBef>
              <a:spcAft>
                <a:spcPts val="0"/>
              </a:spcAft>
              <a:buNone/>
            </a:pPr>
            <a:endParaRPr dirty="0">
              <a:solidFill>
                <a:srgbClr val="666666"/>
              </a:solidFill>
            </a:endParaRPr>
          </a:p>
        </p:txBody>
      </p:sp>
      <p:grpSp>
        <p:nvGrpSpPr>
          <p:cNvPr id="111" name="Shape 111"/>
          <p:cNvGrpSpPr/>
          <p:nvPr/>
        </p:nvGrpSpPr>
        <p:grpSpPr>
          <a:xfrm>
            <a:off x="954632" y="1108058"/>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94768" y="463444"/>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A - LACE INDEX</a:t>
            </a:r>
            <a:endParaRPr sz="2400">
              <a:solidFill>
                <a:srgbClr val="8BC34A"/>
              </a:solidFill>
            </a:endParaRPr>
          </a:p>
        </p:txBody>
      </p:sp>
      <p:pic>
        <p:nvPicPr>
          <p:cNvPr id="4" name="Picture 3">
            <a:extLst>
              <a:ext uri="{FF2B5EF4-FFF2-40B4-BE49-F238E27FC236}">
                <a16:creationId xmlns:a16="http://schemas.microsoft.com/office/drawing/2014/main" id="{97FE167E-FFA3-4828-BA31-CE1605F282B9}"/>
              </a:ext>
            </a:extLst>
          </p:cNvPr>
          <p:cNvPicPr>
            <a:picLocks noChangeAspect="1"/>
          </p:cNvPicPr>
          <p:nvPr/>
        </p:nvPicPr>
        <p:blipFill>
          <a:blip r:embed="rId3"/>
          <a:stretch>
            <a:fillRect/>
          </a:stretch>
        </p:blipFill>
        <p:spPr>
          <a:xfrm>
            <a:off x="420914" y="949144"/>
            <a:ext cx="6662057" cy="4112747"/>
          </a:xfrm>
          <a:prstGeom prst="rect">
            <a:avLst/>
          </a:prstGeom>
        </p:spPr>
      </p:pic>
      <p:sp>
        <p:nvSpPr>
          <p:cNvPr id="5" name="TextBox 4">
            <a:extLst>
              <a:ext uri="{FF2B5EF4-FFF2-40B4-BE49-F238E27FC236}">
                <a16:creationId xmlns:a16="http://schemas.microsoft.com/office/drawing/2014/main" id="{46FAA605-8531-4F89-A71F-65CF561D0441}"/>
              </a:ext>
            </a:extLst>
          </p:cNvPr>
          <p:cNvSpPr txBox="1"/>
          <p:nvPr/>
        </p:nvSpPr>
        <p:spPr>
          <a:xfrm>
            <a:off x="551543" y="4354286"/>
            <a:ext cx="3033486" cy="523220"/>
          </a:xfrm>
          <a:prstGeom prst="rect">
            <a:avLst/>
          </a:prstGeom>
          <a:noFill/>
        </p:spPr>
        <p:txBody>
          <a:bodyPr wrap="square" rtlCol="0">
            <a:spAutoFit/>
          </a:bodyPr>
          <a:lstStyle/>
          <a:p>
            <a:r>
              <a:rPr lang="en-US" b="1">
                <a:solidFill>
                  <a:srgbClr val="F44336"/>
                </a:solidFill>
                <a:latin typeface="Karla" panose="020B0604020202020204" charset="0"/>
                <a:ea typeface="Karla" panose="020B0604020202020204" charset="0"/>
              </a:rPr>
              <a:t>LACE Score &gt; 10 </a:t>
            </a:r>
            <a:r>
              <a:rPr lang="en-US" b="1">
                <a:solidFill>
                  <a:schemeClr val="tx1"/>
                </a:solidFill>
                <a:latin typeface="Karla" panose="020B0604020202020204" charset="0"/>
                <a:ea typeface="Karla" panose="020B0604020202020204" charset="0"/>
                <a:sym typeface="Wingdings" panose="05000000000000000000" pitchFamily="2" charset="2"/>
              </a:rPr>
              <a:t> </a:t>
            </a:r>
            <a:r>
              <a:rPr lang="en-US" b="1">
                <a:solidFill>
                  <a:srgbClr val="F44336"/>
                </a:solidFill>
                <a:latin typeface="Karla" panose="020B0604020202020204" charset="0"/>
                <a:ea typeface="Karla" panose="020B0604020202020204" charset="0"/>
              </a:rPr>
              <a:t>High Risk 		               Readmission</a:t>
            </a:r>
          </a:p>
        </p:txBody>
      </p:sp>
      <p:sp>
        <p:nvSpPr>
          <p:cNvPr id="8" name="Shape 99">
            <a:extLst>
              <a:ext uri="{FF2B5EF4-FFF2-40B4-BE49-F238E27FC236}">
                <a16:creationId xmlns:a16="http://schemas.microsoft.com/office/drawing/2014/main" id="{53F796B7-ED08-4E15-8230-5BC8D88C7F70}"/>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Appendix-A</a:t>
            </a:r>
          </a:p>
        </p:txBody>
      </p:sp>
    </p:spTree>
    <p:extLst>
      <p:ext uri="{BB962C8B-B14F-4D97-AF65-F5344CB8AC3E}">
        <p14:creationId xmlns:p14="http://schemas.microsoft.com/office/powerpoint/2010/main" val="322077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335509"/>
            <a:ext cx="5324100" cy="7707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B – DIABETES DATA SET (PUBLIC)</a:t>
            </a:r>
            <a:endParaRPr sz="2400">
              <a:solidFill>
                <a:srgbClr val="8BC34A"/>
              </a:solidFill>
            </a:endParaRPr>
          </a:p>
        </p:txBody>
      </p:sp>
      <p:sp>
        <p:nvSpPr>
          <p:cNvPr id="110" name="Shape 110"/>
          <p:cNvSpPr txBox="1">
            <a:spLocks noGrp="1"/>
          </p:cNvSpPr>
          <p:nvPr>
            <p:ph type="body" idx="1"/>
          </p:nvPr>
        </p:nvSpPr>
        <p:spPr>
          <a:xfrm>
            <a:off x="875340" y="1055007"/>
            <a:ext cx="5324100" cy="3792764"/>
          </a:xfrm>
          <a:prstGeom prst="rect">
            <a:avLst/>
          </a:prstGeom>
        </p:spPr>
        <p:txBody>
          <a:bodyPr spcFirstLastPara="1" wrap="square" lIns="91425" tIns="91425" rIns="91425" bIns="91425" anchor="t" anchorCtr="0">
            <a:noAutofit/>
          </a:bodyPr>
          <a:lstStyle/>
          <a:p>
            <a:pPr marL="127000" indent="0">
              <a:buNone/>
            </a:pPr>
            <a:r>
              <a:rPr lang="en-US" b="1"/>
              <a:t>UCI Diabetes Data Set</a:t>
            </a:r>
          </a:p>
          <a:p>
            <a:pPr lvl="0"/>
            <a:r>
              <a:rPr lang="en-US" sz="1400"/>
              <a:t>Maintained by University of California, Irvine (UCI)</a:t>
            </a:r>
          </a:p>
          <a:p>
            <a:pPr lvl="0"/>
            <a:r>
              <a:rPr lang="en-US" sz="1400"/>
              <a:t>consists of 101,766 rows and represents 10 years of clinical care records from 130 US hospitals and integrated delivery networks.</a:t>
            </a:r>
          </a:p>
          <a:p>
            <a:pPr lvl="0"/>
            <a:r>
              <a:rPr lang="en-US" sz="1400"/>
              <a:t>includes over 50 features (attributes) representing patient and hospital</a:t>
            </a:r>
          </a:p>
          <a:p>
            <a:pPr marL="127000" indent="0">
              <a:buNone/>
            </a:pPr>
            <a:r>
              <a:rPr lang="en-US" b="1"/>
              <a:t>Encounter Selection Criteria</a:t>
            </a:r>
          </a:p>
          <a:p>
            <a:r>
              <a:rPr lang="en-US" sz="1400"/>
              <a:t>An Inpatient encounter (Hospital Admission)</a:t>
            </a:r>
          </a:p>
          <a:p>
            <a:r>
              <a:rPr lang="en-US" sz="1400"/>
              <a:t>An Diabetic encounter, diabetes was entered to the system as a diagnosis</a:t>
            </a:r>
          </a:p>
          <a:p>
            <a:r>
              <a:rPr lang="en-US" sz="1400"/>
              <a:t>The length of stay was at least 1 day and at most 14 days</a:t>
            </a:r>
          </a:p>
          <a:p>
            <a:r>
              <a:rPr lang="en-US" sz="1400"/>
              <a:t>Medications were administered during the encounter.</a:t>
            </a:r>
          </a:p>
          <a:p>
            <a:endParaRPr lang="en-US" sz="1400"/>
          </a:p>
        </p:txBody>
      </p:sp>
      <p:sp>
        <p:nvSpPr>
          <p:cNvPr id="4" name="Shape 99">
            <a:extLst>
              <a:ext uri="{FF2B5EF4-FFF2-40B4-BE49-F238E27FC236}">
                <a16:creationId xmlns:a16="http://schemas.microsoft.com/office/drawing/2014/main" id="{0A0407F9-56D8-409A-A6DB-3D31EC42762A}"/>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Appendix-B</a:t>
            </a:r>
          </a:p>
        </p:txBody>
      </p:sp>
    </p:spTree>
    <p:extLst>
      <p:ext uri="{BB962C8B-B14F-4D97-AF65-F5344CB8AC3E}">
        <p14:creationId xmlns:p14="http://schemas.microsoft.com/office/powerpoint/2010/main" val="1686362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725714" y="347633"/>
            <a:ext cx="5324100" cy="7930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D – TECHNICAL ARCHITECTURE (PROPOSED)</a:t>
            </a:r>
            <a:endParaRPr sz="2400">
              <a:solidFill>
                <a:srgbClr val="8BC34A"/>
              </a:solidFill>
            </a:endParaRPr>
          </a:p>
        </p:txBody>
      </p:sp>
      <p:sp>
        <p:nvSpPr>
          <p:cNvPr id="4" name="Shape 99">
            <a:extLst>
              <a:ext uri="{FF2B5EF4-FFF2-40B4-BE49-F238E27FC236}">
                <a16:creationId xmlns:a16="http://schemas.microsoft.com/office/drawing/2014/main" id="{0A0407F9-56D8-409A-A6DB-3D31EC42762A}"/>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Appendix-D</a:t>
            </a:r>
          </a:p>
        </p:txBody>
      </p:sp>
      <p:pic>
        <p:nvPicPr>
          <p:cNvPr id="8" name="Picture 7">
            <a:extLst>
              <a:ext uri="{FF2B5EF4-FFF2-40B4-BE49-F238E27FC236}">
                <a16:creationId xmlns:a16="http://schemas.microsoft.com/office/drawing/2014/main" id="{2BE16B34-DA6E-4485-A4C2-DF0C4EF024BF}"/>
              </a:ext>
            </a:extLst>
          </p:cNvPr>
          <p:cNvPicPr/>
          <p:nvPr/>
        </p:nvPicPr>
        <p:blipFill>
          <a:blip r:embed="rId3"/>
          <a:stretch>
            <a:fillRect/>
          </a:stretch>
        </p:blipFill>
        <p:spPr>
          <a:xfrm>
            <a:off x="725714" y="1277256"/>
            <a:ext cx="6928122" cy="3515179"/>
          </a:xfrm>
          <a:prstGeom prst="rect">
            <a:avLst/>
          </a:prstGeom>
        </p:spPr>
      </p:pic>
    </p:spTree>
    <p:extLst>
      <p:ext uri="{BB962C8B-B14F-4D97-AF65-F5344CB8AC3E}">
        <p14:creationId xmlns:p14="http://schemas.microsoft.com/office/powerpoint/2010/main" val="164756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86492" y="552631"/>
            <a:ext cx="5324100" cy="7930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8BC34A"/>
                </a:solidFill>
              </a:rPr>
              <a:t>APPENDIX D – TECHNICAL ARCHITECTURE (DEMO)</a:t>
            </a:r>
            <a:endParaRPr sz="2400">
              <a:solidFill>
                <a:srgbClr val="8BC34A"/>
              </a:solidFill>
            </a:endParaRPr>
          </a:p>
        </p:txBody>
      </p:sp>
      <p:sp>
        <p:nvSpPr>
          <p:cNvPr id="4" name="Shape 99">
            <a:extLst>
              <a:ext uri="{FF2B5EF4-FFF2-40B4-BE49-F238E27FC236}">
                <a16:creationId xmlns:a16="http://schemas.microsoft.com/office/drawing/2014/main" id="{0A0407F9-56D8-409A-A6DB-3D31EC42762A}"/>
              </a:ext>
            </a:extLst>
          </p:cNvPr>
          <p:cNvSpPr txBox="1">
            <a:spLocks/>
          </p:cNvSpPr>
          <p:nvPr/>
        </p:nvSpPr>
        <p:spPr>
          <a:xfrm>
            <a:off x="7184571" y="335509"/>
            <a:ext cx="1823950" cy="6136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2400">
                <a:solidFill>
                  <a:schemeClr val="bg1"/>
                </a:solidFill>
              </a:rPr>
              <a:t>Appendix-C</a:t>
            </a:r>
          </a:p>
        </p:txBody>
      </p:sp>
      <p:pic>
        <p:nvPicPr>
          <p:cNvPr id="6" name="Picture 5">
            <a:extLst>
              <a:ext uri="{FF2B5EF4-FFF2-40B4-BE49-F238E27FC236}">
                <a16:creationId xmlns:a16="http://schemas.microsoft.com/office/drawing/2014/main" id="{F0F7F91E-4613-4AE5-9F82-614B04E60088}"/>
              </a:ext>
            </a:extLst>
          </p:cNvPr>
          <p:cNvPicPr>
            <a:picLocks noChangeAspect="1"/>
          </p:cNvPicPr>
          <p:nvPr/>
        </p:nvPicPr>
        <p:blipFill>
          <a:blip r:embed="rId3"/>
          <a:stretch>
            <a:fillRect/>
          </a:stretch>
        </p:blipFill>
        <p:spPr>
          <a:xfrm>
            <a:off x="225543" y="1397903"/>
            <a:ext cx="7423486" cy="2831961"/>
          </a:xfrm>
          <a:prstGeom prst="rect">
            <a:avLst/>
          </a:prstGeom>
        </p:spPr>
      </p:pic>
    </p:spTree>
    <p:extLst>
      <p:ext uri="{BB962C8B-B14F-4D97-AF65-F5344CB8AC3E}">
        <p14:creationId xmlns:p14="http://schemas.microsoft.com/office/powerpoint/2010/main" val="9284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685800" y="1964350"/>
            <a:ext cx="4531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a:solidFill>
                  <a:srgbClr val="FF5722"/>
                </a:solidFill>
              </a:rPr>
              <a:t>THANKS!</a:t>
            </a:r>
            <a:endParaRPr sz="1800">
              <a:solidFill>
                <a:srgbClr val="FF5722"/>
              </a:solidFill>
            </a:endParaRPr>
          </a:p>
        </p:txBody>
      </p:sp>
      <p:sp>
        <p:nvSpPr>
          <p:cNvPr id="391" name="Shape 391"/>
          <p:cNvSpPr txBox="1">
            <a:spLocks noGrp="1"/>
          </p:cNvSpPr>
          <p:nvPr>
            <p:ph type="subTitle" idx="4294967295"/>
          </p:nvPr>
        </p:nvSpPr>
        <p:spPr>
          <a:xfrm>
            <a:off x="685800" y="3163925"/>
            <a:ext cx="45315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a:t>Any questions?</a:t>
            </a:r>
            <a:endParaRPr sz="3600"/>
          </a:p>
        </p:txBody>
      </p:sp>
      <p:grpSp>
        <p:nvGrpSpPr>
          <p:cNvPr id="393" name="Shape 393"/>
          <p:cNvGrpSpPr/>
          <p:nvPr/>
        </p:nvGrpSpPr>
        <p:grpSpPr>
          <a:xfrm>
            <a:off x="792663" y="2113065"/>
            <a:ext cx="432176" cy="432176"/>
            <a:chOff x="1278900" y="2333250"/>
            <a:chExt cx="381175" cy="381175"/>
          </a:xfrm>
        </p:grpSpPr>
        <p:sp>
          <p:nvSpPr>
            <p:cNvPr id="394" name="Shape 394"/>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US" dirty="0"/>
              <a:t>It’s a beautiful day to talk </a:t>
            </a:r>
            <a:r>
              <a:rPr lang="en-US" dirty="0">
                <a:solidFill>
                  <a:srgbClr val="FF9800"/>
                </a:solidFill>
              </a:rPr>
              <a:t>Population Health</a:t>
            </a:r>
            <a:r>
              <a:rPr lang="en-US" sz="1000" dirty="0">
                <a:solidFill>
                  <a:srgbClr val="FF9800"/>
                </a:solidFill>
              </a:rPr>
              <a:t>[1]</a:t>
            </a:r>
            <a:r>
              <a:rPr lang="en" dirty="0"/>
              <a:t> </a:t>
            </a:r>
          </a:p>
          <a:p>
            <a:pPr marL="0" lvl="0" indent="0" algn="ctr">
              <a:spcBef>
                <a:spcPts val="600"/>
              </a:spcBef>
              <a:spcAft>
                <a:spcPts val="0"/>
              </a:spcAft>
              <a:buNone/>
            </a:pPr>
            <a:r>
              <a:rPr lang="en" dirty="0"/>
              <a:t>– </a:t>
            </a:r>
            <a:r>
              <a:rPr lang="en-US" dirty="0"/>
              <a:t>Dr. David Levin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a:solidFill>
                  <a:srgbClr val="E91E63"/>
                </a:solidFill>
              </a:rPr>
              <a:t>1.</a:t>
            </a:r>
          </a:p>
          <a:p>
            <a:pPr marL="0" lvl="0" indent="0" rtl="0">
              <a:spcBef>
                <a:spcPts val="0"/>
              </a:spcBef>
              <a:spcAft>
                <a:spcPts val="0"/>
              </a:spcAft>
              <a:buNone/>
            </a:pPr>
            <a:r>
              <a:rPr lang="en-US"/>
              <a:t>Avoidable Hospital Readmissions</a:t>
            </a:r>
          </a:p>
        </p:txBody>
      </p:sp>
      <p:sp>
        <p:nvSpPr>
          <p:cNvPr id="99" name="Shape 99"/>
          <p:cNvSpPr txBox="1">
            <a:spLocks noGrp="1"/>
          </p:cNvSpPr>
          <p:nvPr>
            <p:ph type="subTitle" idx="1"/>
          </p:nvPr>
        </p:nvSpPr>
        <p:spPr>
          <a:xfrm>
            <a:off x="6724950" y="2720898"/>
            <a:ext cx="1906200" cy="18051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Definitions</a:t>
            </a:r>
          </a:p>
          <a:p>
            <a:pPr marL="342900" lvl="0" indent="-342900" algn="l" rtl="0">
              <a:spcBef>
                <a:spcPts val="0"/>
              </a:spcBef>
              <a:spcAft>
                <a:spcPts val="0"/>
              </a:spcAft>
              <a:buAutoNum type="arabicPeriod"/>
            </a:pPr>
            <a:r>
              <a:rPr lang="en-US" sz="1600"/>
              <a:t>Readmission</a:t>
            </a:r>
          </a:p>
          <a:p>
            <a:pPr marL="342900" lvl="0" indent="-342900" algn="l" rtl="0">
              <a:spcBef>
                <a:spcPts val="0"/>
              </a:spcBef>
              <a:spcAft>
                <a:spcPts val="0"/>
              </a:spcAft>
              <a:buAutoNum type="arabicPeriod"/>
            </a:pPr>
            <a:r>
              <a:rPr lang="en-US" sz="1600"/>
              <a:t>Time Interval</a:t>
            </a:r>
          </a:p>
          <a:p>
            <a:pPr marL="342900" lvl="0" indent="-342900" algn="l" rtl="0">
              <a:spcBef>
                <a:spcPts val="0"/>
              </a:spcBef>
              <a:spcAft>
                <a:spcPts val="0"/>
              </a:spcAft>
              <a:buAutoNum type="arabicPeriod"/>
            </a:pPr>
            <a:r>
              <a:rPr lang="en-US" sz="1600"/>
              <a:t>Avoidable Readmission</a:t>
            </a:r>
          </a:p>
          <a:p>
            <a:pPr marL="342900" lvl="0" indent="-342900" algn="l" rtl="0">
              <a:spcBef>
                <a:spcPts val="0"/>
              </a:spcBef>
              <a:spcAft>
                <a:spcPts val="0"/>
              </a:spcAft>
              <a:buAutoNum type="arabicPeriod"/>
            </a:pPr>
            <a:r>
              <a:rPr lang="en-US" sz="1600"/>
              <a:t>Comorbidity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841000" y="2801318"/>
            <a:ext cx="2671800" cy="232766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rgbClr val="00B050"/>
                </a:solidFill>
              </a:rPr>
              <a:t>Avoidable</a:t>
            </a:r>
          </a:p>
          <a:p>
            <a:pPr marL="0" indent="0">
              <a:buNone/>
            </a:pPr>
            <a:r>
              <a:rPr lang="en" dirty="0">
                <a:solidFill>
                  <a:srgbClr val="00B050"/>
                </a:solidFill>
              </a:rPr>
              <a:t>Is 1 </a:t>
            </a:r>
            <a:r>
              <a:rPr lang="en-US" dirty="0">
                <a:solidFill>
                  <a:srgbClr val="00B050"/>
                </a:solidFill>
              </a:rPr>
              <a:t>in 4, 25% of  hospitalizations in the U.S. are deemed avoidable with efforts made during the initial admission </a:t>
            </a:r>
            <a:r>
              <a:rPr lang="en-US" sz="1050" dirty="0">
                <a:solidFill>
                  <a:srgbClr val="00B050"/>
                </a:solidFill>
              </a:rPr>
              <a:t>[2]</a:t>
            </a:r>
            <a:endParaRPr>
              <a:solidFill>
                <a:srgbClr val="00B050"/>
              </a:solidFill>
            </a:endParaRPr>
          </a:p>
        </p:txBody>
      </p:sp>
      <p:sp>
        <p:nvSpPr>
          <p:cNvPr id="138" name="Shape 138"/>
          <p:cNvSpPr txBox="1">
            <a:spLocks noGrp="1"/>
          </p:cNvSpPr>
          <p:nvPr>
            <p:ph type="title"/>
          </p:nvPr>
        </p:nvSpPr>
        <p:spPr>
          <a:xfrm>
            <a:off x="841000" y="1293541"/>
            <a:ext cx="4801500" cy="867403"/>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E91E63"/>
                </a:solidFill>
              </a:rPr>
              <a:t>AVOIDABLE READMISSIONS</a:t>
            </a:r>
            <a:r>
              <a:rPr lang="en" sz="2400"/>
              <a:t> </a:t>
            </a:r>
            <a:r>
              <a:rPr lang="en-US" sz="2400"/>
              <a:t>PROBLEM</a:t>
            </a:r>
            <a:endParaRPr sz="2400"/>
          </a:p>
        </p:txBody>
      </p:sp>
      <p:sp>
        <p:nvSpPr>
          <p:cNvPr id="139" name="Shape 139"/>
          <p:cNvSpPr txBox="1">
            <a:spLocks noGrp="1"/>
          </p:cNvSpPr>
          <p:nvPr>
            <p:ph type="body" idx="2"/>
          </p:nvPr>
        </p:nvSpPr>
        <p:spPr>
          <a:xfrm>
            <a:off x="3673842" y="2801318"/>
            <a:ext cx="2671800" cy="232766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solidFill>
                  <a:srgbClr val="FF0000"/>
                </a:solidFill>
              </a:rPr>
              <a:t>Readmissions</a:t>
            </a:r>
          </a:p>
          <a:p>
            <a:pPr marL="0" lvl="0" indent="0">
              <a:buNone/>
            </a:pPr>
            <a:r>
              <a:rPr lang="en-US" dirty="0">
                <a:solidFill>
                  <a:srgbClr val="FF0000"/>
                </a:solidFill>
              </a:rPr>
              <a:t>Preventable hospital readmissions cost the U.S. health care system an estimated $25 billion annually </a:t>
            </a:r>
            <a:r>
              <a:rPr lang="en-US" sz="1050" dirty="0">
                <a:solidFill>
                  <a:srgbClr val="FF0000"/>
                </a:solidFill>
              </a:rPr>
              <a:t>[3]</a:t>
            </a:r>
            <a:endParaRPr dirty="0">
              <a:solidFill>
                <a:srgbClr val="FF0000"/>
              </a:solidFill>
            </a:endParaRPr>
          </a:p>
        </p:txBody>
      </p:sp>
      <p:sp>
        <p:nvSpPr>
          <p:cNvPr id="140" name="Shape 140"/>
          <p:cNvSpPr/>
          <p:nvPr/>
        </p:nvSpPr>
        <p:spPr>
          <a:xfrm>
            <a:off x="227683" y="1506338"/>
            <a:ext cx="485675" cy="441808"/>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Shape 137">
            <a:extLst>
              <a:ext uri="{FF2B5EF4-FFF2-40B4-BE49-F238E27FC236}">
                <a16:creationId xmlns:a16="http://schemas.microsoft.com/office/drawing/2014/main" id="{F41C36DE-ABAC-4481-B076-C51287563B34}"/>
              </a:ext>
            </a:extLst>
          </p:cNvPr>
          <p:cNvSpPr txBox="1">
            <a:spLocks/>
          </p:cNvSpPr>
          <p:nvPr/>
        </p:nvSpPr>
        <p:spPr>
          <a:xfrm>
            <a:off x="841000" y="2082925"/>
            <a:ext cx="5879113" cy="950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buFont typeface="Karla"/>
              <a:buNone/>
            </a:pPr>
            <a:r>
              <a:rPr lang="en-US" b="1"/>
              <a:t>Hospitalizations consume 31% of $2T in healthcare costs in the USA.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841000" y="1201969"/>
            <a:ext cx="4924180" cy="786731"/>
          </a:xfrm>
          <a:prstGeom prst="rect">
            <a:avLst/>
          </a:prstGeom>
        </p:spPr>
        <p:txBody>
          <a:bodyPr spcFirstLastPara="1" wrap="square" lIns="91425" tIns="91425" rIns="91425" bIns="91425" anchor="b" anchorCtr="0">
            <a:noAutofit/>
          </a:bodyPr>
          <a:lstStyle/>
          <a:p>
            <a:pPr lvl="0"/>
            <a:r>
              <a:rPr lang="en-US" sz="2400">
                <a:solidFill>
                  <a:srgbClr val="E91E63"/>
                </a:solidFill>
              </a:rPr>
              <a:t>AVOIDABLE READMISSIONS - </a:t>
            </a:r>
            <a:r>
              <a:rPr lang="en-US" sz="2400"/>
              <a:t>CONTRIBUTING FACTORS</a:t>
            </a:r>
            <a:endParaRPr sz="2400">
              <a:solidFill>
                <a:srgbClr val="E91E63"/>
              </a:solidFill>
            </a:endParaRPr>
          </a:p>
        </p:txBody>
      </p:sp>
      <p:sp>
        <p:nvSpPr>
          <p:cNvPr id="146" name="Shape 146"/>
          <p:cNvSpPr txBox="1">
            <a:spLocks noGrp="1"/>
          </p:cNvSpPr>
          <p:nvPr>
            <p:ph type="body" idx="1"/>
          </p:nvPr>
        </p:nvSpPr>
        <p:spPr>
          <a:xfrm>
            <a:off x="841000" y="2293418"/>
            <a:ext cx="1988700" cy="241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600" b="1" dirty="0">
                <a:solidFill>
                  <a:srgbClr val="7F7F7F"/>
                </a:solidFill>
              </a:rPr>
              <a:t>Index Stay</a:t>
            </a:r>
          </a:p>
          <a:p>
            <a:pPr marL="0" lvl="0" indent="0">
              <a:spcBef>
                <a:spcPts val="600"/>
              </a:spcBef>
              <a:spcAft>
                <a:spcPts val="0"/>
              </a:spcAft>
              <a:buNone/>
            </a:pPr>
            <a:r>
              <a:rPr lang="en-US" sz="1600" dirty="0">
                <a:solidFill>
                  <a:srgbClr val="7F7F7F"/>
                </a:solidFill>
              </a:rPr>
              <a:t>Sub-optimal management of the prevalent clinical condition and insufficient care-pathway prediction </a:t>
            </a:r>
            <a:r>
              <a:rPr lang="en-US" sz="1100" dirty="0">
                <a:solidFill>
                  <a:srgbClr val="7F7F7F"/>
                </a:solidFill>
              </a:rPr>
              <a:t>[4]</a:t>
            </a:r>
            <a:endParaRPr sz="1600" dirty="0">
              <a:solidFill>
                <a:srgbClr val="7F7F7F"/>
              </a:solidFill>
            </a:endParaRPr>
          </a:p>
        </p:txBody>
      </p:sp>
      <p:sp>
        <p:nvSpPr>
          <p:cNvPr id="147" name="Shape 147"/>
          <p:cNvSpPr txBox="1">
            <a:spLocks noGrp="1"/>
          </p:cNvSpPr>
          <p:nvPr>
            <p:ph type="body" idx="2"/>
          </p:nvPr>
        </p:nvSpPr>
        <p:spPr>
          <a:xfrm>
            <a:off x="2931575" y="2322071"/>
            <a:ext cx="1988700" cy="241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600" b="1" dirty="0">
                <a:solidFill>
                  <a:srgbClr val="7F7F7F"/>
                </a:solidFill>
              </a:rPr>
              <a:t>Discharge Process</a:t>
            </a:r>
          </a:p>
          <a:p>
            <a:pPr marL="0" lvl="0" indent="0">
              <a:spcBef>
                <a:spcPts val="600"/>
              </a:spcBef>
              <a:spcAft>
                <a:spcPts val="0"/>
              </a:spcAft>
              <a:buNone/>
            </a:pPr>
            <a:r>
              <a:rPr lang="en-US" sz="1600" dirty="0">
                <a:solidFill>
                  <a:srgbClr val="7F7F7F"/>
                </a:solidFill>
              </a:rPr>
              <a:t>Incomplete discharge planning, poor care transition and coordination and un-addressed psychological and social needs </a:t>
            </a:r>
            <a:r>
              <a:rPr lang="en-US" sz="1100" dirty="0">
                <a:solidFill>
                  <a:srgbClr val="7F7F7F"/>
                </a:solidFill>
              </a:rPr>
              <a:t>[4]</a:t>
            </a:r>
            <a:endParaRPr sz="1600">
              <a:solidFill>
                <a:srgbClr val="7F7F7F"/>
              </a:solidFill>
            </a:endParaRPr>
          </a:p>
        </p:txBody>
      </p:sp>
      <p:sp>
        <p:nvSpPr>
          <p:cNvPr id="148" name="Shape 148"/>
          <p:cNvSpPr txBox="1">
            <a:spLocks noGrp="1"/>
          </p:cNvSpPr>
          <p:nvPr>
            <p:ph type="body" idx="3"/>
          </p:nvPr>
        </p:nvSpPr>
        <p:spPr>
          <a:xfrm>
            <a:off x="5022150" y="2322071"/>
            <a:ext cx="1988700" cy="2410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600" b="1" dirty="0">
                <a:solidFill>
                  <a:srgbClr val="7F7F7F"/>
                </a:solidFill>
              </a:rPr>
              <a:t>Follow-up Care</a:t>
            </a:r>
          </a:p>
          <a:p>
            <a:pPr marL="0" lvl="0" indent="0" rtl="0">
              <a:spcBef>
                <a:spcPts val="600"/>
              </a:spcBef>
              <a:spcAft>
                <a:spcPts val="0"/>
              </a:spcAft>
              <a:buNone/>
            </a:pPr>
            <a:r>
              <a:rPr lang="en-US" sz="1600" dirty="0">
                <a:solidFill>
                  <a:srgbClr val="7F7F7F"/>
                </a:solidFill>
              </a:rPr>
              <a:t>Failure to adjust the care management plan to better meet patient needs. </a:t>
            </a:r>
            <a:r>
              <a:rPr lang="en-US" sz="1050" dirty="0">
                <a:solidFill>
                  <a:srgbClr val="7F7F7F"/>
                </a:solidFill>
              </a:rPr>
              <a:t>[4]</a:t>
            </a:r>
            <a:endParaRPr dirty="0">
              <a:solidFill>
                <a:srgbClr val="7F7F7F"/>
              </a:solidFill>
            </a:endParaRPr>
          </a:p>
          <a:p>
            <a:pPr marL="0" lvl="0" indent="0">
              <a:spcBef>
                <a:spcPts val="600"/>
              </a:spcBef>
              <a:spcAft>
                <a:spcPts val="0"/>
              </a:spcAft>
              <a:buNone/>
            </a:pPr>
            <a:endParaRPr dirty="0">
              <a:solidFill>
                <a:srgbClr val="7F7F7F"/>
              </a:solidFill>
            </a:endParaRPr>
          </a:p>
        </p:txBody>
      </p:sp>
      <p:grpSp>
        <p:nvGrpSpPr>
          <p:cNvPr id="149" name="Shape 149"/>
          <p:cNvGrpSpPr/>
          <p:nvPr/>
        </p:nvGrpSpPr>
        <p:grpSpPr>
          <a:xfrm>
            <a:off x="216253" y="1373714"/>
            <a:ext cx="443239" cy="443239"/>
            <a:chOff x="5941025" y="3634400"/>
            <a:chExt cx="467650" cy="467650"/>
          </a:xfrm>
        </p:grpSpPr>
        <p:sp>
          <p:nvSpPr>
            <p:cNvPr id="150" name="Shape 15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Shape 15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Shape 15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Shape 15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Shape 15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Shape 15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9434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1"/>
        <p:cNvGrpSpPr/>
        <p:nvPr/>
      </p:nvGrpSpPr>
      <p:grpSpPr>
        <a:xfrm>
          <a:off x="0" y="0"/>
          <a:ext cx="0" cy="0"/>
          <a:chOff x="0" y="0"/>
          <a:chExt cx="0" cy="0"/>
        </a:xfrm>
      </p:grpSpPr>
      <p:sp>
        <p:nvSpPr>
          <p:cNvPr id="122" name="Shape 122"/>
          <p:cNvSpPr txBox="1">
            <a:spLocks noGrp="1"/>
          </p:cNvSpPr>
          <p:nvPr>
            <p:ph type="ctrTitle"/>
          </p:nvPr>
        </p:nvSpPr>
        <p:spPr>
          <a:xfrm>
            <a:off x="648299" y="3404550"/>
            <a:ext cx="3996271" cy="1182000"/>
          </a:xfrm>
          <a:prstGeom prst="rect">
            <a:avLst/>
          </a:prstGeom>
        </p:spPr>
        <p:txBody>
          <a:bodyPr spcFirstLastPara="1" wrap="square" lIns="91425" tIns="91425" rIns="91425" bIns="91425" anchor="b" anchorCtr="0">
            <a:noAutofit/>
          </a:bodyPr>
          <a:lstStyle/>
          <a:p>
            <a:pPr lvl="0"/>
            <a:r>
              <a:rPr lang="en" sz="7200">
                <a:solidFill>
                  <a:srgbClr val="F44336"/>
                </a:solidFill>
              </a:rPr>
              <a:t>2.</a:t>
            </a:r>
            <a:br>
              <a:rPr lang="en" sz="7200">
                <a:solidFill>
                  <a:srgbClr val="E91E63"/>
                </a:solidFill>
              </a:rPr>
            </a:br>
            <a:r>
              <a:rPr lang="en-US" sz="3600"/>
              <a:t>PREDICTING READMISSIONS</a:t>
            </a:r>
            <a:endParaRPr sz="3600">
              <a:solidFill>
                <a:srgbClr val="F44336"/>
              </a:solidFill>
            </a:endParaRPr>
          </a:p>
        </p:txBody>
      </p:sp>
      <p:grpSp>
        <p:nvGrpSpPr>
          <p:cNvPr id="124" name="Shape 124"/>
          <p:cNvGrpSpPr/>
          <p:nvPr/>
        </p:nvGrpSpPr>
        <p:grpSpPr>
          <a:xfrm>
            <a:off x="503158" y="1008824"/>
            <a:ext cx="664653" cy="1053757"/>
            <a:chOff x="6718575" y="2318625"/>
            <a:chExt cx="256950" cy="407375"/>
          </a:xfrm>
        </p:grpSpPr>
        <p:sp>
          <p:nvSpPr>
            <p:cNvPr id="125" name="Shape 12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 name="Shape 99">
            <a:extLst>
              <a:ext uri="{FF2B5EF4-FFF2-40B4-BE49-F238E27FC236}">
                <a16:creationId xmlns:a16="http://schemas.microsoft.com/office/drawing/2014/main" id="{CF92803E-5D2E-4ED6-A68F-8BE8064D4888}"/>
              </a:ext>
            </a:extLst>
          </p:cNvPr>
          <p:cNvSpPr txBox="1">
            <a:spLocks/>
          </p:cNvSpPr>
          <p:nvPr/>
        </p:nvSpPr>
        <p:spPr>
          <a:xfrm>
            <a:off x="4644570" y="1570803"/>
            <a:ext cx="4354285" cy="13917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1pPr>
            <a:lvl2pPr marL="914400" marR="0" lvl="1"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2pPr>
            <a:lvl3pPr marL="1371600" marR="0" lvl="2"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3pPr>
            <a:lvl4pPr marL="1828800" marR="0" lvl="3"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4pPr>
            <a:lvl5pPr marL="2286000" marR="0" lvl="4"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5pPr>
            <a:lvl6pPr marL="2743200" marR="0" lvl="5"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6pPr>
            <a:lvl7pPr marL="3200400" marR="0" lvl="6"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7pPr>
            <a:lvl8pPr marL="3657600" marR="0" lvl="7"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8pPr>
            <a:lvl9pPr marL="4114800" marR="0" lvl="8" indent="-330200" algn="l" rtl="0">
              <a:lnSpc>
                <a:spcPct val="100000"/>
              </a:lnSpc>
              <a:spcBef>
                <a:spcPts val="0"/>
              </a:spcBef>
              <a:spcAft>
                <a:spcPts val="0"/>
              </a:spcAft>
              <a:buClr>
                <a:srgbClr val="999999"/>
              </a:buClr>
              <a:buSzPts val="1600"/>
              <a:buFont typeface="Karla"/>
              <a:buChar char="■"/>
              <a:defRPr sz="1600" b="0" i="0" u="none" strike="noStrike" cap="none">
                <a:solidFill>
                  <a:srgbClr val="999999"/>
                </a:solidFill>
                <a:latin typeface="Karla"/>
                <a:ea typeface="Karla"/>
                <a:cs typeface="Karla"/>
                <a:sym typeface="Karla"/>
              </a:defRPr>
            </a:lvl9pPr>
          </a:lstStyle>
          <a:p>
            <a:pPr marL="0" indent="0">
              <a:spcBef>
                <a:spcPts val="0"/>
              </a:spcBef>
              <a:buFont typeface="Karla"/>
              <a:buNone/>
            </a:pPr>
            <a:r>
              <a:rPr lang="en-US" sz="3600">
                <a:solidFill>
                  <a:schemeClr val="bg1"/>
                </a:solidFill>
              </a:rPr>
              <a:t>A $25B Opportunity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811789"/>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FF5722"/>
                </a:solidFill>
              </a:rPr>
              <a:t>PREDICTING </a:t>
            </a:r>
            <a:r>
              <a:rPr lang="en-US" sz="2400">
                <a:solidFill>
                  <a:srgbClr val="F44336"/>
                </a:solidFill>
              </a:rPr>
              <a:t>READMISSIONS</a:t>
            </a:r>
            <a:endParaRPr sz="2400">
              <a:solidFill>
                <a:srgbClr val="F44336"/>
              </a:solidFill>
            </a:endParaRPr>
          </a:p>
        </p:txBody>
      </p:sp>
      <p:sp>
        <p:nvSpPr>
          <p:cNvPr id="110" name="Shape 110"/>
          <p:cNvSpPr txBox="1">
            <a:spLocks noGrp="1"/>
          </p:cNvSpPr>
          <p:nvPr>
            <p:ph type="body" idx="1"/>
          </p:nvPr>
        </p:nvSpPr>
        <p:spPr>
          <a:xfrm>
            <a:off x="875340" y="1515216"/>
            <a:ext cx="5324100" cy="3081564"/>
          </a:xfrm>
          <a:prstGeom prst="rect">
            <a:avLst/>
          </a:prstGeom>
        </p:spPr>
        <p:txBody>
          <a:bodyPr spcFirstLastPara="1" wrap="square" lIns="91425" tIns="91425" rIns="91425" bIns="91425" anchor="t" anchorCtr="0">
            <a:noAutofit/>
          </a:bodyPr>
          <a:lstStyle/>
          <a:p>
            <a:pPr marL="127000" indent="0">
              <a:buNone/>
            </a:pPr>
            <a:r>
              <a:rPr lang="en-US" dirty="0">
                <a:solidFill>
                  <a:srgbClr val="7F7F7F"/>
                </a:solidFill>
              </a:rPr>
              <a:t>Question</a:t>
            </a:r>
          </a:p>
          <a:p>
            <a:pPr marL="127000" indent="0">
              <a:buNone/>
            </a:pPr>
            <a:r>
              <a:rPr lang="en-US" sz="1400" dirty="0">
                <a:solidFill>
                  <a:srgbClr val="7F7F7F"/>
                </a:solidFill>
              </a:rPr>
              <a:t>How can patients who are at high risk of being readmitted be identified so that further readmissions can be avoided by enhancing the discharge process?</a:t>
            </a:r>
          </a:p>
          <a:p>
            <a:pPr marL="127000" indent="0">
              <a:buNone/>
            </a:pPr>
            <a:endParaRPr lang="en-US" sz="1400" dirty="0">
              <a:solidFill>
                <a:srgbClr val="7F7F7F"/>
              </a:solidFill>
            </a:endParaRPr>
          </a:p>
          <a:p>
            <a:pPr marL="127000" lvl="0" indent="0">
              <a:buNone/>
            </a:pPr>
            <a:r>
              <a:rPr lang="en-US" dirty="0">
                <a:solidFill>
                  <a:srgbClr val="7F7F7F"/>
                </a:solidFill>
              </a:rPr>
              <a:t>Solution</a:t>
            </a:r>
          </a:p>
          <a:p>
            <a:pPr lvl="0"/>
            <a:r>
              <a:rPr lang="en-US" sz="1400" dirty="0">
                <a:solidFill>
                  <a:srgbClr val="7F7F7F"/>
                </a:solidFill>
              </a:rPr>
              <a:t>The answer to this question is through the use of predictive models to flag patients at risk for readmission</a:t>
            </a:r>
          </a:p>
          <a:p>
            <a:pPr lvl="0"/>
            <a:r>
              <a:rPr lang="en-US" sz="1400" dirty="0">
                <a:solidFill>
                  <a:srgbClr val="7F7F7F"/>
                </a:solidFill>
              </a:rPr>
              <a:t>To build a generalized 30-day predictor of hospital readmissions.</a:t>
            </a:r>
          </a:p>
          <a:p>
            <a:pPr lvl="0"/>
            <a:r>
              <a:rPr lang="en-US" sz="1400" dirty="0">
                <a:solidFill>
                  <a:srgbClr val="7F7F7F"/>
                </a:solidFill>
              </a:rPr>
              <a:t>Clinical Comorbidity specific predictor (19 Total)</a:t>
            </a:r>
          </a:p>
          <a:p>
            <a:pPr marL="127000" lvl="0" indent="0">
              <a:buNone/>
            </a:pPr>
            <a:endParaRPr lang="en-US" sz="1400" dirty="0">
              <a:solidFill>
                <a:srgbClr val="7F7F7F"/>
              </a:solidFill>
            </a:endParaRPr>
          </a:p>
          <a:p>
            <a:pPr marL="0" lvl="0" indent="0" rtl="0">
              <a:spcBef>
                <a:spcPts val="600"/>
              </a:spcBef>
              <a:spcAft>
                <a:spcPts val="0"/>
              </a:spcAft>
              <a:buNone/>
            </a:pPr>
            <a:endParaRPr dirty="0">
              <a:solidFill>
                <a:srgbClr val="7F7F7F"/>
              </a:solidFill>
            </a:endParaRPr>
          </a:p>
        </p:txBody>
      </p:sp>
    </p:spTree>
    <p:extLst>
      <p:ext uri="{BB962C8B-B14F-4D97-AF65-F5344CB8AC3E}">
        <p14:creationId xmlns:p14="http://schemas.microsoft.com/office/powerpoint/2010/main" val="88438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75340" y="942418"/>
            <a:ext cx="5324100" cy="48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400">
                <a:solidFill>
                  <a:srgbClr val="F44336"/>
                </a:solidFill>
              </a:rPr>
              <a:t>PREDICTING READMISSIONS</a:t>
            </a:r>
            <a:endParaRPr sz="2400">
              <a:solidFill>
                <a:srgbClr val="F44336"/>
              </a:solidFill>
            </a:endParaRPr>
          </a:p>
        </p:txBody>
      </p:sp>
      <p:sp>
        <p:nvSpPr>
          <p:cNvPr id="110" name="Shape 110"/>
          <p:cNvSpPr txBox="1">
            <a:spLocks noGrp="1"/>
          </p:cNvSpPr>
          <p:nvPr>
            <p:ph type="body" idx="1"/>
          </p:nvPr>
        </p:nvSpPr>
        <p:spPr>
          <a:xfrm>
            <a:off x="875340" y="1650094"/>
            <a:ext cx="5324100" cy="3081564"/>
          </a:xfrm>
          <a:prstGeom prst="rect">
            <a:avLst/>
          </a:prstGeom>
        </p:spPr>
        <p:txBody>
          <a:bodyPr spcFirstLastPara="1" wrap="square" lIns="91425" tIns="91425" rIns="91425" bIns="91425" anchor="t" anchorCtr="0">
            <a:noAutofit/>
          </a:bodyPr>
          <a:lstStyle/>
          <a:p>
            <a:pPr marL="127000" indent="0">
              <a:buNone/>
            </a:pPr>
            <a:r>
              <a:rPr lang="en-US" b="1" dirty="0">
                <a:solidFill>
                  <a:srgbClr val="7F7F7F"/>
                </a:solidFill>
              </a:rPr>
              <a:t>Opportunity Assessment</a:t>
            </a:r>
          </a:p>
          <a:p>
            <a:pPr lvl="0">
              <a:lnSpc>
                <a:spcPct val="150000"/>
              </a:lnSpc>
            </a:pPr>
            <a:r>
              <a:rPr lang="en-US" sz="1400" dirty="0">
                <a:solidFill>
                  <a:srgbClr val="7F7F7F"/>
                </a:solidFill>
              </a:rPr>
              <a:t>Increased ability to perform meaningful investigation on factors related to readmission.</a:t>
            </a:r>
          </a:p>
          <a:p>
            <a:pPr lvl="0">
              <a:lnSpc>
                <a:spcPct val="150000"/>
              </a:lnSpc>
            </a:pPr>
            <a:r>
              <a:rPr lang="en-US" sz="1400" dirty="0">
                <a:solidFill>
                  <a:srgbClr val="7F7F7F"/>
                </a:solidFill>
              </a:rPr>
              <a:t>Potential $$$ saved from more efficient reporting.</a:t>
            </a:r>
          </a:p>
          <a:p>
            <a:pPr lvl="0">
              <a:lnSpc>
                <a:spcPct val="150000"/>
              </a:lnSpc>
            </a:pPr>
            <a:r>
              <a:rPr lang="en-US" sz="1400" dirty="0">
                <a:solidFill>
                  <a:srgbClr val="7F7F7F"/>
                </a:solidFill>
              </a:rPr>
              <a:t>Provides a foundation for further investigation into factors that contribute to readmissions</a:t>
            </a:r>
          </a:p>
          <a:p>
            <a:pPr lvl="0">
              <a:lnSpc>
                <a:spcPct val="150000"/>
              </a:lnSpc>
            </a:pPr>
            <a:r>
              <a:rPr lang="en-US" sz="1400" dirty="0">
                <a:solidFill>
                  <a:srgbClr val="7F7F7F"/>
                </a:solidFill>
              </a:rPr>
              <a:t>Analysis focused on specific cohorts of patients</a:t>
            </a:r>
          </a:p>
          <a:p>
            <a:pPr marL="127000" lvl="0" indent="0">
              <a:buNone/>
            </a:pPr>
            <a:endParaRPr lang="en-US" sz="1400" dirty="0">
              <a:solidFill>
                <a:srgbClr val="7F7F7F"/>
              </a:solidFill>
            </a:endParaRPr>
          </a:p>
          <a:p>
            <a:pPr marL="0" lvl="0" indent="0" rtl="0">
              <a:spcBef>
                <a:spcPts val="600"/>
              </a:spcBef>
              <a:spcAft>
                <a:spcPts val="0"/>
              </a:spcAft>
              <a:buNone/>
            </a:pPr>
            <a:endParaRPr dirty="0">
              <a:solidFill>
                <a:srgbClr val="7F7F7F"/>
              </a:solidFill>
            </a:endParaRPr>
          </a:p>
        </p:txBody>
      </p:sp>
    </p:spTree>
    <p:extLst>
      <p:ext uri="{BB962C8B-B14F-4D97-AF65-F5344CB8AC3E}">
        <p14:creationId xmlns:p14="http://schemas.microsoft.com/office/powerpoint/2010/main" val="2576487691"/>
      </p:ext>
    </p:extLst>
  </p:cSld>
  <p:clrMapOvr>
    <a:masterClrMapping/>
  </p:clrMapOvr>
</p:sld>
</file>

<file path=ppt/theme/theme1.xml><?xml version="1.0" encoding="utf-8"?>
<a:theme xmlns:a="http://schemas.openxmlformats.org/drawingml/2006/main"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2731</Words>
  <Application>Microsoft Office PowerPoint</Application>
  <PresentationFormat>On-screen Show (16:9)</PresentationFormat>
  <Paragraphs>247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Wingdings</vt:lpstr>
      <vt:lpstr>Karla</vt:lpstr>
      <vt:lpstr>Montserrat</vt:lpstr>
      <vt:lpstr>Cadwal template</vt:lpstr>
      <vt:lpstr>CS792–Group#4 ReadmissionAnalyzer</vt:lpstr>
      <vt:lpstr>READMISSION ANALYZER AGENDA</vt:lpstr>
      <vt:lpstr>PowerPoint Presentation</vt:lpstr>
      <vt:lpstr>1. Avoidable Hospital Readmissions</vt:lpstr>
      <vt:lpstr>AVOIDABLE READMISSIONS PROBLEM</vt:lpstr>
      <vt:lpstr>AVOIDABLE READMISSIONS - CONTRIBUTING FACTORS</vt:lpstr>
      <vt:lpstr>2. PREDICTING READMISSIONS</vt:lpstr>
      <vt:lpstr>PREDICTING READMISSIONS</vt:lpstr>
      <vt:lpstr>PREDICTING READMISSIONS</vt:lpstr>
      <vt:lpstr>PREDICTING READMISSIONS</vt:lpstr>
      <vt:lpstr>PREDICTING READMISSIONS – LACE INDEX[7]</vt:lpstr>
      <vt:lpstr> ADAPTING LACE INDEX TO CLINICAL COMORBIDITIES</vt:lpstr>
      <vt:lpstr>READMISSION ANALYZER</vt:lpstr>
      <vt:lpstr>The READMISSION ANALYZER Tool  </vt:lpstr>
      <vt:lpstr>READMISSION ANALYZER  - COMPONENTS</vt:lpstr>
      <vt:lpstr>READMISSION ANALYZER </vt:lpstr>
      <vt:lpstr>APPENDIX</vt:lpstr>
      <vt:lpstr>APPENDIX A - LACE INDEX</vt:lpstr>
      <vt:lpstr>APPENDIX A - LACE INDEX</vt:lpstr>
      <vt:lpstr>APPENDIX A - LACE INDEX</vt:lpstr>
      <vt:lpstr>APPENDIX B – DIABETES DATA SET (PUBLIC)</vt:lpstr>
      <vt:lpstr>APPENDIX D – TECHNICAL ARCHITECTURE (PROPOSED)</vt:lpstr>
      <vt:lpstr>APPENDIX D – TECHNICAL ARCHITECTURE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CS792–Group#4 ReadmissionAnalyzer</dc:title>
  <cp:lastModifiedBy>Prashanth T.K.</cp:lastModifiedBy>
  <cp:revision>19</cp:revision>
  <dcterms:modified xsi:type="dcterms:W3CDTF">2018-04-04T23:43:06Z</dcterms:modified>
</cp:coreProperties>
</file>