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sldIdLst>
    <p:sldId id="256" r:id="rId2"/>
    <p:sldId id="257" r:id="rId3"/>
    <p:sldId id="258" r:id="rId4"/>
    <p:sldId id="277" r:id="rId5"/>
    <p:sldId id="259" r:id="rId6"/>
    <p:sldId id="265" r:id="rId7"/>
    <p:sldId id="278" r:id="rId8"/>
    <p:sldId id="266" r:id="rId9"/>
    <p:sldId id="267" r:id="rId10"/>
    <p:sldId id="268" r:id="rId11"/>
    <p:sldId id="269" r:id="rId12"/>
    <p:sldId id="273" r:id="rId13"/>
    <p:sldId id="274" r:id="rId14"/>
    <p:sldId id="275" r:id="rId15"/>
    <p:sldId id="279" r:id="rId16"/>
    <p:sldId id="276"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725"/>
  </p:normalViewPr>
  <p:slideViewPr>
    <p:cSldViewPr snapToGrid="0">
      <p:cViewPr>
        <p:scale>
          <a:sx n="125" d="100"/>
          <a:sy n="125" d="100"/>
        </p:scale>
        <p:origin x="14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October 16,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9257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October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66059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October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6049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October 16,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6798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October 16,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5129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October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1736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October 16,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3899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October 16,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584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October 16,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6301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October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4467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October 16,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280183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October 16,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81579209"/>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B5AE7-347F-F03B-893C-F411386D1344}"/>
              </a:ext>
            </a:extLst>
          </p:cNvPr>
          <p:cNvSpPr>
            <a:spLocks noGrp="1"/>
          </p:cNvSpPr>
          <p:nvPr>
            <p:ph type="ctrTitle"/>
          </p:nvPr>
        </p:nvSpPr>
        <p:spPr>
          <a:xfrm>
            <a:off x="1349567" y="619199"/>
            <a:ext cx="9492866" cy="576000"/>
          </a:xfrm>
        </p:spPr>
        <p:txBody>
          <a:bodyPr wrap="square" anchor="t">
            <a:normAutofit/>
          </a:bodyPr>
          <a:lstStyle/>
          <a:p>
            <a:r>
              <a:rPr lang="en-US" sz="3600" dirty="0"/>
              <a:t>MID TERM PRESENTATION</a:t>
            </a:r>
          </a:p>
        </p:txBody>
      </p:sp>
      <p:sp>
        <p:nvSpPr>
          <p:cNvPr id="3" name="Subtitle 2">
            <a:extLst>
              <a:ext uri="{FF2B5EF4-FFF2-40B4-BE49-F238E27FC236}">
                <a16:creationId xmlns:a16="http://schemas.microsoft.com/office/drawing/2014/main" id="{C4C42FD9-0AF6-AED4-6DD3-1E3311653822}"/>
              </a:ext>
            </a:extLst>
          </p:cNvPr>
          <p:cNvSpPr>
            <a:spLocks noGrp="1"/>
          </p:cNvSpPr>
          <p:nvPr>
            <p:ph type="subTitle" idx="1"/>
          </p:nvPr>
        </p:nvSpPr>
        <p:spPr>
          <a:xfrm>
            <a:off x="1349568" y="1265256"/>
            <a:ext cx="9492866" cy="752944"/>
          </a:xfrm>
        </p:spPr>
        <p:txBody>
          <a:bodyPr wrap="square">
            <a:noAutofit/>
          </a:bodyPr>
          <a:lstStyle/>
          <a:p>
            <a:r>
              <a:rPr lang="en-US" sz="3600" b="1" i="0" dirty="0">
                <a:solidFill>
                  <a:srgbClr val="FFFF00"/>
                </a:solidFill>
                <a:effectLst/>
                <a:latin typeface="-apple-system"/>
              </a:rPr>
              <a:t>HomeGoods Inventory Management</a:t>
            </a:r>
            <a:endParaRPr lang="en-US" sz="3600" dirty="0">
              <a:solidFill>
                <a:srgbClr val="FFFF00"/>
              </a:solidFill>
            </a:endParaRPr>
          </a:p>
        </p:txBody>
      </p:sp>
      <p:grpSp>
        <p:nvGrpSpPr>
          <p:cNvPr id="24" name="Group 23">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4"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5"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18" name="Group 17">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19"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3" name="Freeform: Shape 22">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25" name="Picture 24" descr="Eyes on a candy">
            <a:extLst>
              <a:ext uri="{FF2B5EF4-FFF2-40B4-BE49-F238E27FC236}">
                <a16:creationId xmlns:a16="http://schemas.microsoft.com/office/drawing/2014/main" id="{3FF9787D-707F-4924-C4BF-62A3491F9050}"/>
              </a:ext>
            </a:extLst>
          </p:cNvPr>
          <p:cNvPicPr>
            <a:picLocks noChangeAspect="1"/>
          </p:cNvPicPr>
          <p:nvPr/>
        </p:nvPicPr>
        <p:blipFill>
          <a:blip r:embed="rId2"/>
          <a:srcRect t="8409" b="42335"/>
          <a:stretch/>
        </p:blipFill>
        <p:spPr>
          <a:xfrm>
            <a:off x="20" y="2124079"/>
            <a:ext cx="12191980" cy="4008527"/>
          </a:xfrm>
          <a:custGeom>
            <a:avLst/>
            <a:gdLst/>
            <a:ahLst/>
            <a:cxnLst/>
            <a:rect l="l" t="t" r="r" b="b"/>
            <a:pathLst>
              <a:path w="12192000" h="4008527">
                <a:moveTo>
                  <a:pt x="4189346" y="67"/>
                </a:moveTo>
                <a:cubicBezTo>
                  <a:pt x="6609616" y="-2813"/>
                  <a:pt x="11142685" y="89351"/>
                  <a:pt x="11767395" y="89351"/>
                </a:cubicBezTo>
                <a:cubicBezTo>
                  <a:pt x="11866707" y="89351"/>
                  <a:pt x="11953607" y="89351"/>
                  <a:pt x="12029645" y="89351"/>
                </a:cubicBezTo>
                <a:lnTo>
                  <a:pt x="12192000" y="89351"/>
                </a:lnTo>
                <a:lnTo>
                  <a:pt x="12192000" y="3985854"/>
                </a:lnTo>
                <a:lnTo>
                  <a:pt x="12191997" y="3985854"/>
                </a:lnTo>
                <a:lnTo>
                  <a:pt x="12191997" y="3974419"/>
                </a:lnTo>
                <a:lnTo>
                  <a:pt x="12184243" y="3974470"/>
                </a:lnTo>
                <a:cubicBezTo>
                  <a:pt x="11170126" y="3981070"/>
                  <a:pt x="9547540" y="3991630"/>
                  <a:pt x="6951408" y="4008527"/>
                </a:cubicBezTo>
                <a:cubicBezTo>
                  <a:pt x="6951408" y="4008527"/>
                  <a:pt x="6951408" y="4008527"/>
                  <a:pt x="3941397" y="3963467"/>
                </a:cubicBezTo>
                <a:cubicBezTo>
                  <a:pt x="3941397" y="3963467"/>
                  <a:pt x="3941397" y="3963467"/>
                  <a:pt x="1332721" y="3963467"/>
                </a:cubicBezTo>
                <a:cubicBezTo>
                  <a:pt x="1232387" y="3963467"/>
                  <a:pt x="831053" y="3963467"/>
                  <a:pt x="329384" y="3963467"/>
                </a:cubicBezTo>
                <a:lnTo>
                  <a:pt x="0" y="3969926"/>
                </a:lnTo>
                <a:lnTo>
                  <a:pt x="0" y="40691"/>
                </a:lnTo>
                <a:lnTo>
                  <a:pt x="20858" y="40713"/>
                </a:lnTo>
                <a:cubicBezTo>
                  <a:pt x="1271033" y="41633"/>
                  <a:pt x="2406326" y="39179"/>
                  <a:pt x="2925316" y="19546"/>
                </a:cubicBezTo>
                <a:cubicBezTo>
                  <a:pt x="3184813" y="6458"/>
                  <a:pt x="3630821" y="732"/>
                  <a:pt x="4189346" y="67"/>
                </a:cubicBezTo>
                <a:close/>
              </a:path>
            </a:pathLst>
          </a:custGeom>
        </p:spPr>
      </p:pic>
      <p:sp>
        <p:nvSpPr>
          <p:cNvPr id="5" name="Subtitle 2">
            <a:extLst>
              <a:ext uri="{FF2B5EF4-FFF2-40B4-BE49-F238E27FC236}">
                <a16:creationId xmlns:a16="http://schemas.microsoft.com/office/drawing/2014/main" id="{EA046FBC-D860-BC04-F6A5-9550872BDE4D}"/>
              </a:ext>
            </a:extLst>
          </p:cNvPr>
          <p:cNvSpPr txBox="1">
            <a:spLocks/>
          </p:cNvSpPr>
          <p:nvPr/>
        </p:nvSpPr>
        <p:spPr>
          <a:xfrm>
            <a:off x="4973781" y="5320421"/>
            <a:ext cx="6448369" cy="706306"/>
          </a:xfrm>
          <a:prstGeom prst="rect">
            <a:avLst/>
          </a:prstGeom>
        </p:spPr>
        <p:txBody>
          <a:bodyPr vert="horz" wrap="square" lIns="0" tIns="0" rIns="0" bIns="0" rtlCol="0">
            <a:normAutofit fontScale="62500" lnSpcReduction="20000"/>
          </a:bodyPr>
          <a:lstStyle>
            <a:lvl1pPr marL="0" indent="0" algn="ctr" defTabSz="914400" rtl="0" eaLnBrk="1" latinLnBrk="0" hangingPunct="1">
              <a:lnSpc>
                <a:spcPct val="120000"/>
              </a:lnSpc>
              <a:spcBef>
                <a:spcPts val="1000"/>
              </a:spcBef>
              <a:buClr>
                <a:schemeClr val="accent4"/>
              </a:buClr>
              <a:buFont typeface="The Hand Extrablack" panose="03070A02030502020204" pitchFamily="66" charset="0"/>
              <a:buNone/>
              <a:defRPr sz="2800" kern="1200" spc="20" baseline="0">
                <a:solidFill>
                  <a:schemeClr val="tx1">
                    <a:alpha val="58000"/>
                  </a:schemeClr>
                </a:solidFill>
                <a:latin typeface="+mn-lt"/>
                <a:ea typeface="+mn-ea"/>
                <a:cs typeface="+mn-cs"/>
              </a:defRPr>
            </a:lvl1pPr>
            <a:lvl2pPr marL="457200" indent="0" algn="ctr" defTabSz="914400" rtl="0" eaLnBrk="1" latinLnBrk="0" hangingPunct="1">
              <a:lnSpc>
                <a:spcPct val="120000"/>
              </a:lnSpc>
              <a:spcBef>
                <a:spcPts val="500"/>
              </a:spcBef>
              <a:buClr>
                <a:schemeClr val="accent4"/>
              </a:buClr>
              <a:buFont typeface="The Hand Extrablack" panose="03070A02030502020204" pitchFamily="66" charset="0"/>
              <a:buNone/>
              <a:defRPr sz="2000" kern="1200" spc="20" baseline="0">
                <a:solidFill>
                  <a:schemeClr val="tx1">
                    <a:alpha val="58000"/>
                  </a:schemeClr>
                </a:solidFill>
                <a:latin typeface="+mn-lt"/>
                <a:ea typeface="+mn-ea"/>
                <a:cs typeface="+mn-cs"/>
              </a:defRPr>
            </a:lvl2pPr>
            <a:lvl3pPr marL="914400" indent="0" algn="ctr" defTabSz="914400" rtl="0" eaLnBrk="1" latinLnBrk="0" hangingPunct="1">
              <a:lnSpc>
                <a:spcPct val="120000"/>
              </a:lnSpc>
              <a:spcBef>
                <a:spcPts val="500"/>
              </a:spcBef>
              <a:buClr>
                <a:schemeClr val="accent4"/>
              </a:buClr>
              <a:buFont typeface="The Hand Extrablack" panose="03070A02030502020204" pitchFamily="66" charset="0"/>
              <a:buNone/>
              <a:defRPr sz="1800" kern="1200" spc="20" baseline="0">
                <a:solidFill>
                  <a:schemeClr val="tx1">
                    <a:alpha val="58000"/>
                  </a:schemeClr>
                </a:solidFill>
                <a:latin typeface="+mn-lt"/>
                <a:ea typeface="+mn-ea"/>
                <a:cs typeface="+mn-cs"/>
              </a:defRPr>
            </a:lvl3pPr>
            <a:lvl4pPr marL="1371600" indent="0" algn="ctr" defTabSz="914400" rtl="0" eaLnBrk="1" latinLnBrk="0" hangingPunct="1">
              <a:lnSpc>
                <a:spcPct val="120000"/>
              </a:lnSpc>
              <a:spcBef>
                <a:spcPts val="500"/>
              </a:spcBef>
              <a:buClr>
                <a:schemeClr val="accent4"/>
              </a:buClr>
              <a:buFont typeface="The Hand Extrablack" panose="03070A02030502020204" pitchFamily="66" charset="0"/>
              <a:buNone/>
              <a:defRPr sz="1600" kern="1200" spc="20" baseline="0">
                <a:solidFill>
                  <a:schemeClr val="tx1">
                    <a:alpha val="58000"/>
                  </a:schemeClr>
                </a:solidFill>
                <a:latin typeface="+mn-lt"/>
                <a:ea typeface="+mn-ea"/>
                <a:cs typeface="+mn-cs"/>
              </a:defRPr>
            </a:lvl4pPr>
            <a:lvl5pPr marL="1828800" indent="0" algn="ctr" defTabSz="914400" rtl="0" eaLnBrk="1" latinLnBrk="0" hangingPunct="1">
              <a:lnSpc>
                <a:spcPct val="120000"/>
              </a:lnSpc>
              <a:spcBef>
                <a:spcPts val="500"/>
              </a:spcBef>
              <a:buClr>
                <a:schemeClr val="accent4"/>
              </a:buClr>
              <a:buFont typeface="The Hand Extrablack" panose="03070A02030502020204" pitchFamily="66" charset="0"/>
              <a:buNone/>
              <a:defRPr sz="1600" kern="1200" spc="20" baseline="0">
                <a:solidFill>
                  <a:schemeClr val="tx1">
                    <a:alpha val="58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bg1">
                  <a:alpha val="58000"/>
                </a:schemeClr>
              </a:solidFill>
            </a:endParaRPr>
          </a:p>
          <a:p>
            <a:r>
              <a:rPr lang="en-US" sz="3600" b="1" dirty="0">
                <a:solidFill>
                  <a:schemeClr val="bg1">
                    <a:alpha val="58000"/>
                  </a:schemeClr>
                </a:solidFill>
              </a:rPr>
              <a:t>TEAM: INTERNATIONAL TECHIES</a:t>
            </a:r>
          </a:p>
        </p:txBody>
      </p:sp>
    </p:spTree>
    <p:extLst>
      <p:ext uri="{BB962C8B-B14F-4D97-AF65-F5344CB8AC3E}">
        <p14:creationId xmlns:p14="http://schemas.microsoft.com/office/powerpoint/2010/main" val="277108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8075E-025E-954F-0CB9-E69BB81B759E}"/>
              </a:ext>
            </a:extLst>
          </p:cNvPr>
          <p:cNvSpPr>
            <a:spLocks noGrp="1"/>
          </p:cNvSpPr>
          <p:nvPr>
            <p:ph type="title"/>
          </p:nvPr>
        </p:nvSpPr>
        <p:spPr>
          <a:xfrm>
            <a:off x="720000" y="619200"/>
            <a:ext cx="10728322" cy="758496"/>
          </a:xfrm>
        </p:spPr>
        <p:txBody>
          <a:bodyPr/>
          <a:lstStyle/>
          <a:p>
            <a:pPr algn="ctr"/>
            <a:r>
              <a:rPr lang="en-US" dirty="0"/>
              <a:t>REQUIREMENT(S)</a:t>
            </a:r>
          </a:p>
        </p:txBody>
      </p:sp>
      <p:sp>
        <p:nvSpPr>
          <p:cNvPr id="3" name="Content Placeholder 2">
            <a:extLst>
              <a:ext uri="{FF2B5EF4-FFF2-40B4-BE49-F238E27FC236}">
                <a16:creationId xmlns:a16="http://schemas.microsoft.com/office/drawing/2014/main" id="{2CB9C705-414C-4A9A-4EF9-AD0F6DEA0E49}"/>
              </a:ext>
            </a:extLst>
          </p:cNvPr>
          <p:cNvSpPr>
            <a:spLocks noGrp="1"/>
          </p:cNvSpPr>
          <p:nvPr>
            <p:ph idx="1"/>
          </p:nvPr>
        </p:nvSpPr>
        <p:spPr>
          <a:xfrm>
            <a:off x="720000" y="1536192"/>
            <a:ext cx="10728325" cy="5096256"/>
          </a:xfrm>
        </p:spPr>
        <p:txBody>
          <a:bodyPr>
            <a:normAutofit fontScale="47500" lnSpcReduction="20000"/>
          </a:bodyPr>
          <a:lstStyle/>
          <a:p>
            <a:pPr marL="0" indent="0" algn="l">
              <a:buNone/>
            </a:pPr>
            <a:r>
              <a:rPr lang="en-US" b="1" i="0" dirty="0">
                <a:solidFill>
                  <a:schemeClr val="tx1"/>
                </a:solidFill>
                <a:effectLst/>
                <a:latin typeface="-apple-system"/>
              </a:rPr>
              <a:t>Functional Requirements:</a:t>
            </a:r>
          </a:p>
          <a:p>
            <a:pPr algn="l">
              <a:buFont typeface="+mj-lt"/>
              <a:buAutoNum type="arabicPeriod"/>
            </a:pPr>
            <a:r>
              <a:rPr lang="en-US" b="1" i="0" dirty="0">
                <a:solidFill>
                  <a:schemeClr val="tx1"/>
                </a:solidFill>
                <a:effectLst/>
                <a:latin typeface="-apple-system"/>
              </a:rPr>
              <a:t>User Authentication and Session Management</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allow authorized store managers to log in using their credentials and create accounts in case of new users.</a:t>
            </a:r>
          </a:p>
          <a:p>
            <a:pPr marL="742950" lvl="1" indent="-285750" algn="l">
              <a:buFont typeface="+mj-lt"/>
              <a:buAutoNum type="arabicPeriod"/>
            </a:pPr>
            <a:r>
              <a:rPr lang="en-US" b="0" i="0" dirty="0">
                <a:solidFill>
                  <a:schemeClr val="tx1"/>
                </a:solidFill>
                <a:effectLst/>
                <a:latin typeface="-apple-system"/>
              </a:rPr>
              <a:t>Store managers shall be able to safely stop their session by logging out of the system.</a:t>
            </a:r>
          </a:p>
          <a:p>
            <a:pPr algn="l">
              <a:buFont typeface="+mj-lt"/>
              <a:buAutoNum type="arabicPeriod"/>
            </a:pPr>
            <a:r>
              <a:rPr lang="en-US" b="1" i="0" dirty="0">
                <a:solidFill>
                  <a:schemeClr val="tx1"/>
                </a:solidFill>
                <a:effectLst/>
                <a:latin typeface="-apple-system"/>
              </a:rPr>
              <a:t>Search Functionality</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allow managers to browse the inventory dashboard through categories and add new categories if necessary.</a:t>
            </a:r>
          </a:p>
          <a:p>
            <a:pPr marL="742950" lvl="1" indent="-285750" algn="l">
              <a:buFont typeface="+mj-lt"/>
              <a:buAutoNum type="arabicPeriod"/>
            </a:pPr>
            <a:r>
              <a:rPr lang="en-US" b="0" i="0" dirty="0">
                <a:solidFill>
                  <a:schemeClr val="tx1"/>
                </a:solidFill>
                <a:effectLst/>
                <a:latin typeface="-apple-system"/>
              </a:rPr>
              <a:t>The system shall provide a search bar that allows store managers to search for categories or items based on their category or name.</a:t>
            </a:r>
          </a:p>
          <a:p>
            <a:pPr marL="742950" lvl="1" indent="-285750" algn="l">
              <a:buFont typeface="+mj-lt"/>
              <a:buAutoNum type="arabicPeriod"/>
            </a:pPr>
            <a:r>
              <a:rPr lang="en-US" b="0" i="0" dirty="0">
                <a:solidFill>
                  <a:schemeClr val="tx1"/>
                </a:solidFill>
                <a:effectLst/>
                <a:latin typeface="-apple-system"/>
              </a:rPr>
              <a:t>The system shall permit store managers to use the search feature on the item type page to look for particular item types within a category (for example, sofas in the Furniture category).</a:t>
            </a:r>
          </a:p>
          <a:p>
            <a:pPr algn="l">
              <a:buFont typeface="+mj-lt"/>
              <a:buAutoNum type="arabicPeriod"/>
            </a:pPr>
            <a:r>
              <a:rPr lang="en-US" b="1" i="0" dirty="0">
                <a:solidFill>
                  <a:schemeClr val="tx1"/>
                </a:solidFill>
                <a:effectLst/>
                <a:latin typeface="-apple-system"/>
              </a:rPr>
              <a:t>Navigation</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Items list page shall be displayed when the user presses any category from the main page.</a:t>
            </a:r>
          </a:p>
          <a:p>
            <a:pPr marL="742950" lvl="1" indent="-285750" algn="l">
              <a:buFont typeface="+mj-lt"/>
              <a:buAutoNum type="arabicPeriod"/>
            </a:pPr>
            <a:r>
              <a:rPr lang="en-US" b="0" i="0" dirty="0">
                <a:solidFill>
                  <a:schemeClr val="tx1"/>
                </a:solidFill>
                <a:effectLst/>
                <a:latin typeface="-apple-system"/>
              </a:rPr>
              <a:t>The Item description page, including details like name, price, image, and rating, shall be displayed when the user presses any item from the Items list page.</a:t>
            </a:r>
          </a:p>
          <a:p>
            <a:pPr algn="l">
              <a:buFont typeface="+mj-lt"/>
              <a:buAutoNum type="arabicPeriod"/>
            </a:pPr>
            <a:r>
              <a:rPr lang="en-US" b="1" i="0" dirty="0">
                <a:solidFill>
                  <a:schemeClr val="tx1"/>
                </a:solidFill>
                <a:effectLst/>
                <a:latin typeface="-apple-system"/>
              </a:rPr>
              <a:t>Item Details Editing</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allow store managers to change or modify any item's details, including its name, price, description, reviews, ratings, and image, via the item's detailed page.</a:t>
            </a:r>
          </a:p>
          <a:p>
            <a:pPr algn="l">
              <a:buFont typeface="+mj-lt"/>
              <a:buAutoNum type="arabicPeriod"/>
            </a:pPr>
            <a:r>
              <a:rPr lang="en-US" b="1" i="0" dirty="0">
                <a:solidFill>
                  <a:schemeClr val="tx1"/>
                </a:solidFill>
                <a:effectLst/>
                <a:latin typeface="-apple-system"/>
              </a:rPr>
              <a:t>Category and Item Addition</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allow store managers to add new categories to the inventory by entering new category names.</a:t>
            </a:r>
          </a:p>
          <a:p>
            <a:pPr marL="742950" lvl="1" indent="-285750" algn="l">
              <a:buFont typeface="+mj-lt"/>
              <a:buAutoNum type="arabicPeriod"/>
            </a:pPr>
            <a:r>
              <a:rPr lang="en-US" b="0" i="0" dirty="0">
                <a:solidFill>
                  <a:schemeClr val="tx1"/>
                </a:solidFill>
                <a:effectLst/>
                <a:latin typeface="-apple-system"/>
              </a:rPr>
              <a:t>The system shall allow store managers to add new items to the inventory by entering details such as category name, item name, price, description, and image through a dedicated form.</a:t>
            </a:r>
          </a:p>
          <a:p>
            <a:pPr algn="l">
              <a:buFont typeface="+mj-lt"/>
              <a:buAutoNum type="arabicPeriod"/>
            </a:pPr>
            <a:r>
              <a:rPr lang="en-US" b="1" i="0" dirty="0">
                <a:solidFill>
                  <a:schemeClr val="tx1"/>
                </a:solidFill>
                <a:effectLst/>
                <a:latin typeface="-apple-system"/>
              </a:rPr>
              <a:t>Category and Item Deletion</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allow store managers to delete categories by clicking the delete button.</a:t>
            </a:r>
          </a:p>
          <a:p>
            <a:pPr marL="742950" lvl="1" indent="-285750" algn="l">
              <a:buFont typeface="+mj-lt"/>
              <a:buAutoNum type="arabicPeriod"/>
            </a:pPr>
            <a:r>
              <a:rPr lang="en-US" b="0" i="0" dirty="0">
                <a:solidFill>
                  <a:schemeClr val="tx1"/>
                </a:solidFill>
                <a:effectLst/>
                <a:latin typeface="-apple-system"/>
              </a:rPr>
              <a:t>If an item is no longer available, the system shall allow the store manager to remove it from the inventory.</a:t>
            </a:r>
          </a:p>
          <a:p>
            <a:endParaRPr lang="en-US" dirty="0">
              <a:solidFill>
                <a:schemeClr val="tx1"/>
              </a:solidFill>
            </a:endParaRPr>
          </a:p>
        </p:txBody>
      </p:sp>
    </p:spTree>
    <p:extLst>
      <p:ext uri="{BB962C8B-B14F-4D97-AF65-F5344CB8AC3E}">
        <p14:creationId xmlns:p14="http://schemas.microsoft.com/office/powerpoint/2010/main" val="142642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7E7A-2E69-604F-BE93-D5FA93B17F59}"/>
              </a:ext>
            </a:extLst>
          </p:cNvPr>
          <p:cNvSpPr>
            <a:spLocks noGrp="1"/>
          </p:cNvSpPr>
          <p:nvPr>
            <p:ph type="title"/>
          </p:nvPr>
        </p:nvSpPr>
        <p:spPr>
          <a:xfrm>
            <a:off x="720000" y="619200"/>
            <a:ext cx="10728322" cy="673152"/>
          </a:xfrm>
        </p:spPr>
        <p:txBody>
          <a:bodyPr/>
          <a:lstStyle/>
          <a:p>
            <a:pPr algn="ctr"/>
            <a:r>
              <a:rPr lang="en-US" dirty="0"/>
              <a:t>REQUIREMENT(S)</a:t>
            </a:r>
          </a:p>
        </p:txBody>
      </p:sp>
      <p:sp>
        <p:nvSpPr>
          <p:cNvPr id="3" name="Content Placeholder 2">
            <a:extLst>
              <a:ext uri="{FF2B5EF4-FFF2-40B4-BE49-F238E27FC236}">
                <a16:creationId xmlns:a16="http://schemas.microsoft.com/office/drawing/2014/main" id="{BF916728-1FED-CD8F-F796-5AEEBCC7C336}"/>
              </a:ext>
            </a:extLst>
          </p:cNvPr>
          <p:cNvSpPr>
            <a:spLocks noGrp="1"/>
          </p:cNvSpPr>
          <p:nvPr>
            <p:ph idx="1"/>
          </p:nvPr>
        </p:nvSpPr>
        <p:spPr>
          <a:xfrm>
            <a:off x="720000" y="1475232"/>
            <a:ext cx="10728325" cy="5132832"/>
          </a:xfrm>
        </p:spPr>
        <p:txBody>
          <a:bodyPr>
            <a:normAutofit fontScale="55000" lnSpcReduction="20000"/>
          </a:bodyPr>
          <a:lstStyle/>
          <a:p>
            <a:pPr marL="0" indent="0" algn="l">
              <a:buNone/>
            </a:pPr>
            <a:r>
              <a:rPr lang="en-US" b="1" i="0" dirty="0">
                <a:solidFill>
                  <a:schemeClr val="tx1"/>
                </a:solidFill>
                <a:effectLst/>
                <a:latin typeface="-apple-system"/>
              </a:rPr>
              <a:t>Non-Functional Requirements</a:t>
            </a:r>
          </a:p>
          <a:p>
            <a:pPr algn="l">
              <a:buFont typeface="+mj-lt"/>
              <a:buAutoNum type="arabicPeriod"/>
            </a:pPr>
            <a:r>
              <a:rPr lang="en-US" b="1" i="0" dirty="0">
                <a:solidFill>
                  <a:schemeClr val="tx1"/>
                </a:solidFill>
                <a:effectLst/>
                <a:latin typeface="-apple-system"/>
              </a:rPr>
              <a:t>Performance</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provide high performance with a response time of 2-3 seconds for any search functionality.</a:t>
            </a:r>
          </a:p>
          <a:p>
            <a:pPr marL="742950" lvl="1" indent="-285750" algn="l">
              <a:buFont typeface="+mj-lt"/>
              <a:buAutoNum type="arabicPeriod"/>
            </a:pPr>
            <a:r>
              <a:rPr lang="en-US" b="0" i="0" dirty="0">
                <a:solidFill>
                  <a:schemeClr val="tx1"/>
                </a:solidFill>
                <a:effectLst/>
                <a:latin typeface="-apple-system"/>
              </a:rPr>
              <a:t>The system shall respond to user actions in less than 5 seconds during peak hours.</a:t>
            </a:r>
          </a:p>
          <a:p>
            <a:pPr algn="l">
              <a:buFont typeface="+mj-lt"/>
              <a:buAutoNum type="arabicPeriod"/>
            </a:pPr>
            <a:r>
              <a:rPr lang="en-US" b="1" i="0" dirty="0">
                <a:solidFill>
                  <a:schemeClr val="tx1"/>
                </a:solidFill>
                <a:effectLst/>
                <a:latin typeface="-apple-system"/>
              </a:rPr>
              <a:t>Scalability</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be scalable, supporting adding new categories and items as the inventory grows without affecting system performance.</a:t>
            </a:r>
          </a:p>
          <a:p>
            <a:pPr algn="l">
              <a:buFont typeface="+mj-lt"/>
              <a:buAutoNum type="arabicPeriod"/>
            </a:pPr>
            <a:r>
              <a:rPr lang="en-US" b="1" i="0" dirty="0">
                <a:solidFill>
                  <a:schemeClr val="tx1"/>
                </a:solidFill>
                <a:effectLst/>
                <a:latin typeface="-apple-system"/>
              </a:rPr>
              <a:t>Security</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provide data security by restricting access only to authorized users through a secure login process by validating the email and password from the backend.</a:t>
            </a:r>
          </a:p>
          <a:p>
            <a:pPr marL="742950" lvl="1" indent="-285750" algn="l">
              <a:buFont typeface="+mj-lt"/>
              <a:buAutoNum type="arabicPeriod"/>
            </a:pPr>
            <a:r>
              <a:rPr lang="en-US" b="0" i="0" dirty="0">
                <a:solidFill>
                  <a:schemeClr val="tx1"/>
                </a:solidFill>
                <a:effectLst/>
                <a:latin typeface="-apple-system"/>
              </a:rPr>
              <a:t>Data shall be secured by giving access only to authorized users.</a:t>
            </a:r>
          </a:p>
          <a:p>
            <a:pPr algn="l">
              <a:buFont typeface="+mj-lt"/>
              <a:buAutoNum type="arabicPeriod"/>
            </a:pPr>
            <a:r>
              <a:rPr lang="en-US" b="1" i="0" dirty="0">
                <a:solidFill>
                  <a:schemeClr val="tx1"/>
                </a:solidFill>
                <a:effectLst/>
                <a:latin typeface="-apple-system"/>
              </a:rPr>
              <a:t>Availability</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be available 99.9% of the time, ensuring store managers can access the HomeGoods Inventory Management platform with minimal downtime.</a:t>
            </a:r>
          </a:p>
          <a:p>
            <a:pPr algn="l">
              <a:buFont typeface="+mj-lt"/>
              <a:buAutoNum type="arabicPeriod"/>
            </a:pPr>
            <a:r>
              <a:rPr lang="en-US" b="1" i="0" dirty="0">
                <a:solidFill>
                  <a:schemeClr val="tx1"/>
                </a:solidFill>
                <a:effectLst/>
                <a:latin typeface="-apple-system"/>
              </a:rPr>
              <a:t>Compatibility</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be compatible with all browsers and responsive across different devices.</a:t>
            </a:r>
          </a:p>
          <a:p>
            <a:pPr marL="742950" lvl="1" indent="-285750" algn="l">
              <a:buFont typeface="+mj-lt"/>
              <a:buAutoNum type="arabicPeriod"/>
            </a:pPr>
            <a:r>
              <a:rPr lang="en-US" b="0" i="0" dirty="0">
                <a:solidFill>
                  <a:schemeClr val="tx1"/>
                </a:solidFill>
                <a:effectLst/>
                <a:latin typeface="-apple-system"/>
              </a:rPr>
              <a:t>The system shall be platform-independent, ensuring that store managers can access and manage inventory across various operating systems such as Windows and Mac.</a:t>
            </a:r>
          </a:p>
          <a:p>
            <a:pPr algn="l">
              <a:buFont typeface="+mj-lt"/>
              <a:buAutoNum type="arabicPeriod"/>
            </a:pPr>
            <a:r>
              <a:rPr lang="en-US" b="1" i="0" dirty="0">
                <a:solidFill>
                  <a:schemeClr val="tx1"/>
                </a:solidFill>
                <a:effectLst/>
                <a:latin typeface="-apple-system"/>
              </a:rPr>
              <a:t>Data Consistency</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 shall maintain data consistency between the front-end and back-end when multiple users update the inventory simultaneously.</a:t>
            </a:r>
          </a:p>
          <a:p>
            <a:pPr marL="742950" lvl="1" indent="-285750" algn="l">
              <a:buFont typeface="+mj-lt"/>
              <a:buAutoNum type="arabicPeriod"/>
            </a:pPr>
            <a:r>
              <a:rPr lang="en-US" b="0" i="0" dirty="0">
                <a:solidFill>
                  <a:schemeClr val="tx1"/>
                </a:solidFill>
                <a:effectLst/>
                <a:latin typeface="-apple-system"/>
              </a:rPr>
              <a:t>The system shall update the inventory data promptly and ensure the uniformity.</a:t>
            </a:r>
          </a:p>
          <a:p>
            <a:pPr algn="l">
              <a:buFont typeface="+mj-lt"/>
              <a:buAutoNum type="arabicPeriod"/>
            </a:pPr>
            <a:r>
              <a:rPr lang="en-US" b="1" i="0" dirty="0">
                <a:solidFill>
                  <a:schemeClr val="tx1"/>
                </a:solidFill>
                <a:effectLst/>
                <a:latin typeface="-apple-system"/>
              </a:rPr>
              <a:t>Usability</a:t>
            </a:r>
            <a:endParaRPr lang="en-US" b="0" i="0" dirty="0">
              <a:solidFill>
                <a:schemeClr val="tx1"/>
              </a:solidFill>
              <a:effectLst/>
              <a:latin typeface="-apple-system"/>
            </a:endParaRPr>
          </a:p>
          <a:p>
            <a:pPr marL="742950" lvl="1" indent="-285750" algn="l">
              <a:buFont typeface="+mj-lt"/>
              <a:buAutoNum type="arabicPeriod"/>
            </a:pPr>
            <a:r>
              <a:rPr lang="en-US" b="0" i="0" dirty="0">
                <a:solidFill>
                  <a:schemeClr val="tx1"/>
                </a:solidFill>
                <a:effectLst/>
                <a:latin typeface="-apple-system"/>
              </a:rPr>
              <a:t>The system's interface shall be simple, enabling store managers to perform inventory functions without much training.</a:t>
            </a:r>
          </a:p>
          <a:p>
            <a:endParaRPr lang="en-US" dirty="0">
              <a:solidFill>
                <a:schemeClr val="tx1"/>
              </a:solidFill>
            </a:endParaRPr>
          </a:p>
        </p:txBody>
      </p:sp>
    </p:spTree>
    <p:extLst>
      <p:ext uri="{BB962C8B-B14F-4D97-AF65-F5344CB8AC3E}">
        <p14:creationId xmlns:p14="http://schemas.microsoft.com/office/powerpoint/2010/main" val="350272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A610-0227-B73E-5600-2A2AE0B66546}"/>
              </a:ext>
            </a:extLst>
          </p:cNvPr>
          <p:cNvSpPr>
            <a:spLocks noGrp="1"/>
          </p:cNvSpPr>
          <p:nvPr>
            <p:ph type="title"/>
          </p:nvPr>
        </p:nvSpPr>
        <p:spPr>
          <a:xfrm>
            <a:off x="720000" y="619200"/>
            <a:ext cx="10728322" cy="960218"/>
          </a:xfrm>
        </p:spPr>
        <p:txBody>
          <a:bodyPr>
            <a:noAutofit/>
          </a:bodyPr>
          <a:lstStyle/>
          <a:p>
            <a:r>
              <a:rPr lang="en-US" sz="4800" b="1" dirty="0"/>
              <a:t>TEAM CONTRIBUTION</a:t>
            </a:r>
          </a:p>
        </p:txBody>
      </p:sp>
      <p:sp>
        <p:nvSpPr>
          <p:cNvPr id="3" name="Content Placeholder 2">
            <a:extLst>
              <a:ext uri="{FF2B5EF4-FFF2-40B4-BE49-F238E27FC236}">
                <a16:creationId xmlns:a16="http://schemas.microsoft.com/office/drawing/2014/main" id="{C79DEDFB-5083-9B5B-60CC-93080AE5CC9C}"/>
              </a:ext>
            </a:extLst>
          </p:cNvPr>
          <p:cNvSpPr>
            <a:spLocks noGrp="1"/>
          </p:cNvSpPr>
          <p:nvPr>
            <p:ph idx="1"/>
          </p:nvPr>
        </p:nvSpPr>
        <p:spPr/>
        <p:txBody>
          <a:bodyPr/>
          <a:lstStyle/>
          <a:p>
            <a:pPr>
              <a:buFont typeface="Arial" panose="020B0604020202020204" pitchFamily="34" charset="0"/>
              <a:buChar char="•"/>
            </a:pPr>
            <a:r>
              <a:rPr lang="en-US" b="1" dirty="0"/>
              <a:t>Venu</a:t>
            </a:r>
            <a:r>
              <a:rPr lang="en-US" dirty="0"/>
              <a:t>: Developed the login page.</a:t>
            </a:r>
          </a:p>
          <a:p>
            <a:pPr>
              <a:buFont typeface="Arial" panose="020B0604020202020204" pitchFamily="34" charset="0"/>
              <a:buChar char="•"/>
            </a:pPr>
            <a:r>
              <a:rPr lang="en-US" b="1" dirty="0"/>
              <a:t>Prashanthi</a:t>
            </a:r>
            <a:r>
              <a:rPr lang="en-US" dirty="0"/>
              <a:t>: Created the "Create Account" functionality.</a:t>
            </a:r>
          </a:p>
          <a:p>
            <a:pPr>
              <a:buFont typeface="Arial" panose="020B0604020202020204" pitchFamily="34" charset="0"/>
              <a:buChar char="•"/>
            </a:pPr>
            <a:r>
              <a:rPr lang="en-US" b="1" dirty="0"/>
              <a:t>Sai Surendra</a:t>
            </a:r>
            <a:r>
              <a:rPr lang="en-US" dirty="0"/>
              <a:t>: Designed the item categories page.</a:t>
            </a:r>
          </a:p>
          <a:p>
            <a:endParaRPr lang="en-US" dirty="0"/>
          </a:p>
        </p:txBody>
      </p:sp>
    </p:spTree>
    <p:extLst>
      <p:ext uri="{BB962C8B-B14F-4D97-AF65-F5344CB8AC3E}">
        <p14:creationId xmlns:p14="http://schemas.microsoft.com/office/powerpoint/2010/main" val="31473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4CCA-FFB1-56AE-1EF7-26B60C0F8BFD}"/>
              </a:ext>
            </a:extLst>
          </p:cNvPr>
          <p:cNvSpPr>
            <a:spLocks noGrp="1"/>
          </p:cNvSpPr>
          <p:nvPr>
            <p:ph type="title"/>
          </p:nvPr>
        </p:nvSpPr>
        <p:spPr/>
        <p:txBody>
          <a:bodyPr>
            <a:normAutofit/>
          </a:bodyPr>
          <a:lstStyle/>
          <a:p>
            <a:r>
              <a:rPr lang="en-US" sz="4800" b="1" dirty="0"/>
              <a:t>PROJECT PROGRESS</a:t>
            </a:r>
          </a:p>
        </p:txBody>
      </p:sp>
      <p:sp>
        <p:nvSpPr>
          <p:cNvPr id="3" name="Content Placeholder 2">
            <a:extLst>
              <a:ext uri="{FF2B5EF4-FFF2-40B4-BE49-F238E27FC236}">
                <a16:creationId xmlns:a16="http://schemas.microsoft.com/office/drawing/2014/main" id="{65A06EB5-E189-F687-1507-65E3876CDC18}"/>
              </a:ext>
            </a:extLst>
          </p:cNvPr>
          <p:cNvSpPr>
            <a:spLocks noGrp="1"/>
          </p:cNvSpPr>
          <p:nvPr>
            <p:ph idx="1"/>
          </p:nvPr>
        </p:nvSpPr>
        <p:spPr>
          <a:xfrm>
            <a:off x="720000" y="1898074"/>
            <a:ext cx="10728325" cy="3870902"/>
          </a:xfrm>
        </p:spPr>
        <p:txBody>
          <a:bodyPr>
            <a:normAutofit/>
          </a:bodyPr>
          <a:lstStyle/>
          <a:p>
            <a:pPr>
              <a:buFont typeface="Arial" panose="020B0604020202020204" pitchFamily="34" charset="0"/>
              <a:buChar char="•"/>
            </a:pPr>
            <a:r>
              <a:rPr lang="en-US" b="1" dirty="0"/>
              <a:t>Overall Progress</a:t>
            </a:r>
            <a:r>
              <a:rPr lang="en-US" dirty="0"/>
              <a:t>: 30% complete</a:t>
            </a:r>
          </a:p>
          <a:p>
            <a:pPr>
              <a:buFont typeface="Arial" panose="020B0604020202020204" pitchFamily="34" charset="0"/>
              <a:buChar char="•"/>
            </a:pPr>
            <a:r>
              <a:rPr lang="en-US" b="1" dirty="0"/>
              <a:t>Frontend</a:t>
            </a:r>
            <a:r>
              <a:rPr lang="en-US" dirty="0"/>
              <a:t>:</a:t>
            </a:r>
          </a:p>
          <a:p>
            <a:pPr marL="742950" lvl="1" indent="-285750">
              <a:buFont typeface="Arial" panose="020B0604020202020204" pitchFamily="34" charset="0"/>
              <a:buChar char="•"/>
            </a:pPr>
            <a:r>
              <a:rPr lang="en-US" dirty="0"/>
              <a:t>30% completed</a:t>
            </a:r>
          </a:p>
          <a:p>
            <a:pPr marL="742950" lvl="1" indent="-285750">
              <a:buFont typeface="Arial" panose="020B0604020202020204" pitchFamily="34" charset="0"/>
              <a:buChar char="•"/>
            </a:pPr>
            <a:r>
              <a:rPr lang="en-US" dirty="0"/>
              <a:t>Login page, "Create Account" page, and item categories page done</a:t>
            </a:r>
          </a:p>
          <a:p>
            <a:pPr>
              <a:buFont typeface="Arial" panose="020B0604020202020204" pitchFamily="34" charset="0"/>
              <a:buChar char="•"/>
            </a:pPr>
            <a:r>
              <a:rPr lang="en-US" b="1" dirty="0"/>
              <a:t>Backend</a:t>
            </a:r>
            <a:r>
              <a:rPr lang="en-US" dirty="0"/>
              <a:t>:</a:t>
            </a:r>
          </a:p>
          <a:p>
            <a:pPr marL="742950" lvl="1" indent="-285750">
              <a:buFont typeface="Arial" panose="020B0604020202020204" pitchFamily="34" charset="0"/>
              <a:buChar char="•"/>
            </a:pPr>
            <a:r>
              <a:rPr lang="en-US" dirty="0"/>
              <a:t>Not yet started</a:t>
            </a:r>
          </a:p>
          <a:p>
            <a:endParaRPr lang="en-US" dirty="0"/>
          </a:p>
        </p:txBody>
      </p:sp>
    </p:spTree>
    <p:extLst>
      <p:ext uri="{BB962C8B-B14F-4D97-AF65-F5344CB8AC3E}">
        <p14:creationId xmlns:p14="http://schemas.microsoft.com/office/powerpoint/2010/main" val="228628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C4CE-167E-BD10-5F2A-39916215BD35}"/>
              </a:ext>
            </a:extLst>
          </p:cNvPr>
          <p:cNvSpPr>
            <a:spLocks noGrp="1"/>
          </p:cNvSpPr>
          <p:nvPr>
            <p:ph type="title"/>
          </p:nvPr>
        </p:nvSpPr>
        <p:spPr/>
        <p:txBody>
          <a:bodyPr/>
          <a:lstStyle/>
          <a:p>
            <a:r>
              <a:rPr lang="en-US" dirty="0"/>
              <a:t>CURRENT IMPLEMENTATION</a:t>
            </a:r>
          </a:p>
        </p:txBody>
      </p:sp>
      <p:pic>
        <p:nvPicPr>
          <p:cNvPr id="4" name="Picture 3" descr="A screenshot of a login box&#10;&#10;Description automatically generated">
            <a:extLst>
              <a:ext uri="{FF2B5EF4-FFF2-40B4-BE49-F238E27FC236}">
                <a16:creationId xmlns:a16="http://schemas.microsoft.com/office/drawing/2014/main" id="{C038958D-CE21-B170-A010-8A459F65A295}"/>
              </a:ext>
            </a:extLst>
          </p:cNvPr>
          <p:cNvPicPr>
            <a:picLocks noChangeAspect="1"/>
          </p:cNvPicPr>
          <p:nvPr/>
        </p:nvPicPr>
        <p:blipFill>
          <a:blip r:embed="rId2"/>
          <a:stretch>
            <a:fillRect/>
          </a:stretch>
        </p:blipFill>
        <p:spPr>
          <a:xfrm>
            <a:off x="1316182" y="1454727"/>
            <a:ext cx="10030691" cy="5029200"/>
          </a:xfrm>
          <a:prstGeom prst="rect">
            <a:avLst/>
          </a:prstGeom>
        </p:spPr>
      </p:pic>
    </p:spTree>
    <p:extLst>
      <p:ext uri="{BB962C8B-B14F-4D97-AF65-F5344CB8AC3E}">
        <p14:creationId xmlns:p14="http://schemas.microsoft.com/office/powerpoint/2010/main" val="282501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3A53-6B5B-7A97-7F97-EE84E76067A1}"/>
              </a:ext>
            </a:extLst>
          </p:cNvPr>
          <p:cNvSpPr>
            <a:spLocks noGrp="1"/>
          </p:cNvSpPr>
          <p:nvPr>
            <p:ph type="title"/>
          </p:nvPr>
        </p:nvSpPr>
        <p:spPr>
          <a:xfrm>
            <a:off x="720000" y="619200"/>
            <a:ext cx="10728322" cy="827635"/>
          </a:xfrm>
        </p:spPr>
        <p:txBody>
          <a:bodyPr/>
          <a:lstStyle/>
          <a:p>
            <a:r>
              <a:rPr lang="en-US" dirty="0"/>
              <a:t>CURRENT IMPLEMENTATION</a:t>
            </a:r>
          </a:p>
        </p:txBody>
      </p:sp>
      <p:pic>
        <p:nvPicPr>
          <p:cNvPr id="5" name="Content Placeholder 4" descr="A screenshot of a login form&#10;&#10;Description automatically generated">
            <a:extLst>
              <a:ext uri="{FF2B5EF4-FFF2-40B4-BE49-F238E27FC236}">
                <a16:creationId xmlns:a16="http://schemas.microsoft.com/office/drawing/2014/main" id="{E91F4287-D854-0D3D-87F0-C17DAA5764E2}"/>
              </a:ext>
            </a:extLst>
          </p:cNvPr>
          <p:cNvPicPr>
            <a:picLocks noGrp="1" noChangeAspect="1"/>
          </p:cNvPicPr>
          <p:nvPr>
            <p:ph idx="1"/>
          </p:nvPr>
        </p:nvPicPr>
        <p:blipFill>
          <a:blip r:embed="rId2"/>
          <a:stretch>
            <a:fillRect/>
          </a:stretch>
        </p:blipFill>
        <p:spPr>
          <a:xfrm>
            <a:off x="1226916" y="1446835"/>
            <a:ext cx="9977378" cy="5120221"/>
          </a:xfrm>
        </p:spPr>
      </p:pic>
    </p:spTree>
    <p:extLst>
      <p:ext uri="{BB962C8B-B14F-4D97-AF65-F5344CB8AC3E}">
        <p14:creationId xmlns:p14="http://schemas.microsoft.com/office/powerpoint/2010/main" val="319096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8DE8-28EE-3687-BABE-727623F01C6E}"/>
              </a:ext>
            </a:extLst>
          </p:cNvPr>
          <p:cNvSpPr>
            <a:spLocks noGrp="1"/>
          </p:cNvSpPr>
          <p:nvPr>
            <p:ph type="title"/>
          </p:nvPr>
        </p:nvSpPr>
        <p:spPr/>
        <p:txBody>
          <a:bodyPr/>
          <a:lstStyle/>
          <a:p>
            <a:r>
              <a:rPr lang="en-US" dirty="0"/>
              <a:t>CURRENT IMPLEMENTATION</a:t>
            </a:r>
          </a:p>
        </p:txBody>
      </p:sp>
      <p:pic>
        <p:nvPicPr>
          <p:cNvPr id="4" name="Picture 3" descr="A screenshot of a computer&#10;&#10;Description automatically generated">
            <a:extLst>
              <a:ext uri="{FF2B5EF4-FFF2-40B4-BE49-F238E27FC236}">
                <a16:creationId xmlns:a16="http://schemas.microsoft.com/office/drawing/2014/main" id="{5AAE6CC8-B3D6-0348-8E0F-A6EFB002A445}"/>
              </a:ext>
            </a:extLst>
          </p:cNvPr>
          <p:cNvPicPr>
            <a:picLocks noChangeAspect="1"/>
          </p:cNvPicPr>
          <p:nvPr/>
        </p:nvPicPr>
        <p:blipFill>
          <a:blip r:embed="rId2"/>
          <a:stretch>
            <a:fillRect/>
          </a:stretch>
        </p:blipFill>
        <p:spPr>
          <a:xfrm>
            <a:off x="743678" y="1702175"/>
            <a:ext cx="10704644" cy="4726334"/>
          </a:xfrm>
          <a:prstGeom prst="rect">
            <a:avLst/>
          </a:prstGeom>
        </p:spPr>
      </p:pic>
    </p:spTree>
    <p:extLst>
      <p:ext uri="{BB962C8B-B14F-4D97-AF65-F5344CB8AC3E}">
        <p14:creationId xmlns:p14="http://schemas.microsoft.com/office/powerpoint/2010/main" val="1933708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7FEECB93-933C-477B-BC7D-C2F2F6271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right modern kitchen">
            <a:extLst>
              <a:ext uri="{FF2B5EF4-FFF2-40B4-BE49-F238E27FC236}">
                <a16:creationId xmlns:a16="http://schemas.microsoft.com/office/drawing/2014/main" id="{68F84C31-99E6-ED80-61C9-97FA209E69C6}"/>
              </a:ext>
            </a:extLst>
          </p:cNvPr>
          <p:cNvPicPr>
            <a:picLocks noChangeAspect="1"/>
          </p:cNvPicPr>
          <p:nvPr/>
        </p:nvPicPr>
        <p:blipFill>
          <a:blip r:embed="rId2"/>
          <a:srcRect t="15709" r="-1" b="-1"/>
          <a:stretch/>
        </p:blipFill>
        <p:spPr>
          <a:xfrm>
            <a:off x="20" y="10"/>
            <a:ext cx="12188932" cy="6857990"/>
          </a:xfrm>
          <a:prstGeom prst="rect">
            <a:avLst/>
          </a:prstGeom>
        </p:spPr>
      </p:pic>
      <p:sp>
        <p:nvSpPr>
          <p:cNvPr id="31" name="Rectangle 30">
            <a:extLst>
              <a:ext uri="{FF2B5EF4-FFF2-40B4-BE49-F238E27FC236}">
                <a16:creationId xmlns:a16="http://schemas.microsoft.com/office/drawing/2014/main" id="{497BC505-FE0C-4637-A29D-B71DFBBBA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14C5FA5-1D01-27F7-B400-CFE3CFDA219B}"/>
              </a:ext>
            </a:extLst>
          </p:cNvPr>
          <p:cNvSpPr txBox="1"/>
          <p:nvPr/>
        </p:nvSpPr>
        <p:spPr>
          <a:xfrm>
            <a:off x="720000" y="1455847"/>
            <a:ext cx="5015638" cy="2068553"/>
          </a:xfrm>
          <a:prstGeom prst="rect">
            <a:avLst/>
          </a:prstGeom>
        </p:spPr>
        <p:txBody>
          <a:bodyPr vert="horz" wrap="square" lIns="0" tIns="0" rIns="0" bIns="0" rtlCol="0" anchor="b" anchorCtr="0">
            <a:normAutofit/>
          </a:bodyPr>
          <a:lstStyle/>
          <a:p>
            <a:pPr algn="ctr">
              <a:spcBef>
                <a:spcPct val="0"/>
              </a:spcBef>
              <a:spcAft>
                <a:spcPts val="600"/>
              </a:spcAft>
              <a:buClr>
                <a:schemeClr val="accent4"/>
              </a:buClr>
            </a:pPr>
            <a:r>
              <a:rPr lang="en-US" sz="5600" b="1" spc="-100">
                <a:latin typeface="+mj-lt"/>
                <a:ea typeface="+mj-ea"/>
                <a:cs typeface="+mj-cs"/>
              </a:rPr>
              <a:t>THANK YOU</a:t>
            </a:r>
          </a:p>
        </p:txBody>
      </p:sp>
      <p:grpSp>
        <p:nvGrpSpPr>
          <p:cNvPr id="33" name="Group 32">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34"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8" name="Group 37">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39"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3779210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7E72C-B494-1932-28CB-3D597DB5FA63}"/>
              </a:ext>
            </a:extLst>
          </p:cNvPr>
          <p:cNvSpPr>
            <a:spLocks noGrp="1"/>
          </p:cNvSpPr>
          <p:nvPr>
            <p:ph type="title"/>
          </p:nvPr>
        </p:nvSpPr>
        <p:spPr/>
        <p:txBody>
          <a:bodyPr>
            <a:normAutofit/>
          </a:bodyPr>
          <a:lstStyle/>
          <a:p>
            <a:r>
              <a:rPr lang="en-US" sz="4800" dirty="0"/>
              <a:t>TEAM MEMBERS</a:t>
            </a:r>
          </a:p>
        </p:txBody>
      </p:sp>
      <p:sp>
        <p:nvSpPr>
          <p:cNvPr id="3" name="Content Placeholder 2">
            <a:extLst>
              <a:ext uri="{FF2B5EF4-FFF2-40B4-BE49-F238E27FC236}">
                <a16:creationId xmlns:a16="http://schemas.microsoft.com/office/drawing/2014/main" id="{7D3A75E7-FACE-3127-25E1-C0C723A6FEF1}"/>
              </a:ext>
            </a:extLst>
          </p:cNvPr>
          <p:cNvSpPr>
            <a:spLocks noGrp="1"/>
          </p:cNvSpPr>
          <p:nvPr>
            <p:ph idx="1"/>
          </p:nvPr>
        </p:nvSpPr>
        <p:spPr>
          <a:xfrm>
            <a:off x="720000" y="1999488"/>
            <a:ext cx="10728325" cy="3769487"/>
          </a:xfrm>
        </p:spPr>
        <p:txBody>
          <a:bodyPr>
            <a:normAutofit/>
          </a:bodyPr>
          <a:lstStyle/>
          <a:p>
            <a:pPr marL="0" indent="0" algn="r">
              <a:buNone/>
            </a:pPr>
            <a:r>
              <a:rPr lang="en-US" sz="1600" b="1" dirty="0"/>
              <a:t>TEAM MEMBERS:</a:t>
            </a:r>
          </a:p>
          <a:p>
            <a:pPr marL="0" indent="0" algn="r">
              <a:buNone/>
            </a:pPr>
            <a:r>
              <a:rPr lang="en-US" b="1" dirty="0"/>
              <a:t>SAI SURENDRA KOMMINENI</a:t>
            </a:r>
          </a:p>
          <a:p>
            <a:pPr marL="0" indent="0" algn="r">
              <a:buNone/>
            </a:pPr>
            <a:r>
              <a:rPr lang="en-US" b="1" dirty="0"/>
              <a:t>VENUKESWARI OOTLA</a:t>
            </a:r>
          </a:p>
          <a:p>
            <a:pPr marL="0" indent="0" algn="r">
              <a:buNone/>
            </a:pPr>
            <a:r>
              <a:rPr lang="en-US" b="1" dirty="0"/>
              <a:t>PRASHANTHI VELPULA</a:t>
            </a:r>
          </a:p>
          <a:p>
            <a:pPr marL="0" indent="0" algn="r">
              <a:buNone/>
            </a:pPr>
            <a:endParaRPr lang="en-US" dirty="0"/>
          </a:p>
          <a:p>
            <a:pPr marL="0" indent="0" algn="r">
              <a:buNone/>
            </a:pPr>
            <a:endParaRPr lang="en-US" dirty="0"/>
          </a:p>
          <a:p>
            <a:pPr marL="0" indent="0" algn="r">
              <a:buNone/>
            </a:pPr>
            <a:r>
              <a:rPr lang="en-US" sz="1600" b="1" dirty="0"/>
              <a:t>PROJECT GUIDE</a:t>
            </a:r>
          </a:p>
          <a:p>
            <a:pPr marL="0" indent="0" algn="r">
              <a:buNone/>
            </a:pPr>
            <a:r>
              <a:rPr lang="en-US" b="1" dirty="0"/>
              <a:t>DR.ERIC FREDERICKS</a:t>
            </a:r>
          </a:p>
        </p:txBody>
      </p:sp>
      <p:pic>
        <p:nvPicPr>
          <p:cNvPr id="5" name="Picture 4" descr="A screenshot of a video game&#10;&#10;Description automatically generated">
            <a:extLst>
              <a:ext uri="{FF2B5EF4-FFF2-40B4-BE49-F238E27FC236}">
                <a16:creationId xmlns:a16="http://schemas.microsoft.com/office/drawing/2014/main" id="{51AEDA5D-0B48-1C93-642E-FFC383952724}"/>
              </a:ext>
            </a:extLst>
          </p:cNvPr>
          <p:cNvPicPr>
            <a:picLocks noChangeAspect="1"/>
          </p:cNvPicPr>
          <p:nvPr/>
        </p:nvPicPr>
        <p:blipFill>
          <a:blip r:embed="rId2"/>
          <a:stretch>
            <a:fillRect/>
          </a:stretch>
        </p:blipFill>
        <p:spPr>
          <a:xfrm>
            <a:off x="720000" y="1759527"/>
            <a:ext cx="6276545" cy="4311073"/>
          </a:xfrm>
          <a:prstGeom prst="rect">
            <a:avLst/>
          </a:prstGeom>
        </p:spPr>
      </p:pic>
    </p:spTree>
    <p:extLst>
      <p:ext uri="{BB962C8B-B14F-4D97-AF65-F5344CB8AC3E}">
        <p14:creationId xmlns:p14="http://schemas.microsoft.com/office/powerpoint/2010/main" val="199317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34035-D25B-4EAE-76AF-FD7903934E9F}"/>
              </a:ext>
            </a:extLst>
          </p:cNvPr>
          <p:cNvSpPr>
            <a:spLocks noGrp="1"/>
          </p:cNvSpPr>
          <p:nvPr>
            <p:ph type="title"/>
          </p:nvPr>
        </p:nvSpPr>
        <p:spPr>
          <a:xfrm>
            <a:off x="6480000" y="619200"/>
            <a:ext cx="4991961" cy="1477328"/>
          </a:xfrm>
        </p:spPr>
        <p:txBody>
          <a:bodyPr wrap="square" anchor="ctr">
            <a:normAutofit/>
          </a:bodyPr>
          <a:lstStyle/>
          <a:p>
            <a:r>
              <a:rPr lang="en-US" dirty="0"/>
              <a:t>AGENDA</a:t>
            </a:r>
          </a:p>
        </p:txBody>
      </p:sp>
      <p:pic>
        <p:nvPicPr>
          <p:cNvPr id="5" name="Picture 4" descr="Floorplan on a table">
            <a:extLst>
              <a:ext uri="{FF2B5EF4-FFF2-40B4-BE49-F238E27FC236}">
                <a16:creationId xmlns:a16="http://schemas.microsoft.com/office/drawing/2014/main" id="{2D7F9EC2-6EE7-A951-CAF5-C7525C3ECECC}"/>
              </a:ext>
            </a:extLst>
          </p:cNvPr>
          <p:cNvPicPr>
            <a:picLocks noChangeAspect="1"/>
          </p:cNvPicPr>
          <p:nvPr/>
        </p:nvPicPr>
        <p:blipFill>
          <a:blip r:embed="rId2"/>
          <a:srcRect l="27973" r="11337"/>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7B712A78-D444-73CF-0272-2C7FEDD64590}"/>
              </a:ext>
            </a:extLst>
          </p:cNvPr>
          <p:cNvSpPr>
            <a:spLocks noGrp="1"/>
          </p:cNvSpPr>
          <p:nvPr>
            <p:ph idx="1"/>
          </p:nvPr>
        </p:nvSpPr>
        <p:spPr>
          <a:xfrm>
            <a:off x="6480000" y="1941342"/>
            <a:ext cx="4991962" cy="4054344"/>
          </a:xfrm>
        </p:spPr>
        <p:txBody>
          <a:bodyPr>
            <a:noAutofit/>
          </a:bodyPr>
          <a:lstStyle/>
          <a:p>
            <a:pPr>
              <a:lnSpc>
                <a:spcPct val="110000"/>
              </a:lnSpc>
            </a:pPr>
            <a:r>
              <a:rPr lang="en-US" sz="1600" b="1" dirty="0"/>
              <a:t>PROJECT DESCRIPTION</a:t>
            </a:r>
          </a:p>
          <a:p>
            <a:pPr>
              <a:lnSpc>
                <a:spcPct val="110000"/>
              </a:lnSpc>
            </a:pPr>
            <a:r>
              <a:rPr lang="en-US" sz="1600" b="1" dirty="0"/>
              <a:t>TECHNOLOGY</a:t>
            </a:r>
          </a:p>
          <a:p>
            <a:pPr>
              <a:lnSpc>
                <a:spcPct val="110000"/>
              </a:lnSpc>
            </a:pPr>
            <a:r>
              <a:rPr lang="en-US" sz="1600" b="1" dirty="0"/>
              <a:t>PROJECT TIMELINE</a:t>
            </a:r>
          </a:p>
          <a:p>
            <a:pPr>
              <a:lnSpc>
                <a:spcPct val="110000"/>
              </a:lnSpc>
            </a:pPr>
            <a:r>
              <a:rPr lang="en-US" sz="1600" b="1" dirty="0"/>
              <a:t>GANTT CHART</a:t>
            </a:r>
          </a:p>
          <a:p>
            <a:pPr>
              <a:lnSpc>
                <a:spcPct val="110000"/>
              </a:lnSpc>
            </a:pPr>
            <a:r>
              <a:rPr lang="en-US" sz="1600" b="1" dirty="0"/>
              <a:t>DIAGRAMS</a:t>
            </a:r>
          </a:p>
          <a:p>
            <a:pPr>
              <a:lnSpc>
                <a:spcPct val="110000"/>
              </a:lnSpc>
            </a:pPr>
            <a:r>
              <a:rPr lang="en-US" sz="1600" b="1" dirty="0"/>
              <a:t>SOFTWARE REQUIREMENTS</a:t>
            </a:r>
          </a:p>
          <a:p>
            <a:pPr>
              <a:lnSpc>
                <a:spcPct val="110000"/>
              </a:lnSpc>
            </a:pPr>
            <a:r>
              <a:rPr lang="en-US" sz="1600" b="1" dirty="0"/>
              <a:t>TEAM CONTRIBUTION</a:t>
            </a:r>
          </a:p>
          <a:p>
            <a:pPr>
              <a:lnSpc>
                <a:spcPct val="110000"/>
              </a:lnSpc>
            </a:pPr>
            <a:r>
              <a:rPr lang="en-US" sz="1600" b="1" dirty="0"/>
              <a:t>PROJECT PROGRESS</a:t>
            </a:r>
          </a:p>
          <a:p>
            <a:pPr>
              <a:lnSpc>
                <a:spcPct val="110000"/>
              </a:lnSpc>
            </a:pPr>
            <a:r>
              <a:rPr lang="en-US" sz="1600" b="1" dirty="0"/>
              <a:t>CURRENT IMPLEMENTATION</a:t>
            </a:r>
          </a:p>
          <a:p>
            <a:pPr>
              <a:lnSpc>
                <a:spcPct val="110000"/>
              </a:lnSpc>
            </a:pPr>
            <a:r>
              <a:rPr lang="en-US" sz="1600" b="1" dirty="0"/>
              <a:t>CONCLUSION</a:t>
            </a:r>
          </a:p>
        </p:txBody>
      </p:sp>
    </p:spTree>
    <p:extLst>
      <p:ext uri="{BB962C8B-B14F-4D97-AF65-F5344CB8AC3E}">
        <p14:creationId xmlns:p14="http://schemas.microsoft.com/office/powerpoint/2010/main" val="144800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155D-3AF7-7BF9-2A08-AFA4839FC329}"/>
              </a:ext>
            </a:extLst>
          </p:cNvPr>
          <p:cNvSpPr>
            <a:spLocks noGrp="1"/>
          </p:cNvSpPr>
          <p:nvPr>
            <p:ph type="title"/>
          </p:nvPr>
        </p:nvSpPr>
        <p:spPr/>
        <p:txBody>
          <a:bodyPr>
            <a:normAutofit/>
          </a:bodyPr>
          <a:lstStyle/>
          <a:p>
            <a:r>
              <a:rPr lang="en-US" sz="4800" dirty="0"/>
              <a:t>PROJECT DESCRIPTION</a:t>
            </a:r>
          </a:p>
        </p:txBody>
      </p:sp>
      <p:sp>
        <p:nvSpPr>
          <p:cNvPr id="3" name="Content Placeholder 2">
            <a:extLst>
              <a:ext uri="{FF2B5EF4-FFF2-40B4-BE49-F238E27FC236}">
                <a16:creationId xmlns:a16="http://schemas.microsoft.com/office/drawing/2014/main" id="{7B071C39-FD90-CB4D-AF55-3BF2541BF006}"/>
              </a:ext>
            </a:extLst>
          </p:cNvPr>
          <p:cNvSpPr>
            <a:spLocks noGrp="1"/>
          </p:cNvSpPr>
          <p:nvPr>
            <p:ph idx="1"/>
          </p:nvPr>
        </p:nvSpPr>
        <p:spPr>
          <a:xfrm>
            <a:off x="720000" y="1736204"/>
            <a:ext cx="10728325" cy="4032772"/>
          </a:xfrm>
        </p:spPr>
        <p:txBody>
          <a:bodyPr/>
          <a:lstStyle/>
          <a:p>
            <a:pPr marL="0" indent="0" algn="just">
              <a:buNone/>
            </a:pPr>
            <a:r>
              <a:rPr lang="en-US" b="0" i="0" dirty="0">
                <a:solidFill>
                  <a:schemeClr val="tx1"/>
                </a:solidFill>
                <a:effectLst/>
                <a:latin typeface="-apple-system"/>
              </a:rPr>
              <a:t>Our project, </a:t>
            </a:r>
            <a:r>
              <a:rPr lang="en-US" b="1" i="0" dirty="0">
                <a:solidFill>
                  <a:schemeClr val="tx1"/>
                </a:solidFill>
                <a:effectLst/>
                <a:latin typeface="-apple-system"/>
              </a:rPr>
              <a:t>HomeGoods Inventory Management</a:t>
            </a:r>
            <a:r>
              <a:rPr lang="en-US" b="0" i="0" dirty="0">
                <a:solidFill>
                  <a:schemeClr val="tx1"/>
                </a:solidFill>
                <a:effectLst/>
                <a:latin typeface="-apple-system"/>
              </a:rPr>
              <a:t>, is a proposed web application aimed at streamlining inventory management for store managers. The application will provide a secure login system for authorized users, allowing them to efficiently manage categories such as furniture, electronics, and home decor. Store managers will be able to add, edit, and delete inventory items, with detailed pages displaying information like price, description, and ratings. The backend will be built using either Firebase or MongoDB, ensuring efficient data storage and real-time updates. The frontend will be developed using HTML, CSS, and ReactJS, with a focus on simplicity, flexibility, and enhanced inventory control to reduce manual effort and improve operational efficiency.</a:t>
            </a:r>
            <a:endParaRPr lang="en-US" dirty="0">
              <a:solidFill>
                <a:schemeClr val="tx1"/>
              </a:solidFill>
            </a:endParaRPr>
          </a:p>
        </p:txBody>
      </p:sp>
    </p:spTree>
    <p:extLst>
      <p:ext uri="{BB962C8B-B14F-4D97-AF65-F5344CB8AC3E}">
        <p14:creationId xmlns:p14="http://schemas.microsoft.com/office/powerpoint/2010/main" val="392959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D9E2D9-EE69-4775-8CE5-9EAC35AD2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75B673-1FA7-415E-8B2E-7A0550C8B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92F67-4421-2A65-5AAB-FCC3AB8779BF}"/>
              </a:ext>
            </a:extLst>
          </p:cNvPr>
          <p:cNvSpPr>
            <a:spLocks noGrp="1"/>
          </p:cNvSpPr>
          <p:nvPr>
            <p:ph type="title"/>
          </p:nvPr>
        </p:nvSpPr>
        <p:spPr>
          <a:xfrm>
            <a:off x="6480000" y="619200"/>
            <a:ext cx="4991961" cy="1477328"/>
          </a:xfrm>
        </p:spPr>
        <p:txBody>
          <a:bodyPr wrap="square" anchor="ctr">
            <a:normAutofit/>
          </a:bodyPr>
          <a:lstStyle/>
          <a:p>
            <a:r>
              <a:rPr lang="en-US" sz="4000" dirty="0"/>
              <a:t>TECHNOLOGY</a:t>
            </a:r>
          </a:p>
        </p:txBody>
      </p:sp>
      <p:pic>
        <p:nvPicPr>
          <p:cNvPr id="5" name="Picture 4" descr="Computer script on a screen">
            <a:extLst>
              <a:ext uri="{FF2B5EF4-FFF2-40B4-BE49-F238E27FC236}">
                <a16:creationId xmlns:a16="http://schemas.microsoft.com/office/drawing/2014/main" id="{FECF28DE-0357-2661-8FD9-0AE874FE7444}"/>
              </a:ext>
            </a:extLst>
          </p:cNvPr>
          <p:cNvPicPr>
            <a:picLocks noChangeAspect="1"/>
          </p:cNvPicPr>
          <p:nvPr/>
        </p:nvPicPr>
        <p:blipFill>
          <a:blip r:embed="rId2"/>
          <a:srcRect l="1383" r="41155"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sp>
        <p:nvSpPr>
          <p:cNvPr id="3" name="Content Placeholder 2">
            <a:extLst>
              <a:ext uri="{FF2B5EF4-FFF2-40B4-BE49-F238E27FC236}">
                <a16:creationId xmlns:a16="http://schemas.microsoft.com/office/drawing/2014/main" id="{AE232DF3-898B-1EE3-77DB-454082F23D78}"/>
              </a:ext>
            </a:extLst>
          </p:cNvPr>
          <p:cNvSpPr>
            <a:spLocks noGrp="1"/>
          </p:cNvSpPr>
          <p:nvPr>
            <p:ph idx="1"/>
          </p:nvPr>
        </p:nvSpPr>
        <p:spPr>
          <a:xfrm>
            <a:off x="6480000" y="2293034"/>
            <a:ext cx="4991962" cy="3464839"/>
          </a:xfrm>
        </p:spPr>
        <p:txBody>
          <a:bodyPr>
            <a:normAutofit/>
          </a:bodyPr>
          <a:lstStyle/>
          <a:p>
            <a:endParaRPr lang="en-US" dirty="0"/>
          </a:p>
          <a:p>
            <a:r>
              <a:rPr lang="en-US" b="1" dirty="0"/>
              <a:t>FRONTEND: ReactJS</a:t>
            </a:r>
          </a:p>
          <a:p>
            <a:r>
              <a:rPr lang="en-US" b="1" dirty="0"/>
              <a:t>BACKEND: Firebase or MongoDB</a:t>
            </a:r>
          </a:p>
          <a:p>
            <a:r>
              <a:rPr lang="en-US" b="1" dirty="0"/>
              <a:t>UI: HTML, CSS, JavaScript</a:t>
            </a:r>
          </a:p>
        </p:txBody>
      </p:sp>
    </p:spTree>
    <p:extLst>
      <p:ext uri="{BB962C8B-B14F-4D97-AF65-F5344CB8AC3E}">
        <p14:creationId xmlns:p14="http://schemas.microsoft.com/office/powerpoint/2010/main" val="63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D3C80-3475-2B16-AAA7-1086CC19F4DC}"/>
              </a:ext>
            </a:extLst>
          </p:cNvPr>
          <p:cNvSpPr>
            <a:spLocks noGrp="1"/>
          </p:cNvSpPr>
          <p:nvPr>
            <p:ph type="title"/>
          </p:nvPr>
        </p:nvSpPr>
        <p:spPr>
          <a:xfrm>
            <a:off x="1349567" y="619199"/>
            <a:ext cx="9492866" cy="788666"/>
          </a:xfrm>
        </p:spPr>
        <p:txBody>
          <a:bodyPr vert="horz" wrap="square" lIns="0" tIns="0" rIns="0" bIns="0" rtlCol="0" anchor="t" anchorCtr="0">
            <a:noAutofit/>
          </a:bodyPr>
          <a:lstStyle/>
          <a:p>
            <a:pPr algn="ctr">
              <a:lnSpc>
                <a:spcPct val="100000"/>
              </a:lnSpc>
            </a:pPr>
            <a:r>
              <a:rPr lang="en-US" sz="4000" b="1" spc="-100" dirty="0"/>
              <a:t>PROJECT TIMELINE</a:t>
            </a:r>
          </a:p>
        </p:txBody>
      </p:sp>
      <p:grpSp>
        <p:nvGrpSpPr>
          <p:cNvPr id="36" name="Group 3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1" name="Group 4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4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59" name="Freeform: Shape 4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4" name="Content Placeholder 3">
            <a:extLst>
              <a:ext uri="{FF2B5EF4-FFF2-40B4-BE49-F238E27FC236}">
                <a16:creationId xmlns:a16="http://schemas.microsoft.com/office/drawing/2014/main" id="{87B6B2C5-2874-9B68-0C43-552AD23C988F}"/>
              </a:ext>
            </a:extLst>
          </p:cNvPr>
          <p:cNvGraphicFramePr>
            <a:graphicFrameLocks noGrp="1"/>
          </p:cNvGraphicFramePr>
          <p:nvPr>
            <p:ph idx="1"/>
            <p:extLst>
              <p:ext uri="{D42A27DB-BD31-4B8C-83A1-F6EECF244321}">
                <p14:modId xmlns:p14="http://schemas.microsoft.com/office/powerpoint/2010/main" val="753976112"/>
              </p:ext>
            </p:extLst>
          </p:nvPr>
        </p:nvGraphicFramePr>
        <p:xfrm>
          <a:off x="1074517" y="2636839"/>
          <a:ext cx="10019292" cy="3132136"/>
        </p:xfrm>
        <a:graphic>
          <a:graphicData uri="http://schemas.openxmlformats.org/drawingml/2006/table">
            <a:tbl>
              <a:tblPr firstRow="1" bandRow="1">
                <a:solidFill>
                  <a:srgbClr val="F2F2F2">
                    <a:alpha val="30196"/>
                  </a:srgbClr>
                </a:solidFill>
                <a:tableStyleId>{5C22544A-7EE6-4342-B048-85BDC9FD1C3A}</a:tableStyleId>
              </a:tblPr>
              <a:tblGrid>
                <a:gridCol w="745649">
                  <a:extLst>
                    <a:ext uri="{9D8B030D-6E8A-4147-A177-3AD203B41FA5}">
                      <a16:colId xmlns:a16="http://schemas.microsoft.com/office/drawing/2014/main" val="380772755"/>
                    </a:ext>
                  </a:extLst>
                </a:gridCol>
                <a:gridCol w="4041329">
                  <a:extLst>
                    <a:ext uri="{9D8B030D-6E8A-4147-A177-3AD203B41FA5}">
                      <a16:colId xmlns:a16="http://schemas.microsoft.com/office/drawing/2014/main" val="3655251172"/>
                    </a:ext>
                  </a:extLst>
                </a:gridCol>
                <a:gridCol w="1515536">
                  <a:extLst>
                    <a:ext uri="{9D8B030D-6E8A-4147-A177-3AD203B41FA5}">
                      <a16:colId xmlns:a16="http://schemas.microsoft.com/office/drawing/2014/main" val="1202655004"/>
                    </a:ext>
                  </a:extLst>
                </a:gridCol>
                <a:gridCol w="1526756">
                  <a:extLst>
                    <a:ext uri="{9D8B030D-6E8A-4147-A177-3AD203B41FA5}">
                      <a16:colId xmlns:a16="http://schemas.microsoft.com/office/drawing/2014/main" val="1919143235"/>
                    </a:ext>
                  </a:extLst>
                </a:gridCol>
                <a:gridCol w="2190022">
                  <a:extLst>
                    <a:ext uri="{9D8B030D-6E8A-4147-A177-3AD203B41FA5}">
                      <a16:colId xmlns:a16="http://schemas.microsoft.com/office/drawing/2014/main" val="2458313189"/>
                    </a:ext>
                  </a:extLst>
                </a:gridCol>
              </a:tblGrid>
              <a:tr h="447448">
                <a:tc>
                  <a:txBody>
                    <a:bodyPr/>
                    <a:lstStyle/>
                    <a:p>
                      <a:pPr algn="ctr" fontAlgn="b"/>
                      <a:r>
                        <a:rPr lang="en-US" sz="1400" b="0" u="none" strike="noStrike" cap="none" spc="0">
                          <a:solidFill>
                            <a:schemeClr val="bg1"/>
                          </a:solidFill>
                          <a:effectLst/>
                        </a:rPr>
                        <a:t>ID</a:t>
                      </a:r>
                      <a:endParaRPr lang="en-US" sz="1400" b="0" i="0" u="none" strike="noStrike" cap="none" spc="0">
                        <a:solidFill>
                          <a:schemeClr val="bg1"/>
                        </a:solidFill>
                        <a:effectLst/>
                        <a:latin typeface="Calibri" panose="020F0502020204030204" pitchFamily="34" charset="0"/>
                      </a:endParaRPr>
                    </a:p>
                  </a:txBody>
                  <a:tcPr marL="125256" marR="10037" marT="96351" marB="96351"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algn="ctr" fontAlgn="b"/>
                      <a:r>
                        <a:rPr lang="en-US" sz="1400" b="0" u="none" strike="noStrike" cap="none" spc="0">
                          <a:solidFill>
                            <a:schemeClr val="bg1"/>
                          </a:solidFill>
                          <a:effectLst/>
                        </a:rPr>
                        <a:t>Task</a:t>
                      </a:r>
                      <a:endParaRPr lang="en-US" sz="1400" b="0" i="0" u="none" strike="noStrike" cap="none" spc="0">
                        <a:solidFill>
                          <a:schemeClr val="bg1"/>
                        </a:solidFill>
                        <a:effectLst/>
                        <a:latin typeface="Calibri" panose="020F0502020204030204" pitchFamily="34" charset="0"/>
                      </a:endParaRPr>
                    </a:p>
                  </a:txBody>
                  <a:tcPr marL="125256" marR="10037" marT="96351" marB="96351"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400" b="0" u="none" strike="noStrike" cap="none" spc="0">
                          <a:solidFill>
                            <a:schemeClr val="bg1"/>
                          </a:solidFill>
                          <a:effectLst/>
                        </a:rPr>
                        <a:t>Start Date</a:t>
                      </a:r>
                      <a:endParaRPr lang="en-US" sz="1400" b="0" i="0" u="none" strike="noStrike" cap="none" spc="0">
                        <a:solidFill>
                          <a:schemeClr val="bg1"/>
                        </a:solidFill>
                        <a:effectLst/>
                        <a:latin typeface="Calibri" panose="020F0502020204030204" pitchFamily="34" charset="0"/>
                      </a:endParaRPr>
                    </a:p>
                  </a:txBody>
                  <a:tcPr marL="125256" marR="10037" marT="96351" marB="96351"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400" b="0" u="none" strike="noStrike" cap="none" spc="0">
                          <a:solidFill>
                            <a:schemeClr val="bg1"/>
                          </a:solidFill>
                          <a:effectLst/>
                        </a:rPr>
                        <a:t>End Date</a:t>
                      </a:r>
                      <a:endParaRPr lang="en-US" sz="1400" b="0" i="0" u="none" strike="noStrike" cap="none" spc="0">
                        <a:solidFill>
                          <a:schemeClr val="bg1"/>
                        </a:solidFill>
                        <a:effectLst/>
                        <a:latin typeface="Calibri" panose="020F0502020204030204" pitchFamily="34" charset="0"/>
                      </a:endParaRPr>
                    </a:p>
                  </a:txBody>
                  <a:tcPr marL="125256" marR="10037" marT="96351" marB="96351"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b"/>
                      <a:r>
                        <a:rPr lang="en-US" sz="1400" b="0" u="none" strike="noStrike" cap="none" spc="0">
                          <a:solidFill>
                            <a:schemeClr val="bg1"/>
                          </a:solidFill>
                          <a:effectLst/>
                        </a:rPr>
                        <a:t>Duration (Days)</a:t>
                      </a:r>
                      <a:endParaRPr lang="en-US" sz="1400" b="0" i="0" u="none" strike="noStrike" cap="none" spc="0">
                        <a:solidFill>
                          <a:schemeClr val="bg1"/>
                        </a:solidFill>
                        <a:effectLst/>
                        <a:latin typeface="Calibri" panose="020F0502020204030204" pitchFamily="34" charset="0"/>
                      </a:endParaRPr>
                    </a:p>
                  </a:txBody>
                  <a:tcPr marL="125256" marR="10037" marT="96351" marB="9635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009210065"/>
                  </a:ext>
                </a:extLst>
              </a:tr>
              <a:tr h="447448">
                <a:tc>
                  <a:txBody>
                    <a:bodyPr/>
                    <a:lstStyle/>
                    <a:p>
                      <a:pPr algn="ctr" fontAlgn="b"/>
                      <a:r>
                        <a:rPr lang="en-US" sz="1400" u="none" strike="noStrike" cap="none" spc="0">
                          <a:solidFill>
                            <a:schemeClr val="tx1"/>
                          </a:solidFill>
                          <a:effectLst/>
                        </a:rPr>
                        <a:t>1</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Planning and Design</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fontAlgn="b"/>
                      <a:r>
                        <a:rPr lang="en-US" sz="1400" u="none" strike="noStrike" cap="none" spc="0" dirty="0">
                          <a:solidFill>
                            <a:schemeClr val="tx1"/>
                          </a:solidFill>
                          <a:effectLst/>
                        </a:rPr>
                        <a:t>9/25/24</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fontAlgn="b"/>
                      <a:r>
                        <a:rPr lang="en-US" sz="1400" u="none" strike="noStrike" cap="none" spc="0" dirty="0">
                          <a:solidFill>
                            <a:schemeClr val="tx1"/>
                          </a:solidFill>
                          <a:effectLst/>
                        </a:rPr>
                        <a:t>9/30/24</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algn="ctr" fontAlgn="b"/>
                      <a:r>
                        <a:rPr lang="en-US" sz="1400" b="0" i="0" u="none" strike="noStrike" cap="none" spc="0" dirty="0">
                          <a:solidFill>
                            <a:schemeClr val="tx1"/>
                          </a:solidFill>
                          <a:effectLst/>
                          <a:latin typeface="Calibri" panose="020F0502020204030204" pitchFamily="34" charset="0"/>
                        </a:rPr>
                        <a:t>6</a:t>
                      </a:r>
                    </a:p>
                  </a:txBody>
                  <a:tcPr marL="125256" marR="10037" marT="96351" marB="96351" anchor="b">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1422993304"/>
                  </a:ext>
                </a:extLst>
              </a:tr>
              <a:tr h="447448">
                <a:tc>
                  <a:txBody>
                    <a:bodyPr/>
                    <a:lstStyle/>
                    <a:p>
                      <a:pPr algn="ctr" fontAlgn="b"/>
                      <a:r>
                        <a:rPr lang="en-US" sz="1400" u="none" strike="noStrike" cap="none" spc="0">
                          <a:solidFill>
                            <a:schemeClr val="tx1"/>
                          </a:solidFill>
                          <a:effectLst/>
                        </a:rPr>
                        <a:t>2</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dirty="0">
                          <a:solidFill>
                            <a:schemeClr val="tx1"/>
                          </a:solidFill>
                          <a:effectLst/>
                        </a:rPr>
                        <a:t>Front End Development Phase 1</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dirty="0">
                          <a:solidFill>
                            <a:schemeClr val="tx1"/>
                          </a:solidFill>
                          <a:effectLst/>
                        </a:rPr>
                        <a:t>10/1/24</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a:solidFill>
                            <a:schemeClr val="tx1"/>
                          </a:solidFill>
                          <a:effectLst/>
                        </a:rPr>
                        <a:t>10/29/24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dirty="0">
                          <a:solidFill>
                            <a:schemeClr val="tx1"/>
                          </a:solidFill>
                          <a:effectLst/>
                        </a:rPr>
                        <a:t>29</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601019400"/>
                  </a:ext>
                </a:extLst>
              </a:tr>
              <a:tr h="447448">
                <a:tc>
                  <a:txBody>
                    <a:bodyPr/>
                    <a:lstStyle/>
                    <a:p>
                      <a:pPr algn="ctr" fontAlgn="b"/>
                      <a:r>
                        <a:rPr lang="en-US" sz="1400" u="none" strike="noStrike" cap="none" spc="0">
                          <a:solidFill>
                            <a:schemeClr val="tx1"/>
                          </a:solidFill>
                          <a:effectLst/>
                        </a:rPr>
                        <a:t>3</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Back End Development</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10/15/24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11/12/24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29</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852351210"/>
                  </a:ext>
                </a:extLst>
              </a:tr>
              <a:tr h="447448">
                <a:tc>
                  <a:txBody>
                    <a:bodyPr/>
                    <a:lstStyle/>
                    <a:p>
                      <a:pPr algn="ctr" fontAlgn="b"/>
                      <a:r>
                        <a:rPr lang="en-US" sz="1400" u="none" strike="noStrike" cap="none" spc="0">
                          <a:solidFill>
                            <a:schemeClr val="tx1"/>
                          </a:solidFill>
                          <a:effectLst/>
                        </a:rPr>
                        <a:t>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a:solidFill>
                            <a:schemeClr val="tx1"/>
                          </a:solidFill>
                          <a:effectLst/>
                        </a:rPr>
                        <a:t>Front End Development Phase 2</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a:solidFill>
                            <a:schemeClr val="tx1"/>
                          </a:solidFill>
                          <a:effectLst/>
                        </a:rPr>
                        <a:t>11/12/24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dirty="0">
                          <a:solidFill>
                            <a:schemeClr val="tx1"/>
                          </a:solidFill>
                          <a:effectLst/>
                        </a:rPr>
                        <a:t>11/19/24</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dirty="0">
                          <a:solidFill>
                            <a:schemeClr val="tx1"/>
                          </a:solidFill>
                          <a:effectLst/>
                        </a:rPr>
                        <a:t>8</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20774048"/>
                  </a:ext>
                </a:extLst>
              </a:tr>
              <a:tr h="447448">
                <a:tc>
                  <a:txBody>
                    <a:bodyPr/>
                    <a:lstStyle/>
                    <a:p>
                      <a:pPr algn="ctr" fontAlgn="b"/>
                      <a:r>
                        <a:rPr lang="en-US" sz="1400" u="none" strike="noStrike" cap="none" spc="0">
                          <a:solidFill>
                            <a:schemeClr val="tx1"/>
                          </a:solidFill>
                          <a:effectLst/>
                        </a:rPr>
                        <a:t>5</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Testing and Deployment</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11/20/24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11/27/24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algn="ctr" fontAlgn="b"/>
                      <a:r>
                        <a:rPr lang="en-US" sz="1400" u="none" strike="noStrike" cap="none" spc="0">
                          <a:solidFill>
                            <a:schemeClr val="tx1"/>
                          </a:solidFill>
                          <a:effectLst/>
                        </a:rPr>
                        <a:t>8</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874749108"/>
                  </a:ext>
                </a:extLst>
              </a:tr>
              <a:tr h="447448">
                <a:tc>
                  <a:txBody>
                    <a:bodyPr/>
                    <a:lstStyle/>
                    <a:p>
                      <a:pPr algn="ctr" fontAlgn="b"/>
                      <a:r>
                        <a:rPr lang="en-US" sz="1400" u="none" strike="noStrike" cap="none" spc="0">
                          <a:solidFill>
                            <a:schemeClr val="tx1"/>
                          </a:solidFill>
                          <a:effectLst/>
                        </a:rPr>
                        <a:t>6</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dirty="0">
                          <a:solidFill>
                            <a:schemeClr val="tx1"/>
                          </a:solidFill>
                          <a:effectLst/>
                        </a:rPr>
                        <a:t>Documentation</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a:solidFill>
                            <a:schemeClr val="tx1"/>
                          </a:solidFill>
                          <a:effectLst/>
                        </a:rPr>
                        <a:t>11/29/24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a:solidFill>
                            <a:schemeClr val="tx1"/>
                          </a:solidFill>
                          <a:effectLst/>
                        </a:rPr>
                        <a:t>12/3/24</a:t>
                      </a:r>
                      <a:endParaRPr lang="en-US" sz="1400" b="0" i="0" u="none" strike="noStrike" cap="none" spc="0">
                        <a:solidFill>
                          <a:schemeClr val="tx1"/>
                        </a:solidFill>
                        <a:effectLst/>
                        <a:latin typeface="Calibri" panose="020F0502020204030204" pitchFamily="34" charset="0"/>
                      </a:endParaRPr>
                    </a:p>
                  </a:txBody>
                  <a:tcPr marL="125256" marR="10037" marT="96351" marB="96351" anchor="b">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algn="ctr" fontAlgn="b"/>
                      <a:r>
                        <a:rPr lang="en-US" sz="1400" u="none" strike="noStrike" cap="none" spc="0" dirty="0">
                          <a:solidFill>
                            <a:schemeClr val="tx1"/>
                          </a:solidFill>
                          <a:effectLst/>
                        </a:rPr>
                        <a:t>5</a:t>
                      </a:r>
                      <a:endParaRPr lang="en-US" sz="1400" b="0" i="0" u="none" strike="noStrike" cap="none" spc="0" dirty="0">
                        <a:solidFill>
                          <a:schemeClr val="tx1"/>
                        </a:solidFill>
                        <a:effectLst/>
                        <a:latin typeface="Calibri" panose="020F0502020204030204" pitchFamily="34" charset="0"/>
                      </a:endParaRPr>
                    </a:p>
                  </a:txBody>
                  <a:tcPr marL="125256" marR="10037" marT="96351" marB="96351" anchor="b">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443217551"/>
                  </a:ext>
                </a:extLst>
              </a:tr>
            </a:tbl>
          </a:graphicData>
        </a:graphic>
      </p:graphicFrame>
    </p:spTree>
    <p:extLst>
      <p:ext uri="{BB962C8B-B14F-4D97-AF65-F5344CB8AC3E}">
        <p14:creationId xmlns:p14="http://schemas.microsoft.com/office/powerpoint/2010/main" val="44552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D0C6-1CC4-FE20-BEAE-8CFBA6A28B4E}"/>
              </a:ext>
            </a:extLst>
          </p:cNvPr>
          <p:cNvSpPr>
            <a:spLocks noGrp="1"/>
          </p:cNvSpPr>
          <p:nvPr>
            <p:ph type="title"/>
          </p:nvPr>
        </p:nvSpPr>
        <p:spPr/>
        <p:txBody>
          <a:bodyPr/>
          <a:lstStyle/>
          <a:p>
            <a:r>
              <a:rPr lang="en-US" dirty="0"/>
              <a:t>GANTT CHART</a:t>
            </a:r>
          </a:p>
        </p:txBody>
      </p:sp>
      <p:pic>
        <p:nvPicPr>
          <p:cNvPr id="7" name="Content Placeholder 6" descr="A graph of a project&#10;&#10;Description automatically generated with medium confidence">
            <a:extLst>
              <a:ext uri="{FF2B5EF4-FFF2-40B4-BE49-F238E27FC236}">
                <a16:creationId xmlns:a16="http://schemas.microsoft.com/office/drawing/2014/main" id="{5ED4C554-DC9E-92F8-12A2-531BA117EC63}"/>
              </a:ext>
            </a:extLst>
          </p:cNvPr>
          <p:cNvPicPr>
            <a:picLocks noGrp="1" noChangeAspect="1"/>
          </p:cNvPicPr>
          <p:nvPr>
            <p:ph idx="1"/>
          </p:nvPr>
        </p:nvPicPr>
        <p:blipFill>
          <a:blip r:embed="rId2"/>
          <a:stretch>
            <a:fillRect/>
          </a:stretch>
        </p:blipFill>
        <p:spPr>
          <a:xfrm>
            <a:off x="1056640" y="1402080"/>
            <a:ext cx="10038080" cy="4724400"/>
          </a:xfrm>
        </p:spPr>
      </p:pic>
    </p:spTree>
    <p:extLst>
      <p:ext uri="{BB962C8B-B14F-4D97-AF65-F5344CB8AC3E}">
        <p14:creationId xmlns:p14="http://schemas.microsoft.com/office/powerpoint/2010/main" val="72094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C3EFF-05B7-BDDC-00D4-35884683CFBF}"/>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lnSpc>
                <a:spcPct val="100000"/>
              </a:lnSpc>
            </a:pPr>
            <a:r>
              <a:rPr lang="en-US" sz="5600" spc="-100" dirty="0"/>
              <a:t>USECASE DIAGRAM</a:t>
            </a:r>
          </a:p>
        </p:txBody>
      </p:sp>
      <p:grpSp>
        <p:nvGrpSpPr>
          <p:cNvPr id="37" name="Group 36">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38"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42" name="Group 41">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43"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5"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Picture 4" descr="A screenshot of a diagram&#10;&#10;Description automatically generated">
            <a:extLst>
              <a:ext uri="{FF2B5EF4-FFF2-40B4-BE49-F238E27FC236}">
                <a16:creationId xmlns:a16="http://schemas.microsoft.com/office/drawing/2014/main" id="{BC857360-8864-68CB-05FC-2A5011F2A67F}"/>
              </a:ext>
            </a:extLst>
          </p:cNvPr>
          <p:cNvPicPr>
            <a:picLocks noChangeAspect="1"/>
          </p:cNvPicPr>
          <p:nvPr/>
        </p:nvPicPr>
        <p:blipFill>
          <a:blip r:embed="rId2"/>
          <a:stretch>
            <a:fillRect/>
          </a:stretch>
        </p:blipFill>
        <p:spPr>
          <a:xfrm>
            <a:off x="5505819" y="25341"/>
            <a:ext cx="6685381" cy="6858000"/>
          </a:xfrm>
          <a:prstGeom prst="rect">
            <a:avLst/>
          </a:prstGeom>
        </p:spPr>
      </p:pic>
    </p:spTree>
    <p:extLst>
      <p:ext uri="{BB962C8B-B14F-4D97-AF65-F5344CB8AC3E}">
        <p14:creationId xmlns:p14="http://schemas.microsoft.com/office/powerpoint/2010/main" val="130197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335243F2-87BD-4C47-8358-ACFE608D3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5B33439-EC96-4835-9DF2-CFA3336E0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A1110-1630-8C44-01B2-A773F20D8074}"/>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algn="ctr">
              <a:lnSpc>
                <a:spcPct val="100000"/>
              </a:lnSpc>
            </a:pPr>
            <a:r>
              <a:rPr lang="en-US" sz="5600" spc="-100" dirty="0"/>
              <a:t>ACTIVITY DIAGRAM</a:t>
            </a:r>
          </a:p>
        </p:txBody>
      </p:sp>
      <p:grpSp>
        <p:nvGrpSpPr>
          <p:cNvPr id="30" name="Group 29">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65602" y="317452"/>
            <a:ext cx="2088038" cy="719230"/>
            <a:chOff x="4532666" y="505937"/>
            <a:chExt cx="2981730" cy="1027064"/>
          </a:xfrm>
        </p:grpSpPr>
        <p:sp>
          <p:nvSpPr>
            <p:cNvPr id="31"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2"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5" name="Group 34">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17356" y="5503147"/>
            <a:ext cx="2117174" cy="588806"/>
            <a:chOff x="4549904" y="5078157"/>
            <a:chExt cx="3023338" cy="840818"/>
          </a:xfrm>
        </p:grpSpPr>
        <p:sp>
          <p:nvSpPr>
            <p:cNvPr id="36"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3" name="Picture 2" descr="A diagram of a software system&#10;&#10;Description automatically generated">
            <a:extLst>
              <a:ext uri="{FF2B5EF4-FFF2-40B4-BE49-F238E27FC236}">
                <a16:creationId xmlns:a16="http://schemas.microsoft.com/office/drawing/2014/main" id="{B23B262C-956A-780B-FB9E-49BA88B76694}"/>
              </a:ext>
            </a:extLst>
          </p:cNvPr>
          <p:cNvPicPr>
            <a:picLocks noChangeAspect="1"/>
          </p:cNvPicPr>
          <p:nvPr/>
        </p:nvPicPr>
        <p:blipFill>
          <a:blip r:embed="rId2"/>
          <a:stretch>
            <a:fillRect/>
          </a:stretch>
        </p:blipFill>
        <p:spPr>
          <a:xfrm>
            <a:off x="6037052" y="124691"/>
            <a:ext cx="6030257" cy="6622473"/>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652023701"/>
      </p:ext>
    </p:extLst>
  </p:cSld>
  <p:clrMapOvr>
    <a:masterClrMapping/>
  </p:clrMapOvr>
</p:sld>
</file>

<file path=ppt/theme/theme1.xml><?xml version="1.0" encoding="utf-8"?>
<a:theme xmlns:a="http://schemas.openxmlformats.org/drawingml/2006/main" name="BlobVTI">
  <a:themeElements>
    <a:clrScheme name="AnalogousFromRegularSeed_2SEEDS">
      <a:dk1>
        <a:srgbClr val="000000"/>
      </a:dk1>
      <a:lt1>
        <a:srgbClr val="FFFFFF"/>
      </a:lt1>
      <a:dk2>
        <a:srgbClr val="351E22"/>
      </a:dk2>
      <a:lt2>
        <a:srgbClr val="E8E2E3"/>
      </a:lt2>
      <a:accent1>
        <a:srgbClr val="3BB195"/>
      </a:accent1>
      <a:accent2>
        <a:srgbClr val="47B56D"/>
      </a:accent2>
      <a:accent3>
        <a:srgbClr val="4BACC0"/>
      </a:accent3>
      <a:accent4>
        <a:srgbClr val="B13B81"/>
      </a:accent4>
      <a:accent5>
        <a:srgbClr val="C34D61"/>
      </a:accent5>
      <a:accent6>
        <a:srgbClr val="B1583B"/>
      </a:accent6>
      <a:hlink>
        <a:srgbClr val="BF3F5E"/>
      </a:hlink>
      <a:folHlink>
        <a:srgbClr val="7F7F7F"/>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5563</TotalTime>
  <Words>866</Words>
  <Application>Microsoft Macintosh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Sagona Book</vt:lpstr>
      <vt:lpstr>The Hand Extrablack</vt:lpstr>
      <vt:lpstr>BlobVTI</vt:lpstr>
      <vt:lpstr>MID TERM PRESENTATION</vt:lpstr>
      <vt:lpstr>TEAM MEMBERS</vt:lpstr>
      <vt:lpstr>AGENDA</vt:lpstr>
      <vt:lpstr>PROJECT DESCRIPTION</vt:lpstr>
      <vt:lpstr>TECHNOLOGY</vt:lpstr>
      <vt:lpstr>PROJECT TIMELINE</vt:lpstr>
      <vt:lpstr>GANTT CHART</vt:lpstr>
      <vt:lpstr>USECASE DIAGRAM</vt:lpstr>
      <vt:lpstr>ACTIVITY DIAGRAM</vt:lpstr>
      <vt:lpstr>REQUIREMENT(S)</vt:lpstr>
      <vt:lpstr>REQUIREMENT(S)</vt:lpstr>
      <vt:lpstr>TEAM CONTRIBUTION</vt:lpstr>
      <vt:lpstr>PROJECT PROGRESS</vt:lpstr>
      <vt:lpstr>CURRENT IMPLEMENTATION</vt:lpstr>
      <vt:lpstr>CURRENT IMPLEMENTATION</vt:lpstr>
      <vt:lpstr>CURRENT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Venukeswari Ootla</dc:creator>
  <cp:lastModifiedBy>Venukeswari Ootla</cp:lastModifiedBy>
  <cp:revision>18</cp:revision>
  <dcterms:created xsi:type="dcterms:W3CDTF">2024-10-12T23:25:47Z</dcterms:created>
  <dcterms:modified xsi:type="dcterms:W3CDTF">2024-10-16T21:04:24Z</dcterms:modified>
</cp:coreProperties>
</file>