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3" r:id="rId4"/>
    <p:sldId id="265" r:id="rId5"/>
    <p:sldId id="266" r:id="rId6"/>
    <p:sldId id="264" r:id="rId7"/>
    <p:sldId id="268" r:id="rId8"/>
    <p:sldId id="270" r:id="rId9"/>
    <p:sldId id="271" r:id="rId10"/>
    <p:sldId id="272" r:id="rId11"/>
    <p:sldId id="273" r:id="rId12"/>
    <p:sldId id="275" r:id="rId13"/>
    <p:sldId id="274" r:id="rId14"/>
    <p:sldId id="26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32"/>
  </p:normalViewPr>
  <p:slideViewPr>
    <p:cSldViewPr snapToGrid="0" snapToObjects="1">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4/19/2021</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4/19/2021</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4/19/2021</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4/19/2021</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4/19/2021</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4/19/2021</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4/19/2021</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4/19/2021</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4/19/2021</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4/19/2021</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4/19/2021</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4/19/2021</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37707"/>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0" y="3936583"/>
            <a:ext cx="11944349" cy="1892436"/>
          </a:xfrm>
        </p:spPr>
        <p:txBody>
          <a:bodyPr>
            <a:normAutofit/>
          </a:bodyPr>
          <a:lstStyle/>
          <a:p>
            <a:pPr>
              <a:spcBef>
                <a:spcPts val="1600"/>
              </a:spcBef>
            </a:pPr>
            <a:r>
              <a:rPr lang="en-US" sz="2800" b="1" dirty="0">
                <a:solidFill>
                  <a:schemeClr val="bg1"/>
                </a:solidFill>
                <a:cs typeface="Times New Roman" panose="02020603050405020304" pitchFamily="18" charset="0"/>
              </a:rPr>
              <a:t>INFO 5082: SEMINAR IN RESEARCH AND RESEARCH METHODOLOGY</a:t>
            </a:r>
          </a:p>
          <a:p>
            <a:pPr>
              <a:spcBef>
                <a:spcPts val="1600"/>
              </a:spcBef>
            </a:pPr>
            <a:r>
              <a:rPr lang="en-US" sz="2800" b="1" dirty="0">
                <a:solidFill>
                  <a:schemeClr val="bg1"/>
                </a:solidFill>
                <a:cs typeface="Times New Roman" panose="02020603050405020304" pitchFamily="18" charset="0"/>
              </a:rPr>
              <a:t>Prof: Dr. Junhua Ding</a:t>
            </a:r>
          </a:p>
          <a:p>
            <a:pPr>
              <a:spcBef>
                <a:spcPts val="1600"/>
              </a:spcBef>
            </a:pPr>
            <a:r>
              <a:rPr lang="en-US" sz="2800" b="1" dirty="0">
                <a:solidFill>
                  <a:schemeClr val="bg1"/>
                </a:solidFill>
                <a:cs typeface="Times New Roman" panose="02020603050405020304" pitchFamily="18" charset="0"/>
              </a:rPr>
              <a:t>									</a:t>
            </a:r>
          </a:p>
          <a:p>
            <a:pPr>
              <a:spcBef>
                <a:spcPts val="1600"/>
              </a:spcBef>
            </a:pPr>
            <a:endParaRPr lang="en-US" sz="2800" b="1" dirty="0">
              <a:solidFill>
                <a:schemeClr val="bg1"/>
              </a:solidFill>
              <a:cs typeface="Times New Roman" panose="02020603050405020304" pitchFamily="18" charset="0"/>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dirty="0"/>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Words cloud in the true and fake news:</a:t>
            </a:r>
          </a:p>
          <a:p>
            <a:pPr marL="0" indent="0">
              <a:lnSpc>
                <a:spcPct val="110000"/>
              </a:lnSpc>
              <a:buNone/>
            </a:pPr>
            <a:r>
              <a:rPr lang="en-US" sz="2000" dirty="0">
                <a:cs typeface="Times New Roman" panose="02020603050405020304" pitchFamily="18" charset="0"/>
              </a:rPr>
              <a:t>True News 				 Fake news</a:t>
            </a: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r>
              <a:rPr lang="en-US" sz="2000" dirty="0">
                <a:cs typeface="Times New Roman" panose="02020603050405020304" pitchFamily="18" charset="0"/>
              </a:rPr>
              <a:t>There are many similar words in both, so this shows that there is some distinguishing feature between most real and fake news titles, and including titles in our analysis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7" name="Picture 6">
            <a:extLst>
              <a:ext uri="{FF2B5EF4-FFF2-40B4-BE49-F238E27FC236}">
                <a16:creationId xmlns:a16="http://schemas.microsoft.com/office/drawing/2014/main" id="{CBBA9B59-9926-4551-AE4F-B8D7DD7DA55E}"/>
              </a:ext>
            </a:extLst>
          </p:cNvPr>
          <p:cNvPicPr>
            <a:picLocks noChangeAspect="1"/>
          </p:cNvPicPr>
          <p:nvPr/>
        </p:nvPicPr>
        <p:blipFill>
          <a:blip r:embed="rId4"/>
          <a:stretch>
            <a:fillRect/>
          </a:stretch>
        </p:blipFill>
        <p:spPr>
          <a:xfrm>
            <a:off x="83876" y="1503441"/>
            <a:ext cx="3451926" cy="1737949"/>
          </a:xfrm>
          <a:prstGeom prst="rect">
            <a:avLst/>
          </a:prstGeom>
        </p:spPr>
      </p:pic>
      <p:pic>
        <p:nvPicPr>
          <p:cNvPr id="10" name="Picture 9">
            <a:extLst>
              <a:ext uri="{FF2B5EF4-FFF2-40B4-BE49-F238E27FC236}">
                <a16:creationId xmlns:a16="http://schemas.microsoft.com/office/drawing/2014/main" id="{73A89F52-C96D-412F-B751-997123FB5643}"/>
              </a:ext>
            </a:extLst>
          </p:cNvPr>
          <p:cNvPicPr>
            <a:picLocks noChangeAspect="1"/>
          </p:cNvPicPr>
          <p:nvPr/>
        </p:nvPicPr>
        <p:blipFill>
          <a:blip r:embed="rId5"/>
          <a:stretch>
            <a:fillRect/>
          </a:stretch>
        </p:blipFill>
        <p:spPr>
          <a:xfrm>
            <a:off x="3682074" y="1503441"/>
            <a:ext cx="3423960" cy="1737949"/>
          </a:xfrm>
          <a:prstGeom prst="rect">
            <a:avLst/>
          </a:prstGeom>
        </p:spPr>
      </p:pic>
    </p:spTree>
    <p:extLst>
      <p:ext uri="{BB962C8B-B14F-4D97-AF65-F5344CB8AC3E}">
        <p14:creationId xmlns:p14="http://schemas.microsoft.com/office/powerpoint/2010/main" val="385546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Support vector Machine Algorithm confusion Matrix:</a:t>
            </a:r>
          </a:p>
          <a:p>
            <a:pPr>
              <a:lnSpc>
                <a:spcPct val="110000"/>
              </a:lnSpc>
            </a:pPr>
            <a:endParaRPr lang="en-US" sz="2000" dirty="0">
              <a:cs typeface="Times New Roman" panose="02020603050405020304" pitchFamily="18" charset="0"/>
            </a:endParaRPr>
          </a:p>
          <a:p>
            <a:pPr lvl="8">
              <a:lnSpc>
                <a:spcPct val="110000"/>
              </a:lnSpc>
            </a:pPr>
            <a:r>
              <a:rPr lang="en-US" sz="2000" dirty="0">
                <a:cs typeface="Times New Roman" panose="02020603050405020304" pitchFamily="18" charset="0"/>
              </a:rPr>
              <a:t>Naïve Bayes Algorithm confusion Matrix:</a:t>
            </a: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7" name="Picture 6">
            <a:extLst>
              <a:ext uri="{FF2B5EF4-FFF2-40B4-BE49-F238E27FC236}">
                <a16:creationId xmlns:a16="http://schemas.microsoft.com/office/drawing/2014/main" id="{AA393538-4650-42C8-BA2A-19BBFD09C1AE}"/>
              </a:ext>
            </a:extLst>
          </p:cNvPr>
          <p:cNvPicPr>
            <a:picLocks noChangeAspect="1"/>
          </p:cNvPicPr>
          <p:nvPr/>
        </p:nvPicPr>
        <p:blipFill>
          <a:blip r:embed="rId4"/>
          <a:stretch>
            <a:fillRect/>
          </a:stretch>
        </p:blipFill>
        <p:spPr>
          <a:xfrm>
            <a:off x="326545" y="971225"/>
            <a:ext cx="3008923" cy="2685383"/>
          </a:xfrm>
          <a:prstGeom prst="rect">
            <a:avLst/>
          </a:prstGeom>
        </p:spPr>
      </p:pic>
      <p:pic>
        <p:nvPicPr>
          <p:cNvPr id="10" name="Picture 9">
            <a:extLst>
              <a:ext uri="{FF2B5EF4-FFF2-40B4-BE49-F238E27FC236}">
                <a16:creationId xmlns:a16="http://schemas.microsoft.com/office/drawing/2014/main" id="{CEC0F1DD-88F5-403E-9CA1-11037B566434}"/>
              </a:ext>
            </a:extLst>
          </p:cNvPr>
          <p:cNvPicPr>
            <a:picLocks noChangeAspect="1"/>
          </p:cNvPicPr>
          <p:nvPr/>
        </p:nvPicPr>
        <p:blipFill>
          <a:blip r:embed="rId5"/>
          <a:stretch>
            <a:fillRect/>
          </a:stretch>
        </p:blipFill>
        <p:spPr>
          <a:xfrm>
            <a:off x="6994769" y="1998075"/>
            <a:ext cx="2899187" cy="2761495"/>
          </a:xfrm>
          <a:prstGeom prst="rect">
            <a:avLst/>
          </a:prstGeom>
        </p:spPr>
      </p:pic>
    </p:spTree>
    <p:extLst>
      <p:ext uri="{BB962C8B-B14F-4D97-AF65-F5344CB8AC3E}">
        <p14:creationId xmlns:p14="http://schemas.microsoft.com/office/powerpoint/2010/main" val="387006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Logistic Regression confusion Matrix:</a:t>
            </a:r>
          </a:p>
          <a:p>
            <a:pPr>
              <a:lnSpc>
                <a:spcPct val="110000"/>
              </a:lnSpc>
            </a:pPr>
            <a:endParaRPr lang="en-US" sz="2000" dirty="0">
              <a:cs typeface="Times New Roman" panose="02020603050405020304" pitchFamily="18" charset="0"/>
            </a:endParaRPr>
          </a:p>
          <a:p>
            <a:pPr lvl="8">
              <a:lnSpc>
                <a:spcPct val="110000"/>
              </a:lnSpc>
            </a:pPr>
            <a:r>
              <a:rPr lang="en-US" sz="2000" dirty="0">
                <a:cs typeface="Times New Roman" panose="02020603050405020304" pitchFamily="18" charset="0"/>
              </a:rPr>
              <a:t>Ensemble Technique confusion Matrix:</a:t>
            </a: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BFFB9121-3472-4AAB-A706-BAFF14DD75BE}"/>
              </a:ext>
            </a:extLst>
          </p:cNvPr>
          <p:cNvPicPr>
            <a:picLocks noChangeAspect="1"/>
          </p:cNvPicPr>
          <p:nvPr/>
        </p:nvPicPr>
        <p:blipFill>
          <a:blip r:embed="rId4"/>
          <a:stretch>
            <a:fillRect/>
          </a:stretch>
        </p:blipFill>
        <p:spPr>
          <a:xfrm>
            <a:off x="4654074" y="1798626"/>
            <a:ext cx="3559612" cy="3260747"/>
          </a:xfrm>
          <a:prstGeom prst="rect">
            <a:avLst/>
          </a:prstGeom>
        </p:spPr>
      </p:pic>
      <p:pic>
        <p:nvPicPr>
          <p:cNvPr id="12" name="Picture 11">
            <a:extLst>
              <a:ext uri="{FF2B5EF4-FFF2-40B4-BE49-F238E27FC236}">
                <a16:creationId xmlns:a16="http://schemas.microsoft.com/office/drawing/2014/main" id="{50779127-6442-456A-AD16-A0F63385C93A}"/>
              </a:ext>
            </a:extLst>
          </p:cNvPr>
          <p:cNvPicPr>
            <a:picLocks noChangeAspect="1"/>
          </p:cNvPicPr>
          <p:nvPr/>
        </p:nvPicPr>
        <p:blipFill>
          <a:blip r:embed="rId5"/>
          <a:stretch>
            <a:fillRect/>
          </a:stretch>
        </p:blipFill>
        <p:spPr>
          <a:xfrm>
            <a:off x="179824" y="986133"/>
            <a:ext cx="3302366" cy="3133014"/>
          </a:xfrm>
          <a:prstGeom prst="rect">
            <a:avLst/>
          </a:prstGeom>
        </p:spPr>
      </p:pic>
    </p:spTree>
    <p:extLst>
      <p:ext uri="{BB962C8B-B14F-4D97-AF65-F5344CB8AC3E}">
        <p14:creationId xmlns:p14="http://schemas.microsoft.com/office/powerpoint/2010/main" val="242509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r>
              <a:rPr lang="en-US" sz="2000" dirty="0">
                <a:cs typeface="Times New Roman" panose="02020603050405020304" pitchFamily="18" charset="0"/>
              </a:rPr>
              <a:t>Comparing all the algorithm results:</a:t>
            </a: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13</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7" name="Picture 6">
            <a:extLst>
              <a:ext uri="{FF2B5EF4-FFF2-40B4-BE49-F238E27FC236}">
                <a16:creationId xmlns:a16="http://schemas.microsoft.com/office/drawing/2014/main" id="{3F32F93A-5EEF-49BF-B621-8CF462CEB351}"/>
              </a:ext>
            </a:extLst>
          </p:cNvPr>
          <p:cNvPicPr>
            <a:picLocks noChangeAspect="1"/>
          </p:cNvPicPr>
          <p:nvPr/>
        </p:nvPicPr>
        <p:blipFill>
          <a:blip r:embed="rId4"/>
          <a:stretch>
            <a:fillRect/>
          </a:stretch>
        </p:blipFill>
        <p:spPr>
          <a:xfrm>
            <a:off x="1323974" y="2244694"/>
            <a:ext cx="4615717" cy="2156168"/>
          </a:xfrm>
          <a:prstGeom prst="rect">
            <a:avLst/>
          </a:prstGeom>
        </p:spPr>
      </p:pic>
    </p:spTree>
    <p:extLst>
      <p:ext uri="{BB962C8B-B14F-4D97-AF65-F5344CB8AC3E}">
        <p14:creationId xmlns:p14="http://schemas.microsoft.com/office/powerpoint/2010/main" val="300048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28589" y="914400"/>
            <a:ext cx="11306394" cy="4793307"/>
          </a:xfrm>
        </p:spPr>
        <p:txBody>
          <a:bodyPr>
            <a:normAutofit/>
          </a:bodyPr>
          <a:lstStyle/>
          <a:p>
            <a:pPr>
              <a:lnSpc>
                <a:spcPct val="110000"/>
              </a:lnSpc>
            </a:pPr>
            <a:r>
              <a:rPr lang="en-US" sz="2000" dirty="0">
                <a:cs typeface="Times New Roman" panose="02020603050405020304" pitchFamily="18" charset="0"/>
              </a:rPr>
              <a:t>Ahmed H, Traore I, Saad S. “Detecting opinion spams and fake news using text classification”, Journal of Security and Privacy, Volume 1, Issue 1, Wiley, January/February 2018.</a:t>
            </a:r>
          </a:p>
          <a:p>
            <a:pPr>
              <a:lnSpc>
                <a:spcPct val="110000"/>
              </a:lnSpc>
            </a:pPr>
            <a:r>
              <a:rPr lang="en-US" sz="2000" dirty="0">
                <a:cs typeface="Times New Roman" panose="02020603050405020304" pitchFamily="18" charset="0"/>
              </a:rPr>
              <a:t>Ahmed H, Traore I, Saad S. (2017) “Detection of Online Fake News Using N-Gram Analysis and Machine Learning Techniques. In: Traore I., </a:t>
            </a:r>
            <a:r>
              <a:rPr lang="en-US" sz="2000" dirty="0" err="1">
                <a:cs typeface="Times New Roman" panose="02020603050405020304" pitchFamily="18" charset="0"/>
              </a:rPr>
              <a:t>Woungang</a:t>
            </a:r>
            <a:r>
              <a:rPr lang="en-US" sz="2000" dirty="0">
                <a:cs typeface="Times New Roman" panose="02020603050405020304" pitchFamily="18" charset="0"/>
              </a:rPr>
              <a:t> I., </a:t>
            </a:r>
            <a:r>
              <a:rPr lang="en-US" sz="2000" dirty="0" err="1">
                <a:cs typeface="Times New Roman" panose="02020603050405020304" pitchFamily="18" charset="0"/>
              </a:rPr>
              <a:t>Awad</a:t>
            </a:r>
            <a:r>
              <a:rPr lang="en-US" sz="2000" dirty="0">
                <a:cs typeface="Times New Roman" panose="02020603050405020304" pitchFamily="18" charset="0"/>
              </a:rPr>
              <a:t> A. (eds) Intelligent, Secure, and Dependable Systems in Distributed and Cloud Environments. ISDDC 2017. Lecture Notes in Computer Science, vol 10618. Springer, Cham (pp. 127-138).</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14</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44142" y="80272"/>
            <a:ext cx="11077695" cy="555919"/>
          </a:xfrm>
        </p:spPr>
        <p:txBody>
          <a:bodyPr>
            <a:noAutofit/>
          </a:bodyPr>
          <a:lstStyle/>
          <a:p>
            <a:br>
              <a:rPr lang="en-US" sz="3200" b="1" dirty="0">
                <a:solidFill>
                  <a:srgbClr val="079418"/>
                </a:solidFill>
                <a:latin typeface="Times New Roman" panose="02020603050405020304" pitchFamily="18" charset="0"/>
                <a:cs typeface="Times New Roman" panose="02020603050405020304" pitchFamily="18" charset="0"/>
              </a:rPr>
            </a:br>
            <a:r>
              <a:rPr lang="en-US" sz="3200" b="1" dirty="0">
                <a:solidFill>
                  <a:srgbClr val="079418"/>
                </a:solidFill>
                <a:latin typeface="Times New Roman" panose="02020603050405020304" pitchFamily="18" charset="0"/>
                <a:cs typeface="Times New Roman" panose="02020603050405020304" pitchFamily="18" charset="0"/>
              </a:rPr>
              <a:t>References:</a:t>
            </a:r>
            <a:br>
              <a:rPr lang="en-US" sz="3200" b="1" dirty="0">
                <a:solidFill>
                  <a:srgbClr val="079418"/>
                </a:solidFill>
                <a:latin typeface="Times New Roman" panose="02020603050405020304" pitchFamily="18" charset="0"/>
                <a:cs typeface="Times New Roman" panose="02020603050405020304" pitchFamily="18" charset="0"/>
              </a:rPr>
            </a:br>
            <a:endParaRPr lang="en-US" sz="3200" dirty="0"/>
          </a:p>
        </p:txBody>
      </p:sp>
    </p:spTree>
    <p:extLst>
      <p:ext uri="{BB962C8B-B14F-4D97-AF65-F5344CB8AC3E}">
        <p14:creationId xmlns:p14="http://schemas.microsoft.com/office/powerpoint/2010/main" val="348694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15</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fontScale="90000"/>
          </a:bodyPr>
          <a:lstStyle/>
          <a:p>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r>
              <a:rPr lang="en-US" b="1" dirty="0">
                <a:solidFill>
                  <a:srgbClr val="079418"/>
                </a:solidFill>
              </a:rPr>
              <a:t>         </a:t>
            </a:r>
            <a:r>
              <a:rPr lang="en-US" sz="4900" b="1" i="1" dirty="0">
                <a:solidFill>
                  <a:srgbClr val="079418"/>
                </a:solidFill>
                <a:latin typeface="Times New Roman" panose="02020603050405020304" pitchFamily="18" charset="0"/>
                <a:cs typeface="Times New Roman" panose="02020603050405020304" pitchFamily="18" charset="0"/>
              </a:rPr>
              <a:t>Thank You</a:t>
            </a:r>
            <a:endParaRPr lang="en-US" sz="49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527900"/>
            <a:ext cx="12192000" cy="4720445"/>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250770" y="1908787"/>
            <a:ext cx="9062154" cy="2430451"/>
          </a:xfrm>
        </p:spPr>
        <p:txBody>
          <a:bodyPr>
            <a:normAutofit/>
          </a:bodyPr>
          <a:lstStyle/>
          <a:p>
            <a:pPr marL="0" indent="0" algn="ctr">
              <a:lnSpc>
                <a:spcPct val="100000"/>
              </a:lnSpc>
              <a:spcBef>
                <a:spcPts val="1600"/>
              </a:spcBef>
              <a:buNone/>
            </a:pPr>
            <a:r>
              <a:rPr lang="en-US" sz="4800" b="1" i="1" dirty="0">
                <a:solidFill>
                  <a:schemeClr val="bg1"/>
                </a:solidFill>
                <a:latin typeface="Times New Roman" panose="02020603050405020304" pitchFamily="18" charset="0"/>
                <a:cs typeface="Times New Roman" panose="02020603050405020304" pitchFamily="18" charset="0"/>
              </a:rPr>
              <a:t>FAKE NEWS DETECTION</a:t>
            </a:r>
          </a:p>
          <a:p>
            <a:pPr marL="0" indent="0" algn="ctr">
              <a:lnSpc>
                <a:spcPct val="100000"/>
              </a:lnSpc>
              <a:spcBef>
                <a:spcPts val="1600"/>
              </a:spcBef>
              <a:buNone/>
            </a:pPr>
            <a:endParaRPr lang="en-US" sz="4800" b="1" i="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5388" y="547820"/>
            <a:ext cx="10677965" cy="4402095"/>
          </a:xfrm>
        </p:spPr>
        <p:txBody>
          <a:bodyPr>
            <a:normAutofit/>
          </a:bodyPr>
          <a:lstStyle/>
          <a:p>
            <a:pPr>
              <a:lnSpc>
                <a:spcPct val="110000"/>
              </a:lnSpc>
            </a:pPr>
            <a:r>
              <a:rPr lang="en-US" dirty="0">
                <a:latin typeface="Times New Roman" panose="02020603050405020304" pitchFamily="18" charset="0"/>
                <a:cs typeface="Times New Roman" panose="02020603050405020304" pitchFamily="18" charset="0"/>
              </a:rPr>
              <a:t>Fake news encapsulates pieces of news that may be fabricated and is shared without thinking, generally spread through social media and other online media. </a:t>
            </a:r>
          </a:p>
          <a:p>
            <a:pPr>
              <a:lnSpc>
                <a:spcPct val="110000"/>
              </a:lnSpc>
            </a:pPr>
            <a:r>
              <a:rPr lang="en-US" dirty="0">
                <a:latin typeface="Times New Roman" panose="02020603050405020304" pitchFamily="18" charset="0"/>
                <a:cs typeface="Times New Roman" panose="02020603050405020304" pitchFamily="18" charset="0"/>
              </a:rPr>
              <a:t>This is often done to further or impose certain ideas and is often achieved with political agendas. Such news items may contain false and/or exaggerated claims and may end up being </a:t>
            </a:r>
            <a:r>
              <a:rPr lang="en-US" dirty="0" err="1">
                <a:latin typeface="Times New Roman" panose="02020603050405020304" pitchFamily="18" charset="0"/>
                <a:cs typeface="Times New Roman" panose="02020603050405020304" pitchFamily="18" charset="0"/>
              </a:rPr>
              <a:t>viralized</a:t>
            </a:r>
            <a:r>
              <a:rPr lang="en-US" dirty="0">
                <a:latin typeface="Times New Roman" panose="02020603050405020304" pitchFamily="18" charset="0"/>
                <a:cs typeface="Times New Roman" panose="02020603050405020304" pitchFamily="18" charset="0"/>
              </a:rPr>
              <a:t> by algorithms, and users may end up in a filter bubble</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16007" y="6367106"/>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52957"/>
            <a:ext cx="10515600" cy="609196"/>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Introduction:</a:t>
            </a:r>
            <a:endParaRPr lang="en-US" sz="3200" dirty="0"/>
          </a:p>
        </p:txBody>
      </p:sp>
    </p:spTree>
    <p:extLst>
      <p:ext uri="{BB962C8B-B14F-4D97-AF65-F5344CB8AC3E}">
        <p14:creationId xmlns:p14="http://schemas.microsoft.com/office/powerpoint/2010/main" val="182747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0C6F29-3B54-4643-A9F6-F882C9A35C8D}"/>
              </a:ext>
            </a:extLst>
          </p:cNvPr>
          <p:cNvPicPr>
            <a:picLocks noChangeAspect="1"/>
          </p:cNvPicPr>
          <p:nvPr/>
        </p:nvPicPr>
        <p:blipFill rotWithShape="1">
          <a:blip r:embed="rId2"/>
          <a:srcRect l="18696" r="12822" b="2"/>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44" name="Freeform: Shape 35">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5" name="Freeform: Shape 37">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31962" y="442913"/>
            <a:ext cx="5660838" cy="5815761"/>
          </a:xfrm>
        </p:spPr>
        <p:txBody>
          <a:bodyPr anchor="t">
            <a:normAutofit/>
          </a:bodyPr>
          <a:lstStyle/>
          <a:p>
            <a:r>
              <a:rPr lang="en-US" sz="2400" b="0" i="0" dirty="0">
                <a:effectLst/>
                <a:latin typeface="times new roman" panose="02020603050405020304" pitchFamily="18" charset="0"/>
              </a:rPr>
              <a:t>When researchers working on finding an automated learning tool to detect fake news, realized that there was not enough data and better technique to train their algorithms.</a:t>
            </a:r>
          </a:p>
          <a:p>
            <a:r>
              <a:rPr lang="en-US" sz="2400" b="0" i="0" dirty="0">
                <a:effectLst/>
                <a:latin typeface="times new roman" panose="02020603050405020304" pitchFamily="18" charset="0"/>
              </a:rPr>
              <a:t> </a:t>
            </a:r>
            <a:r>
              <a:rPr lang="en-US" sz="2400" dirty="0">
                <a:latin typeface="times new roman" panose="02020603050405020304" pitchFamily="18" charset="0"/>
              </a:rPr>
              <a:t>T</a:t>
            </a:r>
            <a:r>
              <a:rPr lang="en-US" sz="2400" b="0" i="0" dirty="0">
                <a:effectLst/>
                <a:latin typeface="times new roman" panose="02020603050405020304" pitchFamily="18" charset="0"/>
              </a:rPr>
              <a:t>hey did the only rational task and compiled thousands of fake news and articles and provided the machine which may be able to identify and separate fake news from correct news and articles.</a:t>
            </a:r>
          </a:p>
          <a:p>
            <a:r>
              <a:rPr lang="en-US" sz="2400" dirty="0">
                <a:latin typeface="Times New Roman" panose="02020603050405020304" pitchFamily="18" charset="0"/>
                <a:cs typeface="Times New Roman" panose="02020603050405020304" pitchFamily="18" charset="0"/>
              </a:rPr>
              <a:t>The main objective is to detect the fake news, which is a classic text classification problem with a straightforward proposition. It is needed to build a model that can differentiate between “Real” news and “Fake” news</a:t>
            </a:r>
          </a:p>
        </p:txBody>
      </p:sp>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Tree>
    <p:extLst>
      <p:ext uri="{BB962C8B-B14F-4D97-AF65-F5344CB8AC3E}">
        <p14:creationId xmlns:p14="http://schemas.microsoft.com/office/powerpoint/2010/main" val="30165305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614" y="654941"/>
            <a:ext cx="11733306" cy="4566870"/>
          </a:xfrm>
        </p:spPr>
        <p:txBody>
          <a:bodyPr>
            <a:normAutofit/>
          </a:bodyPr>
          <a:lstStyle/>
          <a:p>
            <a:pPr>
              <a:lnSpc>
                <a:spcPct val="110000"/>
              </a:lnSpc>
            </a:pPr>
            <a:r>
              <a:rPr lang="en-US" sz="2400" dirty="0">
                <a:cs typeface="Times New Roman" panose="02020603050405020304" pitchFamily="18" charset="0"/>
              </a:rPr>
              <a:t>The dataset contains two types of articles fake and real News. This dataset was collected from real-world sources. </a:t>
            </a:r>
          </a:p>
          <a:p>
            <a:pPr>
              <a:lnSpc>
                <a:spcPct val="110000"/>
              </a:lnSpc>
            </a:pPr>
            <a:r>
              <a:rPr lang="en-US" sz="2400" dirty="0">
                <a:cs typeface="Times New Roman" panose="02020603050405020304" pitchFamily="18" charset="0"/>
              </a:rPr>
              <a:t>The truthful articles were obtained by crawling articles from Reuters.com (News website) and for the fake news articles, it was collected from different sources, and it contains more than 12,600 articles. </a:t>
            </a:r>
          </a:p>
          <a:p>
            <a:pPr>
              <a:lnSpc>
                <a:spcPct val="110000"/>
              </a:lnSpc>
            </a:pPr>
            <a:r>
              <a:rPr lang="en-US" sz="2400" dirty="0">
                <a:cs typeface="Times New Roman" panose="02020603050405020304" pitchFamily="18" charset="0"/>
              </a:rPr>
              <a:t>The fake news articles were collected from unreliable websites that were flagged by PolitiFact(a fact-checking organization in the USA) and it contains more than 12,00 articles . </a:t>
            </a:r>
          </a:p>
          <a:p>
            <a:pPr>
              <a:lnSpc>
                <a:spcPct val="110000"/>
              </a:lnSpc>
            </a:pPr>
            <a:r>
              <a:rPr lang="en-US" sz="2400" dirty="0">
                <a:cs typeface="Times New Roman" panose="02020603050405020304" pitchFamily="18" charset="0"/>
              </a:rPr>
              <a:t>The dataset contains different types of articles on different topics, however, the majority of articles focus on political and World news topics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0"/>
            <a:ext cx="11121838" cy="882542"/>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Dataset	</a:t>
            </a:r>
            <a:endParaRPr lang="en-US" sz="3200" dirty="0"/>
          </a:p>
        </p:txBody>
      </p:sp>
    </p:spTree>
    <p:extLst>
      <p:ext uri="{BB962C8B-B14F-4D97-AF65-F5344CB8AC3E}">
        <p14:creationId xmlns:p14="http://schemas.microsoft.com/office/powerpoint/2010/main" val="190680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0722" y="693910"/>
            <a:ext cx="10677965" cy="4402095"/>
          </a:xfrm>
        </p:spPr>
        <p:txBody>
          <a:bodyPr>
            <a:normAutofit/>
          </a:bodyPr>
          <a:lstStyle/>
          <a:p>
            <a:pPr>
              <a:lnSpc>
                <a:spcPct val="110000"/>
              </a:lnSpc>
            </a:pPr>
            <a:r>
              <a:rPr lang="en-US" sz="2000" dirty="0">
                <a:cs typeface="Times New Roman" panose="02020603050405020304" pitchFamily="18" charset="0"/>
              </a:rPr>
              <a:t>Here, I have used  count vectorizer or a </a:t>
            </a:r>
            <a:r>
              <a:rPr lang="en-US" sz="2000" dirty="0" err="1">
                <a:cs typeface="Times New Roman" panose="02020603050405020304" pitchFamily="18" charset="0"/>
              </a:rPr>
              <a:t>tf-idf</a:t>
            </a:r>
            <a:r>
              <a:rPr lang="en-US" sz="2000" dirty="0">
                <a:cs typeface="Times New Roman" panose="02020603050405020304" pitchFamily="18" charset="0"/>
              </a:rPr>
              <a:t> matrix ( </a:t>
            </a:r>
            <a:r>
              <a:rPr lang="en-US" sz="2000" dirty="0" err="1">
                <a:cs typeface="Times New Roman" panose="02020603050405020304" pitchFamily="18" charset="0"/>
              </a:rPr>
              <a:t>i.e</a:t>
            </a:r>
            <a:r>
              <a:rPr lang="en-US" sz="2000" dirty="0">
                <a:cs typeface="Times New Roman" panose="02020603050405020304" pitchFamily="18" charset="0"/>
              </a:rPr>
              <a:t> word tallies relatives to how often they are used in the articles of the dataset )can help . Since this problem is a kind of text classification, Implementing a Naive Bayes classifier, Ensemble modeling, SVM algorithm,  logistic Regression, Random Forest to chose the best Accuracy. </a:t>
            </a:r>
          </a:p>
          <a:p>
            <a:pPr>
              <a:lnSpc>
                <a:spcPct val="110000"/>
              </a:lnSpc>
            </a:pPr>
            <a:r>
              <a:rPr lang="en-US" sz="2000" dirty="0">
                <a:cs typeface="Times New Roman" panose="02020603050405020304" pitchFamily="18" charset="0"/>
              </a:rPr>
              <a:t>The actual goal is in developing a model which was the text transformation (count vectorizer vs </a:t>
            </a:r>
            <a:r>
              <a:rPr lang="en-US" sz="2000" dirty="0" err="1">
                <a:cs typeface="Times New Roman" panose="02020603050405020304" pitchFamily="18" charset="0"/>
              </a:rPr>
              <a:t>tf-idf</a:t>
            </a:r>
            <a:r>
              <a:rPr lang="en-US" sz="2000" dirty="0">
                <a:cs typeface="Times New Roman" panose="02020603050405020304" pitchFamily="18" charset="0"/>
              </a:rPr>
              <a:t> vectorizer) and choosing which type of text to use (headlines vs full text). Now the next step is to extract the most optimal features for count vectorizer or </a:t>
            </a:r>
            <a:r>
              <a:rPr lang="en-US" sz="2000" dirty="0" err="1">
                <a:cs typeface="Times New Roman" panose="02020603050405020304" pitchFamily="18" charset="0"/>
              </a:rPr>
              <a:t>tf</a:t>
            </a:r>
            <a:r>
              <a:rPr lang="en-US" sz="2000" dirty="0">
                <a:cs typeface="Times New Roman" panose="02020603050405020304" pitchFamily="18" charset="0"/>
              </a:rPr>
              <a:t>-</a:t>
            </a:r>
            <a:r>
              <a:rPr lang="en-US" sz="2000" dirty="0" err="1">
                <a:cs typeface="Times New Roman" panose="02020603050405020304" pitchFamily="18" charset="0"/>
              </a:rPr>
              <a:t>idf</a:t>
            </a:r>
            <a:r>
              <a:rPr lang="en-US" sz="2000" dirty="0">
                <a:cs typeface="Times New Roman" panose="02020603050405020304" pitchFamily="18" charset="0"/>
              </a:rPr>
              <a:t>-vectorizer, this is done by using a n-number of the most used words, and/or phrases, lower casing or not, mainly removing the stop words which are common words such as “the”, “when”, and “there” and only using those words that appear at least a given number of times in a given text dataset.</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21139"/>
            <a:ext cx="10515600" cy="836505"/>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Methodologies:</a:t>
            </a:r>
            <a:endParaRPr lang="en-US" sz="3200" dirty="0"/>
          </a:p>
        </p:txBody>
      </p:sp>
    </p:spTree>
    <p:extLst>
      <p:ext uri="{BB962C8B-B14F-4D97-AF65-F5344CB8AC3E}">
        <p14:creationId xmlns:p14="http://schemas.microsoft.com/office/powerpoint/2010/main" val="9695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31962" y="897925"/>
            <a:ext cx="11247793" cy="4840182"/>
          </a:xfrm>
        </p:spPr>
        <p:txBody>
          <a:bodyPr>
            <a:normAutofit/>
          </a:bodyPr>
          <a:lstStyle/>
          <a:p>
            <a:r>
              <a:rPr lang="en-US" sz="1400" dirty="0">
                <a:latin typeface="Times New Roman" panose="02020603050405020304" pitchFamily="18" charset="0"/>
                <a:cs typeface="Times New Roman" panose="02020603050405020304" pitchFamily="18" charset="0"/>
              </a:rPr>
              <a:t>Natural Language Tool Kit (NLTK)</a:t>
            </a:r>
          </a:p>
          <a:p>
            <a:r>
              <a:rPr lang="en-US" sz="1400" dirty="0">
                <a:latin typeface="Times New Roman" panose="02020603050405020304" pitchFamily="18" charset="0"/>
                <a:cs typeface="Times New Roman" panose="02020603050405020304" pitchFamily="18" charset="0"/>
              </a:rPr>
              <a:t>Logistic Regression</a:t>
            </a:r>
          </a:p>
          <a:p>
            <a:r>
              <a:rPr lang="en-US" sz="1400" dirty="0">
                <a:latin typeface="Times New Roman" panose="02020603050405020304" pitchFamily="18" charset="0"/>
                <a:cs typeface="Times New Roman" panose="02020603050405020304" pitchFamily="18" charset="0"/>
              </a:rPr>
              <a:t>Support Vector Machine Algorithm</a:t>
            </a:r>
          </a:p>
          <a:p>
            <a:r>
              <a:rPr lang="en-US" sz="1400" dirty="0">
                <a:latin typeface="Times New Roman" panose="02020603050405020304" pitchFamily="18" charset="0"/>
                <a:cs typeface="Times New Roman" panose="02020603050405020304" pitchFamily="18" charset="0"/>
              </a:rPr>
              <a:t>Naïve Bayes Algorithm</a:t>
            </a:r>
          </a:p>
          <a:p>
            <a:r>
              <a:rPr lang="en-US" sz="1400" dirty="0">
                <a:latin typeface="Times New Roman" panose="02020603050405020304" pitchFamily="18" charset="0"/>
                <a:cs typeface="Times New Roman" panose="02020603050405020304" pitchFamily="18" charset="0"/>
              </a:rPr>
              <a:t>TF-IDF</a:t>
            </a:r>
          </a:p>
          <a:p>
            <a:r>
              <a:rPr lang="en-US" sz="1400" dirty="0">
                <a:latin typeface="Times New Roman" panose="02020603050405020304" pitchFamily="18" charset="0"/>
                <a:cs typeface="Times New Roman" panose="02020603050405020304" pitchFamily="18" charset="0"/>
              </a:rPr>
              <a:t>Random Forest Algorithm</a:t>
            </a:r>
          </a:p>
          <a:p>
            <a:r>
              <a:rPr lang="en-US" sz="1400" dirty="0">
                <a:latin typeface="Times New Roman" panose="02020603050405020304" pitchFamily="18" charset="0"/>
                <a:cs typeface="Times New Roman" panose="02020603050405020304" pitchFamily="18" charset="0"/>
              </a:rPr>
              <a:t>Ensemble learners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70758" y="81938"/>
            <a:ext cx="10515600" cy="685306"/>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Algorithms used:</a:t>
            </a:r>
            <a:endParaRPr lang="en-US" sz="3200" dirty="0"/>
          </a:p>
        </p:txBody>
      </p:sp>
    </p:spTree>
    <p:extLst>
      <p:ext uri="{BB962C8B-B14F-4D97-AF65-F5344CB8AC3E}">
        <p14:creationId xmlns:p14="http://schemas.microsoft.com/office/powerpoint/2010/main" val="324846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07959" y="629716"/>
            <a:ext cx="10677965" cy="4402095"/>
          </a:xfrm>
        </p:spPr>
        <p:txBody>
          <a:bodyPr>
            <a:normAutofit/>
          </a:bodyPr>
          <a:lstStyle/>
          <a:p>
            <a:r>
              <a:rPr lang="en-US" sz="1400" dirty="0">
                <a:latin typeface="Times New Roman" panose="02020603050405020304" pitchFamily="18" charset="0"/>
                <a:cs typeface="Times New Roman" panose="02020603050405020304" pitchFamily="18" charset="0"/>
              </a:rPr>
              <a:t>Frequency distribution of the true and fake news:</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1455" y="81938"/>
            <a:ext cx="10515600" cy="635830"/>
          </a:xfrm>
        </p:spPr>
        <p:txBody>
          <a:bodyPr>
            <a:normAutofit/>
          </a:bodyPr>
          <a:lstStyle/>
          <a:p>
            <a:r>
              <a:rPr lang="en-US" sz="2800" b="1" dirty="0">
                <a:solidFill>
                  <a:srgbClr val="079418"/>
                </a:solidFill>
                <a:latin typeface="Times New Roman" panose="02020603050405020304" pitchFamily="18" charset="0"/>
                <a:cs typeface="Times New Roman" panose="02020603050405020304" pitchFamily="18" charset="0"/>
              </a:rPr>
              <a:t>DATA ANALYSIS:</a:t>
            </a:r>
            <a:endParaRPr lang="en-US" sz="2800" dirty="0"/>
          </a:p>
        </p:txBody>
      </p:sp>
      <p:pic>
        <p:nvPicPr>
          <p:cNvPr id="6" name="Picture 5">
            <a:extLst>
              <a:ext uri="{FF2B5EF4-FFF2-40B4-BE49-F238E27FC236}">
                <a16:creationId xmlns:a16="http://schemas.microsoft.com/office/drawing/2014/main" id="{4E492A49-020C-44AB-937E-942C3CB4C2A1}"/>
              </a:ext>
            </a:extLst>
          </p:cNvPr>
          <p:cNvPicPr>
            <a:picLocks noChangeAspect="1"/>
          </p:cNvPicPr>
          <p:nvPr/>
        </p:nvPicPr>
        <p:blipFill>
          <a:blip r:embed="rId4"/>
          <a:stretch>
            <a:fillRect/>
          </a:stretch>
        </p:blipFill>
        <p:spPr>
          <a:xfrm>
            <a:off x="0" y="1164592"/>
            <a:ext cx="4176710" cy="1872944"/>
          </a:xfrm>
          <a:prstGeom prst="rect">
            <a:avLst/>
          </a:prstGeom>
        </p:spPr>
      </p:pic>
      <p:pic>
        <p:nvPicPr>
          <p:cNvPr id="8" name="Picture 7">
            <a:extLst>
              <a:ext uri="{FF2B5EF4-FFF2-40B4-BE49-F238E27FC236}">
                <a16:creationId xmlns:a16="http://schemas.microsoft.com/office/drawing/2014/main" id="{9DCC1AB5-EACD-4E10-BB17-DDD882F5C280}"/>
              </a:ext>
            </a:extLst>
          </p:cNvPr>
          <p:cNvPicPr>
            <a:picLocks noChangeAspect="1"/>
          </p:cNvPicPr>
          <p:nvPr/>
        </p:nvPicPr>
        <p:blipFill>
          <a:blip r:embed="rId5"/>
          <a:stretch>
            <a:fillRect/>
          </a:stretch>
        </p:blipFill>
        <p:spPr>
          <a:xfrm>
            <a:off x="4717043" y="1582259"/>
            <a:ext cx="2881021" cy="2243553"/>
          </a:xfrm>
          <a:prstGeom prst="rect">
            <a:avLst/>
          </a:prstGeom>
        </p:spPr>
      </p:pic>
    </p:spTree>
    <p:extLst>
      <p:ext uri="{BB962C8B-B14F-4D97-AF65-F5344CB8AC3E}">
        <p14:creationId xmlns:p14="http://schemas.microsoft.com/office/powerpoint/2010/main" val="46772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Words that repeated mostly in the news:</a:t>
            </a:r>
          </a:p>
          <a:p>
            <a:pPr>
              <a:lnSpc>
                <a:spcPct val="110000"/>
              </a:lnSpc>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39ADF62C-5616-47FC-9A04-5927524BFF9E}"/>
              </a:ext>
            </a:extLst>
          </p:cNvPr>
          <p:cNvPicPr>
            <a:picLocks noChangeAspect="1"/>
          </p:cNvPicPr>
          <p:nvPr/>
        </p:nvPicPr>
        <p:blipFill>
          <a:blip r:embed="rId4"/>
          <a:stretch>
            <a:fillRect/>
          </a:stretch>
        </p:blipFill>
        <p:spPr>
          <a:xfrm>
            <a:off x="231962" y="980840"/>
            <a:ext cx="4330469" cy="2144577"/>
          </a:xfrm>
          <a:prstGeom prst="rect">
            <a:avLst/>
          </a:prstGeom>
        </p:spPr>
      </p:pic>
    </p:spTree>
    <p:extLst>
      <p:ext uri="{BB962C8B-B14F-4D97-AF65-F5344CB8AC3E}">
        <p14:creationId xmlns:p14="http://schemas.microsoft.com/office/powerpoint/2010/main" val="3754773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786</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times new roman</vt:lpstr>
      <vt:lpstr>Office Theme</vt:lpstr>
      <vt:lpstr>PowerPoint Presentation</vt:lpstr>
      <vt:lpstr>PowerPoint Presentation</vt:lpstr>
      <vt:lpstr>Introduction:</vt:lpstr>
      <vt:lpstr>PowerPoint Presentation</vt:lpstr>
      <vt:lpstr>Dataset </vt:lpstr>
      <vt:lpstr>Methodologies:</vt:lpstr>
      <vt:lpstr>Algorithms used:</vt:lpstr>
      <vt:lpstr>DATA ANALYSIS:</vt:lpstr>
      <vt:lpstr>DATA ANLAYSIS:</vt:lpstr>
      <vt:lpstr>DATA ANLAYSIS:</vt:lpstr>
      <vt:lpstr>DATA ANLAYSIS:</vt:lpstr>
      <vt:lpstr>DATA ANLAYSIS:</vt:lpstr>
      <vt:lpstr>DATA ANLAYSIS:</vt:lpstr>
      <vt:lpstr> 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Prashanth Kovuri</cp:lastModifiedBy>
  <cp:revision>84</cp:revision>
  <cp:lastPrinted>2019-08-23T20:44:22Z</cp:lastPrinted>
  <dcterms:created xsi:type="dcterms:W3CDTF">2019-07-08T18:39:15Z</dcterms:created>
  <dcterms:modified xsi:type="dcterms:W3CDTF">2021-04-19T23:24:31Z</dcterms:modified>
</cp:coreProperties>
</file>