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28.xml.rels" ContentType="application/vnd.openxmlformats-package.relationships+xml"/>
  <Override PartName="/ppt/notesSlides/notesSlide28.xml" ContentType="application/vnd.openxmlformats-officedocument.presentationml.notesSlid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gif" ContentType="image/gif"/>
  <Override PartName="/ppt/media/image2.jpeg" ContentType="image/jpeg"/>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17.xml.rels" ContentType="application/vnd.openxmlformats-package.relationships+xml"/>
  <Override PartName="/ppt/slides/_rels/slide18.xml.rels" ContentType="application/vnd.openxmlformats-package.relationships+xml"/>
  <Override PartName="/ppt/slides/_rels/slide20.xml.rels" ContentType="application/vnd.openxmlformats-package.relationships+xml"/>
  <Override PartName="/ppt/slides/_rels/slide2.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27.xml.rels" ContentType="application/vnd.openxmlformats-package.relationships+xml"/>
  <Override PartName="/ppt/slides/_rels/slide9.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28.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9.xml.rels" ContentType="application/vnd.openxmlformats-package.relationships+xml"/>
  <Override PartName="/ppt/slides/_rels/slide14.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17.xml" ContentType="application/vnd.openxmlformats-officedocument.presentationml.slide+xml"/>
  <Override PartName="/ppt/slides/slide29.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sldImg"/>
          </p:nvPr>
        </p:nvSpPr>
        <p:spPr>
          <a:xfrm>
            <a:off x="216000" y="812520"/>
            <a:ext cx="7127280" cy="4008960"/>
          </a:xfrm>
          <a:prstGeom prst="rect">
            <a:avLst/>
          </a:prstGeom>
        </p:spPr>
        <p:txBody>
          <a:bodyPr lIns="0" rIns="0" tIns="0" bIns="0" anchor="ctr">
            <a:noAutofit/>
          </a:bodyPr>
          <a:p>
            <a:r>
              <a:rPr b="0" lang="en-US" sz="1800" spc="-1" strike="noStrike">
                <a:solidFill>
                  <a:srgbClr val="000000"/>
                </a:solidFill>
                <a:latin typeface="Calibri"/>
              </a:rPr>
              <a:t>Click to move the slide</a:t>
            </a:r>
            <a:endParaRPr b="0" lang="en-US" sz="1800" spc="-1" strike="noStrike">
              <a:solidFill>
                <a:srgbClr val="000000"/>
              </a:solidFill>
              <a:latin typeface="Calibri"/>
            </a:endParaRPr>
          </a:p>
        </p:txBody>
      </p:sp>
      <p:sp>
        <p:nvSpPr>
          <p:cNvPr id="83" name="PlaceHolder 2"/>
          <p:cNvSpPr>
            <a:spLocks noGrp="1"/>
          </p:cNvSpPr>
          <p:nvPr>
            <p:ph type="body"/>
          </p:nvPr>
        </p:nvSpPr>
        <p:spPr>
          <a:xfrm>
            <a:off x="756000" y="5078520"/>
            <a:ext cx="6047640" cy="4811040"/>
          </a:xfrm>
          <a:prstGeom prst="rect">
            <a:avLst/>
          </a:prstGeom>
        </p:spPr>
        <p:txBody>
          <a:bodyPr lIns="0" rIns="0" tIns="0" bIns="0">
            <a:noAutofit/>
          </a:bodyPr>
          <a:p>
            <a:r>
              <a:rPr b="0" lang="en-IN" sz="2000" spc="-1" strike="noStrike">
                <a:latin typeface="Arial"/>
              </a:rPr>
              <a:t>Click to edit the notes format</a:t>
            </a:r>
            <a:endParaRPr b="0" lang="en-IN" sz="2000" spc="-1" strike="noStrike">
              <a:latin typeface="Arial"/>
            </a:endParaRPr>
          </a:p>
        </p:txBody>
      </p:sp>
      <p:sp>
        <p:nvSpPr>
          <p:cNvPr id="84" name="PlaceHolder 3"/>
          <p:cNvSpPr>
            <a:spLocks noGrp="1"/>
          </p:cNvSpPr>
          <p:nvPr>
            <p:ph type="hdr"/>
          </p:nvPr>
        </p:nvSpPr>
        <p:spPr>
          <a:xfrm>
            <a:off x="0" y="0"/>
            <a:ext cx="3280680" cy="534240"/>
          </a:xfrm>
          <a:prstGeom prst="rect">
            <a:avLst/>
          </a:prstGeom>
        </p:spPr>
        <p:txBody>
          <a:bodyPr lIns="0" rIns="0" tIns="0" bIns="0">
            <a:noAutofit/>
          </a:bodyPr>
          <a:p>
            <a:r>
              <a:rPr b="0" lang="en-IN" sz="1400" spc="-1" strike="noStrike">
                <a:latin typeface="Times New Roman"/>
              </a:rPr>
              <a:t>&lt;header&gt;</a:t>
            </a:r>
            <a:endParaRPr b="0" lang="en-IN" sz="1400" spc="-1" strike="noStrike">
              <a:latin typeface="Times New Roman"/>
            </a:endParaRPr>
          </a:p>
        </p:txBody>
      </p:sp>
      <p:sp>
        <p:nvSpPr>
          <p:cNvPr id="85" name="PlaceHolder 4"/>
          <p:cNvSpPr>
            <a:spLocks noGrp="1"/>
          </p:cNvSpPr>
          <p:nvPr>
            <p:ph type="dt"/>
          </p:nvPr>
        </p:nvSpPr>
        <p:spPr>
          <a:xfrm>
            <a:off x="4278960" y="0"/>
            <a:ext cx="3280680" cy="534240"/>
          </a:xfrm>
          <a:prstGeom prst="rect">
            <a:avLst/>
          </a:prstGeom>
        </p:spPr>
        <p:txBody>
          <a:bodyPr lIns="0" rIns="0" tIns="0" bIns="0">
            <a:noAutofit/>
          </a:bodyPr>
          <a:p>
            <a:pPr algn="r"/>
            <a:r>
              <a:rPr b="0" lang="en-IN" sz="1400" spc="-1" strike="noStrike">
                <a:latin typeface="Times New Roman"/>
              </a:rPr>
              <a:t>&lt;date/time&gt;</a:t>
            </a:r>
            <a:endParaRPr b="0" lang="en-IN" sz="1400" spc="-1" strike="noStrike">
              <a:latin typeface="Times New Roman"/>
            </a:endParaRPr>
          </a:p>
        </p:txBody>
      </p:sp>
      <p:sp>
        <p:nvSpPr>
          <p:cNvPr id="86" name="PlaceHolder 5"/>
          <p:cNvSpPr>
            <a:spLocks noGrp="1"/>
          </p:cNvSpPr>
          <p:nvPr>
            <p:ph type="ftr"/>
          </p:nvPr>
        </p:nvSpPr>
        <p:spPr>
          <a:xfrm>
            <a:off x="0" y="10157400"/>
            <a:ext cx="3280680" cy="534240"/>
          </a:xfrm>
          <a:prstGeom prst="rect">
            <a:avLst/>
          </a:prstGeom>
        </p:spPr>
        <p:txBody>
          <a:bodyPr lIns="0" rIns="0" tIns="0" bIns="0" anchor="b">
            <a:noAutofit/>
          </a:bodyPr>
          <a:p>
            <a:r>
              <a:rPr b="0" lang="en-IN" sz="1400" spc="-1" strike="noStrike">
                <a:latin typeface="Times New Roman"/>
              </a:rPr>
              <a:t>&lt;footer&gt;</a:t>
            </a:r>
            <a:endParaRPr b="0" lang="en-IN" sz="1400" spc="-1" strike="noStrike">
              <a:latin typeface="Times New Roman"/>
            </a:endParaRPr>
          </a:p>
        </p:txBody>
      </p:sp>
      <p:sp>
        <p:nvSpPr>
          <p:cNvPr id="87"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193AE2EE-73AA-43E5-B037-2ED96A35FCDB}"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PlaceHolder 1"/>
          <p:cNvSpPr>
            <a:spLocks noGrp="1"/>
          </p:cNvSpPr>
          <p:nvPr>
            <p:ph type="sldImg"/>
          </p:nvPr>
        </p:nvSpPr>
        <p:spPr>
          <a:xfrm>
            <a:off x="685800" y="1143000"/>
            <a:ext cx="5486040" cy="3085920"/>
          </a:xfrm>
          <a:prstGeom prst="rect">
            <a:avLst/>
          </a:prstGeom>
        </p:spPr>
      </p:sp>
      <p:sp>
        <p:nvSpPr>
          <p:cNvPr id="145" name="PlaceHolder 2"/>
          <p:cNvSpPr>
            <a:spLocks noGrp="1"/>
          </p:cNvSpPr>
          <p:nvPr>
            <p:ph type="body"/>
          </p:nvPr>
        </p:nvSpPr>
        <p:spPr>
          <a:xfrm>
            <a:off x="685800" y="4400640"/>
            <a:ext cx="5486040" cy="3600000"/>
          </a:xfrm>
          <a:prstGeom prst="rect">
            <a:avLst/>
          </a:prstGeom>
        </p:spPr>
        <p:txBody>
          <a:bodyPr>
            <a:noAutofit/>
          </a:bodyPr>
          <a:p>
            <a:endParaRPr b="0" lang="en-IN" sz="2000" spc="-1" strike="noStrike">
              <a:latin typeface="Arial"/>
            </a:endParaRPr>
          </a:p>
        </p:txBody>
      </p:sp>
      <p:sp>
        <p:nvSpPr>
          <p:cNvPr id="146" name="TextShape 3"/>
          <p:cNvSpPr txBox="1"/>
          <p:nvPr/>
        </p:nvSpPr>
        <p:spPr>
          <a:xfrm>
            <a:off x="3884760" y="8685360"/>
            <a:ext cx="2971440" cy="458280"/>
          </a:xfrm>
          <a:prstGeom prst="rect">
            <a:avLst/>
          </a:prstGeom>
          <a:noFill/>
          <a:ln>
            <a:noFill/>
          </a:ln>
        </p:spPr>
        <p:txBody>
          <a:bodyPr anchor="b">
            <a:noAutofit/>
          </a:bodyPr>
          <a:p>
            <a:pPr algn="r">
              <a:lnSpc>
                <a:spcPct val="100000"/>
              </a:lnSpc>
            </a:pPr>
            <a:fld id="{CEB90E6A-963B-42BF-A15A-CBD0EAA8FC12}" type="slidenum">
              <a:rPr b="0" lang="en-IN" sz="1200" spc="-1" strike="noStrike">
                <a:solidFill>
                  <a:srgbClr val="000000"/>
                </a:solidFill>
                <a:latin typeface="+mn-lt"/>
                <a:ea typeface="+mn-ea"/>
              </a:rPr>
              <a:t>&lt;number&gt;</a:t>
            </a:fld>
            <a:endParaRPr b="0" lang="en-IN"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2"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3"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5"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6"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7"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8"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9"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40"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9"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1"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2"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6"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57"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8"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6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2"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4"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5"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6"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8"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9"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1"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2"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3"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4"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6"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7"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8"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9"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0"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1"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6"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7"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38080" y="365040"/>
            <a:ext cx="10515240" cy="1325160"/>
          </a:xfrm>
          <a:prstGeom prst="rect">
            <a:avLst/>
          </a:prstGeom>
        </p:spPr>
        <p:txBody>
          <a:bodyPr anchor="ctr">
            <a:noAutofit/>
          </a:bodyPr>
          <a:p>
            <a:pPr>
              <a:lnSpc>
                <a:spcPct val="90000"/>
              </a:lnSpc>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1" name="PlaceHolder 2"/>
          <p:cNvSpPr>
            <a:spLocks noGrp="1"/>
          </p:cNvSpPr>
          <p:nvPr>
            <p:ph type="body"/>
          </p:nvPr>
        </p:nvSpPr>
        <p:spPr>
          <a:xfrm>
            <a:off x="838080" y="1825560"/>
            <a:ext cx="10515240" cy="4350960"/>
          </a:xfrm>
          <a:prstGeom prst="rect">
            <a:avLst/>
          </a:prstGeom>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2" name="PlaceHolder 3"/>
          <p:cNvSpPr>
            <a:spLocks noGrp="1"/>
          </p:cNvSpPr>
          <p:nvPr>
            <p:ph type="dt"/>
          </p:nvPr>
        </p:nvSpPr>
        <p:spPr>
          <a:xfrm>
            <a:off x="838080" y="6356520"/>
            <a:ext cx="2742840" cy="364680"/>
          </a:xfrm>
          <a:prstGeom prst="rect">
            <a:avLst/>
          </a:prstGeom>
        </p:spPr>
        <p:txBody>
          <a:bodyPr anchor="ctr">
            <a:noAutofit/>
          </a:bodyPr>
          <a:p>
            <a:pPr>
              <a:lnSpc>
                <a:spcPct val="100000"/>
              </a:lnSpc>
            </a:pPr>
            <a:fld id="{B51BE5AC-B6EA-4F31-8F44-7796177B4223}" type="datetime">
              <a:rPr b="0" lang="en-IN" sz="1200" spc="-1" strike="noStrike">
                <a:solidFill>
                  <a:srgbClr val="8b8b8b"/>
                </a:solidFill>
                <a:latin typeface="Calibri"/>
              </a:rPr>
              <a:t>27/02/24</a:t>
            </a:fld>
            <a:endParaRPr b="0" lang="en-IN" sz="1200" spc="-1" strike="noStrike">
              <a:latin typeface="Times New Roman"/>
            </a:endParaRPr>
          </a:p>
        </p:txBody>
      </p:sp>
      <p:sp>
        <p:nvSpPr>
          <p:cNvPr id="3" name="PlaceHolder 4"/>
          <p:cNvSpPr>
            <a:spLocks noGrp="1"/>
          </p:cNvSpPr>
          <p:nvPr>
            <p:ph type="ftr"/>
          </p:nvPr>
        </p:nvSpPr>
        <p:spPr>
          <a:xfrm>
            <a:off x="4038480" y="6356520"/>
            <a:ext cx="4114440" cy="364680"/>
          </a:xfrm>
          <a:prstGeom prst="rect">
            <a:avLst/>
          </a:prstGeom>
        </p:spPr>
        <p:txBody>
          <a:bodyPr anchor="ctr">
            <a:noAutofit/>
          </a:bodyPr>
          <a:p>
            <a:endParaRPr b="0" lang="en-IN" sz="2400" spc="-1" strike="noStrike">
              <a:latin typeface="Times New Roman"/>
            </a:endParaRPr>
          </a:p>
        </p:txBody>
      </p:sp>
      <p:sp>
        <p:nvSpPr>
          <p:cNvPr id="4" name="PlaceHolder 5"/>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6B57EC01-673E-4ABC-8318-0CC55AF39089}" type="slidenum">
              <a:rPr b="0" lang="en-IN" sz="1200" spc="-1" strike="noStrike">
                <a:solidFill>
                  <a:srgbClr val="8b8b8b"/>
                </a:solidFill>
                <a:latin typeface="Calibri"/>
              </a:rPr>
              <a:t>21</a:t>
            </a:fld>
            <a:endParaRPr b="0" lang="en-IN"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1523880" y="1122480"/>
            <a:ext cx="9143640" cy="2387160"/>
          </a:xfrm>
          <a:prstGeom prst="rect">
            <a:avLst/>
          </a:prstGeom>
        </p:spPr>
        <p:txBody>
          <a:bodyPr anchor="b">
            <a:noAutofit/>
          </a:bodyPr>
          <a:p>
            <a:pPr algn="ctr">
              <a:lnSpc>
                <a:spcPct val="90000"/>
              </a:lnSpc>
            </a:pPr>
            <a:r>
              <a:rPr b="0" lang="en-US" sz="6000" spc="-1" strike="noStrike">
                <a:solidFill>
                  <a:srgbClr val="000000"/>
                </a:solidFill>
                <a:latin typeface="Calibri Light"/>
              </a:rPr>
              <a:t>Click to edit Master title style</a:t>
            </a:r>
            <a:endParaRPr b="0" lang="en-US" sz="6000" spc="-1" strike="noStrike">
              <a:solidFill>
                <a:srgbClr val="000000"/>
              </a:solidFill>
              <a:latin typeface="Calibri"/>
            </a:endParaRPr>
          </a:p>
        </p:txBody>
      </p:sp>
      <p:sp>
        <p:nvSpPr>
          <p:cNvPr id="42" name="PlaceHolder 2"/>
          <p:cNvSpPr>
            <a:spLocks noGrp="1"/>
          </p:cNvSpPr>
          <p:nvPr>
            <p:ph type="dt"/>
          </p:nvPr>
        </p:nvSpPr>
        <p:spPr>
          <a:xfrm>
            <a:off x="838080" y="6356520"/>
            <a:ext cx="2742840" cy="364680"/>
          </a:xfrm>
          <a:prstGeom prst="rect">
            <a:avLst/>
          </a:prstGeom>
        </p:spPr>
        <p:txBody>
          <a:bodyPr anchor="ctr">
            <a:noAutofit/>
          </a:bodyPr>
          <a:p>
            <a:pPr>
              <a:lnSpc>
                <a:spcPct val="100000"/>
              </a:lnSpc>
            </a:pPr>
            <a:fld id="{C67E4860-B70C-40E9-A335-32A4E493F5E5}" type="datetime">
              <a:rPr b="0" lang="en-IN" sz="1200" spc="-1" strike="noStrike">
                <a:solidFill>
                  <a:srgbClr val="8b8b8b"/>
                </a:solidFill>
                <a:latin typeface="Calibri"/>
              </a:rPr>
              <a:t>27/02/24</a:t>
            </a:fld>
            <a:endParaRPr b="0" lang="en-IN" sz="1200" spc="-1" strike="noStrike">
              <a:latin typeface="Times New Roman"/>
            </a:endParaRPr>
          </a:p>
        </p:txBody>
      </p:sp>
      <p:sp>
        <p:nvSpPr>
          <p:cNvPr id="43" name="PlaceHolder 3"/>
          <p:cNvSpPr>
            <a:spLocks noGrp="1"/>
          </p:cNvSpPr>
          <p:nvPr>
            <p:ph type="ftr"/>
          </p:nvPr>
        </p:nvSpPr>
        <p:spPr>
          <a:xfrm>
            <a:off x="4038480" y="6356520"/>
            <a:ext cx="4114440" cy="364680"/>
          </a:xfrm>
          <a:prstGeom prst="rect">
            <a:avLst/>
          </a:prstGeom>
        </p:spPr>
        <p:txBody>
          <a:bodyPr anchor="ctr">
            <a:noAutofit/>
          </a:bodyPr>
          <a:p>
            <a:endParaRPr b="0" lang="en-IN" sz="2400" spc="-1" strike="noStrike">
              <a:latin typeface="Times New Roman"/>
            </a:endParaRPr>
          </a:p>
        </p:txBody>
      </p:sp>
      <p:sp>
        <p:nvSpPr>
          <p:cNvPr id="44" name="PlaceHolder 4"/>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05F7B22A-980E-45DB-9E0C-506578B64295}" type="slidenum">
              <a:rPr b="0" lang="en-IN" sz="1200" spc="-1" strike="noStrike">
                <a:solidFill>
                  <a:srgbClr val="8b8b8b"/>
                </a:solidFill>
                <a:latin typeface="Calibri"/>
              </a:rPr>
              <a:t>&lt;number&gt;</a:t>
            </a:fld>
            <a:endParaRPr b="0" lang="en-IN" sz="1200" spc="-1" strike="noStrike">
              <a:latin typeface="Times New Roman"/>
            </a:endParaRPr>
          </a:p>
        </p:txBody>
      </p:sp>
      <p:sp>
        <p:nvSpPr>
          <p:cNvPr id="45"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1.gif"/><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hyperlink" Target="https://www.edureka.co/blog/10-reasons-why-you-should-learn-python#popularity&amp;HighSalary" TargetMode="External"/><Relationship Id="rId2" Type="http://schemas.openxmlformats.org/officeDocument/2006/relationships/hyperlink" Target="https://www.edureka.co/blog/10-reasons-why-you-should-learn-python#DataScience" TargetMode="External"/><Relationship Id="rId3" Type="http://schemas.openxmlformats.org/officeDocument/2006/relationships/hyperlink" Target="https://www.edureka.co/blog/10-reasons-why-you-should-learn-python#scripting" TargetMode="External"/><Relationship Id="rId4" Type="http://schemas.openxmlformats.org/officeDocument/2006/relationships/hyperlink" Target="https://www.edureka.co/blog/10-reasons-why-you-should-learn-python#BigData" TargetMode="External"/><Relationship Id="rId5" Type="http://schemas.openxmlformats.org/officeDocument/2006/relationships/hyperlink" Target="https://www.edureka.co/blog/10-reasons-why-you-should-learn-python#testing" TargetMode="External"/><Relationship Id="rId6" Type="http://schemas.openxmlformats.org/officeDocument/2006/relationships/hyperlink" Target="https://www.edureka.co/blog/10-reasons-why-you-should-learn-python#ComputerGraphics" TargetMode="External"/><Relationship Id="rId7" Type="http://schemas.openxmlformats.org/officeDocument/2006/relationships/hyperlink" Target="https://www.edureka.co/blog/10-reasons-why-you-should-learn-python#ArtificialIntelligence" TargetMode="External"/><Relationship Id="rId8" Type="http://schemas.openxmlformats.org/officeDocument/2006/relationships/hyperlink" Target="https://www.edureka.co/blog/10-reasons-why-you-should-learn-python#WebDevelopment" TargetMode="External"/><Relationship Id="rId9" Type="http://schemas.openxmlformats.org/officeDocument/2006/relationships/hyperlink" Target="https://www.edureka.co/blog/10-reasons-why-you-should-learn-python#Portable" TargetMode="External"/><Relationship Id="rId10" Type="http://schemas.openxmlformats.org/officeDocument/2006/relationships/hyperlink" Target="https://www.edureka.co/blog/10-reasons-why-you-should-learn-python#Simple&amp;Easy" TargetMode="External"/><Relationship Id="rId1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838080" y="365040"/>
            <a:ext cx="10515240" cy="1325160"/>
          </a:xfrm>
          <a:prstGeom prst="rect">
            <a:avLst/>
          </a:prstGeom>
          <a:noFill/>
          <a:ln>
            <a:noFill/>
          </a:ln>
        </p:spPr>
        <p:txBody>
          <a:bodyPr anchor="ctr">
            <a:noAutofit/>
          </a:bodyPr>
          <a:p>
            <a:pPr algn="ctr">
              <a:lnSpc>
                <a:spcPct val="90000"/>
              </a:lnSpc>
            </a:pPr>
            <a:r>
              <a:rPr b="1" lang="en-US" sz="4400" spc="-1" strike="noStrike">
                <a:solidFill>
                  <a:srgbClr val="000000"/>
                </a:solidFill>
                <a:latin typeface="Calibri Light"/>
              </a:rPr>
              <a:t>Python Full Course</a:t>
            </a:r>
            <a:endParaRPr b="0" lang="en-US" sz="4400" spc="-1" strike="noStrike">
              <a:solidFill>
                <a:srgbClr val="000000"/>
              </a:solidFill>
              <a:latin typeface="Calibri"/>
            </a:endParaRPr>
          </a:p>
        </p:txBody>
      </p:sp>
      <p:sp>
        <p:nvSpPr>
          <p:cNvPr id="89" name="TextShape 2"/>
          <p:cNvSpPr txBox="1"/>
          <p:nvPr/>
        </p:nvSpPr>
        <p:spPr>
          <a:xfrm>
            <a:off x="838080" y="1825560"/>
            <a:ext cx="10515240" cy="4350960"/>
          </a:xfrm>
          <a:prstGeom prst="rect">
            <a:avLst/>
          </a:prstGeom>
          <a:noFill/>
          <a:ln>
            <a:noFill/>
          </a:ln>
        </p:spPr>
        <p:txBody>
          <a:bodyPr>
            <a:noAutofit/>
          </a:bodyPr>
          <a:p>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extShape 1"/>
          <p:cNvSpPr txBox="1"/>
          <p:nvPr/>
        </p:nvSpPr>
        <p:spPr>
          <a:xfrm>
            <a:off x="838080" y="365040"/>
            <a:ext cx="10515240" cy="1325160"/>
          </a:xfrm>
          <a:prstGeom prst="rect">
            <a:avLst/>
          </a:prstGeom>
          <a:noFill/>
          <a:ln>
            <a:noFill/>
          </a:ln>
        </p:spPr>
        <p:txBody>
          <a:bodyPr anchor="ctr">
            <a:noAutofit/>
          </a:bodyPr>
          <a:p>
            <a:pPr algn="ctr">
              <a:lnSpc>
                <a:spcPct val="90000"/>
              </a:lnSpc>
            </a:pPr>
            <a:r>
              <a:rPr b="0" lang="en-IN" sz="4800" spc="-1" strike="noStrike">
                <a:solidFill>
                  <a:srgbClr val="ff0000"/>
                </a:solidFill>
                <a:latin typeface="Calibri Light"/>
              </a:rPr>
              <a:t>Various Languages involved in Python Development</a:t>
            </a:r>
            <a:endParaRPr b="0" lang="en-US" sz="4800" spc="-1" strike="noStrike">
              <a:solidFill>
                <a:srgbClr val="000000"/>
              </a:solidFill>
              <a:latin typeface="Calibri"/>
            </a:endParaRPr>
          </a:p>
        </p:txBody>
      </p:sp>
      <p:sp>
        <p:nvSpPr>
          <p:cNvPr id="108" name="TextShape 2"/>
          <p:cNvSpPr txBox="1"/>
          <p:nvPr/>
        </p:nvSpPr>
        <p:spPr>
          <a:xfrm>
            <a:off x="838080" y="219420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IN" sz="4000" spc="-1" strike="noStrike">
                <a:solidFill>
                  <a:srgbClr val="000000"/>
                </a:solidFill>
                <a:latin typeface="Calibri"/>
              </a:rPr>
              <a:t>Functional Programming --- C language</a:t>
            </a:r>
            <a:endParaRPr b="0" lang="en-US" sz="40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IN" sz="4000" spc="-1" strike="noStrike">
                <a:solidFill>
                  <a:srgbClr val="000000"/>
                </a:solidFill>
                <a:latin typeface="Calibri"/>
              </a:rPr>
              <a:t>OOPS --- C++</a:t>
            </a:r>
            <a:endParaRPr b="0" lang="en-US" sz="40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IN" sz="4000" spc="-1" strike="noStrike">
                <a:solidFill>
                  <a:srgbClr val="000000"/>
                </a:solidFill>
                <a:latin typeface="Calibri"/>
              </a:rPr>
              <a:t>Scripting programming --- Perl and Shell Script</a:t>
            </a:r>
            <a:endParaRPr b="0" lang="en-US" sz="40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IN" sz="4000" spc="-1" strike="noStrike">
                <a:solidFill>
                  <a:srgbClr val="000000"/>
                </a:solidFill>
                <a:latin typeface="Calibri"/>
              </a:rPr>
              <a:t>Modular Programming --- Modula-3</a:t>
            </a:r>
            <a:endParaRPr b="0" lang="en-US" sz="4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TextShape 1"/>
          <p:cNvSpPr txBox="1"/>
          <p:nvPr/>
        </p:nvSpPr>
        <p:spPr>
          <a:xfrm>
            <a:off x="838080" y="365040"/>
            <a:ext cx="10515240" cy="1325160"/>
          </a:xfrm>
          <a:prstGeom prst="rect">
            <a:avLst/>
          </a:prstGeom>
          <a:noFill/>
          <a:ln>
            <a:noFill/>
          </a:ln>
        </p:spPr>
        <p:txBody>
          <a:bodyPr anchor="ctr">
            <a:normAutofit/>
          </a:bodyPr>
          <a:p>
            <a:pPr algn="ctr">
              <a:lnSpc>
                <a:spcPct val="90000"/>
              </a:lnSpc>
            </a:pPr>
            <a:r>
              <a:rPr b="0" lang="en-IN" sz="4800" spc="-1" strike="noStrike">
                <a:solidFill>
                  <a:srgbClr val="ff0000"/>
                </a:solidFill>
                <a:latin typeface="Calibri Light"/>
              </a:rPr>
              <a:t>Flavours of Python</a:t>
            </a:r>
            <a:endParaRPr b="0" lang="en-US" sz="4800" spc="-1" strike="noStrike">
              <a:solidFill>
                <a:srgbClr val="000000"/>
              </a:solidFill>
              <a:latin typeface="Calibri"/>
            </a:endParaRPr>
          </a:p>
        </p:txBody>
      </p:sp>
      <p:sp>
        <p:nvSpPr>
          <p:cNvPr id="110" name="TextShape 2"/>
          <p:cNvSpPr txBox="1"/>
          <p:nvPr/>
        </p:nvSpPr>
        <p:spPr>
          <a:xfrm>
            <a:off x="933840" y="1910520"/>
            <a:ext cx="10515240" cy="453888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IN" sz="3200" spc="-1" strike="noStrike">
                <a:solidFill>
                  <a:srgbClr val="000000"/>
                </a:solidFill>
                <a:latin typeface="Calibri"/>
              </a:rPr>
              <a:t>Jython or Jpython – Java</a:t>
            </a:r>
            <a:endParaRPr b="0" lang="en-US" sz="32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IN" sz="3200" spc="-1" strike="noStrike">
                <a:solidFill>
                  <a:srgbClr val="000000"/>
                </a:solidFill>
                <a:latin typeface="Calibri"/>
              </a:rPr>
              <a:t>IronPyhton – Dotnet</a:t>
            </a:r>
            <a:endParaRPr b="0" lang="en-US" sz="32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IN" sz="3200" spc="-1" strike="noStrike">
                <a:solidFill>
                  <a:srgbClr val="000000"/>
                </a:solidFill>
                <a:latin typeface="Calibri"/>
              </a:rPr>
              <a:t>Pypy – PVM(JIT)</a:t>
            </a:r>
            <a:endParaRPr b="0" lang="en-US" sz="32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IN" sz="3200" spc="-1" strike="noStrike">
                <a:solidFill>
                  <a:srgbClr val="000000"/>
                </a:solidFill>
                <a:latin typeface="Calibri"/>
              </a:rPr>
              <a:t>RubyPython – Ruby</a:t>
            </a:r>
            <a:endParaRPr b="0" lang="en-US" sz="32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IN" sz="3200" spc="-1" strike="noStrike">
                <a:solidFill>
                  <a:srgbClr val="000000"/>
                </a:solidFill>
                <a:latin typeface="Calibri"/>
              </a:rPr>
              <a:t>Anaconda Python – Bigdata</a:t>
            </a:r>
            <a:endParaRPr b="0" lang="en-US" sz="32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IN" sz="3200" spc="-1" strike="noStrike">
                <a:solidFill>
                  <a:srgbClr val="000000"/>
                </a:solidFill>
                <a:latin typeface="Calibri"/>
              </a:rPr>
              <a:t>Stackless Python – Concurrency</a:t>
            </a:r>
            <a:r>
              <a:rPr b="0" lang="en-IN" sz="2800" spc="-1" strike="noStrike">
                <a:solidFill>
                  <a:srgbClr val="000000"/>
                </a:solidFill>
                <a:latin typeface="Calibri"/>
              </a:rPr>
              <a:t> </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TextShape 1"/>
          <p:cNvSpPr txBox="1"/>
          <p:nvPr/>
        </p:nvSpPr>
        <p:spPr>
          <a:xfrm>
            <a:off x="838080" y="365040"/>
            <a:ext cx="10515240" cy="1325160"/>
          </a:xfrm>
          <a:prstGeom prst="rect">
            <a:avLst/>
          </a:prstGeom>
          <a:noFill/>
          <a:ln>
            <a:noFill/>
          </a:ln>
        </p:spPr>
        <p:txBody>
          <a:bodyPr anchor="ctr">
            <a:normAutofit fontScale="70000"/>
          </a:bodyPr>
          <a:p>
            <a:pPr algn="ctr">
              <a:lnSpc>
                <a:spcPct val="90000"/>
              </a:lnSpc>
            </a:pPr>
            <a:r>
              <a:rPr b="1" lang="en-US" sz="6700" spc="-1" strike="noStrike">
                <a:solidFill>
                  <a:srgbClr val="ff0000"/>
                </a:solidFill>
                <a:latin typeface="Calibri Light"/>
              </a:rPr>
              <a:t>Print Function</a:t>
            </a:r>
            <a:br/>
            <a:endParaRPr b="0" lang="en-US" sz="6700" spc="-1" strike="noStrike">
              <a:solidFill>
                <a:srgbClr val="000000"/>
              </a:solidFill>
              <a:latin typeface="Calibri"/>
            </a:endParaRPr>
          </a:p>
        </p:txBody>
      </p:sp>
      <p:sp>
        <p:nvSpPr>
          <p:cNvPr id="112" name="TextShape 2"/>
          <p:cNvSpPr txBox="1"/>
          <p:nvPr/>
        </p:nvSpPr>
        <p:spPr>
          <a:xfrm>
            <a:off x="1165680" y="-37440"/>
            <a:ext cx="10406160" cy="3933000"/>
          </a:xfrm>
          <a:prstGeom prst="rect">
            <a:avLst/>
          </a:prstGeom>
          <a:noFill/>
          <a:ln>
            <a:noFill/>
          </a:ln>
        </p:spPr>
        <p:txBody>
          <a:bodyPr bIns="0" anchor="ctr">
            <a:noAutofit/>
          </a:bodyPr>
          <a:p>
            <a:pPr>
              <a:lnSpc>
                <a:spcPct val="100000"/>
              </a:lnSpc>
              <a:tabLst>
                <a:tab algn="l" pos="0"/>
              </a:tabLst>
            </a:pPr>
            <a:r>
              <a:rPr b="0" lang="en-US" sz="2800" spc="-1" strike="noStrike">
                <a:solidFill>
                  <a:srgbClr val="000000"/>
                </a:solidFill>
                <a:latin typeface="Arial Unicode MS"/>
                <a:ea typeface="Times New Roman"/>
              </a:rPr>
              <a:t>print (value1, ..., sep=' ', end='\n', file=sys.stdout, flush=False)</a:t>
            </a:r>
            <a:r>
              <a:rPr b="0" lang="en-US" sz="2400" spc="-1" strike="noStrike">
                <a:solidFill>
                  <a:srgbClr val="000000"/>
                </a:solidFill>
                <a:latin typeface="Calibri"/>
                <a:ea typeface="Times New Roman"/>
              </a:rPr>
              <a:t> </a:t>
            </a:r>
            <a:endParaRPr b="0" lang="en-US" sz="2400" spc="-1" strike="noStrike">
              <a:solidFill>
                <a:srgbClr val="000000"/>
              </a:solidFill>
              <a:latin typeface="Calibri"/>
            </a:endParaRPr>
          </a:p>
          <a:p>
            <a:pPr>
              <a:lnSpc>
                <a:spcPct val="100000"/>
              </a:lnSpc>
              <a:tabLst>
                <a:tab algn="l" pos="0"/>
              </a:tabLst>
            </a:pPr>
            <a:endParaRPr b="0" lang="en-US" sz="2400" spc="-1" strike="noStrike">
              <a:solidFill>
                <a:srgbClr val="000000"/>
              </a:solidFill>
              <a:latin typeface="Calibri"/>
            </a:endParaRPr>
          </a:p>
        </p:txBody>
      </p:sp>
      <p:sp>
        <p:nvSpPr>
          <p:cNvPr id="113" name="CustomShape 3"/>
          <p:cNvSpPr/>
          <p:nvPr/>
        </p:nvSpPr>
        <p:spPr>
          <a:xfrm>
            <a:off x="341280" y="1138680"/>
            <a:ext cx="11504880" cy="4632120"/>
          </a:xfrm>
          <a:prstGeom prst="rect">
            <a:avLst/>
          </a:prstGeom>
          <a:noFill/>
          <a:ln>
            <a:noFill/>
          </a:ln>
        </p:spPr>
        <p:style>
          <a:lnRef idx="0"/>
          <a:fillRef idx="0"/>
          <a:effectRef idx="0"/>
          <a:fontRef idx="minor"/>
        </p:style>
        <p:txBody>
          <a:bodyPr anchor="ctr">
            <a:spAutoFit/>
          </a:bodyPr>
          <a:p>
            <a:pPr>
              <a:lnSpc>
                <a:spcPct val="100000"/>
              </a:lnSpc>
              <a:tabLst>
                <a:tab algn="l" pos="0"/>
              </a:tabLst>
            </a:pPr>
            <a:endParaRPr b="0" lang="en-IN" sz="1800" spc="-1" strike="noStrike">
              <a:latin typeface="Arial"/>
            </a:endParaRPr>
          </a:p>
          <a:p>
            <a:pPr>
              <a:lnSpc>
                <a:spcPct val="100000"/>
              </a:lnSpc>
              <a:buClr>
                <a:srgbClr val="000000"/>
              </a:buClr>
              <a:buFont typeface="Symbol" charset="2"/>
              <a:buChar char=""/>
              <a:tabLst>
                <a:tab algn="l" pos="0"/>
              </a:tabLst>
            </a:pPr>
            <a:r>
              <a:rPr b="1" lang="en-US" sz="2400" spc="-1" strike="noStrike">
                <a:solidFill>
                  <a:srgbClr val="000000"/>
                </a:solidFill>
                <a:latin typeface="Calibri"/>
                <a:ea typeface="Calibri"/>
              </a:rPr>
              <a:t>objects</a:t>
            </a:r>
            <a:r>
              <a:rPr b="0" lang="en-US" sz="2400" spc="-1" strike="noStrike">
                <a:solidFill>
                  <a:srgbClr val="000000"/>
                </a:solidFill>
                <a:latin typeface="Calibri"/>
                <a:ea typeface="Calibri"/>
              </a:rPr>
              <a:t> - object to the printed. </a:t>
            </a:r>
            <a:r>
              <a:rPr b="1" lang="en-US" sz="2400" spc="-1" strike="noStrike">
                <a:solidFill>
                  <a:srgbClr val="000000"/>
                </a:solidFill>
                <a:latin typeface="Calibri"/>
                <a:ea typeface="Calibri"/>
              </a:rPr>
              <a:t>*</a:t>
            </a:r>
            <a:r>
              <a:rPr b="0" lang="en-US" sz="2400" spc="-1" strike="noStrike">
                <a:solidFill>
                  <a:srgbClr val="000000"/>
                </a:solidFill>
                <a:latin typeface="Calibri"/>
                <a:ea typeface="Calibri"/>
              </a:rPr>
              <a:t> indicates that there may be more than one object</a:t>
            </a:r>
            <a:endParaRPr b="0" lang="en-IN" sz="2400" spc="-1" strike="noStrike">
              <a:latin typeface="Arial"/>
            </a:endParaRPr>
          </a:p>
          <a:p>
            <a:pPr>
              <a:lnSpc>
                <a:spcPct val="100000"/>
              </a:lnSpc>
              <a:buClr>
                <a:srgbClr val="000000"/>
              </a:buClr>
              <a:buFont typeface="Symbol" charset="2"/>
              <a:buChar char=""/>
              <a:tabLst>
                <a:tab algn="l" pos="0"/>
              </a:tabLst>
            </a:pPr>
            <a:r>
              <a:rPr b="1" lang="en-US" sz="2400" spc="-1" strike="noStrike">
                <a:solidFill>
                  <a:srgbClr val="000000"/>
                </a:solidFill>
                <a:latin typeface="Calibri"/>
                <a:ea typeface="Calibri"/>
              </a:rPr>
              <a:t>sep</a:t>
            </a:r>
            <a:r>
              <a:rPr b="0" lang="en-US" sz="2400" spc="-1" strike="noStrike">
                <a:solidFill>
                  <a:srgbClr val="000000"/>
                </a:solidFill>
                <a:latin typeface="Calibri"/>
                <a:ea typeface="Calibri"/>
              </a:rPr>
              <a:t> - objects are separated by sep. </a:t>
            </a:r>
            <a:r>
              <a:rPr b="1" lang="en-US" sz="2400" spc="-1" strike="noStrike">
                <a:solidFill>
                  <a:srgbClr val="000000"/>
                </a:solidFill>
                <a:latin typeface="Calibri"/>
                <a:ea typeface="Calibri"/>
              </a:rPr>
              <a:t>Default value</a:t>
            </a:r>
            <a:r>
              <a:rPr b="0" lang="en-US" sz="2400" spc="-1" strike="noStrike">
                <a:solidFill>
                  <a:srgbClr val="000000"/>
                </a:solidFill>
                <a:latin typeface="Calibri"/>
                <a:ea typeface="Calibri"/>
              </a:rPr>
              <a:t>: </a:t>
            </a:r>
            <a:r>
              <a:rPr b="0" lang="en-US" sz="1800" spc="-1" strike="noStrike">
                <a:solidFill>
                  <a:srgbClr val="000000"/>
                </a:solidFill>
                <a:latin typeface="Arial Unicode MS"/>
                <a:ea typeface="Calibri"/>
              </a:rPr>
              <a:t>' '</a:t>
            </a:r>
            <a:endParaRPr b="0" lang="en-IN" sz="1800" spc="-1" strike="noStrike">
              <a:latin typeface="Arial"/>
            </a:endParaRPr>
          </a:p>
          <a:p>
            <a:pPr>
              <a:lnSpc>
                <a:spcPct val="100000"/>
              </a:lnSpc>
              <a:buClr>
                <a:srgbClr val="000000"/>
              </a:buClr>
              <a:buFont typeface="Symbol" charset="2"/>
              <a:buChar char=""/>
              <a:tabLst>
                <a:tab algn="l" pos="0"/>
              </a:tabLst>
            </a:pPr>
            <a:r>
              <a:rPr b="1" lang="en-US" sz="2400" spc="-1" strike="noStrike">
                <a:solidFill>
                  <a:srgbClr val="000000"/>
                </a:solidFill>
                <a:latin typeface="Calibri"/>
                <a:ea typeface="Calibri"/>
              </a:rPr>
              <a:t>end</a:t>
            </a:r>
            <a:r>
              <a:rPr b="0" lang="en-US" sz="2400" spc="-1" strike="noStrike">
                <a:solidFill>
                  <a:srgbClr val="000000"/>
                </a:solidFill>
                <a:latin typeface="Calibri"/>
                <a:ea typeface="Calibri"/>
              </a:rPr>
              <a:t> - </a:t>
            </a:r>
            <a:r>
              <a:rPr b="0" i="1" lang="en-US" sz="2400" spc="-1" strike="noStrike">
                <a:solidFill>
                  <a:srgbClr val="000000"/>
                </a:solidFill>
                <a:latin typeface="Calibri"/>
                <a:ea typeface="Calibri"/>
              </a:rPr>
              <a:t>end</a:t>
            </a:r>
            <a:r>
              <a:rPr b="0" lang="en-US" sz="2400" spc="-1" strike="noStrike">
                <a:solidFill>
                  <a:srgbClr val="000000"/>
                </a:solidFill>
                <a:latin typeface="Calibri"/>
                <a:ea typeface="Calibri"/>
              </a:rPr>
              <a:t> is printed at last</a:t>
            </a:r>
            <a:endParaRPr b="0" lang="en-IN" sz="2400" spc="-1" strike="noStrike">
              <a:latin typeface="Arial"/>
            </a:endParaRPr>
          </a:p>
          <a:p>
            <a:pPr>
              <a:lnSpc>
                <a:spcPct val="100000"/>
              </a:lnSpc>
              <a:buClr>
                <a:srgbClr val="000000"/>
              </a:buClr>
              <a:buFont typeface="Symbol" charset="2"/>
              <a:buChar char=""/>
              <a:tabLst>
                <a:tab algn="l" pos="0"/>
              </a:tabLst>
            </a:pPr>
            <a:r>
              <a:rPr b="1" lang="en-US" sz="2400" spc="-1" strike="noStrike">
                <a:solidFill>
                  <a:srgbClr val="000000"/>
                </a:solidFill>
                <a:latin typeface="Calibri"/>
                <a:ea typeface="Calibri"/>
              </a:rPr>
              <a:t>file</a:t>
            </a:r>
            <a:r>
              <a:rPr b="0" lang="en-US" sz="2400" spc="-1" strike="noStrike">
                <a:solidFill>
                  <a:srgbClr val="000000"/>
                </a:solidFill>
                <a:latin typeface="Calibri"/>
                <a:ea typeface="Calibri"/>
              </a:rPr>
              <a:t> - must be an object with write(string) method. If omitted it, </a:t>
            </a:r>
            <a:r>
              <a:rPr b="0" lang="en-US" sz="1800" spc="-1" strike="noStrike">
                <a:solidFill>
                  <a:srgbClr val="000000"/>
                </a:solidFill>
                <a:latin typeface="Arial Unicode MS"/>
                <a:ea typeface="Calibri"/>
              </a:rPr>
              <a:t>sys.stdout</a:t>
            </a:r>
            <a:r>
              <a:rPr b="0" lang="en-US" sz="2400" spc="-1" strike="noStrike">
                <a:solidFill>
                  <a:srgbClr val="000000"/>
                </a:solidFill>
                <a:latin typeface="Calibri"/>
                <a:ea typeface="Calibri"/>
              </a:rPr>
              <a:t> will be used which prints objects on the screen.</a:t>
            </a:r>
            <a:endParaRPr b="0" lang="en-IN" sz="2400" spc="-1" strike="noStrike">
              <a:latin typeface="Arial"/>
            </a:endParaRPr>
          </a:p>
          <a:p>
            <a:pPr>
              <a:lnSpc>
                <a:spcPct val="100000"/>
              </a:lnSpc>
              <a:buClr>
                <a:srgbClr val="000000"/>
              </a:buClr>
              <a:buFont typeface="Symbol" charset="2"/>
              <a:buChar char=""/>
              <a:tabLst>
                <a:tab algn="l" pos="0"/>
              </a:tabLst>
            </a:pPr>
            <a:r>
              <a:rPr b="1" lang="en-US" sz="2400" spc="-1" strike="noStrike">
                <a:solidFill>
                  <a:srgbClr val="000000"/>
                </a:solidFill>
                <a:latin typeface="Calibri"/>
                <a:ea typeface="Calibri"/>
              </a:rPr>
              <a:t>flush</a:t>
            </a:r>
            <a:r>
              <a:rPr b="0" lang="en-US" sz="2400" spc="-1" strike="noStrike">
                <a:solidFill>
                  <a:srgbClr val="000000"/>
                </a:solidFill>
                <a:latin typeface="Calibri"/>
                <a:ea typeface="Calibri"/>
              </a:rPr>
              <a:t> - If True, the stream is forcibly flushed. </a:t>
            </a:r>
            <a:r>
              <a:rPr b="1" lang="en-US" sz="2400" spc="-1" strike="noStrike">
                <a:solidFill>
                  <a:srgbClr val="000000"/>
                </a:solidFill>
                <a:latin typeface="Calibri"/>
                <a:ea typeface="Calibri"/>
              </a:rPr>
              <a:t>Default value</a:t>
            </a:r>
            <a:r>
              <a:rPr b="0" lang="en-US" sz="2400" spc="-1" strike="noStrike">
                <a:solidFill>
                  <a:srgbClr val="000000"/>
                </a:solidFill>
                <a:latin typeface="Calibri"/>
                <a:ea typeface="Calibri"/>
              </a:rPr>
              <a:t>: False</a:t>
            </a:r>
            <a:endParaRPr b="0" lang="en-IN" sz="2400" spc="-1" strike="noStrike">
              <a:latin typeface="Arial"/>
            </a:endParaRPr>
          </a:p>
          <a:p>
            <a:pPr>
              <a:lnSpc>
                <a:spcPct val="100000"/>
              </a:lnSpc>
              <a:tabLst>
                <a:tab algn="l" pos="0"/>
              </a:tabLst>
            </a:pPr>
            <a:endParaRPr b="0" lang="en-IN" sz="2400" spc="-1" strike="noStrike">
              <a:latin typeface="Arial"/>
            </a:endParaRPr>
          </a:p>
          <a:p>
            <a:pPr>
              <a:lnSpc>
                <a:spcPct val="100000"/>
              </a:lnSpc>
              <a:buClr>
                <a:srgbClr val="000000"/>
              </a:buClr>
              <a:buFont typeface="Symbol" charset="2"/>
              <a:buChar char=""/>
              <a:tabLst>
                <a:tab algn="l" pos="0"/>
              </a:tabLst>
            </a:pPr>
            <a:r>
              <a:rPr b="0" lang="en-US" sz="2400" spc="-1" strike="noStrike">
                <a:solidFill>
                  <a:srgbClr val="000000"/>
                </a:solidFill>
                <a:latin typeface="Calibri"/>
                <a:ea typeface="Calibri"/>
              </a:rPr>
              <a:t>Print is a function in python 3.x version and it is a statement in 2.x version</a:t>
            </a:r>
            <a:endParaRPr b="0" lang="en-IN" sz="2400" spc="-1" strike="noStrike">
              <a:latin typeface="Arial"/>
            </a:endParaRPr>
          </a:p>
          <a:p>
            <a:pPr>
              <a:lnSpc>
                <a:spcPct val="100000"/>
              </a:lnSpc>
              <a:tabLst>
                <a:tab algn="l" pos="0"/>
              </a:tabLst>
            </a:pP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TextShape 1"/>
          <p:cNvSpPr txBox="1"/>
          <p:nvPr/>
        </p:nvSpPr>
        <p:spPr>
          <a:xfrm>
            <a:off x="838080" y="365040"/>
            <a:ext cx="10515240" cy="1325160"/>
          </a:xfrm>
          <a:prstGeom prst="rect">
            <a:avLst/>
          </a:prstGeom>
          <a:noFill/>
          <a:ln>
            <a:noFill/>
          </a:ln>
        </p:spPr>
        <p:txBody>
          <a:bodyPr anchor="ctr">
            <a:noAutofit/>
          </a:bodyPr>
          <a:p>
            <a:pPr algn="ctr">
              <a:lnSpc>
                <a:spcPct val="90000"/>
              </a:lnSpc>
            </a:pPr>
            <a:r>
              <a:rPr b="0" lang="en-IN" sz="4400" spc="-1" strike="noStrike">
                <a:solidFill>
                  <a:srgbClr val="ff0000"/>
                </a:solidFill>
                <a:latin typeface="Calibri Light"/>
              </a:rPr>
              <a:t>Python shell act as calculator</a:t>
            </a:r>
            <a:endParaRPr b="0" lang="en-US" sz="4400" spc="-1" strike="noStrike">
              <a:solidFill>
                <a:srgbClr val="000000"/>
              </a:solidFill>
              <a:latin typeface="Calibri"/>
            </a:endParaRPr>
          </a:p>
        </p:txBody>
      </p:sp>
      <p:sp>
        <p:nvSpPr>
          <p:cNvPr id="115"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IN" sz="2800" spc="-1" strike="noStrike">
                <a:solidFill>
                  <a:srgbClr val="000000"/>
                </a:solidFill>
                <a:latin typeface="Calibri"/>
              </a:rPr>
              <a:t>We can do mathematical calculation by using python shell directly.</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IN" sz="2800" spc="-1" strike="noStrike">
                <a:solidFill>
                  <a:srgbClr val="000000"/>
                </a:solidFill>
                <a:latin typeface="Calibri"/>
              </a:rPr>
              <a:t>For example</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IN" sz="2400" spc="-1" strike="noStrike">
                <a:solidFill>
                  <a:srgbClr val="000000"/>
                </a:solidFill>
                <a:latin typeface="Calibri"/>
              </a:rPr>
              <a:t>&gt;&gt;&gt; a =10 ,b=5</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IN" sz="2400" spc="-1" strike="noStrike">
                <a:solidFill>
                  <a:srgbClr val="000000"/>
                </a:solidFill>
                <a:latin typeface="Calibri"/>
              </a:rPr>
              <a:t>&gt;&gt;&gt; c = a+b          -- Addition</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IN" sz="2400" spc="-1" strike="noStrike">
                <a:solidFill>
                  <a:srgbClr val="000000"/>
                </a:solidFill>
                <a:latin typeface="Calibri"/>
              </a:rPr>
              <a:t>&gt;&gt;&gt; c = a-b           --  Subtraction</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IN" sz="2400" spc="-1" strike="noStrike">
                <a:solidFill>
                  <a:srgbClr val="000000"/>
                </a:solidFill>
                <a:latin typeface="Calibri"/>
              </a:rPr>
              <a:t>&gt;&gt;&gt; c = a * b        --  Multiplication</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IN" sz="2400" spc="-1" strike="noStrike">
                <a:solidFill>
                  <a:srgbClr val="000000"/>
                </a:solidFill>
                <a:latin typeface="Calibri"/>
              </a:rPr>
              <a:t>&gt;&gt;&gt; c = a / b        -- Division   </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IN" sz="2400" spc="-1" strike="noStrike">
                <a:solidFill>
                  <a:srgbClr val="000000"/>
                </a:solidFill>
                <a:latin typeface="Calibri"/>
              </a:rPr>
              <a:t>&gt;&gt;&gt; c = a % b       -- Modulus ( a-((a//b)*b)</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IN" sz="2400" spc="-1" strike="noStrike">
                <a:solidFill>
                  <a:srgbClr val="000000"/>
                </a:solidFill>
                <a:latin typeface="Calibri"/>
              </a:rPr>
              <a:t>&gt;&gt;&gt; c = a**b        -- Exponent    i.e. pow(a , b)</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IN" sz="2400" spc="-1" strike="noStrike">
                <a:solidFill>
                  <a:srgbClr val="000000"/>
                </a:solidFill>
                <a:latin typeface="Calibri"/>
              </a:rPr>
              <a:t>&gt;&gt;&gt; c = a // b       -- Floor Division</a:t>
            </a:r>
            <a:endParaRPr b="0" lang="en-US" sz="2400" spc="-1" strike="noStrike">
              <a:solidFill>
                <a:srgbClr val="000000"/>
              </a:solidFill>
              <a:latin typeface="Calibri"/>
            </a:endParaRPr>
          </a:p>
          <a:p>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TextShape 1"/>
          <p:cNvSpPr txBox="1"/>
          <p:nvPr/>
        </p:nvSpPr>
        <p:spPr>
          <a:xfrm>
            <a:off x="788760" y="368640"/>
            <a:ext cx="10515240" cy="999360"/>
          </a:xfrm>
          <a:prstGeom prst="rect">
            <a:avLst/>
          </a:prstGeom>
          <a:noFill/>
          <a:ln>
            <a:noFill/>
          </a:ln>
        </p:spPr>
        <p:txBody>
          <a:bodyPr anchor="ctr">
            <a:normAutofit fontScale="53000"/>
          </a:bodyPr>
          <a:p>
            <a:pPr algn="ctr">
              <a:lnSpc>
                <a:spcPct val="90000"/>
              </a:lnSpc>
            </a:pPr>
            <a:r>
              <a:rPr b="1" lang="en-US" sz="5300" spc="-1" strike="noStrike">
                <a:solidFill>
                  <a:srgbClr val="ff0000"/>
                </a:solidFill>
                <a:latin typeface="Calibri Light"/>
              </a:rPr>
              <a:t>Lines and </a:t>
            </a:r>
            <a:r>
              <a:rPr b="1" lang="en-US" sz="5300" spc="-1" strike="noStrike">
                <a:solidFill>
                  <a:srgbClr val="ff0000"/>
                </a:solidFill>
                <a:latin typeface="Calibri Light"/>
              </a:rPr>
              <a:t>Indentation</a:t>
            </a:r>
            <a:br/>
            <a:endParaRPr b="0" lang="en-US" sz="5300" spc="-1" strike="noStrike">
              <a:solidFill>
                <a:srgbClr val="000000"/>
              </a:solidFill>
              <a:latin typeface="Calibri"/>
            </a:endParaRPr>
          </a:p>
        </p:txBody>
      </p:sp>
      <p:sp>
        <p:nvSpPr>
          <p:cNvPr id="117" name="TextShape 2"/>
          <p:cNvSpPr txBox="1"/>
          <p:nvPr/>
        </p:nvSpPr>
        <p:spPr>
          <a:xfrm>
            <a:off x="0" y="1255680"/>
            <a:ext cx="11204280" cy="513108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Python does not use braces ({}) to indicate blocks of code for class and function definitions or flow control.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Blocks of code are denoted by line indentation, which is rigidly enforced.</a:t>
            </a:r>
            <a:br/>
            <a:r>
              <a:rPr b="0" lang="en-US" sz="2800" spc="-1" strike="noStrike">
                <a:solidFill>
                  <a:srgbClr val="000000"/>
                </a:solidFill>
                <a:latin typeface="Calibri"/>
              </a:rPr>
              <a:t>The number of spaces in the indentation is variable, but all statements within the block must be indented the same amount. For example-</a:t>
            </a:r>
            <a:endParaRPr b="0" lang="en-US" sz="2800" spc="-1" strike="noStrike">
              <a:solidFill>
                <a:srgbClr val="000000"/>
              </a:solidFill>
              <a:latin typeface="Calibri"/>
            </a:endParaRPr>
          </a:p>
          <a:p>
            <a:pPr>
              <a:lnSpc>
                <a:spcPct val="90000"/>
              </a:lnSpc>
              <a:spcBef>
                <a:spcPts val="1001"/>
              </a:spcBef>
              <a:tabLst>
                <a:tab algn="l" pos="0"/>
              </a:tabLst>
            </a:pPr>
            <a:r>
              <a:rPr b="0" lang="en-US" sz="2800" spc="-1" strike="noStrike">
                <a:solidFill>
                  <a:srgbClr val="000000"/>
                </a:solidFill>
                <a:latin typeface="Calibri"/>
              </a:rPr>
              <a:t>If True:</a:t>
            </a:r>
            <a:endParaRPr b="0" lang="en-US" sz="2800" spc="-1" strike="noStrike">
              <a:solidFill>
                <a:srgbClr val="000000"/>
              </a:solidFill>
              <a:latin typeface="Calibri"/>
            </a:endParaRPr>
          </a:p>
          <a:p>
            <a:pPr>
              <a:lnSpc>
                <a:spcPct val="90000"/>
              </a:lnSpc>
              <a:spcBef>
                <a:spcPts val="1001"/>
              </a:spcBef>
              <a:tabLst>
                <a:tab algn="l" pos="0"/>
              </a:tabLst>
            </a:pPr>
            <a:r>
              <a:rPr b="0" lang="en-US" sz="2800" spc="-1" strike="noStrike">
                <a:solidFill>
                  <a:srgbClr val="000000"/>
                </a:solidFill>
                <a:latin typeface="Calibri"/>
              </a:rPr>
              <a:t>	</a:t>
            </a:r>
            <a:r>
              <a:rPr b="0" lang="en-US" sz="2800" spc="-1" strike="noStrike">
                <a:solidFill>
                  <a:srgbClr val="000000"/>
                </a:solidFill>
                <a:latin typeface="Calibri"/>
              </a:rPr>
              <a:t>Print (“True”)</a:t>
            </a:r>
            <a:endParaRPr b="0" lang="en-US" sz="2800" spc="-1" strike="noStrike">
              <a:solidFill>
                <a:srgbClr val="000000"/>
              </a:solidFill>
              <a:latin typeface="Calibri"/>
            </a:endParaRPr>
          </a:p>
          <a:p>
            <a:pPr>
              <a:lnSpc>
                <a:spcPct val="90000"/>
              </a:lnSpc>
              <a:spcBef>
                <a:spcPts val="1001"/>
              </a:spcBef>
              <a:tabLst>
                <a:tab algn="l" pos="0"/>
              </a:tabLst>
            </a:pPr>
            <a:r>
              <a:rPr b="0" lang="en-US" sz="2800" spc="-1" strike="noStrike">
                <a:solidFill>
                  <a:srgbClr val="000000"/>
                </a:solidFill>
                <a:latin typeface="Calibri"/>
              </a:rPr>
              <a:t>else:</a:t>
            </a:r>
            <a:endParaRPr b="0" lang="en-US" sz="2800" spc="-1" strike="noStrike">
              <a:solidFill>
                <a:srgbClr val="000000"/>
              </a:solidFill>
              <a:latin typeface="Calibri"/>
            </a:endParaRPr>
          </a:p>
          <a:p>
            <a:pPr>
              <a:lnSpc>
                <a:spcPct val="90000"/>
              </a:lnSpc>
              <a:spcBef>
                <a:spcPts val="1001"/>
              </a:spcBef>
              <a:tabLst>
                <a:tab algn="l" pos="0"/>
              </a:tabLst>
            </a:pPr>
            <a:r>
              <a:rPr b="0" lang="en-US" sz="2800" spc="-1" strike="noStrike">
                <a:solidFill>
                  <a:srgbClr val="000000"/>
                </a:solidFill>
                <a:latin typeface="Calibri"/>
              </a:rPr>
              <a:t>	</a:t>
            </a:r>
            <a:r>
              <a:rPr b="0" lang="en-US" sz="2800" spc="-1" strike="noStrike">
                <a:solidFill>
                  <a:srgbClr val="000000"/>
                </a:solidFill>
                <a:latin typeface="Calibri"/>
              </a:rPr>
              <a:t>print (“False”)</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TextShape 1"/>
          <p:cNvSpPr txBox="1"/>
          <p:nvPr/>
        </p:nvSpPr>
        <p:spPr>
          <a:xfrm>
            <a:off x="838080" y="365040"/>
            <a:ext cx="10515240" cy="1325160"/>
          </a:xfrm>
          <a:prstGeom prst="rect">
            <a:avLst/>
          </a:prstGeom>
          <a:noFill/>
          <a:ln>
            <a:noFill/>
          </a:ln>
        </p:spPr>
        <p:txBody>
          <a:bodyPr anchor="ctr">
            <a:noAutofit/>
          </a:bodyPr>
          <a:p>
            <a:pPr algn="ctr">
              <a:lnSpc>
                <a:spcPct val="90000"/>
              </a:lnSpc>
            </a:pPr>
            <a:r>
              <a:rPr b="1" lang="en-US" sz="4400" spc="-1" strike="noStrike">
                <a:solidFill>
                  <a:srgbClr val="ff0000"/>
                </a:solidFill>
                <a:latin typeface="Calibri Light"/>
              </a:rPr>
              <a:t>Multi-Line Statements</a:t>
            </a:r>
            <a:br/>
            <a:endParaRPr b="0" lang="en-US" sz="4400" spc="-1" strike="noStrike">
              <a:solidFill>
                <a:srgbClr val="000000"/>
              </a:solidFill>
              <a:latin typeface="Calibri"/>
            </a:endParaRPr>
          </a:p>
        </p:txBody>
      </p:sp>
      <p:sp>
        <p:nvSpPr>
          <p:cNvPr id="119" name="TextShape 2"/>
          <p:cNvSpPr txBox="1"/>
          <p:nvPr/>
        </p:nvSpPr>
        <p:spPr>
          <a:xfrm>
            <a:off x="838080" y="1825560"/>
            <a:ext cx="10515240" cy="4350960"/>
          </a:xfrm>
          <a:prstGeom prst="rect">
            <a:avLst/>
          </a:prstGeom>
          <a:noFill/>
          <a:ln>
            <a:noFill/>
          </a:ln>
        </p:spPr>
        <p:txBody>
          <a:bodyPr>
            <a:normAutofit fontScale="81000"/>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Statements in Python typically end with a new line. Python, however, allows the use of the line continuation character (\) to denote that the line should continue. For example </a:t>
            </a:r>
            <a:endParaRPr b="0" lang="en-US" sz="2800" spc="-1" strike="noStrike">
              <a:solidFill>
                <a:srgbClr val="000000"/>
              </a:solidFill>
              <a:latin typeface="Calibri"/>
            </a:endParaRPr>
          </a:p>
          <a:p>
            <a:pPr marL="457200">
              <a:lnSpc>
                <a:spcPct val="90000"/>
              </a:lnSpc>
              <a:spcBef>
                <a:spcPts val="499"/>
              </a:spcBef>
              <a:tabLst>
                <a:tab algn="l" pos="0"/>
              </a:tabLst>
            </a:pPr>
            <a:r>
              <a:rPr b="0" lang="en-US" sz="2400" spc="-1" strike="noStrike">
                <a:solidFill>
                  <a:srgbClr val="000000"/>
                </a:solidFill>
                <a:latin typeface="Calibri"/>
              </a:rPr>
              <a:t>total = item_one +\</a:t>
            </a:r>
            <a:endParaRPr b="0" lang="en-US" sz="2400" spc="-1" strike="noStrike">
              <a:solidFill>
                <a:srgbClr val="000000"/>
              </a:solidFill>
              <a:latin typeface="Calibri"/>
            </a:endParaRPr>
          </a:p>
          <a:p>
            <a:pPr marL="457200">
              <a:lnSpc>
                <a:spcPct val="90000"/>
              </a:lnSpc>
              <a:spcBef>
                <a:spcPts val="499"/>
              </a:spcBef>
              <a:tabLst>
                <a:tab algn="l" pos="0"/>
              </a:tabLst>
            </a:pPr>
            <a:r>
              <a:rPr b="0" lang="en-US" sz="2400" spc="-1" strike="noStrike">
                <a:solidFill>
                  <a:srgbClr val="000000"/>
                </a:solidFill>
                <a:latin typeface="Calibri"/>
              </a:rPr>
              <a:t> </a:t>
            </a:r>
            <a:r>
              <a:rPr b="0" lang="en-US" sz="2400" spc="-1" strike="noStrike">
                <a:solidFill>
                  <a:srgbClr val="000000"/>
                </a:solidFill>
                <a:latin typeface="Calibri"/>
              </a:rPr>
              <a:t>item_two + \</a:t>
            </a:r>
            <a:endParaRPr b="0" lang="en-US" sz="2400" spc="-1" strike="noStrike">
              <a:solidFill>
                <a:srgbClr val="000000"/>
              </a:solidFill>
              <a:latin typeface="Calibri"/>
            </a:endParaRPr>
          </a:p>
          <a:p>
            <a:pPr marL="457200">
              <a:lnSpc>
                <a:spcPct val="90000"/>
              </a:lnSpc>
              <a:spcBef>
                <a:spcPts val="499"/>
              </a:spcBef>
              <a:tabLst>
                <a:tab algn="l" pos="0"/>
              </a:tabLst>
            </a:pPr>
            <a:r>
              <a:rPr b="0" lang="en-US" sz="2400" spc="-1" strike="noStrike">
                <a:solidFill>
                  <a:srgbClr val="000000"/>
                </a:solidFill>
                <a:latin typeface="Calibri"/>
              </a:rPr>
              <a:t>item_three</a:t>
            </a:r>
            <a:endParaRPr b="0" lang="en-US" sz="2400" spc="-1" strike="noStrike">
              <a:solidFill>
                <a:srgbClr val="000000"/>
              </a:solidFill>
              <a:latin typeface="Calibri"/>
            </a:endParaRPr>
          </a:p>
          <a:p>
            <a:pPr marL="457200">
              <a:lnSpc>
                <a:spcPct val="90000"/>
              </a:lnSpc>
              <a:spcBef>
                <a:spcPts val="499"/>
              </a:spcBef>
              <a:tabLst>
                <a:tab algn="l" pos="0"/>
              </a:tabLst>
            </a:pPr>
            <a:r>
              <a:rPr b="0" lang="en-US" sz="2800" spc="-1" strike="noStrike">
                <a:solidFill>
                  <a:srgbClr val="000000"/>
                </a:solidFill>
                <a:latin typeface="Calibri"/>
              </a:rPr>
              <a:t>The statements contained within the [], {}, or () brackets do not need to use the line</a:t>
            </a:r>
            <a:br/>
            <a:r>
              <a:rPr b="0" lang="en-US" sz="2800" spc="-1" strike="noStrike">
                <a:solidFill>
                  <a:srgbClr val="000000"/>
                </a:solidFill>
                <a:latin typeface="Calibri"/>
              </a:rPr>
              <a:t>continuation character</a:t>
            </a:r>
            <a:r>
              <a:rPr b="0" lang="en-US" sz="2400" spc="-1" strike="noStrike">
                <a:solidFill>
                  <a:srgbClr val="000000"/>
                </a:solidFill>
                <a:latin typeface="Calibri"/>
              </a:rPr>
              <a:t>. For example</a:t>
            </a:r>
            <a:endParaRPr b="0" lang="en-US" sz="2400" spc="-1" strike="noStrike">
              <a:solidFill>
                <a:srgbClr val="000000"/>
              </a:solidFill>
              <a:latin typeface="Calibri"/>
            </a:endParaRPr>
          </a:p>
          <a:p>
            <a:pPr marL="457200">
              <a:lnSpc>
                <a:spcPct val="90000"/>
              </a:lnSpc>
              <a:spcBef>
                <a:spcPts val="499"/>
              </a:spcBef>
              <a:tabLst>
                <a:tab algn="l" pos="0"/>
              </a:tabLst>
            </a:pPr>
            <a:r>
              <a:rPr b="0" lang="en-US" sz="2400" spc="-1" strike="noStrike">
                <a:solidFill>
                  <a:srgbClr val="000000"/>
                </a:solidFill>
                <a:latin typeface="Calibri"/>
              </a:rPr>
              <a:t> </a:t>
            </a:r>
            <a:r>
              <a:rPr b="0" lang="en-US" sz="2400" spc="-1" strike="noStrike">
                <a:solidFill>
                  <a:srgbClr val="000000"/>
                </a:solidFill>
                <a:latin typeface="Calibri"/>
              </a:rPr>
              <a:t>days = ['Monday', 'Tuesday', 'Wednesday',</a:t>
            </a:r>
            <a:br/>
            <a:r>
              <a:rPr b="0" lang="en-US" sz="2400" spc="-1" strike="noStrike">
                <a:solidFill>
                  <a:srgbClr val="000000"/>
                </a:solidFill>
                <a:latin typeface="Calibri"/>
              </a:rPr>
              <a:t>'Thursday', 'Friday']</a:t>
            </a:r>
            <a:b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TextShape 1"/>
          <p:cNvSpPr txBox="1"/>
          <p:nvPr/>
        </p:nvSpPr>
        <p:spPr>
          <a:xfrm>
            <a:off x="838080" y="365040"/>
            <a:ext cx="10515240" cy="1325160"/>
          </a:xfrm>
          <a:prstGeom prst="rect">
            <a:avLst/>
          </a:prstGeom>
          <a:noFill/>
          <a:ln>
            <a:noFill/>
          </a:ln>
        </p:spPr>
        <p:txBody>
          <a:bodyPr anchor="ctr">
            <a:noAutofit/>
          </a:bodyPr>
          <a:p>
            <a:pPr algn="ctr">
              <a:lnSpc>
                <a:spcPct val="90000"/>
              </a:lnSpc>
            </a:pPr>
            <a:r>
              <a:rPr b="1" lang="en-US" sz="4400" spc="-1" strike="noStrike">
                <a:solidFill>
                  <a:srgbClr val="ff0000"/>
                </a:solidFill>
                <a:latin typeface="Calibri Light"/>
              </a:rPr>
              <a:t>Quotation in Python</a:t>
            </a:r>
            <a:br/>
            <a:endParaRPr b="0" lang="en-US" sz="4400" spc="-1" strike="noStrike">
              <a:solidFill>
                <a:srgbClr val="000000"/>
              </a:solidFill>
              <a:latin typeface="Calibri"/>
            </a:endParaRPr>
          </a:p>
        </p:txBody>
      </p:sp>
      <p:sp>
        <p:nvSpPr>
          <p:cNvPr id="121"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Python accepts single ('), double (") and triple (''' or """) quotes to denote string literals , as long as the same type of quote starts and ends the string.</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triple quotes are used to span the string across multiple lines. For example, all the following are legalword = 'word'</a:t>
            </a:r>
            <a:br/>
            <a:r>
              <a:rPr b="0" lang="en-US" sz="2800" spc="-1" strike="noStrike">
                <a:solidFill>
                  <a:srgbClr val="000000"/>
                </a:solidFill>
                <a:latin typeface="Calibri"/>
              </a:rPr>
              <a:t>sentence = "This is a sentence."</a:t>
            </a:r>
            <a:br/>
            <a:r>
              <a:rPr b="0" lang="en-US" sz="2800" spc="-1" strike="noStrike">
                <a:solidFill>
                  <a:srgbClr val="000000"/>
                </a:solidFill>
                <a:latin typeface="Calibri"/>
              </a:rPr>
              <a:t>Paragraph = """This is a paragraph. It is</a:t>
            </a:r>
            <a:br/>
            <a:r>
              <a:rPr b="0" lang="en-US" sz="2800" spc="-1" strike="noStrike">
                <a:solidFill>
                  <a:srgbClr val="000000"/>
                </a:solidFill>
                <a:latin typeface="Calibri"/>
              </a:rPr>
              <a:t>made up of multiple lines and sentences."""</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extShape 1"/>
          <p:cNvSpPr txBox="1"/>
          <p:nvPr/>
        </p:nvSpPr>
        <p:spPr>
          <a:xfrm>
            <a:off x="838080" y="365040"/>
            <a:ext cx="10515240" cy="1325160"/>
          </a:xfrm>
          <a:prstGeom prst="rect">
            <a:avLst/>
          </a:prstGeom>
          <a:noFill/>
          <a:ln>
            <a:noFill/>
          </a:ln>
        </p:spPr>
        <p:txBody>
          <a:bodyPr anchor="ctr">
            <a:noAutofit/>
          </a:bodyPr>
          <a:p>
            <a:pPr algn="ctr">
              <a:lnSpc>
                <a:spcPct val="90000"/>
              </a:lnSpc>
            </a:pPr>
            <a:r>
              <a:rPr b="1" lang="en-US" sz="4400" spc="-1" strike="noStrike">
                <a:solidFill>
                  <a:srgbClr val="ff0000"/>
                </a:solidFill>
                <a:latin typeface="Calibri Light"/>
              </a:rPr>
              <a:t>Comments in Python</a:t>
            </a:r>
            <a:endParaRPr b="0" lang="en-US" sz="4400" spc="-1" strike="noStrike">
              <a:solidFill>
                <a:srgbClr val="000000"/>
              </a:solidFill>
              <a:latin typeface="Calibri"/>
            </a:endParaRPr>
          </a:p>
        </p:txBody>
      </p:sp>
      <p:sp>
        <p:nvSpPr>
          <p:cNvPr id="123" name="TextShape 2"/>
          <p:cNvSpPr txBox="1"/>
          <p:nvPr/>
        </p:nvSpPr>
        <p:spPr>
          <a:xfrm>
            <a:off x="838080" y="1433160"/>
            <a:ext cx="10515240" cy="5076720"/>
          </a:xfrm>
          <a:prstGeom prst="rect">
            <a:avLst/>
          </a:prstGeom>
          <a:noFill/>
          <a:ln>
            <a:noFill/>
          </a:ln>
        </p:spPr>
        <p:txBody>
          <a:bodyPr>
            <a:normAutofit fontScale="88000"/>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 hash sign (#) that is not inside a string literal is the beginning of a comment. All characters after the #, up to the end of the physical line, are part of the comment and the Python interpreter ignores them.</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IN" sz="2800" spc="-1" strike="noStrike">
                <a:solidFill>
                  <a:srgbClr val="000000"/>
                </a:solidFill>
                <a:latin typeface="Calibri"/>
              </a:rPr>
              <a:t>A statement between triple quotations (‘’’ ‘’’ and “”” “”””)  called as multiline comment. For example</a:t>
            </a: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 </a:t>
            </a:r>
            <a:r>
              <a:rPr b="0" lang="en-IN" sz="2800" spc="-1" strike="noStrike">
                <a:solidFill>
                  <a:srgbClr val="000000"/>
                </a:solidFill>
                <a:latin typeface="Calibri"/>
              </a:rPr>
              <a:t>this is a</a:t>
            </a: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  </a:t>
            </a:r>
            <a:r>
              <a:rPr b="0" lang="en-IN" sz="2800" spc="-1" strike="noStrike">
                <a:solidFill>
                  <a:srgbClr val="000000"/>
                </a:solidFill>
                <a:latin typeface="Calibri"/>
              </a:rPr>
              <a:t>Multiline comment’’’</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a:t>
            </a:r>
            <a:r>
              <a:rPr b="0" lang="en-IN" sz="2800" spc="-1" strike="noStrike">
                <a:solidFill>
                  <a:srgbClr val="000000"/>
                </a:solidFill>
                <a:latin typeface="Calibri"/>
              </a:rPr>
              <a:t>This is also </a:t>
            </a: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multiline</a:t>
            </a: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 </a:t>
            </a:r>
            <a:r>
              <a:rPr b="0" lang="en-IN" sz="2800" spc="-1" strike="noStrike">
                <a:solidFill>
                  <a:srgbClr val="000000"/>
                </a:solidFill>
                <a:latin typeface="Calibri"/>
              </a:rPr>
              <a:t>comment”””</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TextShape 1"/>
          <p:cNvSpPr txBox="1"/>
          <p:nvPr/>
        </p:nvSpPr>
        <p:spPr>
          <a:xfrm>
            <a:off x="838080" y="365040"/>
            <a:ext cx="10515240" cy="1325160"/>
          </a:xfrm>
          <a:prstGeom prst="rect">
            <a:avLst/>
          </a:prstGeom>
          <a:noFill/>
          <a:ln>
            <a:noFill/>
          </a:ln>
        </p:spPr>
        <p:txBody>
          <a:bodyPr anchor="ctr">
            <a:noAutofit/>
          </a:bodyPr>
          <a:p>
            <a:pPr algn="ctr">
              <a:lnSpc>
                <a:spcPct val="90000"/>
              </a:lnSpc>
            </a:pPr>
            <a:r>
              <a:rPr b="1" lang="en-US" sz="4400" spc="-1" strike="noStrike">
                <a:solidFill>
                  <a:srgbClr val="ff0000"/>
                </a:solidFill>
                <a:latin typeface="Calibri Light"/>
              </a:rPr>
              <a:t>Multiple </a:t>
            </a:r>
            <a:r>
              <a:rPr b="1" lang="en-US" sz="4400" spc="-1" strike="noStrike">
                <a:solidFill>
                  <a:srgbClr val="ff0000"/>
                </a:solidFill>
                <a:latin typeface="Calibri Light"/>
              </a:rPr>
              <a:t>Statements on a </a:t>
            </a:r>
            <a:r>
              <a:rPr b="1" lang="en-US" sz="4400" spc="-1" strike="noStrike">
                <a:solidFill>
                  <a:srgbClr val="ff0000"/>
                </a:solidFill>
                <a:latin typeface="Calibri Light"/>
              </a:rPr>
              <a:t>Single Line</a:t>
            </a:r>
            <a:br/>
            <a:endParaRPr b="0" lang="en-US" sz="4400" spc="-1" strike="noStrike">
              <a:solidFill>
                <a:srgbClr val="000000"/>
              </a:solidFill>
              <a:latin typeface="Calibri"/>
            </a:endParaRPr>
          </a:p>
        </p:txBody>
      </p:sp>
      <p:sp>
        <p:nvSpPr>
          <p:cNvPr id="125"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semicolon ( ; ) allows multiple statements on a single line given that no statement starts a new code block.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Here is a sample snip using the semicolon</a:t>
            </a:r>
            <a:br/>
            <a:r>
              <a:rPr b="0" lang="en-US" sz="2800" spc="-1" strike="noStrike">
                <a:solidFill>
                  <a:srgbClr val="000000"/>
                </a:solidFill>
                <a:latin typeface="Calibri"/>
              </a:rPr>
              <a:t>	</a:t>
            </a:r>
            <a:r>
              <a:rPr b="0" lang="en-US" sz="2800" spc="-1" strike="noStrike">
                <a:solidFill>
                  <a:srgbClr val="000000"/>
                </a:solidFill>
                <a:latin typeface="Calibri"/>
              </a:rPr>
              <a:t>import sys; x = 'foo'; sys.stdout.write(x + '\n').</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TextShape 1"/>
          <p:cNvSpPr txBox="1"/>
          <p:nvPr/>
        </p:nvSpPr>
        <p:spPr>
          <a:xfrm>
            <a:off x="838080" y="365040"/>
            <a:ext cx="10515240" cy="1325160"/>
          </a:xfrm>
          <a:prstGeom prst="rect">
            <a:avLst/>
          </a:prstGeom>
          <a:noFill/>
          <a:ln>
            <a:noFill/>
          </a:ln>
        </p:spPr>
        <p:txBody>
          <a:bodyPr anchor="ctr">
            <a:noAutofit/>
          </a:bodyPr>
          <a:p>
            <a:pPr algn="ctr">
              <a:lnSpc>
                <a:spcPct val="90000"/>
              </a:lnSpc>
            </a:pPr>
            <a:r>
              <a:rPr b="1" lang="en-US" sz="4400" spc="-1" strike="noStrike">
                <a:solidFill>
                  <a:srgbClr val="ff0000"/>
                </a:solidFill>
                <a:latin typeface="Calibri Light"/>
              </a:rPr>
              <a:t>Multiple Assignment</a:t>
            </a:r>
            <a:br/>
            <a:endParaRPr b="0" lang="en-US" sz="4400" spc="-1" strike="noStrike">
              <a:solidFill>
                <a:srgbClr val="000000"/>
              </a:solidFill>
              <a:latin typeface="Calibri"/>
            </a:endParaRPr>
          </a:p>
        </p:txBody>
      </p:sp>
      <p:sp>
        <p:nvSpPr>
          <p:cNvPr id="127" name="TextShape 2"/>
          <p:cNvSpPr txBox="1"/>
          <p:nvPr/>
        </p:nvSpPr>
        <p:spPr>
          <a:xfrm>
            <a:off x="0" y="1825560"/>
            <a:ext cx="118868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Python allows you to assign a single value to several variables simultaneously.</a:t>
            </a:r>
            <a:br/>
            <a:r>
              <a:rPr b="0" lang="en-US" sz="2800" spc="-1" strike="noStrike">
                <a:solidFill>
                  <a:srgbClr val="000000"/>
                </a:solidFill>
                <a:latin typeface="Calibri"/>
              </a:rPr>
              <a:t>For example a = b = c = 1</a:t>
            </a:r>
            <a:br/>
            <a:r>
              <a:rPr b="0" lang="en-US" sz="2800" spc="-1" strike="noStrike">
                <a:solidFill>
                  <a:srgbClr val="000000"/>
                </a:solidFill>
                <a:latin typeface="Calibri"/>
              </a:rPr>
              <a:t>Here, an integer object is created with the value 1, and all the three variables are assigned to the same memory location.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You can also assign multiple objects to multiple variables.</a:t>
            </a:r>
            <a:endParaRPr b="0" lang="en-US" sz="2800" spc="-1" strike="noStrike">
              <a:solidFill>
                <a:srgbClr val="000000"/>
              </a:solidFill>
              <a:latin typeface="Calibri"/>
            </a:endParaRPr>
          </a:p>
          <a:p>
            <a:pPr>
              <a:lnSpc>
                <a:spcPct val="90000"/>
              </a:lnSpc>
              <a:spcBef>
                <a:spcPts val="1001"/>
              </a:spcBef>
              <a:tabLst>
                <a:tab algn="l" pos="0"/>
              </a:tabLst>
            </a:pPr>
            <a:r>
              <a:rPr b="0" lang="en-US" sz="2800" spc="-1" strike="noStrike">
                <a:solidFill>
                  <a:srgbClr val="000000"/>
                </a:solidFill>
                <a:latin typeface="Calibri"/>
              </a:rPr>
              <a:t>For example a, b, c = 1, 2, "john"</a:t>
            </a:r>
            <a:br/>
            <a:r>
              <a:rPr b="0" lang="en-US" sz="2800" spc="-1" strike="noStrike">
                <a:solidFill>
                  <a:srgbClr val="000000"/>
                </a:solidFill>
                <a:latin typeface="Calibri"/>
              </a:rPr>
              <a:t>Here, two integer objects with values 1 and 2 are assigned to the variables a and b respectively, and one string object with the value "john" is assigned to the variable c.</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800640" y="2133360"/>
            <a:ext cx="9143640" cy="2387160"/>
          </a:xfrm>
          <a:prstGeom prst="rect">
            <a:avLst/>
          </a:prstGeom>
          <a:noFill/>
          <a:ln>
            <a:noFill/>
          </a:ln>
        </p:spPr>
        <p:txBody>
          <a:bodyPr anchor="b">
            <a:noAutofit/>
          </a:bodyPr>
          <a:p>
            <a:pPr>
              <a:lnSpc>
                <a:spcPct val="90000"/>
              </a:lnSpc>
            </a:pPr>
            <a:r>
              <a:rPr b="0" lang="en-US" sz="4000" spc="-1" strike="noStrike">
                <a:solidFill>
                  <a:srgbClr val="000000"/>
                </a:solidFill>
                <a:latin typeface="Calibri Light"/>
              </a:rPr>
              <a:t>Python is an interpreted</a:t>
            </a:r>
            <a:br/>
            <a:r>
              <a:rPr b="0" lang="en-US" sz="4000" spc="-1" strike="noStrike">
                <a:solidFill>
                  <a:srgbClr val="000000"/>
                </a:solidFill>
                <a:latin typeface="Calibri Light"/>
              </a:rPr>
              <a:t>object-oriented </a:t>
            </a:r>
            <a:br/>
            <a:r>
              <a:rPr b="0" lang="en-US" sz="4000" spc="-1" strike="noStrike">
                <a:solidFill>
                  <a:srgbClr val="000000"/>
                </a:solidFill>
                <a:latin typeface="Calibri Light"/>
              </a:rPr>
              <a:t>scripting language</a:t>
            </a:r>
            <a:br/>
            <a:r>
              <a:rPr b="0" lang="en-US" sz="4000" spc="-1" strike="noStrike">
                <a:solidFill>
                  <a:srgbClr val="000000"/>
                </a:solidFill>
                <a:latin typeface="Calibri Light"/>
              </a:rPr>
              <a:t>functional oriented  </a:t>
            </a:r>
            <a:br/>
            <a:r>
              <a:rPr b="0" lang="en-US" sz="4000" spc="-1" strike="noStrike">
                <a:solidFill>
                  <a:srgbClr val="000000"/>
                </a:solidFill>
                <a:latin typeface="Calibri Light"/>
              </a:rPr>
              <a:t>high-level programming language with dynamic semantics. </a:t>
            </a:r>
            <a:br/>
            <a:r>
              <a:rPr b="0" lang="en-US" sz="4000" spc="-1" strike="noStrike">
                <a:solidFill>
                  <a:srgbClr val="000000"/>
                </a:solidFill>
                <a:latin typeface="Calibri Light"/>
              </a:rPr>
              <a:t>built in data structures</a:t>
            </a:r>
            <a:br/>
            <a:r>
              <a:rPr b="0" lang="en-US" sz="4000" spc="-1" strike="noStrike">
                <a:solidFill>
                  <a:srgbClr val="000000"/>
                </a:solidFill>
                <a:latin typeface="Calibri Light"/>
              </a:rPr>
              <a:t>dynamic typing and dynamic binding</a:t>
            </a:r>
            <a:br/>
            <a:br/>
            <a:endParaRPr b="0" lang="en-US" sz="4000" spc="-1" strike="noStrike">
              <a:solidFill>
                <a:srgbClr val="000000"/>
              </a:solidFill>
              <a:latin typeface="Calibri"/>
            </a:endParaRPr>
          </a:p>
        </p:txBody>
      </p:sp>
      <p:sp>
        <p:nvSpPr>
          <p:cNvPr id="91" name="TextShape 2"/>
          <p:cNvSpPr txBox="1"/>
          <p:nvPr/>
        </p:nvSpPr>
        <p:spPr>
          <a:xfrm>
            <a:off x="1209960" y="-1952640"/>
            <a:ext cx="9143640" cy="996840"/>
          </a:xfrm>
          <a:prstGeom prst="rect">
            <a:avLst/>
          </a:prstGeom>
          <a:noFill/>
          <a:ln>
            <a:noFill/>
          </a:ln>
        </p:spPr>
        <p:txBody>
          <a:bodyPr>
            <a:normAutofit/>
          </a:bodyPr>
          <a:p>
            <a:pPr algn="ctr">
              <a:lnSpc>
                <a:spcPct val="90000"/>
              </a:lnSpc>
              <a:spcBef>
                <a:spcPts val="1001"/>
              </a:spcBef>
              <a:tabLst>
                <a:tab algn="l" pos="0"/>
              </a:tabLst>
            </a:pPr>
            <a:r>
              <a:rPr b="0" lang="en-IN" sz="5400" spc="-1" strike="noStrike">
                <a:solidFill>
                  <a:srgbClr val="ff0000"/>
                </a:solidFill>
                <a:latin typeface="Calibri"/>
              </a:rPr>
              <a:t>Python Introduction</a:t>
            </a:r>
            <a:endParaRPr b="0" lang="en-IN" sz="54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extShape 1"/>
          <p:cNvSpPr txBox="1"/>
          <p:nvPr/>
        </p:nvSpPr>
        <p:spPr>
          <a:xfrm>
            <a:off x="838080" y="365040"/>
            <a:ext cx="10515240" cy="1325160"/>
          </a:xfrm>
          <a:prstGeom prst="rect">
            <a:avLst/>
          </a:prstGeom>
          <a:noFill/>
          <a:ln>
            <a:noFill/>
          </a:ln>
        </p:spPr>
        <p:txBody>
          <a:bodyPr anchor="ctr">
            <a:noAutofit/>
          </a:bodyPr>
          <a:p>
            <a:pPr algn="ctr">
              <a:lnSpc>
                <a:spcPct val="90000"/>
              </a:lnSpc>
            </a:pPr>
            <a:r>
              <a:rPr b="1" lang="en-US" sz="4400" spc="-1" strike="noStrike">
                <a:solidFill>
                  <a:srgbClr val="ff0000"/>
                </a:solidFill>
                <a:latin typeface="Calibri Light"/>
              </a:rPr>
              <a:t>Python Identifiers</a:t>
            </a:r>
            <a:br/>
            <a:endParaRPr b="0" lang="en-US" sz="4400" spc="-1" strike="noStrike">
              <a:solidFill>
                <a:srgbClr val="000000"/>
              </a:solidFill>
              <a:latin typeface="Calibri"/>
            </a:endParaRPr>
          </a:p>
        </p:txBody>
      </p:sp>
      <p:sp>
        <p:nvSpPr>
          <p:cNvPr id="129"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 Python identifier is a name used to identify a variable, function, class, </a:t>
            </a:r>
            <a:r>
              <a:rPr b="0" lang="en-US" sz="2800" spc="-1" strike="noStrike">
                <a:solidFill>
                  <a:srgbClr val="000000"/>
                </a:solidFill>
                <a:latin typeface="Calibri"/>
              </a:rPr>
              <a:t>module or other object.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An identifier starts with a letter A to Z or a to z or an underscore (_) followed </a:t>
            </a:r>
            <a:r>
              <a:rPr b="0" lang="en-US" sz="2800" spc="-1" strike="noStrike">
                <a:solidFill>
                  <a:srgbClr val="000000"/>
                </a:solidFill>
                <a:latin typeface="Calibri"/>
              </a:rPr>
              <a:t>by zero or more letters, underscores and digits (0 to 9).</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Python does not allow punctuation characters such as @, $, and % within </a:t>
            </a:r>
            <a:r>
              <a:rPr b="0" lang="en-US" sz="2800" spc="-1" strike="noStrike">
                <a:solidFill>
                  <a:srgbClr val="000000"/>
                </a:solidFill>
                <a:latin typeface="Calibri"/>
              </a:rPr>
              <a:t>identifiers.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Python is a case sensitive programming language. Thus, </a:t>
            </a:r>
            <a:r>
              <a:rPr b="1" lang="en-US" sz="2800" spc="-1" strike="noStrike">
                <a:solidFill>
                  <a:srgbClr val="000000"/>
                </a:solidFill>
                <a:latin typeface="Calibri"/>
              </a:rPr>
              <a:t>Manpower </a:t>
            </a:r>
            <a:r>
              <a:rPr b="0" lang="en-US" sz="2800" spc="-1" strike="noStrike">
                <a:solidFill>
                  <a:srgbClr val="000000"/>
                </a:solidFill>
                <a:latin typeface="Calibri"/>
              </a:rPr>
              <a:t>and </a:t>
            </a:r>
            <a:r>
              <a:rPr b="1" lang="en-US" sz="2800" spc="-1" strike="noStrike">
                <a:solidFill>
                  <a:srgbClr val="000000"/>
                </a:solidFill>
                <a:latin typeface="Calibri"/>
              </a:rPr>
              <a:t>manpower </a:t>
            </a:r>
            <a:r>
              <a:rPr b="0" lang="en-US" sz="2800" spc="-1" strike="noStrike">
                <a:solidFill>
                  <a:srgbClr val="000000"/>
                </a:solidFill>
                <a:latin typeface="Calibri"/>
              </a:rPr>
              <a:t>are two different identifiers in Python.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Don’t use inbuilt python keywords as python identifiers.</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TextShape 1"/>
          <p:cNvSpPr txBox="1"/>
          <p:nvPr/>
        </p:nvSpPr>
        <p:spPr>
          <a:xfrm>
            <a:off x="838080" y="365040"/>
            <a:ext cx="10515240" cy="1325160"/>
          </a:xfrm>
          <a:prstGeom prst="rect">
            <a:avLst/>
          </a:prstGeom>
          <a:noFill/>
          <a:ln>
            <a:noFill/>
          </a:ln>
        </p:spPr>
        <p:txBody>
          <a:bodyPr anchor="ctr">
            <a:noAutofit/>
          </a:bodyPr>
          <a:p>
            <a:pPr algn="ctr">
              <a:lnSpc>
                <a:spcPct val="90000"/>
              </a:lnSpc>
            </a:pPr>
            <a:r>
              <a:rPr b="1" lang="en-US" sz="4400" spc="-1" strike="noStrike">
                <a:solidFill>
                  <a:srgbClr val="ff0000"/>
                </a:solidFill>
                <a:latin typeface="Calibri Light"/>
              </a:rPr>
              <a:t>Naming conventions for Python identifiers</a:t>
            </a:r>
            <a:endParaRPr b="0" lang="en-US" sz="4400" spc="-1" strike="noStrike">
              <a:solidFill>
                <a:srgbClr val="000000"/>
              </a:solidFill>
              <a:latin typeface="Calibri"/>
            </a:endParaRPr>
          </a:p>
        </p:txBody>
      </p:sp>
      <p:sp>
        <p:nvSpPr>
          <p:cNvPr id="131" name="TextShape 2"/>
          <p:cNvSpPr txBox="1"/>
          <p:nvPr/>
        </p:nvSpPr>
        <p:spPr>
          <a:xfrm>
            <a:off x="218520" y="1825560"/>
            <a:ext cx="1166832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Class names start with an uppercase letter. All other </a:t>
            </a:r>
            <a:r>
              <a:rPr b="0" lang="en-US" sz="2800" spc="-1" strike="noStrike">
                <a:solidFill>
                  <a:srgbClr val="000000"/>
                </a:solidFill>
                <a:latin typeface="Calibri"/>
              </a:rPr>
              <a:t>identifiers start with a lowercase letter.</a:t>
            </a:r>
            <a:endParaRPr b="0" lang="en-US" sz="2800" spc="-1" strike="noStrike">
              <a:solidFill>
                <a:srgbClr val="000000"/>
              </a:solidFill>
              <a:latin typeface="Calibri"/>
            </a:endParaRPr>
          </a:p>
          <a:p>
            <a:pPr>
              <a:lnSpc>
                <a:spcPct val="90000"/>
              </a:lnSpc>
              <a:spcBef>
                <a:spcPts val="1001"/>
              </a:spcBef>
              <a:tabLst>
                <a:tab algn="l" pos="0"/>
              </a:tabLst>
            </a:pPr>
            <a:r>
              <a:rPr b="0" lang="en-US" sz="2800" spc="-1" strike="noStrike">
                <a:solidFill>
                  <a:srgbClr val="000000"/>
                </a:solidFill>
                <a:latin typeface="Symbol"/>
              </a:rPr>
              <a:t></a:t>
            </a:r>
            <a:r>
              <a:rPr b="0" lang="en-US" sz="2800" spc="-1" strike="noStrike">
                <a:solidFill>
                  <a:srgbClr val="000000"/>
                </a:solidFill>
                <a:latin typeface="Calibri"/>
              </a:rPr>
              <a:t> </a:t>
            </a:r>
            <a:r>
              <a:rPr b="0" lang="en-US" sz="2800" spc="-1" strike="noStrike">
                <a:solidFill>
                  <a:srgbClr val="000000"/>
                </a:solidFill>
                <a:latin typeface="Calibri"/>
              </a:rPr>
              <a:t>Starting an identifier with a single leading underscore </a:t>
            </a:r>
            <a:r>
              <a:rPr b="0" lang="en-US" sz="2800" spc="-1" strike="noStrike">
                <a:solidFill>
                  <a:srgbClr val="000000"/>
                </a:solidFill>
                <a:latin typeface="Calibri"/>
              </a:rPr>
              <a:t>indicates that the identifier is protected.</a:t>
            </a:r>
            <a:endParaRPr b="0" lang="en-US" sz="2800" spc="-1" strike="noStrike">
              <a:solidFill>
                <a:srgbClr val="000000"/>
              </a:solidFill>
              <a:latin typeface="Calibri"/>
            </a:endParaRPr>
          </a:p>
          <a:p>
            <a:pPr>
              <a:lnSpc>
                <a:spcPct val="90000"/>
              </a:lnSpc>
              <a:spcBef>
                <a:spcPts val="1001"/>
              </a:spcBef>
              <a:tabLst>
                <a:tab algn="l" pos="0"/>
              </a:tabLst>
            </a:pPr>
            <a:r>
              <a:rPr b="0" lang="en-US" sz="2800" spc="-1" strike="noStrike">
                <a:solidFill>
                  <a:srgbClr val="000000"/>
                </a:solidFill>
                <a:latin typeface="Symbol"/>
              </a:rPr>
              <a:t></a:t>
            </a:r>
            <a:r>
              <a:rPr b="0" lang="en-US" sz="2800" spc="-1" strike="noStrike">
                <a:solidFill>
                  <a:srgbClr val="000000"/>
                </a:solidFill>
                <a:latin typeface="Calibri"/>
              </a:rPr>
              <a:t> </a:t>
            </a:r>
            <a:r>
              <a:rPr b="0" lang="en-US" sz="2800" spc="-1" strike="noStrike">
                <a:solidFill>
                  <a:srgbClr val="000000"/>
                </a:solidFill>
                <a:latin typeface="Calibri"/>
              </a:rPr>
              <a:t>Starting an identifier with two leading underscores </a:t>
            </a:r>
            <a:r>
              <a:rPr b="0" lang="en-US" sz="2800" spc="-1" strike="noStrike">
                <a:solidFill>
                  <a:srgbClr val="000000"/>
                </a:solidFill>
                <a:latin typeface="Calibri"/>
              </a:rPr>
              <a:t>indicates a strong private identifier.</a:t>
            </a:r>
            <a:br/>
            <a:r>
              <a:rPr b="0" lang="en-US" sz="2800" spc="-1" strike="noStrike">
                <a:solidFill>
                  <a:srgbClr val="000000"/>
                </a:solidFill>
                <a:latin typeface="Symbol"/>
              </a:rPr>
              <a:t></a:t>
            </a:r>
            <a:r>
              <a:rPr b="0" lang="en-US" sz="2800" spc="-1" strike="noStrike">
                <a:solidFill>
                  <a:srgbClr val="000000"/>
                </a:solidFill>
                <a:latin typeface="Calibri"/>
              </a:rPr>
              <a:t> If the identifier also ends with two trailing underscores, </a:t>
            </a:r>
            <a:r>
              <a:rPr b="0" lang="en-US" sz="2800" spc="-1" strike="noStrike">
                <a:solidFill>
                  <a:srgbClr val="000000"/>
                </a:solidFill>
                <a:latin typeface="Calibri"/>
              </a:rPr>
              <a:t>the identifier is a language defined special name.</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TextShape 1"/>
          <p:cNvSpPr txBox="1"/>
          <p:nvPr/>
        </p:nvSpPr>
        <p:spPr>
          <a:xfrm>
            <a:off x="838080" y="365040"/>
            <a:ext cx="10515240" cy="1325160"/>
          </a:xfrm>
          <a:prstGeom prst="rect">
            <a:avLst/>
          </a:prstGeom>
          <a:noFill/>
          <a:ln>
            <a:noFill/>
          </a:ln>
        </p:spPr>
        <p:txBody>
          <a:bodyPr anchor="ctr">
            <a:noAutofit/>
          </a:bodyPr>
          <a:p>
            <a:pPr algn="ctr">
              <a:lnSpc>
                <a:spcPct val="90000"/>
              </a:lnSpc>
            </a:pPr>
            <a:r>
              <a:rPr b="1" lang="en-US" sz="4400" spc="-1" strike="noStrike">
                <a:solidFill>
                  <a:srgbClr val="ff0000"/>
                </a:solidFill>
                <a:latin typeface="Calibri Light"/>
              </a:rPr>
              <a:t>Reserved Words</a:t>
            </a:r>
            <a:endParaRPr b="0" lang="en-US" sz="4400" spc="-1" strike="noStrike">
              <a:solidFill>
                <a:srgbClr val="000000"/>
              </a:solidFill>
              <a:latin typeface="Calibri"/>
            </a:endParaRPr>
          </a:p>
        </p:txBody>
      </p:sp>
      <p:sp>
        <p:nvSpPr>
          <p:cNvPr id="133" name="TextShape 2"/>
          <p:cNvSpPr txBox="1"/>
          <p:nvPr/>
        </p:nvSpPr>
        <p:spPr>
          <a:xfrm>
            <a:off x="838080" y="1487520"/>
            <a:ext cx="10515240" cy="4994640"/>
          </a:xfrm>
          <a:prstGeom prst="rect">
            <a:avLst/>
          </a:prstGeom>
          <a:noFill/>
          <a:ln>
            <a:noFill/>
          </a:ln>
        </p:spPr>
        <p:txBody>
          <a:bodyPr>
            <a:normAutofit fontScale="45000"/>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following list shows the Python keywords. These are total 33 reserved words and you cannot use them as constants or variables or any other identifier names. All the Python keywords contain lowercase letters only, except 3 keywords .i.e. None, True, False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and           exec         except</a:t>
            </a:r>
            <a:br/>
            <a:r>
              <a:rPr b="0" lang="en-US" sz="2800" spc="-1" strike="noStrike">
                <a:solidFill>
                  <a:srgbClr val="000000"/>
                </a:solidFill>
                <a:latin typeface="Calibri"/>
              </a:rPr>
              <a:t>as              finally       or</a:t>
            </a:r>
            <a:br/>
            <a:r>
              <a:rPr b="0" lang="en-US" sz="2800" spc="-1" strike="noStrike">
                <a:solidFill>
                  <a:srgbClr val="000000"/>
                </a:solidFill>
                <a:latin typeface="Calibri"/>
              </a:rPr>
              <a:t>assert       for             pass</a:t>
            </a:r>
            <a:br/>
            <a:r>
              <a:rPr b="0" lang="en-US" sz="2800" spc="-1" strike="noStrike">
                <a:solidFill>
                  <a:srgbClr val="000000"/>
                </a:solidFill>
                <a:latin typeface="Calibri"/>
              </a:rPr>
              <a:t>break        from         print</a:t>
            </a:r>
            <a:br/>
            <a:r>
              <a:rPr b="0" lang="en-US" sz="2800" spc="-1" strike="noStrike">
                <a:solidFill>
                  <a:srgbClr val="000000"/>
                </a:solidFill>
                <a:latin typeface="Calibri"/>
              </a:rPr>
              <a:t>class         global        raise</a:t>
            </a:r>
            <a:br/>
            <a:r>
              <a:rPr b="0" lang="en-US" sz="2800" spc="-1" strike="noStrike">
                <a:solidFill>
                  <a:srgbClr val="000000"/>
                </a:solidFill>
                <a:latin typeface="Calibri"/>
              </a:rPr>
              <a:t>continue  if                return</a:t>
            </a:r>
            <a:br/>
            <a:r>
              <a:rPr b="0" lang="en-US" sz="2800" spc="-1" strike="noStrike">
                <a:solidFill>
                  <a:srgbClr val="000000"/>
                </a:solidFill>
                <a:latin typeface="Calibri"/>
              </a:rPr>
              <a:t>def            import       try</a:t>
            </a:r>
            <a:br/>
            <a:r>
              <a:rPr b="0" lang="en-US" sz="2800" spc="-1" strike="noStrike">
                <a:solidFill>
                  <a:srgbClr val="000000"/>
                </a:solidFill>
                <a:latin typeface="Calibri"/>
              </a:rPr>
              <a:t>del            in                while</a:t>
            </a:r>
            <a:br/>
            <a:r>
              <a:rPr b="0" lang="en-US" sz="2800" spc="-1" strike="noStrike">
                <a:solidFill>
                  <a:srgbClr val="000000"/>
                </a:solidFill>
                <a:latin typeface="Calibri"/>
              </a:rPr>
              <a:t>elif            is                 with</a:t>
            </a:r>
            <a:br/>
            <a:r>
              <a:rPr b="0" lang="en-US" sz="2800" spc="-1" strike="noStrike">
                <a:solidFill>
                  <a:srgbClr val="000000"/>
                </a:solidFill>
                <a:latin typeface="Calibri"/>
              </a:rPr>
              <a:t>else          lambda       yield</a:t>
            </a:r>
            <a:endParaRPr b="0" lang="en-US" sz="2800" spc="-1" strike="noStrike">
              <a:solidFill>
                <a:srgbClr val="000000"/>
              </a:solidFill>
              <a:latin typeface="Calibri"/>
            </a:endParaRPr>
          </a:p>
          <a:p>
            <a:pPr>
              <a:lnSpc>
                <a:spcPct val="90000"/>
              </a:lnSpc>
              <a:spcBef>
                <a:spcPts val="1001"/>
              </a:spcBef>
              <a:tabLst>
                <a:tab algn="l" pos="0"/>
              </a:tabLst>
            </a:pPr>
            <a:r>
              <a:rPr b="0" lang="en-US" sz="2800" spc="-1" strike="noStrike">
                <a:solidFill>
                  <a:srgbClr val="000000"/>
                </a:solidFill>
                <a:latin typeface="Calibri"/>
              </a:rPr>
              <a:t>   </a:t>
            </a:r>
            <a:r>
              <a:rPr b="0" lang="en-US" sz="2800" spc="-1" strike="noStrike">
                <a:solidFill>
                  <a:srgbClr val="000000"/>
                </a:solidFill>
                <a:latin typeface="Calibri"/>
              </a:rPr>
              <a:t>None        True            False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You can check this Reserved words as below</a:t>
            </a:r>
            <a:endParaRPr b="0" lang="en-US" sz="2800" spc="-1" strike="noStrike">
              <a:solidFill>
                <a:srgbClr val="000000"/>
              </a:solidFill>
              <a:latin typeface="Calibri"/>
            </a:endParaRPr>
          </a:p>
          <a:p>
            <a:pPr>
              <a:lnSpc>
                <a:spcPct val="90000"/>
              </a:lnSpc>
              <a:spcBef>
                <a:spcPts val="1001"/>
              </a:spcBef>
              <a:tabLst>
                <a:tab algn="l" pos="0"/>
              </a:tabLst>
            </a:pPr>
            <a:r>
              <a:rPr b="0" lang="en-US" sz="2800" spc="-1" strike="noStrike">
                <a:solidFill>
                  <a:srgbClr val="000000"/>
                </a:solidFill>
                <a:latin typeface="Calibri"/>
              </a:rPr>
              <a:t>  </a:t>
            </a:r>
            <a:r>
              <a:rPr b="0" lang="en-US" sz="2800" spc="-1" strike="noStrike">
                <a:solidFill>
                  <a:srgbClr val="000000"/>
                </a:solidFill>
                <a:latin typeface="Calibri"/>
              </a:rPr>
              <a:t>&gt;&gt;&gt; import keyword</a:t>
            </a:r>
            <a:endParaRPr b="0" lang="en-US" sz="2800" spc="-1" strike="noStrike">
              <a:solidFill>
                <a:srgbClr val="000000"/>
              </a:solidFill>
              <a:latin typeface="Calibri"/>
            </a:endParaRPr>
          </a:p>
          <a:p>
            <a:pPr>
              <a:lnSpc>
                <a:spcPct val="90000"/>
              </a:lnSpc>
              <a:spcBef>
                <a:spcPts val="1001"/>
              </a:spcBef>
              <a:tabLst>
                <a:tab algn="l" pos="0"/>
              </a:tabLst>
            </a:pPr>
            <a:r>
              <a:rPr b="0" lang="en-US" sz="2800" spc="-1" strike="noStrike">
                <a:solidFill>
                  <a:srgbClr val="000000"/>
                </a:solidFill>
                <a:latin typeface="Calibri"/>
              </a:rPr>
              <a:t>&gt;&gt;&gt; print (keyword.kwlist)</a:t>
            </a:r>
            <a:r>
              <a:rPr b="0" lang="en-US" sz="2800" spc="-1" strike="noStrike">
                <a:solidFill>
                  <a:srgbClr val="000000"/>
                </a:solidFill>
                <a:latin typeface="Calibri"/>
              </a:rPr>
              <a:t>	</a:t>
            </a:r>
            <a:r>
              <a:rPr b="0" lang="en-US" sz="2800" spc="-1" strike="noStrike">
                <a:solidFill>
                  <a:srgbClr val="000000"/>
                </a:solidFill>
                <a:latin typeface="Calibri"/>
              </a:rPr>
              <a:t>	</a:t>
            </a:r>
            <a:endParaRPr b="0" lang="en-US" sz="2800" spc="-1" strike="noStrike">
              <a:solidFill>
                <a:srgbClr val="000000"/>
              </a:solidFill>
              <a:latin typeface="Calibri"/>
            </a:endParaRPr>
          </a:p>
          <a:p>
            <a:pPr>
              <a:lnSpc>
                <a:spcPct val="90000"/>
              </a:lnSpc>
              <a:spcBef>
                <a:spcPts val="1001"/>
              </a:spcBef>
              <a:tabLst>
                <a:tab algn="l" pos="0"/>
              </a:tabLst>
            </a:pPr>
            <a:r>
              <a:rPr b="0" lang="en-US" sz="2800" spc="-1" strike="noStrike">
                <a:solidFill>
                  <a:srgbClr val="000000"/>
                </a:solidFill>
                <a:latin typeface="Calibri"/>
              </a:rPr>
              <a:t>	</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TextShape 1"/>
          <p:cNvSpPr txBox="1"/>
          <p:nvPr/>
        </p:nvSpPr>
        <p:spPr>
          <a:xfrm>
            <a:off x="838080" y="365040"/>
            <a:ext cx="10515240" cy="1325160"/>
          </a:xfrm>
          <a:prstGeom prst="rect">
            <a:avLst/>
          </a:prstGeom>
          <a:noFill/>
          <a:ln>
            <a:noFill/>
          </a:ln>
        </p:spPr>
        <p:txBody>
          <a:bodyPr anchor="ctr">
            <a:normAutofit fontScale="55000"/>
          </a:bodyPr>
          <a:p>
            <a:pPr algn="ctr">
              <a:lnSpc>
                <a:spcPct val="90000"/>
              </a:lnSpc>
            </a:pPr>
            <a:r>
              <a:rPr b="0" lang="en-IN" sz="4400" spc="-1" strike="noStrike">
                <a:solidFill>
                  <a:srgbClr val="ff0000"/>
                </a:solidFill>
                <a:latin typeface="Calibri Light"/>
              </a:rPr>
              <a:t>Getting Input from the User(input vs raw_input</a:t>
            </a:r>
            <a:r>
              <a:rPr b="0" lang="en-IN" sz="4400" spc="-1" strike="noStrike">
                <a:solidFill>
                  <a:srgbClr val="000000"/>
                </a:solidFill>
                <a:latin typeface="Calibri Light"/>
              </a:rPr>
              <a:t>)</a:t>
            </a:r>
            <a:br/>
            <a:endParaRPr b="0" lang="en-US" sz="4400" spc="-1" strike="noStrike">
              <a:solidFill>
                <a:srgbClr val="000000"/>
              </a:solidFill>
              <a:latin typeface="Calibri"/>
            </a:endParaRPr>
          </a:p>
        </p:txBody>
      </p:sp>
      <p:sp>
        <p:nvSpPr>
          <p:cNvPr id="135" name="TextShape 2"/>
          <p:cNvSpPr txBox="1"/>
          <p:nvPr/>
        </p:nvSpPr>
        <p:spPr>
          <a:xfrm>
            <a:off x="838080" y="1690560"/>
            <a:ext cx="10515240" cy="5267520"/>
          </a:xfrm>
          <a:prstGeom prst="rect">
            <a:avLst/>
          </a:prstGeom>
          <a:noFill/>
          <a:ln>
            <a:noFill/>
          </a:ln>
        </p:spPr>
        <p:txBody>
          <a:bodyPr>
            <a:normAutofit fontScale="51000"/>
          </a:bodyPr>
          <a:p>
            <a:pPr marL="228600" indent="-228240">
              <a:lnSpc>
                <a:spcPct val="90000"/>
              </a:lnSpc>
              <a:spcBef>
                <a:spcPts val="1001"/>
              </a:spcBef>
              <a:buClr>
                <a:srgbClr val="000000"/>
              </a:buClr>
              <a:buFont typeface="Arial"/>
              <a:buChar char="•"/>
            </a:pPr>
            <a:r>
              <a:rPr b="0" lang="en-IN" sz="3700" spc="-1" strike="noStrike">
                <a:solidFill>
                  <a:srgbClr val="000000"/>
                </a:solidFill>
                <a:latin typeface="Calibri"/>
              </a:rPr>
              <a:t>Python 2 has two versions of input functions, </a:t>
            </a:r>
            <a:r>
              <a:rPr b="1" lang="en-IN" sz="3700" spc="-1" strike="noStrike">
                <a:solidFill>
                  <a:srgbClr val="000000"/>
                </a:solidFill>
                <a:latin typeface="Calibri"/>
              </a:rPr>
              <a:t>input() </a:t>
            </a:r>
            <a:r>
              <a:rPr b="0" lang="en-IN" sz="3700" spc="-1" strike="noStrike">
                <a:solidFill>
                  <a:srgbClr val="000000"/>
                </a:solidFill>
                <a:latin typeface="Calibri"/>
              </a:rPr>
              <a:t>and </a:t>
            </a:r>
            <a:r>
              <a:rPr b="1" lang="en-IN" sz="3700" spc="-1" strike="noStrike">
                <a:solidFill>
                  <a:srgbClr val="000000"/>
                </a:solidFill>
                <a:latin typeface="Calibri"/>
              </a:rPr>
              <a:t>raw_input()</a:t>
            </a:r>
            <a:r>
              <a:rPr b="0" lang="en-IN" sz="3700" spc="-1" strike="noStrike">
                <a:solidFill>
                  <a:srgbClr val="000000"/>
                </a:solidFill>
                <a:latin typeface="Calibri"/>
              </a:rPr>
              <a:t>.</a:t>
            </a:r>
            <a:endParaRPr b="0" lang="en-US" sz="3700" spc="-1" strike="noStrike">
              <a:solidFill>
                <a:srgbClr val="000000"/>
              </a:solidFill>
              <a:latin typeface="Calibri"/>
            </a:endParaRPr>
          </a:p>
          <a:p>
            <a:pPr>
              <a:lnSpc>
                <a:spcPct val="90000"/>
              </a:lnSpc>
              <a:spcBef>
                <a:spcPts val="1001"/>
              </a:spcBef>
              <a:tabLst>
                <a:tab algn="l" pos="0"/>
              </a:tabLst>
            </a:pPr>
            <a:endParaRPr b="0" lang="en-US" sz="37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IN" sz="3700" spc="-1" strike="noStrike">
                <a:solidFill>
                  <a:srgbClr val="000000"/>
                </a:solidFill>
                <a:latin typeface="Calibri"/>
              </a:rPr>
              <a:t>The input() function treats the received data as string if it is included in quotes '' or "", otherwise the data is treated as number.</a:t>
            </a:r>
            <a:endParaRPr b="0" lang="en-US" sz="3700" spc="-1" strike="noStrike">
              <a:solidFill>
                <a:srgbClr val="000000"/>
              </a:solidFill>
              <a:latin typeface="Calibri"/>
            </a:endParaRPr>
          </a:p>
          <a:p>
            <a:pPr>
              <a:lnSpc>
                <a:spcPct val="90000"/>
              </a:lnSpc>
              <a:spcBef>
                <a:spcPts val="1001"/>
              </a:spcBef>
              <a:tabLst>
                <a:tab algn="l" pos="0"/>
              </a:tabLst>
            </a:pPr>
            <a:endParaRPr b="0" lang="en-US" sz="37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IN" sz="3700" spc="-1" strike="noStrike">
                <a:solidFill>
                  <a:srgbClr val="000000"/>
                </a:solidFill>
                <a:latin typeface="Calibri"/>
              </a:rPr>
              <a:t>In Python 3, raw_input() function is deprecated. Further, the received data is always treated as string.</a:t>
            </a:r>
            <a:endParaRPr b="0" lang="en-US" sz="3700" spc="-1" strike="noStrike">
              <a:solidFill>
                <a:srgbClr val="000000"/>
              </a:solidFill>
              <a:latin typeface="Calibri"/>
            </a:endParaRPr>
          </a:p>
          <a:p>
            <a:pPr>
              <a:lnSpc>
                <a:spcPct val="90000"/>
              </a:lnSpc>
              <a:spcBef>
                <a:spcPts val="1001"/>
              </a:spcBef>
              <a:tabLst>
                <a:tab algn="l" pos="0"/>
              </a:tabLst>
            </a:pPr>
            <a:br/>
            <a:br/>
            <a:br/>
            <a:br/>
            <a:endParaRPr b="0" lang="en-US" sz="37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TextShape 1"/>
          <p:cNvSpPr txBox="1"/>
          <p:nvPr/>
        </p:nvSpPr>
        <p:spPr>
          <a:xfrm>
            <a:off x="586800" y="805320"/>
            <a:ext cx="11095200" cy="6052320"/>
          </a:xfrm>
          <a:prstGeom prst="rect">
            <a:avLst/>
          </a:prstGeom>
          <a:noFill/>
          <a:ln>
            <a:noFill/>
          </a:ln>
        </p:spPr>
        <p:txBody>
          <a:bodyPr>
            <a:normAutofit fontScale="97000"/>
          </a:bodyPr>
          <a:p>
            <a:pPr>
              <a:lnSpc>
                <a:spcPct val="90000"/>
              </a:lnSpc>
              <a:spcBef>
                <a:spcPts val="1001"/>
              </a:spcBef>
              <a:tabLst>
                <a:tab algn="l" pos="0"/>
              </a:tabLst>
            </a:pPr>
            <a:r>
              <a:rPr b="1" lang="en-IN" sz="3600" spc="-1" strike="noStrike">
                <a:solidFill>
                  <a:srgbClr val="ff0000"/>
                </a:solidFill>
                <a:latin typeface="Calibri"/>
              </a:rPr>
              <a:t>In Python 2</a:t>
            </a:r>
            <a:br/>
            <a:endParaRPr b="0" lang="en-US" sz="36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IN" sz="3200" spc="-1" strike="noStrike">
                <a:solidFill>
                  <a:srgbClr val="000000"/>
                </a:solidFill>
                <a:latin typeface="Calibri"/>
              </a:rPr>
              <a:t>&gt;&gt;&gt; x=input('something:')</a:t>
            </a:r>
            <a:br/>
            <a:r>
              <a:rPr b="0" lang="en-IN" sz="3200" spc="-1" strike="noStrike">
                <a:solidFill>
                  <a:srgbClr val="000000"/>
                </a:solidFill>
                <a:latin typeface="Calibri"/>
              </a:rPr>
              <a:t>something:10 #entered data is treated as number.</a:t>
            </a:r>
            <a:endParaRPr b="0" lang="en-US" sz="32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IN" sz="3200" spc="-1" strike="noStrike">
                <a:solidFill>
                  <a:srgbClr val="000000"/>
                </a:solidFill>
                <a:latin typeface="Calibri"/>
              </a:rPr>
              <a:t>&gt;&gt;&gt; x=input('something:')</a:t>
            </a:r>
            <a:br/>
            <a:r>
              <a:rPr b="0" lang="en-IN" sz="3200" spc="-1" strike="noStrike">
                <a:solidFill>
                  <a:srgbClr val="000000"/>
                </a:solidFill>
                <a:latin typeface="Calibri"/>
              </a:rPr>
              <a:t>something:'10' #entered data is treated as string.</a:t>
            </a:r>
            <a:endParaRPr b="0" lang="en-US" sz="32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IN" sz="3200" spc="-1" strike="noStrike">
                <a:solidFill>
                  <a:srgbClr val="000000"/>
                </a:solidFill>
                <a:latin typeface="Calibri"/>
              </a:rPr>
              <a:t>x=raw_input("something:")</a:t>
            </a:r>
            <a:br/>
            <a:r>
              <a:rPr b="0" lang="en-IN" sz="3200" spc="-1" strike="noStrike">
                <a:solidFill>
                  <a:srgbClr val="000000"/>
                </a:solidFill>
                <a:latin typeface="Calibri"/>
              </a:rPr>
              <a:t>something:10 #entered data is treated as string even without '‘.</a:t>
            </a:r>
            <a:endParaRPr b="0" lang="en-US" sz="32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IN" sz="3200" spc="-1" strike="noStrike">
                <a:solidFill>
                  <a:srgbClr val="000000"/>
                </a:solidFill>
                <a:latin typeface="Calibri"/>
              </a:rPr>
              <a:t>x=raw_input("something:")</a:t>
            </a:r>
            <a:br/>
            <a:r>
              <a:rPr b="0" lang="en-IN" sz="3200" spc="-1" strike="noStrike">
                <a:solidFill>
                  <a:srgbClr val="000000"/>
                </a:solidFill>
                <a:latin typeface="Calibri"/>
              </a:rPr>
              <a:t>something:'10' #entered data treated as string including '</a:t>
            </a:r>
            <a:r>
              <a:rPr b="0" lang="en-IN" sz="2800" spc="-1" strike="noStrike">
                <a:solidFill>
                  <a:srgbClr val="000000"/>
                </a:solidFill>
                <a:latin typeface="Calibri"/>
              </a:rPr>
              <a:t>'</a:t>
            </a:r>
            <a:br/>
            <a:r>
              <a:rPr b="0" lang="en-IN" sz="2800" spc="-1" strike="noStrike">
                <a:solidFill>
                  <a:srgbClr val="000000"/>
                </a:solidFill>
                <a:latin typeface="Calibri"/>
              </a:rPr>
              <a:t> </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838080" y="559440"/>
            <a:ext cx="10515240" cy="5909040"/>
          </a:xfrm>
          <a:prstGeom prst="rect">
            <a:avLst/>
          </a:prstGeom>
          <a:noFill/>
          <a:ln>
            <a:noFill/>
          </a:ln>
        </p:spPr>
        <p:txBody>
          <a:bodyPr>
            <a:normAutofit/>
          </a:bodyPr>
          <a:p>
            <a:pPr marL="228600" indent="-228240">
              <a:lnSpc>
                <a:spcPct val="90000"/>
              </a:lnSpc>
              <a:spcBef>
                <a:spcPts val="1001"/>
              </a:spcBef>
              <a:buClr>
                <a:srgbClr val="ff0000"/>
              </a:buClr>
              <a:buFont typeface="Arial"/>
              <a:buChar char="•"/>
            </a:pPr>
            <a:r>
              <a:rPr b="1" lang="en-IN" sz="3200" spc="-1" strike="noStrike">
                <a:solidFill>
                  <a:srgbClr val="ff0000"/>
                </a:solidFill>
                <a:latin typeface="Calibri"/>
              </a:rPr>
              <a:t>In Python 3</a:t>
            </a:r>
            <a:br/>
            <a:r>
              <a:rPr b="0" lang="en-IN" sz="3200" spc="-1" strike="noStrike">
                <a:solidFill>
                  <a:srgbClr val="ff0000"/>
                </a:solidFill>
                <a:latin typeface="Calibri"/>
              </a:rPr>
              <a:t> </a:t>
            </a:r>
            <a:endParaRPr b="0" lang="en-US" sz="32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IN" sz="3200" spc="-1" strike="noStrike">
                <a:solidFill>
                  <a:srgbClr val="000000"/>
                </a:solidFill>
                <a:latin typeface="Calibri"/>
              </a:rPr>
              <a:t>&gt;&gt;&gt; x=input("something:")</a:t>
            </a:r>
            <a:br/>
            <a:r>
              <a:rPr b="0" lang="en-IN" sz="3200" spc="-1" strike="noStrike">
                <a:solidFill>
                  <a:srgbClr val="000000"/>
                </a:solidFill>
                <a:latin typeface="Calibri"/>
              </a:rPr>
              <a:t>something:'10' #entered data treated as string with or without '‘.</a:t>
            </a:r>
            <a:endParaRPr b="0" lang="en-US" sz="32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IN" sz="3200" spc="-1" strike="noStrike">
                <a:solidFill>
                  <a:srgbClr val="000000"/>
                </a:solidFill>
                <a:latin typeface="Calibri"/>
              </a:rPr>
              <a:t>x=raw_input("something:") # will result NameError</a:t>
            </a:r>
            <a:br/>
            <a:r>
              <a:rPr b="0" lang="en-IN" sz="3200" spc="-1" strike="noStrike">
                <a:solidFill>
                  <a:srgbClr val="000000"/>
                </a:solidFill>
                <a:latin typeface="Calibri"/>
              </a:rPr>
              <a:t>Traceback (most recent call last):</a:t>
            </a:r>
            <a:br/>
            <a:r>
              <a:rPr b="0" lang="en-IN" sz="3200" spc="-1" strike="noStrike">
                <a:solidFill>
                  <a:srgbClr val="000000"/>
                </a:solidFill>
                <a:latin typeface="Calibri"/>
              </a:rPr>
              <a:t>File "", line 1, in</a:t>
            </a:r>
            <a:br/>
            <a:r>
              <a:rPr b="0" lang="en-IN" sz="3200" spc="-1" strike="noStrike">
                <a:solidFill>
                  <a:srgbClr val="000000"/>
                </a:solidFill>
                <a:latin typeface="Calibri"/>
              </a:rPr>
              <a:t>x=raw_input("something:")</a:t>
            </a:r>
            <a:br/>
            <a:r>
              <a:rPr b="0" lang="en-IN" sz="3200" spc="-1" strike="noStrike">
                <a:solidFill>
                  <a:srgbClr val="000000"/>
                </a:solidFill>
                <a:latin typeface="Calibri"/>
              </a:rPr>
              <a:t>NameError: name 'raw_input' is not defined</a:t>
            </a:r>
            <a:br/>
            <a:br/>
            <a:r>
              <a:rPr b="0" lang="en-IN" sz="2800" spc="-1" strike="noStrike">
                <a:solidFill>
                  <a:srgbClr val="000000"/>
                </a:solidFill>
                <a:latin typeface="Calibri"/>
              </a:rPr>
              <a:t> </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extShape 1"/>
          <p:cNvSpPr txBox="1"/>
          <p:nvPr/>
        </p:nvSpPr>
        <p:spPr>
          <a:xfrm>
            <a:off x="838080" y="365040"/>
            <a:ext cx="10515240" cy="1325160"/>
          </a:xfrm>
          <a:prstGeom prst="rect">
            <a:avLst/>
          </a:prstGeom>
          <a:noFill/>
          <a:ln>
            <a:noFill/>
          </a:ln>
        </p:spPr>
        <p:txBody>
          <a:bodyPr anchor="ctr">
            <a:normAutofit fontScale="78000"/>
          </a:bodyPr>
          <a:p>
            <a:pPr algn="ctr">
              <a:lnSpc>
                <a:spcPct val="90000"/>
              </a:lnSpc>
            </a:pPr>
            <a:r>
              <a:rPr b="0" lang="en-IN" sz="5400" spc="-1" strike="noStrike">
                <a:solidFill>
                  <a:srgbClr val="ff0000"/>
                </a:solidFill>
                <a:latin typeface="Calibri Light"/>
              </a:rPr>
              <a:t>range () and xrange() function</a:t>
            </a:r>
            <a:endParaRPr b="0" lang="en-US" sz="5400" spc="-1" strike="noStrike">
              <a:solidFill>
                <a:srgbClr val="000000"/>
              </a:solidFill>
              <a:latin typeface="Calibri"/>
            </a:endParaRPr>
          </a:p>
        </p:txBody>
      </p:sp>
      <p:sp>
        <p:nvSpPr>
          <p:cNvPr id="139"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IN" sz="2800" spc="-1" strike="noStrike">
                <a:solidFill>
                  <a:srgbClr val="000000"/>
                </a:solidFill>
                <a:latin typeface="Calibri"/>
              </a:rPr>
              <a:t>In Python 2 range() returns a list, and xrange() returns an object that will only generate the items in the range when needed, saving memory.</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IN" sz="2800" spc="-1" strike="noStrike">
                <a:solidFill>
                  <a:srgbClr val="000000"/>
                </a:solidFill>
                <a:latin typeface="Calibri"/>
              </a:rPr>
              <a:t>In Python 3, the range() function is removed, and xrange() has been renamed as range().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IN" sz="2800" spc="-1" strike="noStrike">
                <a:solidFill>
                  <a:srgbClr val="000000"/>
                </a:solidFill>
                <a:latin typeface="Calibri"/>
              </a:rPr>
              <a:t>In addition, the range() object supports slicing in Python 3.2 and later versions.</a:t>
            </a:r>
            <a:br/>
            <a:br/>
            <a:r>
              <a:rPr b="0" lang="en-IN" sz="2800" spc="-1" strike="noStrike">
                <a:solidFill>
                  <a:srgbClr val="000000"/>
                </a:solidFill>
                <a:latin typeface="Calibri"/>
              </a:rPr>
              <a:t> </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TextShape 1"/>
          <p:cNvSpPr txBox="1"/>
          <p:nvPr/>
        </p:nvSpPr>
        <p:spPr>
          <a:xfrm>
            <a:off x="783720" y="354960"/>
            <a:ext cx="10515240" cy="6086520"/>
          </a:xfrm>
          <a:prstGeom prst="rect">
            <a:avLst/>
          </a:prstGeom>
          <a:noFill/>
          <a:ln>
            <a:noFill/>
          </a:ln>
        </p:spPr>
        <p:txBody>
          <a:bodyPr>
            <a:normAutofit fontScale="78000"/>
          </a:bodyPr>
          <a:p>
            <a:pPr marL="228600" indent="-228240">
              <a:lnSpc>
                <a:spcPct val="90000"/>
              </a:lnSpc>
              <a:spcBef>
                <a:spcPts val="1001"/>
              </a:spcBef>
              <a:buClr>
                <a:srgbClr val="ff0000"/>
              </a:buClr>
              <a:buFont typeface="Arial"/>
              <a:buChar char="•"/>
            </a:pPr>
            <a:r>
              <a:rPr b="1" lang="en-IN" sz="2400" spc="-1" strike="noStrike">
                <a:solidFill>
                  <a:srgbClr val="ff0000"/>
                </a:solidFill>
                <a:latin typeface="Calibri"/>
              </a:rPr>
              <a:t>In Python 2</a:t>
            </a:r>
            <a:endParaRPr b="0" lang="en-US" sz="2400" spc="-1" strike="noStrike">
              <a:solidFill>
                <a:srgbClr val="000000"/>
              </a:solidFill>
              <a:latin typeface="Calibri"/>
            </a:endParaRPr>
          </a:p>
          <a:p>
            <a:pPr>
              <a:lnSpc>
                <a:spcPct val="90000"/>
              </a:lnSpc>
              <a:spcBef>
                <a:spcPts val="1001"/>
              </a:spcBef>
              <a:tabLst>
                <a:tab algn="l" pos="0"/>
              </a:tabLst>
            </a:pPr>
            <a:r>
              <a:rPr b="0" lang="en-IN" sz="2400" spc="-1" strike="noStrike">
                <a:solidFill>
                  <a:srgbClr val="000000"/>
                </a:solidFill>
                <a:latin typeface="Calibri"/>
              </a:rPr>
              <a:t>x=range(10)</a:t>
            </a:r>
            <a:endParaRPr b="0" lang="en-US" sz="2400" spc="-1" strike="noStrike">
              <a:solidFill>
                <a:srgbClr val="000000"/>
              </a:solidFill>
              <a:latin typeface="Calibri"/>
            </a:endParaRPr>
          </a:p>
          <a:p>
            <a:pPr>
              <a:lnSpc>
                <a:spcPct val="90000"/>
              </a:lnSpc>
              <a:spcBef>
                <a:spcPts val="1001"/>
              </a:spcBef>
              <a:tabLst>
                <a:tab algn="l" pos="0"/>
              </a:tabLst>
            </a:pPr>
            <a:r>
              <a:rPr b="0" lang="en-IN" sz="2400" spc="-1" strike="noStrike">
                <a:solidFill>
                  <a:srgbClr val="000000"/>
                </a:solidFill>
                <a:latin typeface="Calibri"/>
              </a:rPr>
              <a:t>&gt;&gt;&gt; type(x)</a:t>
            </a:r>
            <a:endParaRPr b="0" lang="en-US" sz="2400" spc="-1" strike="noStrike">
              <a:solidFill>
                <a:srgbClr val="000000"/>
              </a:solidFill>
              <a:latin typeface="Calibri"/>
            </a:endParaRPr>
          </a:p>
          <a:p>
            <a:pPr>
              <a:lnSpc>
                <a:spcPct val="90000"/>
              </a:lnSpc>
              <a:spcBef>
                <a:spcPts val="1001"/>
              </a:spcBef>
              <a:tabLst>
                <a:tab algn="l" pos="0"/>
              </a:tabLst>
            </a:pPr>
            <a:r>
              <a:rPr b="0" lang="en-IN" sz="2400" spc="-1" strike="noStrike">
                <a:solidFill>
                  <a:srgbClr val="000000"/>
                </a:solidFill>
                <a:latin typeface="Calibri"/>
              </a:rPr>
              <a:t>&lt;type 'list'&gt;</a:t>
            </a:r>
            <a:endParaRPr b="0" lang="en-US" sz="2400" spc="-1" strike="noStrike">
              <a:solidFill>
                <a:srgbClr val="000000"/>
              </a:solidFill>
              <a:latin typeface="Calibri"/>
            </a:endParaRPr>
          </a:p>
          <a:p>
            <a:pPr>
              <a:lnSpc>
                <a:spcPct val="90000"/>
              </a:lnSpc>
              <a:spcBef>
                <a:spcPts val="1001"/>
              </a:spcBef>
              <a:tabLst>
                <a:tab algn="l" pos="0"/>
              </a:tabLst>
            </a:pPr>
            <a:r>
              <a:rPr b="0" lang="en-IN" sz="2400" spc="-1" strike="noStrike">
                <a:solidFill>
                  <a:srgbClr val="000000"/>
                </a:solidFill>
                <a:latin typeface="Calibri"/>
              </a:rPr>
              <a:t>&gt;&gt;&gt; x=xrange(10)</a:t>
            </a:r>
            <a:endParaRPr b="0" lang="en-US" sz="2400" spc="-1" strike="noStrike">
              <a:solidFill>
                <a:srgbClr val="000000"/>
              </a:solidFill>
              <a:latin typeface="Calibri"/>
            </a:endParaRPr>
          </a:p>
          <a:p>
            <a:pPr>
              <a:lnSpc>
                <a:spcPct val="90000"/>
              </a:lnSpc>
              <a:spcBef>
                <a:spcPts val="1001"/>
              </a:spcBef>
              <a:tabLst>
                <a:tab algn="l" pos="0"/>
              </a:tabLst>
            </a:pPr>
            <a:r>
              <a:rPr b="0" lang="en-IN" sz="2400" spc="-1" strike="noStrike">
                <a:solidFill>
                  <a:srgbClr val="000000"/>
                </a:solidFill>
                <a:latin typeface="Calibri"/>
              </a:rPr>
              <a:t>&gt;&gt;&gt; type(x)</a:t>
            </a:r>
            <a:endParaRPr b="0" lang="en-US" sz="2400" spc="-1" strike="noStrike">
              <a:solidFill>
                <a:srgbClr val="000000"/>
              </a:solidFill>
              <a:latin typeface="Calibri"/>
            </a:endParaRPr>
          </a:p>
          <a:p>
            <a:pPr>
              <a:lnSpc>
                <a:spcPct val="90000"/>
              </a:lnSpc>
              <a:spcBef>
                <a:spcPts val="1001"/>
              </a:spcBef>
              <a:tabLst>
                <a:tab algn="l" pos="0"/>
              </a:tabLst>
            </a:pPr>
            <a:r>
              <a:rPr b="0" lang="en-IN" sz="2400" spc="-1" strike="noStrike">
                <a:solidFill>
                  <a:srgbClr val="000000"/>
                </a:solidFill>
                <a:latin typeface="Calibri"/>
              </a:rPr>
              <a:t>&lt;type 'xrange'&gt;</a:t>
            </a:r>
            <a:endParaRPr b="0" lang="en-US" sz="2400" spc="-1" strike="noStrike">
              <a:solidFill>
                <a:srgbClr val="000000"/>
              </a:solidFill>
              <a:latin typeface="Calibri"/>
            </a:endParaRPr>
          </a:p>
          <a:p>
            <a:pPr marL="228600" indent="-228240">
              <a:lnSpc>
                <a:spcPct val="90000"/>
              </a:lnSpc>
              <a:spcBef>
                <a:spcPts val="1001"/>
              </a:spcBef>
              <a:buClr>
                <a:srgbClr val="ff0000"/>
              </a:buClr>
              <a:buFont typeface="Arial"/>
              <a:buChar char="•"/>
              <a:tabLst>
                <a:tab algn="l" pos="0"/>
              </a:tabLst>
            </a:pPr>
            <a:r>
              <a:rPr b="1" lang="en-IN" sz="2400" spc="-1" strike="noStrike">
                <a:solidFill>
                  <a:srgbClr val="ff0000"/>
                </a:solidFill>
                <a:latin typeface="Calibri"/>
              </a:rPr>
              <a:t>In Python 3</a:t>
            </a:r>
            <a:endParaRPr b="0" lang="en-US" sz="2400" spc="-1" strike="noStrike">
              <a:solidFill>
                <a:srgbClr val="000000"/>
              </a:solidFill>
              <a:latin typeface="Calibri"/>
            </a:endParaRPr>
          </a:p>
          <a:p>
            <a:pPr>
              <a:lnSpc>
                <a:spcPct val="90000"/>
              </a:lnSpc>
              <a:spcBef>
                <a:spcPts val="1001"/>
              </a:spcBef>
              <a:tabLst>
                <a:tab algn="l" pos="0"/>
              </a:tabLst>
            </a:pPr>
            <a:r>
              <a:rPr b="0" lang="en-IN" sz="2400" spc="-1" strike="noStrike">
                <a:solidFill>
                  <a:srgbClr val="000000"/>
                </a:solidFill>
                <a:latin typeface="Calibri"/>
              </a:rPr>
              <a:t>&gt;&gt;&gt; x=range(10)</a:t>
            </a:r>
            <a:endParaRPr b="0" lang="en-US" sz="2400" spc="-1" strike="noStrike">
              <a:solidFill>
                <a:srgbClr val="000000"/>
              </a:solidFill>
              <a:latin typeface="Calibri"/>
            </a:endParaRPr>
          </a:p>
          <a:p>
            <a:pPr>
              <a:lnSpc>
                <a:spcPct val="90000"/>
              </a:lnSpc>
              <a:spcBef>
                <a:spcPts val="1001"/>
              </a:spcBef>
              <a:tabLst>
                <a:tab algn="l" pos="0"/>
              </a:tabLst>
            </a:pPr>
            <a:r>
              <a:rPr b="0" lang="en-IN" sz="2400" spc="-1" strike="noStrike">
                <a:solidFill>
                  <a:srgbClr val="000000"/>
                </a:solidFill>
                <a:latin typeface="Calibri"/>
              </a:rPr>
              <a:t>&gt;&gt;&gt; type(x)</a:t>
            </a:r>
            <a:endParaRPr b="0" lang="en-US" sz="2400" spc="-1" strike="noStrike">
              <a:solidFill>
                <a:srgbClr val="000000"/>
              </a:solidFill>
              <a:latin typeface="Calibri"/>
            </a:endParaRPr>
          </a:p>
          <a:p>
            <a:pPr>
              <a:lnSpc>
                <a:spcPct val="90000"/>
              </a:lnSpc>
              <a:spcBef>
                <a:spcPts val="1001"/>
              </a:spcBef>
              <a:tabLst>
                <a:tab algn="l" pos="0"/>
              </a:tabLst>
            </a:pPr>
            <a:r>
              <a:rPr b="0" lang="en-IN" sz="2400" spc="-1" strike="noStrike">
                <a:solidFill>
                  <a:srgbClr val="000000"/>
                </a:solidFill>
                <a:latin typeface="Calibri"/>
              </a:rPr>
              <a:t>&lt;class 'range'&gt;</a:t>
            </a:r>
            <a:endParaRPr b="0" lang="en-US" sz="2400" spc="-1" strike="noStrike">
              <a:solidFill>
                <a:srgbClr val="000000"/>
              </a:solidFill>
              <a:latin typeface="Calibri"/>
            </a:endParaRPr>
          </a:p>
          <a:p>
            <a:pPr>
              <a:lnSpc>
                <a:spcPct val="90000"/>
              </a:lnSpc>
              <a:spcBef>
                <a:spcPts val="1001"/>
              </a:spcBef>
              <a:tabLst>
                <a:tab algn="l" pos="0"/>
              </a:tabLst>
            </a:pPr>
            <a:r>
              <a:rPr b="0" lang="en-IN" sz="2400" spc="-1" strike="noStrike">
                <a:solidFill>
                  <a:srgbClr val="000000"/>
                </a:solidFill>
                <a:latin typeface="Calibri"/>
              </a:rPr>
              <a:t>&gt;&gt;&gt; x=xrange(10)</a:t>
            </a:r>
            <a:endParaRPr b="0" lang="en-US" sz="2400" spc="-1" strike="noStrike">
              <a:solidFill>
                <a:srgbClr val="000000"/>
              </a:solidFill>
              <a:latin typeface="Calibri"/>
            </a:endParaRPr>
          </a:p>
          <a:p>
            <a:pPr>
              <a:lnSpc>
                <a:spcPct val="90000"/>
              </a:lnSpc>
              <a:spcBef>
                <a:spcPts val="1001"/>
              </a:spcBef>
              <a:tabLst>
                <a:tab algn="l" pos="0"/>
              </a:tabLst>
            </a:pPr>
            <a:r>
              <a:rPr b="0" lang="en-IN" sz="2400" spc="-1" strike="noStrike">
                <a:solidFill>
                  <a:srgbClr val="000000"/>
                </a:solidFill>
                <a:latin typeface="Calibri"/>
              </a:rPr>
              <a:t>Traceback (most recent call last):</a:t>
            </a:r>
            <a:endParaRPr b="0" lang="en-US" sz="2400" spc="-1" strike="noStrike">
              <a:solidFill>
                <a:srgbClr val="000000"/>
              </a:solidFill>
              <a:latin typeface="Calibri"/>
            </a:endParaRPr>
          </a:p>
          <a:p>
            <a:pPr>
              <a:lnSpc>
                <a:spcPct val="90000"/>
              </a:lnSpc>
              <a:spcBef>
                <a:spcPts val="1001"/>
              </a:spcBef>
              <a:tabLst>
                <a:tab algn="l" pos="0"/>
              </a:tabLst>
            </a:pPr>
            <a:r>
              <a:rPr b="0" lang="en-IN" sz="2400" spc="-1" strike="noStrike">
                <a:solidFill>
                  <a:srgbClr val="000000"/>
                </a:solidFill>
                <a:latin typeface="Calibri"/>
              </a:rPr>
              <a:t>  </a:t>
            </a:r>
            <a:r>
              <a:rPr b="0" lang="en-IN" sz="2400" spc="-1" strike="noStrike">
                <a:solidFill>
                  <a:srgbClr val="000000"/>
                </a:solidFill>
                <a:latin typeface="Calibri"/>
              </a:rPr>
              <a:t>File "&lt;pyshell#2&gt;", line 1, in &lt;module&gt;</a:t>
            </a:r>
            <a:endParaRPr b="0" lang="en-US" sz="2400" spc="-1" strike="noStrike">
              <a:solidFill>
                <a:srgbClr val="000000"/>
              </a:solidFill>
              <a:latin typeface="Calibri"/>
            </a:endParaRPr>
          </a:p>
          <a:p>
            <a:pPr>
              <a:lnSpc>
                <a:spcPct val="90000"/>
              </a:lnSpc>
              <a:spcBef>
                <a:spcPts val="1001"/>
              </a:spcBef>
              <a:tabLst>
                <a:tab algn="l" pos="0"/>
              </a:tabLst>
            </a:pPr>
            <a:r>
              <a:rPr b="0" lang="en-IN" sz="2400" spc="-1" strike="noStrike">
                <a:solidFill>
                  <a:srgbClr val="000000"/>
                </a:solidFill>
                <a:latin typeface="Calibri"/>
              </a:rPr>
              <a:t>    </a:t>
            </a:r>
            <a:r>
              <a:rPr b="0" lang="en-IN" sz="2400" spc="-1" strike="noStrike">
                <a:solidFill>
                  <a:srgbClr val="000000"/>
                </a:solidFill>
                <a:latin typeface="Calibri"/>
              </a:rPr>
              <a:t>x=xrange(10)</a:t>
            </a:r>
            <a:endParaRPr b="0" lang="en-US" sz="2400" spc="-1" strike="noStrike">
              <a:solidFill>
                <a:srgbClr val="000000"/>
              </a:solidFill>
              <a:latin typeface="Calibri"/>
            </a:endParaRPr>
          </a:p>
          <a:p>
            <a:pPr>
              <a:lnSpc>
                <a:spcPct val="90000"/>
              </a:lnSpc>
              <a:spcBef>
                <a:spcPts val="1001"/>
              </a:spcBef>
              <a:tabLst>
                <a:tab algn="l" pos="0"/>
              </a:tabLst>
            </a:pPr>
            <a:r>
              <a:rPr b="0" lang="en-IN" sz="2400" spc="-1" strike="noStrike">
                <a:solidFill>
                  <a:srgbClr val="000000"/>
                </a:solidFill>
                <a:latin typeface="Calibri"/>
              </a:rPr>
              <a:t>NameError: name 'xrange' is not defined</a:t>
            </a:r>
            <a:endParaRPr b="0" lang="en-US" sz="2400" spc="-1" strike="noStrike">
              <a:solidFill>
                <a:srgbClr val="000000"/>
              </a:solidFill>
              <a:latin typeface="Calibri"/>
            </a:endParaRPr>
          </a:p>
          <a:p>
            <a:pPr>
              <a:lnSpc>
                <a:spcPct val="90000"/>
              </a:lnSpc>
              <a:spcBef>
                <a:spcPts val="1001"/>
              </a:spcBef>
              <a:tabLst>
                <a:tab algn="l" pos="0"/>
              </a:tabLst>
            </a:pP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Shape 1"/>
          <p:cNvSpPr txBox="1"/>
          <p:nvPr/>
        </p:nvSpPr>
        <p:spPr>
          <a:xfrm>
            <a:off x="838080" y="365040"/>
            <a:ext cx="10515240" cy="1325160"/>
          </a:xfrm>
          <a:prstGeom prst="rect">
            <a:avLst/>
          </a:prstGeom>
          <a:noFill/>
          <a:ln>
            <a:noFill/>
          </a:ln>
        </p:spPr>
        <p:txBody>
          <a:bodyPr anchor="ctr">
            <a:normAutofit fontScale="94000"/>
          </a:bodyPr>
          <a:p>
            <a:pPr algn="ctr">
              <a:lnSpc>
                <a:spcPct val="90000"/>
              </a:lnSpc>
            </a:pPr>
            <a:r>
              <a:rPr b="0" lang="en-IN" sz="4800" spc="-1" strike="noStrike">
                <a:solidFill>
                  <a:srgbClr val="ff0000"/>
                </a:solidFill>
                <a:latin typeface="Calibri Light"/>
              </a:rPr>
              <a:t>Python’s range() function parameters</a:t>
            </a:r>
            <a:endParaRPr b="0" lang="en-US" sz="4800" spc="-1" strike="noStrike">
              <a:solidFill>
                <a:srgbClr val="000000"/>
              </a:solidFill>
              <a:latin typeface="Calibri"/>
            </a:endParaRPr>
          </a:p>
        </p:txBody>
      </p:sp>
      <p:sp>
        <p:nvSpPr>
          <p:cNvPr id="142"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IN" sz="2800" spc="-1" strike="noStrike">
                <a:solidFill>
                  <a:srgbClr val="000000"/>
                </a:solidFill>
                <a:latin typeface="Calibri"/>
              </a:rPr>
              <a:t>The range() function has two set of parameters , as </a:t>
            </a:r>
            <a:r>
              <a:rPr b="0" lang="en-IN" sz="2800" spc="-1" strike="noStrike">
                <a:solidFill>
                  <a:srgbClr val="000000"/>
                </a:solidFill>
                <a:latin typeface="Calibri"/>
              </a:rPr>
              <a:t>follows:</a:t>
            </a: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   </a:t>
            </a:r>
            <a:r>
              <a:rPr b="0" lang="en-IN" sz="2800" spc="-1" strike="noStrike">
                <a:solidFill>
                  <a:srgbClr val="000000"/>
                </a:solidFill>
                <a:latin typeface="Wingdings"/>
              </a:rPr>
              <a:t></a:t>
            </a:r>
            <a:r>
              <a:rPr b="0" lang="en-IN" sz="2800" spc="-1" strike="noStrike">
                <a:solidFill>
                  <a:srgbClr val="000000"/>
                </a:solidFill>
                <a:latin typeface="Calibri"/>
              </a:rPr>
              <a:t> </a:t>
            </a:r>
            <a:r>
              <a:rPr b="0" lang="en-IN" sz="2800" spc="-1" strike="noStrike">
                <a:solidFill>
                  <a:srgbClr val="000000"/>
                </a:solidFill>
                <a:latin typeface="Calibri"/>
              </a:rPr>
              <a:t>range(stop)</a:t>
            </a: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 stop: Number of integers (whole numbers) to generate , </a:t>
            </a:r>
            <a:r>
              <a:rPr b="0" lang="en-IN" sz="2800" spc="-1" strike="noStrike">
                <a:solidFill>
                  <a:srgbClr val="000000"/>
                </a:solidFill>
                <a:latin typeface="Calibri"/>
              </a:rPr>
              <a:t>starting from zero. E.g. range(5) == [0,1,2,3,4]</a:t>
            </a: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  </a:t>
            </a:r>
            <a:r>
              <a:rPr b="0" lang="en-IN" sz="2800" spc="-1" strike="noStrike">
                <a:solidFill>
                  <a:srgbClr val="000000"/>
                </a:solidFill>
                <a:latin typeface="Wingdings"/>
              </a:rPr>
              <a:t></a:t>
            </a:r>
            <a:r>
              <a:rPr b="0" lang="en-IN" sz="2800" spc="-1" strike="noStrike">
                <a:solidFill>
                  <a:srgbClr val="000000"/>
                </a:solidFill>
                <a:latin typeface="Calibri"/>
              </a:rPr>
              <a:t> </a:t>
            </a:r>
            <a:r>
              <a:rPr b="0" lang="en-IN" sz="2800" spc="-1" strike="noStrike">
                <a:solidFill>
                  <a:srgbClr val="000000"/>
                </a:solidFill>
                <a:latin typeface="Calibri"/>
              </a:rPr>
              <a:t>range([start],stop [,step])</a:t>
            </a: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 start: Starting number of the sequence.</a:t>
            </a: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 stop: Generate numbers up to ,but not include this </a:t>
            </a:r>
            <a:r>
              <a:rPr b="0" lang="en-IN" sz="2800" spc="-1" strike="noStrike">
                <a:solidFill>
                  <a:srgbClr val="000000"/>
                </a:solidFill>
                <a:latin typeface="Calibri"/>
              </a:rPr>
              <a:t>number.</a:t>
            </a: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 step: Difference between the each number in the </a:t>
            </a:r>
            <a:r>
              <a:rPr b="0" lang="en-IN" sz="2800" spc="-1" strike="noStrike">
                <a:solidFill>
                  <a:srgbClr val="000000"/>
                </a:solidFill>
                <a:latin typeface="Calibri"/>
              </a:rPr>
              <a:t>sequence.</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TextShape 1"/>
          <p:cNvSpPr txBox="1"/>
          <p:nvPr/>
        </p:nvSpPr>
        <p:spPr>
          <a:xfrm>
            <a:off x="838080" y="136440"/>
            <a:ext cx="10515240" cy="6040080"/>
          </a:xfrm>
          <a:prstGeom prst="rect">
            <a:avLst/>
          </a:prstGeom>
          <a:noFill/>
          <a:ln>
            <a:noFill/>
          </a:ln>
        </p:spPr>
        <p:txBody>
          <a:bodyPr>
            <a:noAutofit/>
          </a:bodyPr>
          <a:p>
            <a:pPr>
              <a:lnSpc>
                <a:spcPct val="90000"/>
              </a:lnSpc>
              <a:spcBef>
                <a:spcPts val="1001"/>
              </a:spcBef>
              <a:tabLst>
                <a:tab algn="l" pos="0"/>
              </a:tabLst>
            </a:pPr>
            <a:r>
              <a:rPr b="0" lang="en-IN" sz="2800" spc="-1" strike="noStrike">
                <a:solidFill>
                  <a:srgbClr val="000000"/>
                </a:solidFill>
                <a:latin typeface="Wingdings"/>
              </a:rPr>
              <a:t></a:t>
            </a:r>
            <a:r>
              <a:rPr b="0" lang="en-IN" sz="2800" spc="-1" strike="noStrike">
                <a:solidFill>
                  <a:srgbClr val="000000"/>
                </a:solidFill>
                <a:latin typeface="Calibri"/>
              </a:rPr>
              <a:t>Note that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IN" sz="2800" spc="-1" strike="noStrike">
                <a:solidFill>
                  <a:srgbClr val="000000"/>
                </a:solidFill>
                <a:latin typeface="Calibri"/>
              </a:rPr>
              <a:t>All parameters must be integers.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IN" sz="2800" spc="-1" strike="noStrike">
                <a:solidFill>
                  <a:srgbClr val="000000"/>
                </a:solidFill>
                <a:latin typeface="Calibri"/>
              </a:rPr>
              <a:t>All parameters can be positive or negative.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IN" sz="2800" spc="-1" strike="noStrike">
                <a:solidFill>
                  <a:srgbClr val="000000"/>
                </a:solidFill>
                <a:latin typeface="Calibri"/>
              </a:rPr>
              <a:t>range() is 0 – index based ,means list index's start at 0 , not 1.</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IN" sz="2800" spc="-1" strike="noStrike">
                <a:solidFill>
                  <a:srgbClr val="000000"/>
                </a:solidFill>
                <a:latin typeface="Calibri"/>
              </a:rPr>
              <a:t>The syntax access the first element of a list is mylist[0]. Therefore the</a:t>
            </a: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 </a:t>
            </a:r>
            <a:r>
              <a:rPr b="0" lang="en-IN" sz="2800" spc="-1" strike="noStrike">
                <a:solidFill>
                  <a:srgbClr val="000000"/>
                </a:solidFill>
                <a:latin typeface="Calibri"/>
              </a:rPr>
              <a:t>last integer generated by range() is up to ,but not including  stop.</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838080" y="228600"/>
            <a:ext cx="10515240" cy="1325160"/>
          </a:xfrm>
          <a:prstGeom prst="rect">
            <a:avLst/>
          </a:prstGeom>
          <a:noFill/>
          <a:ln>
            <a:noFill/>
          </a:ln>
        </p:spPr>
        <p:txBody>
          <a:bodyPr anchor="ctr">
            <a:noAutofit/>
          </a:bodyPr>
          <a:p>
            <a:pPr algn="ctr">
              <a:lnSpc>
                <a:spcPct val="90000"/>
              </a:lnSpc>
            </a:pPr>
            <a:r>
              <a:rPr b="1" lang="en-US" sz="4400" spc="-1" strike="noStrike">
                <a:solidFill>
                  <a:srgbClr val="ff0000"/>
                </a:solidFill>
                <a:latin typeface="Calibri Light"/>
              </a:rPr>
              <a:t>Development Steps of Python</a:t>
            </a:r>
            <a:br/>
            <a:endParaRPr b="0" lang="en-US" sz="4400" spc="-1" strike="noStrike">
              <a:solidFill>
                <a:srgbClr val="000000"/>
              </a:solidFill>
              <a:latin typeface="Calibri"/>
            </a:endParaRPr>
          </a:p>
        </p:txBody>
      </p:sp>
      <p:sp>
        <p:nvSpPr>
          <p:cNvPr id="93" name="TextShape 2"/>
          <p:cNvSpPr txBox="1"/>
          <p:nvPr/>
        </p:nvSpPr>
        <p:spPr>
          <a:xfrm>
            <a:off x="720000" y="1263960"/>
            <a:ext cx="10515240" cy="492804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Guido Van Rossum  ---- first version of Python code (version 0.9.0) ---February 20</a:t>
            </a:r>
            <a:r>
              <a:rPr b="0" lang="en-US" sz="2800" spc="-1" strike="noStrike" baseline="30000">
                <a:solidFill>
                  <a:srgbClr val="000000"/>
                </a:solidFill>
                <a:latin typeface="Calibri"/>
              </a:rPr>
              <a:t>th</a:t>
            </a:r>
            <a:r>
              <a:rPr b="0" lang="en-US" sz="2800" spc="-1" strike="noStrike">
                <a:solidFill>
                  <a:srgbClr val="000000"/>
                </a:solidFill>
                <a:latin typeface="Calibri"/>
              </a:rPr>
              <a:t> 1991 ---- exception handling, functions, and the core data types of list, dict, str and others. It was also object oriented and had a module system.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Python version 1.0 --- January 1994. --- functional programming tools lambda, map, filter and reduce.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Python 2.0 ---- October 2000 --- list comprehensions, a full garbage collector and it was supporting Unicode.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as Python 3.0 (also known as "Python 3000" and "Py3K") – 2008-- Python 3 is not backwards compatible with Python 2.x. Some changes in Python 3.0: </a:t>
            </a:r>
            <a:br/>
            <a:br/>
            <a:r>
              <a:rPr b="0" lang="en-IN" sz="2800" spc="-1" strike="noStrike">
                <a:solidFill>
                  <a:srgbClr val="000000"/>
                </a:solidFill>
                <a:latin typeface="Calibri"/>
              </a:rPr>
              <a:t> </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838080" y="365040"/>
            <a:ext cx="10515240" cy="1325160"/>
          </a:xfrm>
          <a:prstGeom prst="rect">
            <a:avLst/>
          </a:prstGeom>
          <a:noFill/>
          <a:ln>
            <a:noFill/>
          </a:ln>
        </p:spPr>
        <p:txBody>
          <a:bodyPr anchor="ctr">
            <a:noAutofit/>
          </a:bodyPr>
          <a:p>
            <a:pPr algn="ctr">
              <a:lnSpc>
                <a:spcPct val="90000"/>
              </a:lnSpc>
            </a:pPr>
            <a:r>
              <a:rPr b="0" lang="en-IN" sz="4400" spc="-1" strike="noStrike">
                <a:solidFill>
                  <a:srgbClr val="ff0000"/>
                </a:solidFill>
                <a:latin typeface="Calibri Light"/>
              </a:rPr>
              <a:t>Python Interpreter</a:t>
            </a:r>
            <a:endParaRPr b="0" lang="en-US" sz="4400" spc="-1" strike="noStrike">
              <a:solidFill>
                <a:srgbClr val="000000"/>
              </a:solidFill>
              <a:latin typeface="Calibri"/>
            </a:endParaRPr>
          </a:p>
        </p:txBody>
      </p:sp>
      <p:pic>
        <p:nvPicPr>
          <p:cNvPr id="95" name="Content Placeholder 3" descr="Compilation of a Python script"/>
          <p:cNvPicPr/>
          <p:nvPr/>
        </p:nvPicPr>
        <p:blipFill>
          <a:blip r:embed="rId1"/>
          <a:stretch/>
        </p:blipFill>
        <p:spPr>
          <a:xfrm>
            <a:off x="2137680" y="3115440"/>
            <a:ext cx="7943400" cy="177120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838080" y="365040"/>
            <a:ext cx="10515240" cy="1325160"/>
          </a:xfrm>
          <a:prstGeom prst="rect">
            <a:avLst/>
          </a:prstGeom>
          <a:noFill/>
          <a:ln>
            <a:noFill/>
          </a:ln>
        </p:spPr>
        <p:txBody>
          <a:bodyPr anchor="ctr">
            <a:normAutofit/>
          </a:bodyPr>
          <a:p>
            <a:pPr algn="ctr">
              <a:lnSpc>
                <a:spcPct val="90000"/>
              </a:lnSpc>
            </a:pPr>
            <a:r>
              <a:rPr b="0" lang="en-US" sz="5400" spc="-1" strike="noStrike">
                <a:solidFill>
                  <a:srgbClr val="ff0000"/>
                </a:solidFill>
                <a:latin typeface="Calibri Light"/>
              </a:rPr>
              <a:t>Interpreter Vs </a:t>
            </a:r>
            <a:r>
              <a:rPr b="0" lang="en-US" sz="5400" spc="-1" strike="noStrike">
                <a:solidFill>
                  <a:srgbClr val="ff0000"/>
                </a:solidFill>
                <a:latin typeface="Calibri Light"/>
              </a:rPr>
              <a:t>Compiler </a:t>
            </a:r>
            <a:endParaRPr b="0" lang="en-US" sz="5400" spc="-1" strike="noStrike">
              <a:solidFill>
                <a:srgbClr val="000000"/>
              </a:solidFill>
              <a:latin typeface="Calibri"/>
            </a:endParaRPr>
          </a:p>
        </p:txBody>
      </p:sp>
      <p:graphicFrame>
        <p:nvGraphicFramePr>
          <p:cNvPr id="97" name="Table 2"/>
          <p:cNvGraphicFramePr/>
          <p:nvPr/>
        </p:nvGraphicFramePr>
        <p:xfrm>
          <a:off x="450360" y="1542240"/>
          <a:ext cx="10902960" cy="3752640"/>
        </p:xfrm>
        <a:graphic>
          <a:graphicData uri="http://schemas.openxmlformats.org/drawingml/2006/table">
            <a:tbl>
              <a:tblPr/>
              <a:tblGrid>
                <a:gridCol w="5451480"/>
                <a:gridCol w="5451480"/>
              </a:tblGrid>
              <a:tr h="635400">
                <a:tc>
                  <a:txBody>
                    <a:bodyPr lIns="9360" rIns="9360" tIns="9360" bIns="9360" anchor="ctr">
                      <a:noAutofit/>
                    </a:bodyPr>
                    <a:p>
                      <a:pPr algn="ctr">
                        <a:lnSpc>
                          <a:spcPct val="107000"/>
                        </a:lnSpc>
                        <a:spcAft>
                          <a:spcPts val="799"/>
                        </a:spcAft>
                      </a:pPr>
                      <a:r>
                        <a:rPr b="1" lang="en-US" sz="2800" spc="-1" strike="noStrike">
                          <a:solidFill>
                            <a:srgbClr val="ff0000"/>
                          </a:solidFill>
                          <a:latin typeface="Calibri"/>
                          <a:ea typeface="Calibri"/>
                        </a:rPr>
                        <a:t>Interpreter</a:t>
                      </a:r>
                      <a:endParaRPr b="0" lang="en-IN" sz="2800" spc="-1" strike="noStrike">
                        <a:latin typeface="Arial"/>
                      </a:endParaRPr>
                    </a:p>
                  </a:txBody>
                  <a:tcPr marL="9360" marR="936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lIns="9360" rIns="9360" tIns="9360" bIns="9360" anchor="ctr">
                      <a:noAutofit/>
                    </a:bodyPr>
                    <a:p>
                      <a:pPr algn="ctr">
                        <a:lnSpc>
                          <a:spcPct val="107000"/>
                        </a:lnSpc>
                        <a:spcAft>
                          <a:spcPts val="799"/>
                        </a:spcAft>
                      </a:pPr>
                      <a:r>
                        <a:rPr b="1" lang="en-US" sz="2800" spc="-1" strike="noStrike">
                          <a:solidFill>
                            <a:srgbClr val="ff0000"/>
                          </a:solidFill>
                          <a:latin typeface="Calibri"/>
                          <a:ea typeface="Calibri"/>
                        </a:rPr>
                        <a:t>Compiler</a:t>
                      </a:r>
                      <a:endParaRPr b="0" lang="en-IN" sz="2800" spc="-1" strike="noStrike">
                        <a:latin typeface="Arial"/>
                      </a:endParaRPr>
                    </a:p>
                  </a:txBody>
                  <a:tcPr marL="9360" marR="936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r>
              <a:tr h="651240">
                <a:tc>
                  <a:txBody>
                    <a:bodyPr lIns="9360" rIns="9360" tIns="9360" bIns="9360" anchor="ctr">
                      <a:noAutofit/>
                    </a:bodyPr>
                    <a:p>
                      <a:pPr>
                        <a:lnSpc>
                          <a:spcPct val="107000"/>
                        </a:lnSpc>
                        <a:spcAft>
                          <a:spcPts val="799"/>
                        </a:spcAft>
                      </a:pPr>
                      <a:r>
                        <a:rPr b="1" lang="en-US" sz="2000" spc="-1" strike="noStrike">
                          <a:solidFill>
                            <a:srgbClr val="ff0000"/>
                          </a:solidFill>
                          <a:latin typeface="Calibri"/>
                          <a:ea typeface="Calibri"/>
                        </a:rPr>
                        <a:t>Translates program one statement at a time.</a:t>
                      </a:r>
                      <a:endParaRPr b="0" lang="en-IN" sz="20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5b9bd5"/>
                    </a:solidFill>
                  </a:tcPr>
                </a:tc>
                <a:tc>
                  <a:txBody>
                    <a:bodyPr lIns="9360" rIns="9360" tIns="9360" bIns="9360" anchor="ctr">
                      <a:noAutofit/>
                    </a:bodyPr>
                    <a:p>
                      <a:pPr>
                        <a:lnSpc>
                          <a:spcPct val="107000"/>
                        </a:lnSpc>
                        <a:spcAft>
                          <a:spcPts val="799"/>
                        </a:spcAft>
                      </a:pPr>
                      <a:r>
                        <a:rPr b="0" lang="en-US" sz="2000" spc="-1" strike="noStrike">
                          <a:solidFill>
                            <a:srgbClr val="ff0000"/>
                          </a:solidFill>
                          <a:latin typeface="Calibri"/>
                          <a:ea typeface="Calibri"/>
                        </a:rPr>
                        <a:t>Scans the entire program and translates it as a whole into machine code.</a:t>
                      </a:r>
                      <a:endParaRPr b="0" lang="en-IN" sz="20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1233360">
                <a:tc>
                  <a:txBody>
                    <a:bodyPr lIns="9360" rIns="9360" tIns="9360" bIns="9360" anchor="ctr">
                      <a:noAutofit/>
                    </a:bodyPr>
                    <a:p>
                      <a:pPr>
                        <a:lnSpc>
                          <a:spcPct val="107000"/>
                        </a:lnSpc>
                        <a:spcAft>
                          <a:spcPts val="799"/>
                        </a:spcAft>
                      </a:pPr>
                      <a:r>
                        <a:rPr b="1" lang="en-US" sz="2000" spc="-1" strike="noStrike">
                          <a:solidFill>
                            <a:srgbClr val="ff0000"/>
                          </a:solidFill>
                          <a:latin typeface="Calibri"/>
                          <a:ea typeface="Calibri"/>
                        </a:rPr>
                        <a:t>It takes less amount of time to analyze the source code but the overall execution time is slower.</a:t>
                      </a:r>
                      <a:endParaRPr b="0" lang="en-IN" sz="20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5b9bd5"/>
                    </a:solidFill>
                  </a:tcPr>
                </a:tc>
                <a:tc>
                  <a:txBody>
                    <a:bodyPr lIns="9360" rIns="9360" tIns="9360" bIns="9360" anchor="ctr">
                      <a:noAutofit/>
                    </a:bodyPr>
                    <a:p>
                      <a:pPr>
                        <a:lnSpc>
                          <a:spcPct val="107000"/>
                        </a:lnSpc>
                        <a:spcAft>
                          <a:spcPts val="799"/>
                        </a:spcAft>
                      </a:pPr>
                      <a:r>
                        <a:rPr b="0" lang="en-US" sz="2000" spc="-1" strike="noStrike">
                          <a:solidFill>
                            <a:srgbClr val="ff0000"/>
                          </a:solidFill>
                          <a:latin typeface="Calibri"/>
                          <a:ea typeface="Calibri"/>
                        </a:rPr>
                        <a:t>It takes large amount of time to analyze the source code but the overall execution time is comparatively faster.</a:t>
                      </a:r>
                      <a:endParaRPr b="0" lang="en-IN" sz="20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1232640">
                <a:tc>
                  <a:txBody>
                    <a:bodyPr lIns="9360" rIns="9360" tIns="9360" bIns="9360" anchor="ctr">
                      <a:noAutofit/>
                    </a:bodyPr>
                    <a:p>
                      <a:pPr>
                        <a:lnSpc>
                          <a:spcPct val="107000"/>
                        </a:lnSpc>
                        <a:spcAft>
                          <a:spcPts val="799"/>
                        </a:spcAft>
                      </a:pPr>
                      <a:r>
                        <a:rPr b="1" lang="en-US" sz="2000" spc="-1" strike="noStrike">
                          <a:solidFill>
                            <a:srgbClr val="ff0000"/>
                          </a:solidFill>
                          <a:latin typeface="Calibri"/>
                          <a:ea typeface="Calibri"/>
                        </a:rPr>
                        <a:t>No intermediate object code is generated, hence are memory efficient.</a:t>
                      </a:r>
                      <a:endParaRPr b="0" lang="en-IN" sz="20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5b9bd5"/>
                    </a:solidFill>
                  </a:tcPr>
                </a:tc>
                <a:tc>
                  <a:txBody>
                    <a:bodyPr lIns="9360" rIns="9360" tIns="9360" bIns="9360" anchor="ctr">
                      <a:noAutofit/>
                    </a:bodyPr>
                    <a:p>
                      <a:pPr>
                        <a:lnSpc>
                          <a:spcPct val="107000"/>
                        </a:lnSpc>
                        <a:spcBef>
                          <a:spcPts val="283"/>
                        </a:spcBef>
                        <a:spcAft>
                          <a:spcPts val="794"/>
                        </a:spcAft>
                      </a:pPr>
                      <a:r>
                        <a:rPr b="0" lang="en-US" sz="2000" spc="-1" strike="noStrike">
                          <a:solidFill>
                            <a:srgbClr val="ff0000"/>
                          </a:solidFill>
                          <a:latin typeface="Calibri"/>
                          <a:ea typeface="Calibri"/>
                        </a:rPr>
                        <a:t>Generates intermediate object code which further requires linking, hence requires more memory.</a:t>
                      </a:r>
                      <a:endParaRPr b="0" lang="en-IN" sz="20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bl>
          </a:graphicData>
        </a:graphic>
      </p:graphicFrame>
      <p:graphicFrame>
        <p:nvGraphicFramePr>
          <p:cNvPr id="98" name="Table 3"/>
          <p:cNvGraphicFramePr/>
          <p:nvPr/>
        </p:nvGraphicFramePr>
        <p:xfrm>
          <a:off x="450360" y="5314320"/>
          <a:ext cx="10902960" cy="1176840"/>
        </p:xfrm>
        <a:graphic>
          <a:graphicData uri="http://schemas.openxmlformats.org/drawingml/2006/table">
            <a:tbl>
              <a:tblPr/>
              <a:tblGrid>
                <a:gridCol w="5451480"/>
                <a:gridCol w="5451480"/>
              </a:tblGrid>
              <a:tr h="1283400">
                <a:tc>
                  <a:txBody>
                    <a:bodyPr lIns="9360" rIns="9360" tIns="9360" bIns="9360" anchor="ctr">
                      <a:noAutofit/>
                    </a:bodyPr>
                    <a:p>
                      <a:pPr>
                        <a:lnSpc>
                          <a:spcPct val="107000"/>
                        </a:lnSpc>
                        <a:spcAft>
                          <a:spcPts val="799"/>
                        </a:spcAft>
                      </a:pPr>
                      <a:r>
                        <a:rPr b="1" lang="en-US" sz="2000" spc="-1" strike="noStrike">
                          <a:solidFill>
                            <a:srgbClr val="ff0000"/>
                          </a:solidFill>
                          <a:latin typeface="Calibri"/>
                        </a:rPr>
                        <a:t>Continues translating the program until the first error is met, in which case it stops. Hence debugging is easy.</a:t>
                      </a:r>
                      <a:endParaRPr b="0" lang="en-IN" sz="2000" spc="-1" strike="noStrike">
                        <a:latin typeface="Arial"/>
                      </a:endParaRPr>
                    </a:p>
                  </a:txBody>
                  <a:tcPr marL="9360" marR="936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lIns="9360" rIns="9360" tIns="9360" bIns="9360" anchor="ctr">
                      <a:noAutofit/>
                    </a:bodyPr>
                    <a:p>
                      <a:pPr marL="36000">
                        <a:lnSpc>
                          <a:spcPct val="107000"/>
                        </a:lnSpc>
                        <a:spcAft>
                          <a:spcPts val="799"/>
                        </a:spcAft>
                      </a:pPr>
                      <a:r>
                        <a:rPr b="1" lang="en-US" sz="2000" spc="-1" strike="noStrike">
                          <a:solidFill>
                            <a:srgbClr val="ff0000"/>
                          </a:solidFill>
                          <a:latin typeface="Calibri"/>
                        </a:rPr>
                        <a:t>It generates the error message only after scanning the whole program. Hence debugging is comparatively hard.</a:t>
                      </a:r>
                      <a:endParaRPr b="0" lang="en-IN" sz="2000" spc="-1" strike="noStrike">
                        <a:latin typeface="Arial"/>
                      </a:endParaRPr>
                    </a:p>
                  </a:txBody>
                  <a:tcPr marL="9360" marR="936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r>
              <a:tr h="651240">
                <a:tc>
                  <a:txBody>
                    <a:bodyPr lIns="9360" rIns="9360" tIns="9360" bIns="9360" anchor="ctr">
                      <a:noAutofit/>
                    </a:bodyPr>
                    <a:p>
                      <a:pPr>
                        <a:lnSpc>
                          <a:spcPct val="107000"/>
                        </a:lnSpc>
                        <a:spcAft>
                          <a:spcPts val="799"/>
                        </a:spcAft>
                      </a:pPr>
                      <a:r>
                        <a:rPr b="1" lang="en-US" sz="2000" spc="-1" strike="noStrike">
                          <a:solidFill>
                            <a:srgbClr val="ff0000"/>
                          </a:solidFill>
                          <a:latin typeface="Calibri"/>
                        </a:rPr>
                        <a:t>Programming language like Python, Ruby use interpreters.</a:t>
                      </a:r>
                      <a:endParaRPr b="0" lang="en-IN" sz="20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5b9bd5"/>
                    </a:solidFill>
                  </a:tcPr>
                </a:tc>
                <a:tc>
                  <a:txBody>
                    <a:bodyPr lIns="9360" rIns="9360" tIns="9360" bIns="9360" anchor="ctr">
                      <a:noAutofit/>
                    </a:bodyPr>
                    <a:p>
                      <a:pPr>
                        <a:lnSpc>
                          <a:spcPct val="107000"/>
                        </a:lnSpc>
                        <a:spcAft>
                          <a:spcPts val="799"/>
                        </a:spcAft>
                      </a:pPr>
                      <a:r>
                        <a:rPr b="0" lang="en-US" sz="2000" spc="-1" strike="noStrike">
                          <a:solidFill>
                            <a:srgbClr val="ff0000"/>
                          </a:solidFill>
                          <a:latin typeface="Calibri"/>
                        </a:rPr>
                        <a:t>Programming language like C, C++ use compilers.</a:t>
                      </a:r>
                      <a:endParaRPr b="0" lang="en-IN" sz="20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bl>
          </a:graphicData>
        </a:graphic>
      </p:graphicFrame>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extShape 1"/>
          <p:cNvSpPr txBox="1"/>
          <p:nvPr/>
        </p:nvSpPr>
        <p:spPr>
          <a:xfrm>
            <a:off x="838080" y="365040"/>
            <a:ext cx="10515240" cy="1325160"/>
          </a:xfrm>
          <a:prstGeom prst="rect">
            <a:avLst/>
          </a:prstGeom>
          <a:noFill/>
          <a:ln>
            <a:noFill/>
          </a:ln>
        </p:spPr>
        <p:txBody>
          <a:bodyPr anchor="ctr">
            <a:noAutofit/>
          </a:bodyPr>
          <a:p>
            <a:pPr algn="ctr">
              <a:lnSpc>
                <a:spcPct val="90000"/>
              </a:lnSpc>
            </a:pPr>
            <a:r>
              <a:rPr b="0" lang="en-US" sz="4800" spc="-1" strike="noStrike">
                <a:solidFill>
                  <a:srgbClr val="ff0000"/>
                </a:solidFill>
                <a:latin typeface="Calibri Light"/>
              </a:rPr>
              <a:t>Interpreter</a:t>
            </a:r>
            <a:r>
              <a:rPr b="0" lang="en-US" sz="4400" spc="-1" strike="noStrike">
                <a:solidFill>
                  <a:srgbClr val="ff0000"/>
                </a:solidFill>
                <a:latin typeface="Calibri Light"/>
              </a:rPr>
              <a:t> Vs Compiler </a:t>
            </a:r>
            <a:endParaRPr b="0" lang="en-US" sz="4400" spc="-1" strike="noStrike">
              <a:solidFill>
                <a:srgbClr val="000000"/>
              </a:solidFill>
              <a:latin typeface="Calibri"/>
            </a:endParaRPr>
          </a:p>
        </p:txBody>
      </p:sp>
      <p:pic>
        <p:nvPicPr>
          <p:cNvPr id="100" name="Content Placeholder 4" descr="Difference between interpreter and compiler"/>
          <p:cNvPicPr/>
          <p:nvPr/>
        </p:nvPicPr>
        <p:blipFill>
          <a:blip r:embed="rId1"/>
          <a:stretch/>
        </p:blipFill>
        <p:spPr>
          <a:xfrm>
            <a:off x="838080" y="1972440"/>
            <a:ext cx="10257120" cy="405720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Shape 1"/>
          <p:cNvSpPr txBox="1"/>
          <p:nvPr/>
        </p:nvSpPr>
        <p:spPr>
          <a:xfrm>
            <a:off x="838080" y="365040"/>
            <a:ext cx="10515240" cy="1325160"/>
          </a:xfrm>
          <a:prstGeom prst="rect">
            <a:avLst/>
          </a:prstGeom>
          <a:noFill/>
          <a:ln>
            <a:noFill/>
          </a:ln>
        </p:spPr>
        <p:txBody>
          <a:bodyPr anchor="ctr">
            <a:noAutofit/>
          </a:bodyPr>
          <a:p>
            <a:pPr algn="ctr">
              <a:lnSpc>
                <a:spcPct val="90000"/>
              </a:lnSpc>
            </a:pPr>
            <a:r>
              <a:rPr b="0" lang="en-US" sz="4400" spc="-1" strike="noStrike">
                <a:solidFill>
                  <a:srgbClr val="ff0000"/>
                </a:solidFill>
                <a:latin typeface="Calibri Light"/>
              </a:rPr>
              <a:t>Scripting and Programming Languages</a:t>
            </a:r>
            <a:endParaRPr b="0" lang="en-US" sz="4400" spc="-1" strike="noStrike">
              <a:solidFill>
                <a:srgbClr val="000000"/>
              </a:solidFill>
              <a:latin typeface="Calibri"/>
            </a:endParaRPr>
          </a:p>
        </p:txBody>
      </p:sp>
      <p:sp>
        <p:nvSpPr>
          <p:cNvPr id="102" name="TextShape 2"/>
          <p:cNvSpPr txBox="1"/>
          <p:nvPr/>
        </p:nvSpPr>
        <p:spPr>
          <a:xfrm>
            <a:off x="838080" y="1825560"/>
            <a:ext cx="10515240" cy="4350960"/>
          </a:xfrm>
          <a:prstGeom prst="rect">
            <a:avLst/>
          </a:prstGeom>
          <a:noFill/>
          <a:ln>
            <a:noFill/>
          </a:ln>
        </p:spPr>
        <p:txBody>
          <a:bodyPr>
            <a:normAutofit fontScale="54000"/>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all scripting languages are programming languages. The theoretical difference between the two is that scripting languages do not require the compilation step and are rather interpreted.,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 scripting language like JavaScript or PHP need not be compiled.</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compiled programs run faster than interpreted programs because they are first converted native machine code. Also, compilers read and analyze the code only once, and report the errors collectively that the code might have, but the interpreter will read and analyze the code statements each time it meets them and halts at that very instance if there is some error.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Some programming languages traditionally used with an explicit compilation step are C, C++.</a:t>
            </a:r>
            <a:br/>
            <a:r>
              <a:rPr b="0" lang="en-IN" sz="2800" spc="-1" strike="noStrike">
                <a:solidFill>
                  <a:srgbClr val="000000"/>
                </a:solidFill>
                <a:latin typeface="Calibri"/>
              </a:rPr>
              <a:t> </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TextShape 1"/>
          <p:cNvSpPr txBox="1"/>
          <p:nvPr/>
        </p:nvSpPr>
        <p:spPr>
          <a:xfrm>
            <a:off x="838080" y="365040"/>
            <a:ext cx="10515240" cy="1325160"/>
          </a:xfrm>
          <a:prstGeom prst="rect">
            <a:avLst/>
          </a:prstGeom>
          <a:noFill/>
          <a:ln>
            <a:noFill/>
          </a:ln>
        </p:spPr>
        <p:txBody>
          <a:bodyPr anchor="ctr">
            <a:noAutofit/>
          </a:bodyPr>
          <a:p>
            <a:pPr algn="ctr">
              <a:lnSpc>
                <a:spcPct val="90000"/>
              </a:lnSpc>
            </a:pPr>
            <a:r>
              <a:rPr b="1" lang="en-US" sz="4400" spc="-1" strike="noStrike">
                <a:solidFill>
                  <a:srgbClr val="ff0000"/>
                </a:solidFill>
                <a:latin typeface="Calibri Light"/>
              </a:rPr>
              <a:t>Types of scripting languages</a:t>
            </a:r>
            <a:br/>
            <a:endParaRPr b="0" lang="en-US" sz="4400" spc="-1" strike="noStrike">
              <a:solidFill>
                <a:srgbClr val="000000"/>
              </a:solidFill>
              <a:latin typeface="Calibri"/>
            </a:endParaRPr>
          </a:p>
        </p:txBody>
      </p:sp>
      <p:sp>
        <p:nvSpPr>
          <p:cNvPr id="104" name="TextShape 2"/>
          <p:cNvSpPr txBox="1"/>
          <p:nvPr/>
        </p:nvSpPr>
        <p:spPr>
          <a:xfrm>
            <a:off x="742680" y="1388880"/>
            <a:ext cx="10515240" cy="5066280"/>
          </a:xfrm>
          <a:prstGeom prst="rect">
            <a:avLst/>
          </a:prstGeom>
          <a:noFill/>
          <a:ln>
            <a:noFill/>
          </a:ln>
        </p:spPr>
        <p:txBody>
          <a:bodyPr>
            <a:normAutofit fontScale="31000"/>
          </a:bodyPr>
          <a:p>
            <a:pPr marL="228600" indent="-228240">
              <a:lnSpc>
                <a:spcPct val="90000"/>
              </a:lnSpc>
              <a:spcBef>
                <a:spcPts val="1001"/>
              </a:spcBef>
              <a:buClr>
                <a:srgbClr val="000000"/>
              </a:buClr>
              <a:buFont typeface="Arial"/>
              <a:buChar char="•"/>
            </a:pPr>
            <a:r>
              <a:rPr b="1" lang="en-US" sz="2800" spc="-1" strike="noStrike">
                <a:solidFill>
                  <a:srgbClr val="000000"/>
                </a:solidFill>
                <a:latin typeface="Calibri"/>
              </a:rPr>
              <a:t>Perl</a:t>
            </a:r>
            <a:r>
              <a:rPr b="0" lang="en-US" sz="2800" spc="-1" strike="noStrike">
                <a:solidFill>
                  <a:srgbClr val="000000"/>
                </a:solidFill>
                <a:latin typeface="Calibri"/>
              </a:rPr>
              <a:t> (Practical Extraction and Report Language). This is a popular string processing language for writing small scripts for system administrators and web site maintainers. Much web development is now done using Perl.</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en-US" sz="2800" spc="-1" strike="noStrike">
                <a:solidFill>
                  <a:srgbClr val="000000"/>
                </a:solidFill>
                <a:latin typeface="Calibri"/>
              </a:rPr>
              <a:t>Hypertalk</a:t>
            </a:r>
            <a:r>
              <a:rPr b="0" lang="en-US" sz="2800" spc="-1" strike="noStrike">
                <a:solidFill>
                  <a:srgbClr val="000000"/>
                </a:solidFill>
                <a:latin typeface="Calibri"/>
              </a:rPr>
              <a:t> is another example. It is the underlying scripting language of HyperCard.</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en-US" sz="2800" spc="-1" strike="noStrike">
                <a:solidFill>
                  <a:srgbClr val="000000"/>
                </a:solidFill>
                <a:latin typeface="Calibri"/>
              </a:rPr>
              <a:t>Lingo</a:t>
            </a:r>
            <a:r>
              <a:rPr b="0" lang="en-US" sz="2800" spc="-1" strike="noStrike">
                <a:solidFill>
                  <a:srgbClr val="000000"/>
                </a:solidFill>
                <a:latin typeface="Calibri"/>
              </a:rPr>
              <a:t> is the scripting language of Macromedia Director, an authoring system for develop high-performance multimedia content and applications for CDs, DVDs and the Internet.</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en-US" sz="2800" spc="-1" strike="noStrike">
                <a:solidFill>
                  <a:srgbClr val="000000"/>
                </a:solidFill>
                <a:latin typeface="Calibri"/>
              </a:rPr>
              <a:t>AppleScript</a:t>
            </a:r>
            <a:r>
              <a:rPr b="0" lang="en-US" sz="2800" spc="-1" strike="noStrike">
                <a:solidFill>
                  <a:srgbClr val="000000"/>
                </a:solidFill>
                <a:latin typeface="Calibri"/>
              </a:rPr>
              <a:t>, a scripting language for the Macintosh allows the user to send commands to the operating system to, for example open applications, carry out complex data operations.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en-US" sz="2800" spc="-1" strike="noStrike">
                <a:solidFill>
                  <a:srgbClr val="000000"/>
                </a:solidFill>
                <a:latin typeface="Calibri"/>
              </a:rPr>
              <a:t>JavaScript</a:t>
            </a:r>
            <a:r>
              <a:rPr b="0" lang="en-US" sz="2800" spc="-1" strike="noStrike">
                <a:solidFill>
                  <a:srgbClr val="000000"/>
                </a:solidFill>
                <a:latin typeface="Calibri"/>
              </a:rPr>
              <a:t>, perhaps the most publicished and well-known scripting language was initially developed by Netscape as LiveScript to allow more functionality and enhancement to web page authoring that raw HTML could not accommodate. A standard version of JavaScript was later developed to work in both Netscape and Microsoft's Internet Explorer, thus making the language to a large extent, universal. This means that JavaScript code can run on any platform that has a JavaScript interpreter.</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en-US" sz="2800" spc="-1" strike="noStrike">
                <a:solidFill>
                  <a:srgbClr val="000000"/>
                </a:solidFill>
                <a:latin typeface="Calibri"/>
              </a:rPr>
              <a:t>VBScript</a:t>
            </a:r>
            <a:r>
              <a:rPr b="0" lang="en-US" sz="2800" spc="-1" strike="noStrike">
                <a:solidFill>
                  <a:srgbClr val="000000"/>
                </a:solidFill>
                <a:latin typeface="Calibri"/>
              </a:rPr>
              <a:t>, a cut-down version of Visual Basic, used to enhance the features of web pages in Internet Explorer.</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TextShape 1"/>
          <p:cNvSpPr txBox="1"/>
          <p:nvPr/>
        </p:nvSpPr>
        <p:spPr>
          <a:xfrm>
            <a:off x="838080" y="365040"/>
            <a:ext cx="10515240" cy="1325160"/>
          </a:xfrm>
          <a:prstGeom prst="rect">
            <a:avLst/>
          </a:prstGeom>
          <a:noFill/>
          <a:ln>
            <a:noFill/>
          </a:ln>
        </p:spPr>
        <p:txBody>
          <a:bodyPr anchor="ctr">
            <a:noAutofit/>
          </a:bodyPr>
          <a:p>
            <a:pPr algn="ctr">
              <a:lnSpc>
                <a:spcPct val="90000"/>
              </a:lnSpc>
            </a:pPr>
            <a:r>
              <a:rPr b="1" lang="en-US" sz="4400" spc="-1" strike="noStrike">
                <a:solidFill>
                  <a:srgbClr val="ff0000"/>
                </a:solidFill>
                <a:latin typeface="Calibri Light"/>
              </a:rPr>
              <a:t>Top 10 Reasons </a:t>
            </a:r>
            <a:r>
              <a:rPr b="1" lang="en-US" sz="4400" spc="-1" strike="noStrike">
                <a:solidFill>
                  <a:srgbClr val="ff0000"/>
                </a:solidFill>
                <a:latin typeface="Calibri Light"/>
              </a:rPr>
              <a:t>To Learn Python</a:t>
            </a:r>
            <a:br/>
            <a:endParaRPr b="0" lang="en-US" sz="4400" spc="-1" strike="noStrike">
              <a:solidFill>
                <a:srgbClr val="000000"/>
              </a:solidFill>
              <a:latin typeface="Calibri"/>
            </a:endParaRPr>
          </a:p>
        </p:txBody>
      </p:sp>
      <p:sp>
        <p:nvSpPr>
          <p:cNvPr id="106" name="TextShape 2"/>
          <p:cNvSpPr txBox="1"/>
          <p:nvPr/>
        </p:nvSpPr>
        <p:spPr>
          <a:xfrm>
            <a:off x="838080" y="1825560"/>
            <a:ext cx="10515240" cy="4350960"/>
          </a:xfrm>
          <a:prstGeom prst="rect">
            <a:avLst/>
          </a:prstGeom>
          <a:noFill/>
          <a:ln>
            <a:noFill/>
          </a:ln>
        </p:spPr>
        <p:txBody>
          <a:bodyPr>
            <a:normAutofit fontScale="49000"/>
          </a:bodyPr>
          <a:p>
            <a:pPr marL="514440" indent="-514080">
              <a:lnSpc>
                <a:spcPct val="90000"/>
              </a:lnSpc>
              <a:spcBef>
                <a:spcPts val="1001"/>
              </a:spcBef>
              <a:buClr>
                <a:srgbClr val="000000"/>
              </a:buClr>
              <a:buFont typeface="Calibri Light"/>
              <a:buAutoNum type="arabicPeriod"/>
            </a:pPr>
            <a:r>
              <a:rPr b="0" lang="en-US" sz="2800" spc="-1" strike="noStrike" u="sng">
                <a:solidFill>
                  <a:srgbClr val="0563c1"/>
                </a:solidFill>
                <a:uFillTx/>
                <a:latin typeface="Calibri"/>
                <a:hlinkClick r:id="rId1"/>
              </a:rPr>
              <a:t>Python’s popularity &amp; high salary</a:t>
            </a:r>
            <a:endParaRPr b="0" lang="en-US" sz="2800" spc="-1" strike="noStrike">
              <a:solidFill>
                <a:srgbClr val="000000"/>
              </a:solidFill>
              <a:latin typeface="Calibri"/>
            </a:endParaRPr>
          </a:p>
          <a:p>
            <a:pPr marL="514440" indent="-514080">
              <a:lnSpc>
                <a:spcPct val="90000"/>
              </a:lnSpc>
              <a:spcBef>
                <a:spcPts val="1001"/>
              </a:spcBef>
              <a:buClr>
                <a:srgbClr val="000000"/>
              </a:buClr>
              <a:buFont typeface="Calibri Light"/>
              <a:buAutoNum type="arabicPeriod"/>
            </a:pPr>
            <a:r>
              <a:rPr b="0" lang="en-US" sz="2800" spc="-1" strike="noStrike" u="sng">
                <a:solidFill>
                  <a:srgbClr val="0563c1"/>
                </a:solidFill>
                <a:uFillTx/>
                <a:latin typeface="Calibri"/>
                <a:hlinkClick r:id="rId2"/>
              </a:rPr>
              <a:t>Python is used in Data Science</a:t>
            </a:r>
            <a:r>
              <a:rPr b="0" lang="en-US" sz="2800" spc="-1" strike="noStrike">
                <a:solidFill>
                  <a:srgbClr val="000000"/>
                </a:solidFill>
                <a:latin typeface="Calibri"/>
              </a:rPr>
              <a:t> -- Matrix as well as statistical data(</a:t>
            </a:r>
            <a:r>
              <a:rPr b="0" i="1" lang="en-US" sz="2800" spc="-1" strike="noStrike">
                <a:solidFill>
                  <a:srgbClr val="000000"/>
                </a:solidFill>
                <a:latin typeface="Calibri"/>
              </a:rPr>
              <a:t>Matplotlib</a:t>
            </a:r>
            <a:r>
              <a:rPr b="0" lang="en-US" sz="2800" spc="-1" strike="noStrike">
                <a:solidFill>
                  <a:srgbClr val="000000"/>
                </a:solidFill>
                <a:latin typeface="Calibri"/>
              </a:rPr>
              <a:t> and Seaborn) and Python numerical engines ( Numpy, Scipy and Pandas )</a:t>
            </a:r>
            <a:endParaRPr b="0" lang="en-US" sz="2800" spc="-1" strike="noStrike">
              <a:solidFill>
                <a:srgbClr val="000000"/>
              </a:solidFill>
              <a:latin typeface="Calibri"/>
            </a:endParaRPr>
          </a:p>
          <a:p>
            <a:pPr marL="514440" indent="-514080">
              <a:lnSpc>
                <a:spcPct val="90000"/>
              </a:lnSpc>
              <a:spcBef>
                <a:spcPts val="1001"/>
              </a:spcBef>
              <a:buClr>
                <a:srgbClr val="000000"/>
              </a:buClr>
              <a:buFont typeface="Calibri Light"/>
              <a:buAutoNum type="arabicPeriod"/>
            </a:pPr>
            <a:r>
              <a:rPr b="0" lang="en-US" sz="2800" spc="-1" strike="noStrike" u="sng">
                <a:solidFill>
                  <a:srgbClr val="0563c1"/>
                </a:solidFill>
                <a:uFillTx/>
                <a:latin typeface="Calibri"/>
                <a:hlinkClick r:id="rId3"/>
              </a:rPr>
              <a:t>Python’s scripting &amp; automation</a:t>
            </a:r>
            <a:r>
              <a:rPr b="0" lang="en-US" sz="2800" spc="-1" strike="noStrike">
                <a:solidFill>
                  <a:srgbClr val="000000"/>
                </a:solidFill>
                <a:latin typeface="Calibri"/>
              </a:rPr>
              <a:t> </a:t>
            </a:r>
            <a:endParaRPr b="0" lang="en-US" sz="2800" spc="-1" strike="noStrike">
              <a:solidFill>
                <a:srgbClr val="000000"/>
              </a:solidFill>
              <a:latin typeface="Calibri"/>
            </a:endParaRPr>
          </a:p>
          <a:p>
            <a:pPr marL="514440" indent="-514080">
              <a:lnSpc>
                <a:spcPct val="90000"/>
              </a:lnSpc>
              <a:spcBef>
                <a:spcPts val="1001"/>
              </a:spcBef>
              <a:buClr>
                <a:srgbClr val="000000"/>
              </a:buClr>
              <a:buFont typeface="Calibri Light"/>
              <a:buAutoNum type="arabicPeriod"/>
            </a:pPr>
            <a:r>
              <a:rPr b="0" lang="en-US" sz="2800" spc="-1" strike="noStrike" u="sng">
                <a:solidFill>
                  <a:srgbClr val="0563c1"/>
                </a:solidFill>
                <a:uFillTx/>
                <a:latin typeface="Calibri"/>
                <a:hlinkClick r:id="rId4"/>
              </a:rPr>
              <a:t>Python used with Big Data</a:t>
            </a:r>
            <a:r>
              <a:rPr b="0" lang="en-US" sz="2800" spc="-1" strike="noStrike">
                <a:solidFill>
                  <a:srgbClr val="000000"/>
                </a:solidFill>
                <a:latin typeface="Calibri"/>
              </a:rPr>
              <a:t> – Pydoop , Data Proccesing(Dask,pyspark)</a:t>
            </a:r>
            <a:endParaRPr b="0" lang="en-US" sz="2800" spc="-1" strike="noStrike">
              <a:solidFill>
                <a:srgbClr val="000000"/>
              </a:solidFill>
              <a:latin typeface="Calibri"/>
            </a:endParaRPr>
          </a:p>
          <a:p>
            <a:pPr marL="514440" indent="-514080">
              <a:lnSpc>
                <a:spcPct val="90000"/>
              </a:lnSpc>
              <a:spcBef>
                <a:spcPts val="1001"/>
              </a:spcBef>
              <a:buClr>
                <a:srgbClr val="000000"/>
              </a:buClr>
              <a:buFont typeface="Calibri Light"/>
              <a:buAutoNum type="arabicPeriod"/>
            </a:pPr>
            <a:r>
              <a:rPr b="0" lang="en-US" sz="2800" spc="-1" strike="noStrike" u="sng">
                <a:solidFill>
                  <a:srgbClr val="0563c1"/>
                </a:solidFill>
                <a:uFillTx/>
                <a:latin typeface="Calibri"/>
                <a:hlinkClick r:id="rId5"/>
              </a:rPr>
              <a:t>Python supports Testing</a:t>
            </a:r>
            <a:r>
              <a:rPr b="0" lang="en-US" sz="2800" spc="-1" strike="noStrike">
                <a:solidFill>
                  <a:srgbClr val="000000"/>
                </a:solidFill>
                <a:latin typeface="Calibri"/>
              </a:rPr>
              <a:t> – Pytest , Robot </a:t>
            </a:r>
            <a:endParaRPr b="0" lang="en-US" sz="2800" spc="-1" strike="noStrike">
              <a:solidFill>
                <a:srgbClr val="000000"/>
              </a:solidFill>
              <a:latin typeface="Calibri"/>
            </a:endParaRPr>
          </a:p>
          <a:p>
            <a:pPr marL="514440" indent="-514080">
              <a:lnSpc>
                <a:spcPct val="90000"/>
              </a:lnSpc>
              <a:spcBef>
                <a:spcPts val="1001"/>
              </a:spcBef>
              <a:buClr>
                <a:srgbClr val="000000"/>
              </a:buClr>
              <a:buFont typeface="Calibri Light"/>
              <a:buAutoNum type="arabicPeriod"/>
            </a:pPr>
            <a:r>
              <a:rPr b="0" lang="en-US" sz="2800" spc="-1" strike="noStrike" u="sng">
                <a:solidFill>
                  <a:srgbClr val="0563c1"/>
                </a:solidFill>
                <a:uFillTx/>
                <a:latin typeface="Calibri"/>
                <a:hlinkClick r:id="rId6"/>
              </a:rPr>
              <a:t>Computer Graphics in Python</a:t>
            </a:r>
            <a:r>
              <a:rPr b="0" lang="en-US" sz="2800" spc="-1" strike="noStrike">
                <a:solidFill>
                  <a:srgbClr val="000000"/>
                </a:solidFill>
                <a:latin typeface="Calibri"/>
              </a:rPr>
              <a:t> – Tkinter , Pygame</a:t>
            </a:r>
            <a:endParaRPr b="0" lang="en-US" sz="2800" spc="-1" strike="noStrike">
              <a:solidFill>
                <a:srgbClr val="000000"/>
              </a:solidFill>
              <a:latin typeface="Calibri"/>
            </a:endParaRPr>
          </a:p>
          <a:p>
            <a:pPr marL="514440" indent="-514080">
              <a:lnSpc>
                <a:spcPct val="90000"/>
              </a:lnSpc>
              <a:spcBef>
                <a:spcPts val="1001"/>
              </a:spcBef>
              <a:buClr>
                <a:srgbClr val="000000"/>
              </a:buClr>
              <a:buFont typeface="Calibri Light"/>
              <a:buAutoNum type="arabicPeriod"/>
            </a:pPr>
            <a:r>
              <a:rPr b="0" lang="en-US" sz="2800" spc="-1" strike="noStrike" u="sng">
                <a:solidFill>
                  <a:srgbClr val="0563c1"/>
                </a:solidFill>
                <a:uFillTx/>
                <a:latin typeface="Calibri"/>
                <a:hlinkClick r:id="rId7"/>
              </a:rPr>
              <a:t>Python used in Artificial Intelligence</a:t>
            </a:r>
            <a:r>
              <a:rPr b="0" lang="en-US" sz="2800" spc="-1" strike="noStrike">
                <a:solidFill>
                  <a:srgbClr val="000000"/>
                </a:solidFill>
                <a:latin typeface="Calibri"/>
              </a:rPr>
              <a:t> – Keras , TensorFlow , OpenCv</a:t>
            </a:r>
            <a:endParaRPr b="0" lang="en-US" sz="2800" spc="-1" strike="noStrike">
              <a:solidFill>
                <a:srgbClr val="000000"/>
              </a:solidFill>
              <a:latin typeface="Calibri"/>
            </a:endParaRPr>
          </a:p>
          <a:p>
            <a:pPr marL="514440" indent="-514080">
              <a:lnSpc>
                <a:spcPct val="90000"/>
              </a:lnSpc>
              <a:spcBef>
                <a:spcPts val="1001"/>
              </a:spcBef>
              <a:buClr>
                <a:srgbClr val="000000"/>
              </a:buClr>
              <a:buFont typeface="Calibri Light"/>
              <a:buAutoNum type="arabicPeriod"/>
            </a:pPr>
            <a:r>
              <a:rPr b="0" lang="en-US" sz="2800" spc="-1" strike="noStrike" u="sng">
                <a:solidFill>
                  <a:srgbClr val="0563c1"/>
                </a:solidFill>
                <a:uFillTx/>
                <a:latin typeface="Calibri"/>
                <a:hlinkClick r:id="rId8"/>
              </a:rPr>
              <a:t>Python in Web Development</a:t>
            </a:r>
            <a:r>
              <a:rPr b="0" lang="en-US" sz="2800" spc="-1" strike="noStrike">
                <a:solidFill>
                  <a:srgbClr val="000000"/>
                </a:solidFill>
                <a:latin typeface="Calibri"/>
              </a:rPr>
              <a:t> – Django , Flask, Pylons ,e.t.c.</a:t>
            </a:r>
            <a:endParaRPr b="0" lang="en-US" sz="2800" spc="-1" strike="noStrike">
              <a:solidFill>
                <a:srgbClr val="000000"/>
              </a:solidFill>
              <a:latin typeface="Calibri"/>
            </a:endParaRPr>
          </a:p>
          <a:p>
            <a:pPr marL="514440" indent="-514080">
              <a:lnSpc>
                <a:spcPct val="90000"/>
              </a:lnSpc>
              <a:spcBef>
                <a:spcPts val="1001"/>
              </a:spcBef>
              <a:buClr>
                <a:srgbClr val="000000"/>
              </a:buClr>
              <a:buFont typeface="Calibri Light"/>
              <a:buAutoNum type="arabicPeriod"/>
            </a:pPr>
            <a:r>
              <a:rPr b="0" lang="en-US" sz="2800" spc="-1" strike="noStrike" u="sng">
                <a:solidFill>
                  <a:srgbClr val="0563c1"/>
                </a:solidFill>
                <a:uFillTx/>
                <a:latin typeface="Calibri"/>
                <a:hlinkClick r:id="rId9"/>
              </a:rPr>
              <a:t>Python is portable &amp; extensible</a:t>
            </a:r>
            <a:endParaRPr b="0" lang="en-US" sz="2800" spc="-1" strike="noStrike">
              <a:solidFill>
                <a:srgbClr val="000000"/>
              </a:solidFill>
              <a:latin typeface="Calibri"/>
            </a:endParaRPr>
          </a:p>
          <a:p>
            <a:pPr marL="514440" indent="-514080">
              <a:lnSpc>
                <a:spcPct val="90000"/>
              </a:lnSpc>
              <a:spcBef>
                <a:spcPts val="1001"/>
              </a:spcBef>
              <a:buClr>
                <a:srgbClr val="000000"/>
              </a:buClr>
              <a:buFont typeface="Calibri Light"/>
              <a:buAutoNum type="arabicPeriod"/>
            </a:pPr>
            <a:r>
              <a:rPr b="0" lang="en-US" sz="2800" spc="-1" strike="noStrike" u="sng">
                <a:solidFill>
                  <a:srgbClr val="0563c1"/>
                </a:solidFill>
                <a:uFillTx/>
                <a:latin typeface="Calibri"/>
                <a:hlinkClick r:id="rId10"/>
              </a:rPr>
              <a:t>Python is simple &amp; easy to learn</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7927</TotalTime>
  <Application>LibreOffice/6.4.7.2$Linux_X86_64 LibreOffice_project/40$Build-2</Application>
  <Words>2444</Words>
  <Paragraphs>180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2018-06-15T03:05:46Z</dcterms:created>
  <dc:creator>SUPRIYAA</dc:creator>
  <dc:description/>
  <dc:language>en-IN</dc:language>
  <cp:lastModifiedBy/>
  <dcterms:modified xsi:type="dcterms:W3CDTF">2024-02-27T12:49:33Z</dcterms:modified>
  <cp:revision>173</cp:revision>
  <dc:subject/>
  <dc:title>Python is an interpreted object-oriented  scripting language functional oriented   high-level programming language with dynamic semantics.  built in data structures dynamic typing and dynamic binding</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29</vt:i4>
  </property>
</Properties>
</file>