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5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0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9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1A1F-8E8B-4171-AA49-42110042C264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1DD9-7831-461A-A47F-A1B5DD5EF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6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Regular Expressions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9684"/>
            <a:ext cx="12192000" cy="597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</a:t>
            </a:r>
            <a:r>
              <a:rPr lang="en-IN" i="1" dirty="0"/>
              <a:t>regular expression </a:t>
            </a:r>
            <a:r>
              <a:rPr lang="en-IN" dirty="0"/>
              <a:t>is a special sequence of characters that helps you match or find </a:t>
            </a:r>
            <a:r>
              <a:rPr lang="en-IN" dirty="0" smtClean="0"/>
              <a:t>other strings </a:t>
            </a:r>
            <a:r>
              <a:rPr lang="en-IN" dirty="0"/>
              <a:t>or sets of strings, using a specialized syntax held in a pattern. Regular </a:t>
            </a:r>
            <a:r>
              <a:rPr lang="en-IN" dirty="0" smtClean="0"/>
              <a:t>expressions are </a:t>
            </a:r>
            <a:r>
              <a:rPr lang="en-IN" dirty="0"/>
              <a:t>widely used in UNIX world.</a:t>
            </a:r>
            <a:br>
              <a:rPr lang="en-IN" dirty="0"/>
            </a:br>
            <a:r>
              <a:rPr lang="en-IN" dirty="0"/>
              <a:t>The module </a:t>
            </a:r>
            <a:r>
              <a:rPr lang="en-IN" b="1" dirty="0"/>
              <a:t>re </a:t>
            </a:r>
            <a:r>
              <a:rPr lang="en-IN" dirty="0"/>
              <a:t>provides full support for Perl-like regular expressions in Python. The </a:t>
            </a:r>
            <a:r>
              <a:rPr lang="en-IN" b="1" dirty="0" smtClean="0"/>
              <a:t>re</a:t>
            </a:r>
            <a:r>
              <a:rPr lang="en-IN" dirty="0" smtClean="0"/>
              <a:t> module </a:t>
            </a:r>
            <a:r>
              <a:rPr lang="en-IN" dirty="0"/>
              <a:t>raises the exception </a:t>
            </a:r>
            <a:r>
              <a:rPr lang="en-IN" b="1" dirty="0"/>
              <a:t>re.error </a:t>
            </a:r>
            <a:r>
              <a:rPr lang="en-IN" dirty="0"/>
              <a:t>if an error occurs while compiling or using a </a:t>
            </a:r>
            <a:r>
              <a:rPr lang="en-IN" dirty="0" smtClean="0"/>
              <a:t>regular expression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We would cover two important functions, which would be used to handle regular</a:t>
            </a:r>
            <a:br>
              <a:rPr lang="en-IN" dirty="0"/>
            </a:br>
            <a:r>
              <a:rPr lang="en-IN" dirty="0"/>
              <a:t>expressions. Nevertheless, a small thing first: There are various characters, which </a:t>
            </a:r>
            <a:r>
              <a:rPr lang="en-IN" dirty="0" smtClean="0"/>
              <a:t>would have </a:t>
            </a:r>
            <a:r>
              <a:rPr lang="en-IN" dirty="0"/>
              <a:t>special meaning when they are used in regular expression. To avoid any </a:t>
            </a:r>
            <a:r>
              <a:rPr lang="en-IN" dirty="0" smtClean="0"/>
              <a:t>confusion while </a:t>
            </a:r>
            <a:r>
              <a:rPr lang="en-IN" dirty="0"/>
              <a:t>dealing with regular expressions, we would use Raw Strings </a:t>
            </a:r>
            <a:r>
              <a:rPr lang="en-IN" dirty="0" smtClean="0"/>
              <a:t>as </a:t>
            </a:r>
            <a:r>
              <a:rPr lang="en-IN" b="1" dirty="0" smtClean="0"/>
              <a:t>r'expression</a:t>
            </a:r>
            <a:r>
              <a:rPr lang="en-IN" b="1" dirty="0"/>
              <a:t>'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39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2830"/>
            <a:ext cx="12050973" cy="66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Pattern   </a:t>
            </a:r>
            <a:r>
              <a:rPr lang="en-IN" b="1" dirty="0"/>
              <a:t>               </a:t>
            </a:r>
            <a:r>
              <a:rPr lang="en-IN" b="1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IN" dirty="0" smtClean="0"/>
              <a:t>Re          { </a:t>
            </a:r>
            <a:r>
              <a:rPr lang="en-IN" dirty="0"/>
              <a:t>n, m} Matches at least n and at most m occurrences of </a:t>
            </a:r>
            <a:r>
              <a:rPr lang="en-IN" dirty="0" smtClean="0"/>
              <a:t>preceding 			expression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a| b </a:t>
            </a:r>
            <a:r>
              <a:rPr lang="en-IN" dirty="0" smtClean="0"/>
              <a:t>          Matches </a:t>
            </a:r>
            <a:r>
              <a:rPr lang="en-IN" dirty="0"/>
              <a:t>either a or b.</a:t>
            </a:r>
            <a:br>
              <a:rPr lang="en-IN" dirty="0"/>
            </a:br>
            <a:r>
              <a:rPr lang="en-IN" dirty="0"/>
              <a:t>(re) </a:t>
            </a:r>
            <a:r>
              <a:rPr lang="en-IN" dirty="0" smtClean="0"/>
              <a:t>         Groups </a:t>
            </a:r>
            <a:r>
              <a:rPr lang="en-IN" dirty="0"/>
              <a:t>regular expressions and remembers matched text.</a:t>
            </a:r>
            <a:br>
              <a:rPr lang="en-IN" dirty="0"/>
            </a:br>
            <a:r>
              <a:rPr lang="en-IN" dirty="0"/>
              <a:t>(?</a:t>
            </a:r>
            <a:r>
              <a:rPr lang="en-IN" dirty="0" err="1"/>
              <a:t>imx</a:t>
            </a:r>
            <a:r>
              <a:rPr lang="en-IN" dirty="0" smtClean="0"/>
              <a:t>)     </a:t>
            </a:r>
            <a:r>
              <a:rPr lang="en-IN" dirty="0"/>
              <a:t>Temporarily toggles on </a:t>
            </a:r>
            <a:r>
              <a:rPr lang="en-IN" dirty="0" err="1"/>
              <a:t>i</a:t>
            </a:r>
            <a:r>
              <a:rPr lang="en-IN" dirty="0"/>
              <a:t>, m, or x options within a regular</a:t>
            </a:r>
            <a:br>
              <a:rPr lang="en-IN" dirty="0"/>
            </a:br>
            <a:r>
              <a:rPr lang="en-IN" dirty="0" smtClean="0"/>
              <a:t>                 expression</a:t>
            </a:r>
            <a:r>
              <a:rPr lang="en-IN" dirty="0"/>
              <a:t>. If in parentheses, only that area is affected.</a:t>
            </a:r>
            <a:br>
              <a:rPr lang="en-IN" dirty="0"/>
            </a:br>
            <a:r>
              <a:rPr lang="en-IN" dirty="0"/>
              <a:t>(?-</a:t>
            </a:r>
            <a:r>
              <a:rPr lang="en-IN" dirty="0" err="1"/>
              <a:t>imx</a:t>
            </a:r>
            <a:r>
              <a:rPr lang="en-IN" dirty="0"/>
              <a:t>) </a:t>
            </a:r>
            <a:r>
              <a:rPr lang="en-IN" dirty="0" smtClean="0"/>
              <a:t>  Temporarily </a:t>
            </a:r>
            <a:r>
              <a:rPr lang="en-IN" dirty="0"/>
              <a:t>toggles off </a:t>
            </a:r>
            <a:r>
              <a:rPr lang="en-IN" dirty="0" err="1"/>
              <a:t>i</a:t>
            </a:r>
            <a:r>
              <a:rPr lang="en-IN" dirty="0"/>
              <a:t>, m, or x options within a regular</a:t>
            </a:r>
            <a:br>
              <a:rPr lang="en-IN" dirty="0"/>
            </a:br>
            <a:r>
              <a:rPr lang="en-IN" dirty="0" smtClean="0"/>
              <a:t>                 expression</a:t>
            </a:r>
            <a:r>
              <a:rPr lang="en-IN" dirty="0"/>
              <a:t>. If in parentheses, only that area is affected.</a:t>
            </a:r>
            <a:br>
              <a:rPr lang="en-IN" dirty="0"/>
            </a:br>
            <a:r>
              <a:rPr lang="en-IN" dirty="0"/>
              <a:t>(?: re) </a:t>
            </a:r>
            <a:r>
              <a:rPr lang="en-IN" dirty="0" smtClean="0"/>
              <a:t>     Groups </a:t>
            </a:r>
            <a:r>
              <a:rPr lang="en-IN" dirty="0"/>
              <a:t>regular expressions without remembering matched text.</a:t>
            </a:r>
            <a:br>
              <a:rPr lang="en-IN" dirty="0"/>
            </a:br>
            <a:r>
              <a:rPr lang="en-IN" dirty="0"/>
              <a:t>(?</a:t>
            </a:r>
            <a:r>
              <a:rPr lang="en-IN" dirty="0" err="1"/>
              <a:t>imx</a:t>
            </a:r>
            <a:r>
              <a:rPr lang="en-IN" dirty="0"/>
              <a:t>: re) </a:t>
            </a:r>
            <a:r>
              <a:rPr lang="en-IN" dirty="0" smtClean="0"/>
              <a:t>     Temporarily </a:t>
            </a:r>
            <a:r>
              <a:rPr lang="en-IN" dirty="0"/>
              <a:t>toggles on </a:t>
            </a:r>
            <a:r>
              <a:rPr lang="en-IN" dirty="0" err="1"/>
              <a:t>i</a:t>
            </a:r>
            <a:r>
              <a:rPr lang="en-IN" dirty="0"/>
              <a:t>, m, or x options within parentheses.</a:t>
            </a:r>
            <a:br>
              <a:rPr lang="en-IN" dirty="0"/>
            </a:br>
            <a:r>
              <a:rPr lang="en-IN" dirty="0"/>
              <a:t>(?-</a:t>
            </a:r>
            <a:r>
              <a:rPr lang="en-IN" dirty="0" err="1"/>
              <a:t>imx</a:t>
            </a:r>
            <a:r>
              <a:rPr lang="en-IN" dirty="0"/>
              <a:t>: re</a:t>
            </a:r>
            <a:r>
              <a:rPr lang="en-IN" dirty="0" smtClean="0"/>
              <a:t>)     </a:t>
            </a:r>
            <a:r>
              <a:rPr lang="en-IN" dirty="0"/>
              <a:t>Temporarily toggles off </a:t>
            </a:r>
            <a:r>
              <a:rPr lang="en-IN" dirty="0" err="1"/>
              <a:t>i</a:t>
            </a:r>
            <a:r>
              <a:rPr lang="en-IN" dirty="0"/>
              <a:t>, m, or x options within parentheses.</a:t>
            </a:r>
            <a:br>
              <a:rPr lang="en-IN" dirty="0"/>
            </a:br>
            <a:r>
              <a:rPr lang="en-IN" dirty="0"/>
              <a:t>(?#...) </a:t>
            </a:r>
            <a:r>
              <a:rPr lang="en-IN" dirty="0" smtClean="0"/>
              <a:t>              Comment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(?= re</a:t>
            </a:r>
            <a:r>
              <a:rPr lang="en-IN" dirty="0" smtClean="0"/>
              <a:t>)    </a:t>
            </a:r>
            <a:r>
              <a:rPr lang="en-IN" dirty="0"/>
              <a:t>Specifies position using a pattern. Does not have a range.</a:t>
            </a:r>
            <a:br>
              <a:rPr lang="en-IN" dirty="0"/>
            </a:br>
            <a:r>
              <a:rPr lang="en-IN" dirty="0"/>
              <a:t>(?! re) </a:t>
            </a:r>
            <a:r>
              <a:rPr lang="en-IN" dirty="0" smtClean="0"/>
              <a:t>     Specifies </a:t>
            </a:r>
            <a:r>
              <a:rPr lang="en-IN" dirty="0"/>
              <a:t>position using pattern negation. Does not have a range.</a:t>
            </a:r>
            <a:br>
              <a:rPr lang="en-IN" dirty="0"/>
            </a:br>
            <a:r>
              <a:rPr lang="en-IN" dirty="0"/>
              <a:t>(?&gt; re) </a:t>
            </a:r>
            <a:r>
              <a:rPr lang="en-IN" dirty="0" smtClean="0"/>
              <a:t>   Matches </a:t>
            </a:r>
            <a:r>
              <a:rPr lang="en-IN" dirty="0"/>
              <a:t>independent pattern without backtracking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16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07"/>
            <a:ext cx="12050973" cy="6608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Pattern   </a:t>
            </a:r>
            <a:r>
              <a:rPr lang="en-IN" b="1" dirty="0"/>
              <a:t>               </a:t>
            </a:r>
            <a:r>
              <a:rPr lang="en-IN" b="1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IN" dirty="0"/>
              <a:t>\</a:t>
            </a:r>
            <a:r>
              <a:rPr lang="en-IN" dirty="0" smtClean="0"/>
              <a:t>w       </a:t>
            </a:r>
            <a:r>
              <a:rPr lang="en-IN" dirty="0"/>
              <a:t>Matches word characters.</a:t>
            </a:r>
            <a:br>
              <a:rPr lang="en-IN" dirty="0"/>
            </a:br>
            <a:r>
              <a:rPr lang="en-IN" dirty="0"/>
              <a:t>\W </a:t>
            </a:r>
            <a:r>
              <a:rPr lang="en-IN" dirty="0" smtClean="0"/>
              <a:t>     Matches </a:t>
            </a:r>
            <a:r>
              <a:rPr lang="en-IN" dirty="0"/>
              <a:t>nonword characters.</a:t>
            </a:r>
            <a:br>
              <a:rPr lang="en-IN" dirty="0"/>
            </a:br>
            <a:r>
              <a:rPr lang="en-IN" dirty="0"/>
              <a:t>\s </a:t>
            </a:r>
            <a:r>
              <a:rPr lang="en-IN" dirty="0" smtClean="0"/>
              <a:t>       Matches </a:t>
            </a:r>
            <a:r>
              <a:rPr lang="en-IN" dirty="0"/>
              <a:t>whitespace. Equivalent to [\t\n\r\f].</a:t>
            </a:r>
            <a:br>
              <a:rPr lang="en-IN" dirty="0"/>
            </a:br>
            <a:r>
              <a:rPr lang="en-IN" dirty="0"/>
              <a:t>\S </a:t>
            </a:r>
            <a:r>
              <a:rPr lang="en-IN" dirty="0" smtClean="0"/>
              <a:t>       Matches </a:t>
            </a:r>
            <a:r>
              <a:rPr lang="en-IN" dirty="0"/>
              <a:t>nonwhitespace.</a:t>
            </a:r>
            <a:br>
              <a:rPr lang="en-IN" dirty="0"/>
            </a:br>
            <a:r>
              <a:rPr lang="en-IN" dirty="0"/>
              <a:t>\d </a:t>
            </a:r>
            <a:r>
              <a:rPr lang="en-IN" dirty="0" smtClean="0"/>
              <a:t>       Matches </a:t>
            </a:r>
            <a:r>
              <a:rPr lang="en-IN" dirty="0"/>
              <a:t>digits. Equivalent to [0-9].</a:t>
            </a:r>
            <a:br>
              <a:rPr lang="en-IN" dirty="0"/>
            </a:br>
            <a:r>
              <a:rPr lang="en-IN" dirty="0"/>
              <a:t>\D </a:t>
            </a:r>
            <a:r>
              <a:rPr lang="en-IN" dirty="0" smtClean="0"/>
              <a:t>       Matches </a:t>
            </a:r>
            <a:r>
              <a:rPr lang="en-IN" dirty="0"/>
              <a:t>nondigits.</a:t>
            </a:r>
            <a:br>
              <a:rPr lang="en-IN" dirty="0"/>
            </a:br>
            <a:r>
              <a:rPr lang="en-IN" dirty="0"/>
              <a:t>\A </a:t>
            </a:r>
            <a:r>
              <a:rPr lang="en-IN" dirty="0" smtClean="0"/>
              <a:t>       Matches </a:t>
            </a:r>
            <a:r>
              <a:rPr lang="en-IN" dirty="0"/>
              <a:t>beginning of string.</a:t>
            </a:r>
            <a:br>
              <a:rPr lang="en-IN" dirty="0"/>
            </a:br>
            <a:r>
              <a:rPr lang="en-IN" dirty="0"/>
              <a:t>\Z </a:t>
            </a:r>
            <a:r>
              <a:rPr lang="en-IN" dirty="0" smtClean="0"/>
              <a:t>        Matches </a:t>
            </a:r>
            <a:r>
              <a:rPr lang="en-IN" dirty="0"/>
              <a:t>end of string. If a newline exists, it matches just </a:t>
            </a:r>
            <a:r>
              <a:rPr lang="en-IN" dirty="0" smtClean="0"/>
              <a:t>before newline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smtClean="0"/>
              <a:t>z         </a:t>
            </a:r>
            <a:r>
              <a:rPr lang="en-IN" dirty="0"/>
              <a:t>Matches end of string.</a:t>
            </a:r>
            <a:br>
              <a:rPr lang="en-IN" dirty="0"/>
            </a:br>
            <a:r>
              <a:rPr lang="en-IN" dirty="0"/>
              <a:t>\G </a:t>
            </a:r>
            <a:r>
              <a:rPr lang="en-IN" dirty="0" smtClean="0"/>
              <a:t>      Matches </a:t>
            </a:r>
            <a:r>
              <a:rPr lang="en-IN" dirty="0"/>
              <a:t>point where last match finished.</a:t>
            </a:r>
            <a:br>
              <a:rPr lang="en-IN" dirty="0"/>
            </a:br>
            <a:r>
              <a:rPr lang="en-IN" dirty="0"/>
              <a:t>\b </a:t>
            </a:r>
            <a:r>
              <a:rPr lang="en-IN" dirty="0" smtClean="0"/>
              <a:t>       Matches </a:t>
            </a:r>
            <a:r>
              <a:rPr lang="en-IN" dirty="0"/>
              <a:t>word boundaries when outside brackets. </a:t>
            </a:r>
            <a:r>
              <a:rPr lang="en-IN" dirty="0" smtClean="0"/>
              <a:t>Matches backspace </a:t>
            </a:r>
            <a:r>
              <a:rPr lang="en-IN" dirty="0"/>
              <a:t>(0x08) </a:t>
            </a:r>
            <a:r>
              <a:rPr lang="en-IN" dirty="0" smtClean="0"/>
              <a:t>               when </a:t>
            </a:r>
            <a:r>
              <a:rPr lang="en-IN" dirty="0"/>
              <a:t>inside brackets.</a:t>
            </a:r>
            <a:br>
              <a:rPr lang="en-IN" dirty="0"/>
            </a:br>
            <a:r>
              <a:rPr lang="en-IN" dirty="0"/>
              <a:t>\B </a:t>
            </a:r>
            <a:r>
              <a:rPr lang="en-IN" dirty="0" smtClean="0"/>
              <a:t>       Matches </a:t>
            </a:r>
            <a:r>
              <a:rPr lang="en-IN" dirty="0"/>
              <a:t>nonword boundaries.</a:t>
            </a:r>
            <a:br>
              <a:rPr lang="en-IN" dirty="0"/>
            </a:br>
            <a:r>
              <a:rPr lang="en-IN" dirty="0"/>
              <a:t>\n, \t, etc. </a:t>
            </a:r>
            <a:r>
              <a:rPr lang="en-IN" dirty="0" smtClean="0"/>
              <a:t>    Matches </a:t>
            </a:r>
            <a:r>
              <a:rPr lang="en-IN" dirty="0"/>
              <a:t>newlines, carriage returns, tabs, etc.</a:t>
            </a:r>
            <a:br>
              <a:rPr lang="en-IN" dirty="0"/>
            </a:br>
            <a:r>
              <a:rPr lang="en-IN" dirty="0"/>
              <a:t>\1...\9 </a:t>
            </a:r>
            <a:r>
              <a:rPr lang="en-IN" dirty="0" smtClean="0"/>
              <a:t>        Matches </a:t>
            </a:r>
            <a:r>
              <a:rPr lang="en-IN" dirty="0"/>
              <a:t>nth grouped subexpression.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smtClean="0"/>
              <a:t>10     </a:t>
            </a:r>
            <a:r>
              <a:rPr lang="en-IN" dirty="0"/>
              <a:t>Matches nth grouped subexpression if it matched already.</a:t>
            </a:r>
            <a:br>
              <a:rPr lang="en-IN" dirty="0"/>
            </a:br>
            <a:r>
              <a:rPr lang="en-IN" dirty="0" smtClean="0"/>
              <a:t>            Otherwise </a:t>
            </a:r>
            <a:r>
              <a:rPr lang="en-IN" dirty="0"/>
              <a:t>refers to the octal representation of a character </a:t>
            </a:r>
            <a:r>
              <a:rPr lang="en-IN" dirty="0" smtClean="0"/>
              <a:t>code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09182"/>
            <a:ext cx="11873552" cy="66464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Character classes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Example </a:t>
            </a:r>
            <a:r>
              <a:rPr lang="en-IN" b="1" dirty="0" smtClean="0">
                <a:solidFill>
                  <a:schemeClr val="accent6"/>
                </a:solidFill>
              </a:rPr>
              <a:t>                               Description</a:t>
            </a:r>
            <a:r>
              <a:rPr lang="en-IN" dirty="0">
                <a:solidFill>
                  <a:schemeClr val="accent6"/>
                </a:solidFill>
              </a:rPr>
              <a:t/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/>
              <a:t>[Pp]</a:t>
            </a:r>
            <a:r>
              <a:rPr lang="en-IN" dirty="0" err="1"/>
              <a:t>ython</a:t>
            </a:r>
            <a:r>
              <a:rPr lang="en-IN" dirty="0"/>
              <a:t> </a:t>
            </a:r>
            <a:r>
              <a:rPr lang="en-IN" dirty="0" smtClean="0"/>
              <a:t>                  Match </a:t>
            </a:r>
            <a:r>
              <a:rPr lang="en-IN" dirty="0"/>
              <a:t>"Python" or "python"</a:t>
            </a:r>
            <a:br>
              <a:rPr lang="en-IN" dirty="0"/>
            </a:br>
            <a:r>
              <a:rPr lang="en-IN" dirty="0"/>
              <a:t>rub[ye] </a:t>
            </a:r>
            <a:r>
              <a:rPr lang="en-IN" dirty="0" smtClean="0"/>
              <a:t>                       Match </a:t>
            </a:r>
            <a:r>
              <a:rPr lang="en-IN" dirty="0"/>
              <a:t>"ruby" or "rube"</a:t>
            </a:r>
            <a:br>
              <a:rPr lang="en-IN" dirty="0"/>
            </a:br>
            <a:r>
              <a:rPr lang="en-IN" dirty="0"/>
              <a:t>[</a:t>
            </a:r>
            <a:r>
              <a:rPr lang="en-IN" dirty="0" err="1"/>
              <a:t>aeiou</a:t>
            </a:r>
            <a:r>
              <a:rPr lang="en-IN" dirty="0"/>
              <a:t>] </a:t>
            </a:r>
            <a:r>
              <a:rPr lang="en-IN" dirty="0" smtClean="0"/>
              <a:t>                        Match </a:t>
            </a:r>
            <a:r>
              <a:rPr lang="en-IN" dirty="0"/>
              <a:t>any one lowercase vowel</a:t>
            </a:r>
            <a:br>
              <a:rPr lang="en-IN" dirty="0"/>
            </a:br>
            <a:r>
              <a:rPr lang="en-IN" dirty="0"/>
              <a:t>[0-9] </a:t>
            </a:r>
            <a:r>
              <a:rPr lang="en-IN" dirty="0" smtClean="0"/>
              <a:t>                             Match </a:t>
            </a:r>
            <a:r>
              <a:rPr lang="en-IN" dirty="0"/>
              <a:t>any digit; same as [0123456789]</a:t>
            </a:r>
            <a:br>
              <a:rPr lang="en-IN" dirty="0"/>
            </a:br>
            <a:r>
              <a:rPr lang="en-IN" dirty="0"/>
              <a:t>[a-z] </a:t>
            </a:r>
            <a:r>
              <a:rPr lang="en-IN" dirty="0" smtClean="0"/>
              <a:t>                              Match </a:t>
            </a:r>
            <a:r>
              <a:rPr lang="en-IN" dirty="0"/>
              <a:t>any lowercase ASCII letter</a:t>
            </a:r>
            <a:br>
              <a:rPr lang="en-IN" dirty="0"/>
            </a:br>
            <a:r>
              <a:rPr lang="en-IN" dirty="0"/>
              <a:t>[A-Z] </a:t>
            </a:r>
            <a:r>
              <a:rPr lang="en-IN" dirty="0" smtClean="0"/>
              <a:t>                              Match </a:t>
            </a:r>
            <a:r>
              <a:rPr lang="en-IN" dirty="0"/>
              <a:t>any uppercase ASCII letter</a:t>
            </a:r>
            <a:br>
              <a:rPr lang="en-IN" dirty="0"/>
            </a:br>
            <a:r>
              <a:rPr lang="en-IN" dirty="0"/>
              <a:t>[a-zA-Z0-9] </a:t>
            </a:r>
            <a:r>
              <a:rPr lang="en-IN" dirty="0" smtClean="0"/>
              <a:t>                   Match </a:t>
            </a:r>
            <a:r>
              <a:rPr lang="en-IN" dirty="0"/>
              <a:t>any of the above</a:t>
            </a:r>
            <a:br>
              <a:rPr lang="en-IN" dirty="0"/>
            </a:br>
            <a:r>
              <a:rPr lang="en-IN" dirty="0"/>
              <a:t>[^</a:t>
            </a:r>
            <a:r>
              <a:rPr lang="en-IN" dirty="0" err="1"/>
              <a:t>aeiou</a:t>
            </a:r>
            <a:r>
              <a:rPr lang="en-IN" dirty="0"/>
              <a:t>] </a:t>
            </a:r>
            <a:r>
              <a:rPr lang="en-IN" dirty="0" smtClean="0"/>
              <a:t>                        Match </a:t>
            </a:r>
            <a:r>
              <a:rPr lang="en-IN" dirty="0"/>
              <a:t>anything other than a lowercase vowel</a:t>
            </a:r>
            <a:br>
              <a:rPr lang="en-IN" dirty="0"/>
            </a:br>
            <a:r>
              <a:rPr lang="en-IN" dirty="0"/>
              <a:t>[^0-9] </a:t>
            </a:r>
            <a:r>
              <a:rPr lang="en-IN" dirty="0" smtClean="0"/>
              <a:t>                            Match </a:t>
            </a:r>
            <a:r>
              <a:rPr lang="en-IN" dirty="0"/>
              <a:t>anything other than a digit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1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0125" y="109182"/>
            <a:ext cx="11887200" cy="657822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Special Character Classes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chemeClr val="accent6"/>
                </a:solidFill>
              </a:rPr>
              <a:t>Example                            </a:t>
            </a:r>
            <a:r>
              <a:rPr lang="en-IN" b="1" dirty="0">
                <a:solidFill>
                  <a:schemeClr val="accent6"/>
                </a:solidFill>
              </a:rPr>
              <a:t>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 </a:t>
            </a:r>
            <a:r>
              <a:rPr lang="en-IN" dirty="0" smtClean="0"/>
              <a:t>                             Match </a:t>
            </a:r>
            <a:r>
              <a:rPr lang="en-IN" dirty="0"/>
              <a:t>any character except newline</a:t>
            </a:r>
            <a:br>
              <a:rPr lang="en-IN" dirty="0"/>
            </a:br>
            <a:r>
              <a:rPr lang="en-IN" dirty="0"/>
              <a:t>\d </a:t>
            </a:r>
            <a:r>
              <a:rPr lang="en-IN" dirty="0" smtClean="0"/>
              <a:t>                         Match </a:t>
            </a:r>
            <a:r>
              <a:rPr lang="en-IN" dirty="0"/>
              <a:t>a digit: [0-9]</a:t>
            </a:r>
            <a:br>
              <a:rPr lang="en-IN" dirty="0"/>
            </a:br>
            <a:r>
              <a:rPr lang="en-IN" dirty="0"/>
              <a:t>\D </a:t>
            </a:r>
            <a:r>
              <a:rPr lang="en-IN" dirty="0" smtClean="0"/>
              <a:t>                         Match </a:t>
            </a:r>
            <a:r>
              <a:rPr lang="en-IN" dirty="0"/>
              <a:t>a </a:t>
            </a:r>
            <a:r>
              <a:rPr lang="en-IN" dirty="0" err="1"/>
              <a:t>nondigit</a:t>
            </a:r>
            <a:r>
              <a:rPr lang="en-IN" dirty="0"/>
              <a:t>: [^0-9]</a:t>
            </a:r>
            <a:br>
              <a:rPr lang="en-IN" dirty="0"/>
            </a:br>
            <a:r>
              <a:rPr lang="en-IN" dirty="0"/>
              <a:t>\s </a:t>
            </a:r>
            <a:r>
              <a:rPr lang="en-IN" dirty="0" smtClean="0"/>
              <a:t>                          Match </a:t>
            </a:r>
            <a:r>
              <a:rPr lang="en-IN" dirty="0"/>
              <a:t>a whitespace character: [ \t\r\n\f]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smtClean="0"/>
              <a:t>S                            </a:t>
            </a:r>
            <a:r>
              <a:rPr lang="en-IN" dirty="0"/>
              <a:t>Match nonwhitespace: [^ \t\r\n\f]</a:t>
            </a:r>
            <a:br>
              <a:rPr lang="en-IN" dirty="0"/>
            </a:br>
            <a:r>
              <a:rPr lang="en-IN" dirty="0"/>
              <a:t>\w </a:t>
            </a:r>
            <a:r>
              <a:rPr lang="en-IN" dirty="0" smtClean="0"/>
              <a:t>                          Match </a:t>
            </a:r>
            <a:r>
              <a:rPr lang="en-IN" dirty="0"/>
              <a:t>a single word character: [A-Za-z0-9_]</a:t>
            </a:r>
            <a:br>
              <a:rPr lang="en-IN" dirty="0"/>
            </a:br>
            <a:r>
              <a:rPr lang="en-IN" dirty="0"/>
              <a:t>\W </a:t>
            </a:r>
            <a:r>
              <a:rPr lang="en-IN" dirty="0" smtClean="0"/>
              <a:t>                          Match </a:t>
            </a:r>
            <a:r>
              <a:rPr lang="en-IN" dirty="0"/>
              <a:t>a nonword character: [^A-Za-z0-9_]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17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50124"/>
            <a:ext cx="11996382" cy="670787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Repetition Cases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Example </a:t>
            </a:r>
            <a:r>
              <a:rPr lang="en-IN" b="1" dirty="0" smtClean="0">
                <a:solidFill>
                  <a:schemeClr val="accent6"/>
                </a:solidFill>
              </a:rPr>
              <a:t>                              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ruby? </a:t>
            </a:r>
            <a:r>
              <a:rPr lang="en-IN" dirty="0" smtClean="0"/>
              <a:t>                       Match </a:t>
            </a:r>
            <a:r>
              <a:rPr lang="en-IN" dirty="0"/>
              <a:t>"rub" or "ruby": the y is optional</a:t>
            </a:r>
            <a:br>
              <a:rPr lang="en-IN" dirty="0"/>
            </a:br>
            <a:r>
              <a:rPr lang="en-IN" dirty="0"/>
              <a:t>ruby* </a:t>
            </a:r>
            <a:r>
              <a:rPr lang="en-IN" dirty="0" smtClean="0"/>
              <a:t>                       Match </a:t>
            </a:r>
            <a:r>
              <a:rPr lang="en-IN" dirty="0"/>
              <a:t>"rub" plus 0 or more </a:t>
            </a:r>
            <a:r>
              <a:rPr lang="en-IN" dirty="0" err="1"/>
              <a:t>ys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ruby+ </a:t>
            </a:r>
            <a:r>
              <a:rPr lang="en-IN" dirty="0" smtClean="0"/>
              <a:t>                       Match </a:t>
            </a:r>
            <a:r>
              <a:rPr lang="en-IN" dirty="0"/>
              <a:t>"rub" plus 1 or more </a:t>
            </a:r>
            <a:r>
              <a:rPr lang="en-IN" dirty="0" err="1"/>
              <a:t>ys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\d{3</a:t>
            </a:r>
            <a:r>
              <a:rPr lang="en-IN" dirty="0" smtClean="0"/>
              <a:t>}                          </a:t>
            </a:r>
            <a:r>
              <a:rPr lang="en-IN" dirty="0"/>
              <a:t>Match exactly 3 digits</a:t>
            </a:r>
            <a:br>
              <a:rPr lang="en-IN" dirty="0"/>
            </a:br>
            <a:r>
              <a:rPr lang="en-IN" dirty="0"/>
              <a:t>\d{3,} </a:t>
            </a:r>
            <a:r>
              <a:rPr lang="en-IN" dirty="0" smtClean="0"/>
              <a:t>                        Match </a:t>
            </a:r>
            <a:r>
              <a:rPr lang="en-IN" dirty="0"/>
              <a:t>3 or more digits</a:t>
            </a:r>
            <a:br>
              <a:rPr lang="en-IN" dirty="0"/>
            </a:br>
            <a:r>
              <a:rPr lang="en-IN" dirty="0"/>
              <a:t>\d{3,5</a:t>
            </a:r>
            <a:r>
              <a:rPr lang="en-IN" dirty="0" smtClean="0"/>
              <a:t>}                        </a:t>
            </a:r>
            <a:r>
              <a:rPr lang="en-IN" dirty="0"/>
              <a:t>Match 3, 4, or 5 digits</a:t>
            </a:r>
            <a:br>
              <a:rPr lang="en-IN" dirty="0"/>
            </a:br>
            <a:endParaRPr lang="en-IN" dirty="0" smtClean="0"/>
          </a:p>
          <a:p>
            <a:r>
              <a:rPr lang="en-IN" b="1" dirty="0">
                <a:solidFill>
                  <a:srgbClr val="FF0000"/>
                </a:solidFill>
              </a:rPr>
              <a:t>Grouping with Parentheses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chemeClr val="accent6"/>
                </a:solidFill>
              </a:rPr>
              <a:t>Example                                  </a:t>
            </a:r>
            <a:r>
              <a:rPr lang="en-IN" b="1" dirty="0">
                <a:solidFill>
                  <a:schemeClr val="accent6"/>
                </a:solidFill>
              </a:rPr>
              <a:t>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\D\d+ </a:t>
            </a:r>
            <a:r>
              <a:rPr lang="en-IN" dirty="0" smtClean="0"/>
              <a:t>                        No </a:t>
            </a:r>
            <a:r>
              <a:rPr lang="en-IN" dirty="0"/>
              <a:t>group: + repeats \d</a:t>
            </a:r>
            <a:br>
              <a:rPr lang="en-IN" dirty="0"/>
            </a:br>
            <a:r>
              <a:rPr lang="en-IN" dirty="0"/>
              <a:t>(\D\d)+ </a:t>
            </a:r>
            <a:r>
              <a:rPr lang="en-IN" dirty="0" smtClean="0"/>
              <a:t>                     Grouped</a:t>
            </a:r>
            <a:r>
              <a:rPr lang="en-IN" dirty="0"/>
              <a:t>: + repeats \D\d pair</a:t>
            </a:r>
            <a:br>
              <a:rPr lang="en-IN" dirty="0"/>
            </a:br>
            <a:r>
              <a:rPr lang="en-IN" dirty="0"/>
              <a:t>([Pp]</a:t>
            </a:r>
            <a:r>
              <a:rPr lang="en-IN" dirty="0" err="1"/>
              <a:t>ython</a:t>
            </a:r>
            <a:r>
              <a:rPr lang="en-IN" dirty="0"/>
              <a:t>(, )?)+ </a:t>
            </a:r>
            <a:r>
              <a:rPr lang="en-IN" dirty="0" smtClean="0"/>
              <a:t>      Match </a:t>
            </a:r>
            <a:r>
              <a:rPr lang="en-IN" dirty="0"/>
              <a:t>"Python", "Python, python, python", etc.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64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95534"/>
            <a:ext cx="11969087" cy="6762466"/>
          </a:xfrm>
        </p:spPr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Backreferences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matches a previously matched group </a:t>
            </a:r>
            <a:r>
              <a:rPr lang="en-IN" dirty="0" smtClean="0"/>
              <a:t>again</a:t>
            </a:r>
          </a:p>
          <a:p>
            <a:r>
              <a:rPr lang="en-IN" b="1" dirty="0" smtClean="0">
                <a:solidFill>
                  <a:schemeClr val="accent6"/>
                </a:solidFill>
              </a:rPr>
              <a:t>Example                                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([Pp])</a:t>
            </a:r>
            <a:r>
              <a:rPr lang="en-IN" dirty="0" err="1"/>
              <a:t>ython</a:t>
            </a:r>
            <a:r>
              <a:rPr lang="en-IN" dirty="0"/>
              <a:t>&amp;\1ails </a:t>
            </a:r>
            <a:r>
              <a:rPr lang="en-IN" dirty="0" smtClean="0"/>
              <a:t>             Match </a:t>
            </a:r>
            <a:r>
              <a:rPr lang="en-IN" dirty="0" err="1"/>
              <a:t>python&amp;pails</a:t>
            </a:r>
            <a:r>
              <a:rPr lang="en-IN" dirty="0"/>
              <a:t> or </a:t>
            </a:r>
            <a:r>
              <a:rPr lang="en-IN" dirty="0" err="1"/>
              <a:t>Python&amp;Pails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(['"])[^\1]*\1 </a:t>
            </a:r>
            <a:r>
              <a:rPr lang="en-IN" dirty="0" smtClean="0"/>
              <a:t>             Single </a:t>
            </a:r>
            <a:r>
              <a:rPr lang="en-IN" dirty="0"/>
              <a:t>or double-quoted string. \1 matches whatever the </a:t>
            </a:r>
            <a:r>
              <a:rPr lang="en-IN" dirty="0" smtClean="0"/>
              <a:t>                                                            1</a:t>
            </a:r>
            <a:r>
              <a:rPr lang="en-IN" baseline="30000" dirty="0" smtClean="0"/>
              <a:t>st</a:t>
            </a:r>
            <a:r>
              <a:rPr lang="en-IN" dirty="0" smtClean="0"/>
              <a:t> group </a:t>
            </a:r>
            <a:r>
              <a:rPr lang="en-IN" dirty="0"/>
              <a:t>matched. \2 matches whatever the 2nd group </a:t>
            </a:r>
            <a:r>
              <a:rPr lang="en-IN" dirty="0" smtClean="0"/>
              <a:t>matched, etc.</a:t>
            </a:r>
          </a:p>
          <a:p>
            <a:r>
              <a:rPr lang="en-IN" b="1" dirty="0">
                <a:solidFill>
                  <a:srgbClr val="FF0000"/>
                </a:solidFill>
              </a:rPr>
              <a:t>Alternatives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Example </a:t>
            </a:r>
            <a:r>
              <a:rPr lang="en-IN" b="1" dirty="0" smtClean="0">
                <a:solidFill>
                  <a:schemeClr val="accent6"/>
                </a:solidFill>
              </a:rPr>
              <a:t>                                  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python|perl</a:t>
            </a:r>
            <a:r>
              <a:rPr lang="en-IN" dirty="0"/>
              <a:t> </a:t>
            </a:r>
            <a:r>
              <a:rPr lang="en-IN" dirty="0" smtClean="0"/>
              <a:t>                             Match </a:t>
            </a:r>
            <a:r>
              <a:rPr lang="en-IN" dirty="0"/>
              <a:t>"python" or "</a:t>
            </a:r>
            <a:r>
              <a:rPr lang="en-IN" dirty="0" err="1"/>
              <a:t>perl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rub(</a:t>
            </a:r>
            <a:r>
              <a:rPr lang="en-IN" dirty="0" err="1"/>
              <a:t>y|le</a:t>
            </a:r>
            <a:r>
              <a:rPr lang="en-IN" dirty="0"/>
              <a:t>)) </a:t>
            </a:r>
            <a:r>
              <a:rPr lang="en-IN" dirty="0" smtClean="0"/>
              <a:t>                                Match </a:t>
            </a:r>
            <a:r>
              <a:rPr lang="en-IN" dirty="0"/>
              <a:t>"ruby" or "</a:t>
            </a:r>
            <a:r>
              <a:rPr lang="en-IN" dirty="0" err="1"/>
              <a:t>ruble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Python(!+|\?) </a:t>
            </a:r>
            <a:r>
              <a:rPr lang="en-IN" dirty="0" smtClean="0"/>
              <a:t>                      "</a:t>
            </a:r>
            <a:r>
              <a:rPr lang="en-IN" dirty="0"/>
              <a:t>Python" followed by one or more ! or one ?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3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09182"/>
            <a:ext cx="11873553" cy="655092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Anchors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needs to specify match position.</a:t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Example </a:t>
            </a:r>
            <a:r>
              <a:rPr lang="en-IN" b="1" dirty="0" smtClean="0">
                <a:solidFill>
                  <a:schemeClr val="accent6"/>
                </a:solidFill>
              </a:rPr>
              <a:t>               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^Python </a:t>
            </a:r>
            <a:r>
              <a:rPr lang="en-IN" dirty="0" smtClean="0"/>
              <a:t>          Match </a:t>
            </a:r>
            <a:r>
              <a:rPr lang="en-IN" dirty="0"/>
              <a:t>"Python" at the start of a string or internal line</a:t>
            </a:r>
            <a:br>
              <a:rPr lang="en-IN" dirty="0"/>
            </a:br>
            <a:r>
              <a:rPr lang="en-IN" dirty="0"/>
              <a:t>Python$ </a:t>
            </a:r>
            <a:r>
              <a:rPr lang="en-IN" dirty="0" smtClean="0"/>
              <a:t>           Match </a:t>
            </a:r>
            <a:r>
              <a:rPr lang="en-IN" dirty="0"/>
              <a:t>"Python" at the end of a string or line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err="1" smtClean="0"/>
              <a:t>Apython</a:t>
            </a:r>
            <a:r>
              <a:rPr lang="en-IN" dirty="0" smtClean="0"/>
              <a:t>           </a:t>
            </a:r>
            <a:r>
              <a:rPr lang="en-IN" dirty="0"/>
              <a:t>Match "Python" at the start of a string</a:t>
            </a:r>
            <a:br>
              <a:rPr lang="en-IN" dirty="0"/>
            </a:br>
            <a:r>
              <a:rPr lang="en-IN" dirty="0"/>
              <a:t>Python\Z </a:t>
            </a:r>
            <a:r>
              <a:rPr lang="en-IN" dirty="0" smtClean="0"/>
              <a:t>           Match </a:t>
            </a:r>
            <a:r>
              <a:rPr lang="en-IN" dirty="0"/>
              <a:t>"Python" at the end of a string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err="1"/>
              <a:t>bPython</a:t>
            </a:r>
            <a:r>
              <a:rPr lang="en-IN" dirty="0"/>
              <a:t>\b </a:t>
            </a:r>
            <a:r>
              <a:rPr lang="en-IN" dirty="0" smtClean="0"/>
              <a:t>       Match </a:t>
            </a:r>
            <a:r>
              <a:rPr lang="en-IN" dirty="0"/>
              <a:t>"Python" at a word boundary</a:t>
            </a:r>
            <a:br>
              <a:rPr lang="en-IN" dirty="0"/>
            </a:br>
            <a:r>
              <a:rPr lang="en-IN" dirty="0"/>
              <a:t>\</a:t>
            </a:r>
            <a:r>
              <a:rPr lang="en-IN" dirty="0" err="1"/>
              <a:t>brub</a:t>
            </a:r>
            <a:r>
              <a:rPr lang="en-IN" dirty="0"/>
              <a:t>\B \</a:t>
            </a:r>
            <a:r>
              <a:rPr lang="en-IN" dirty="0" smtClean="0"/>
              <a:t>B        </a:t>
            </a:r>
            <a:r>
              <a:rPr lang="en-IN" dirty="0"/>
              <a:t>is nonword boundary: match "rub" in "rube" and "ruby" but not</a:t>
            </a:r>
            <a:br>
              <a:rPr lang="en-IN" dirty="0"/>
            </a:br>
            <a:r>
              <a:rPr lang="en-IN" dirty="0" smtClean="0"/>
              <a:t>                                alone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Python(?=!) </a:t>
            </a:r>
            <a:r>
              <a:rPr lang="en-IN" dirty="0" smtClean="0"/>
              <a:t>      Match </a:t>
            </a:r>
            <a:r>
              <a:rPr lang="en-IN" dirty="0"/>
              <a:t>"Python", if followed by an exclamation point.</a:t>
            </a:r>
            <a:br>
              <a:rPr lang="en-IN" dirty="0"/>
            </a:br>
            <a:r>
              <a:rPr lang="en-IN" dirty="0"/>
              <a:t>Python(?!!) </a:t>
            </a:r>
            <a:r>
              <a:rPr lang="en-IN" dirty="0" smtClean="0"/>
              <a:t>        Match </a:t>
            </a:r>
            <a:r>
              <a:rPr lang="en-IN" dirty="0"/>
              <a:t>"Python", if not followed by an exclamation point.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6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77420"/>
            <a:ext cx="11900848" cy="65645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Special Syntax with Parentheses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chemeClr val="accent6"/>
                </a:solidFill>
              </a:rPr>
              <a:t>Example                       Description</a:t>
            </a:r>
            <a:r>
              <a:rPr lang="en-IN" dirty="0">
                <a:solidFill>
                  <a:schemeClr val="accent6"/>
                </a:solidFill>
              </a:rPr>
              <a:t/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/>
              <a:t>R(?#comment) </a:t>
            </a:r>
            <a:r>
              <a:rPr lang="en-IN" dirty="0" smtClean="0"/>
              <a:t>      Matches </a:t>
            </a:r>
            <a:r>
              <a:rPr lang="en-IN" dirty="0"/>
              <a:t>"R". All the rest is a comment</a:t>
            </a:r>
            <a:br>
              <a:rPr lang="en-IN" dirty="0"/>
            </a:br>
            <a:r>
              <a:rPr lang="en-IN" dirty="0"/>
              <a:t>R(?</a:t>
            </a:r>
            <a:r>
              <a:rPr lang="en-IN" dirty="0" err="1"/>
              <a:t>i</a:t>
            </a:r>
            <a:r>
              <a:rPr lang="en-IN" dirty="0"/>
              <a:t>)</a:t>
            </a:r>
            <a:r>
              <a:rPr lang="en-IN" dirty="0" err="1"/>
              <a:t>uby</a:t>
            </a:r>
            <a:r>
              <a:rPr lang="en-IN" dirty="0"/>
              <a:t> </a:t>
            </a:r>
            <a:r>
              <a:rPr lang="en-IN" dirty="0" smtClean="0"/>
              <a:t>                 Case-insensitive </a:t>
            </a:r>
            <a:r>
              <a:rPr lang="en-IN" dirty="0"/>
              <a:t>while matching "</a:t>
            </a:r>
            <a:r>
              <a:rPr lang="en-IN" dirty="0" err="1"/>
              <a:t>uby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R(?</a:t>
            </a:r>
            <a:r>
              <a:rPr lang="en-IN" dirty="0" err="1"/>
              <a:t>i:uby</a:t>
            </a:r>
            <a:r>
              <a:rPr lang="en-IN" dirty="0"/>
              <a:t>) </a:t>
            </a:r>
            <a:r>
              <a:rPr lang="en-IN" dirty="0" smtClean="0"/>
              <a:t>               Same </a:t>
            </a:r>
            <a:r>
              <a:rPr lang="en-IN" dirty="0"/>
              <a:t>as above</a:t>
            </a:r>
            <a:br>
              <a:rPr lang="en-IN" dirty="0"/>
            </a:br>
            <a:r>
              <a:rPr lang="en-IN" dirty="0"/>
              <a:t>rub(?:</a:t>
            </a:r>
            <a:r>
              <a:rPr lang="en-IN" dirty="0" err="1"/>
              <a:t>y|le</a:t>
            </a:r>
            <a:r>
              <a:rPr lang="en-IN" dirty="0"/>
              <a:t>)) </a:t>
            </a:r>
            <a:r>
              <a:rPr lang="en-IN" dirty="0" smtClean="0"/>
              <a:t>           Group </a:t>
            </a:r>
            <a:r>
              <a:rPr lang="en-IN" dirty="0"/>
              <a:t>only without creating \1 </a:t>
            </a:r>
            <a:r>
              <a:rPr lang="en-IN" dirty="0" err="1"/>
              <a:t>backreference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40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0813" y="0"/>
            <a:ext cx="12041187" cy="674211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Pattern.fullmatch</a:t>
            </a:r>
            <a:r>
              <a:rPr lang="en-IN" dirty="0">
                <a:solidFill>
                  <a:srgbClr val="FF0000"/>
                </a:solidFill>
              </a:rPr>
              <a:t>(string[, </a:t>
            </a:r>
            <a:r>
              <a:rPr lang="en-IN" dirty="0" err="1">
                <a:solidFill>
                  <a:srgbClr val="FF0000"/>
                </a:solidFill>
              </a:rPr>
              <a:t>pos</a:t>
            </a:r>
            <a:r>
              <a:rPr lang="en-IN" dirty="0">
                <a:solidFill>
                  <a:srgbClr val="FF0000"/>
                </a:solidFill>
              </a:rPr>
              <a:t>[, </a:t>
            </a:r>
            <a:r>
              <a:rPr lang="en-IN" dirty="0" err="1">
                <a:solidFill>
                  <a:srgbClr val="FF0000"/>
                </a:solidFill>
              </a:rPr>
              <a:t>endpos</a:t>
            </a:r>
            <a:r>
              <a:rPr lang="en-IN" dirty="0">
                <a:solidFill>
                  <a:srgbClr val="FF0000"/>
                </a:solidFill>
              </a:rPr>
              <a:t>]])</a:t>
            </a:r>
          </a:p>
          <a:p>
            <a:r>
              <a:rPr lang="en-IN" dirty="0"/>
              <a:t>If the whole string matches this regular expression, return a corresponding match object. Return None if the string does not match the pattern; note that this is different from a zero-length match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 optional </a:t>
            </a:r>
            <a:r>
              <a:rPr lang="en-IN" dirty="0" err="1"/>
              <a:t>pos</a:t>
            </a:r>
            <a:r>
              <a:rPr lang="en-IN" dirty="0"/>
              <a:t> and </a:t>
            </a:r>
            <a:r>
              <a:rPr lang="en-IN" dirty="0" err="1"/>
              <a:t>endpos</a:t>
            </a:r>
            <a:r>
              <a:rPr lang="en-IN" dirty="0"/>
              <a:t> parameters have the same meaning as for the search() method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&gt;&gt;&gt; pattern = </a:t>
            </a:r>
            <a:r>
              <a:rPr lang="en-IN" dirty="0" err="1"/>
              <a:t>re.compile</a:t>
            </a:r>
            <a:r>
              <a:rPr lang="en-IN" dirty="0"/>
              <a:t>("o[</a:t>
            </a:r>
            <a:r>
              <a:rPr lang="en-IN" dirty="0" err="1"/>
              <a:t>gh</a:t>
            </a:r>
            <a:r>
              <a:rPr lang="en-IN" dirty="0"/>
              <a:t>]")</a:t>
            </a:r>
          </a:p>
          <a:p>
            <a:r>
              <a:rPr lang="en-IN" dirty="0"/>
              <a:t>&gt;&gt;&gt; </a:t>
            </a:r>
            <a:r>
              <a:rPr lang="en-IN" dirty="0" err="1"/>
              <a:t>pattern.fullmatch</a:t>
            </a:r>
            <a:r>
              <a:rPr lang="en-IN" dirty="0"/>
              <a:t>("dog")      # No match as "o" is not at the start of "dog".</a:t>
            </a:r>
          </a:p>
          <a:p>
            <a:r>
              <a:rPr lang="en-IN" dirty="0"/>
              <a:t>&gt;&gt;&gt; </a:t>
            </a:r>
            <a:r>
              <a:rPr lang="en-IN" dirty="0" err="1"/>
              <a:t>pattern.fullmatch</a:t>
            </a:r>
            <a:r>
              <a:rPr lang="en-IN" dirty="0"/>
              <a:t>("ogre")     # No match as not the full string matches.</a:t>
            </a:r>
          </a:p>
          <a:p>
            <a:r>
              <a:rPr lang="en-IN" dirty="0"/>
              <a:t>&gt;&gt;&gt; </a:t>
            </a:r>
            <a:r>
              <a:rPr lang="en-IN" dirty="0" err="1"/>
              <a:t>pattern.fullmatch</a:t>
            </a:r>
            <a:r>
              <a:rPr lang="en-IN" dirty="0"/>
              <a:t>("doggie", 1, 3)   # Matches within given limits.</a:t>
            </a:r>
          </a:p>
          <a:p>
            <a:r>
              <a:rPr lang="en-IN" dirty="0"/>
              <a:t>&lt;</a:t>
            </a:r>
            <a:r>
              <a:rPr lang="en-IN" dirty="0" err="1"/>
              <a:t>re.Match</a:t>
            </a:r>
            <a:r>
              <a:rPr lang="en-IN" dirty="0"/>
              <a:t> object; span=(1, 3), match='</a:t>
            </a:r>
            <a:r>
              <a:rPr lang="en-IN" dirty="0" err="1"/>
              <a:t>og</a:t>
            </a:r>
            <a:r>
              <a:rPr lang="en-IN" dirty="0"/>
              <a:t>'&gt;</a:t>
            </a:r>
          </a:p>
          <a:p>
            <a:r>
              <a:rPr lang="en-IN" dirty="0"/>
              <a:t>New in version 3.4.</a:t>
            </a:r>
          </a:p>
        </p:txBody>
      </p:sp>
    </p:spTree>
    <p:extLst>
      <p:ext uri="{BB962C8B-B14F-4D97-AF65-F5344CB8AC3E}">
        <p14:creationId xmlns:p14="http://schemas.microsoft.com/office/powerpoint/2010/main" val="336594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"/>
            <a:ext cx="12192000" cy="676246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Basic patterns that match single chars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> </a:t>
            </a:r>
            <a:r>
              <a:rPr lang="en-IN" b="1" dirty="0"/>
              <a:t>a, X, 9, &lt; </a:t>
            </a:r>
            <a:r>
              <a:rPr lang="en-IN" dirty="0"/>
              <a:t>-- ordinary characters just match themselves exactly.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. (a period) </a:t>
            </a:r>
            <a:r>
              <a:rPr lang="en-IN" dirty="0"/>
              <a:t>-- matches any single character except newline '\n'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\w </a:t>
            </a:r>
            <a:r>
              <a:rPr lang="en-IN" dirty="0"/>
              <a:t>-- matches a "word" character: a letter or digit or </a:t>
            </a:r>
            <a:r>
              <a:rPr lang="en-IN" dirty="0" smtClean="0"/>
              <a:t>under bar </a:t>
            </a:r>
            <a:r>
              <a:rPr lang="en-IN" dirty="0"/>
              <a:t>[a-zA-Z0-9_].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\W </a:t>
            </a:r>
            <a:r>
              <a:rPr lang="en-IN" dirty="0"/>
              <a:t>-- matches any non-word character.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\b </a:t>
            </a:r>
            <a:r>
              <a:rPr lang="en-IN" dirty="0"/>
              <a:t>-- boundary between word and non-word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\s </a:t>
            </a:r>
            <a:r>
              <a:rPr lang="en-IN" dirty="0"/>
              <a:t>-- matches a single whitespace character -- space, newline, return, tab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\S </a:t>
            </a:r>
            <a:r>
              <a:rPr lang="en-IN" dirty="0"/>
              <a:t>-- matches any non-whitespace character.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\t, \n, \r </a:t>
            </a:r>
            <a:r>
              <a:rPr lang="en-IN" dirty="0"/>
              <a:t>-- tab, newline, return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\d </a:t>
            </a:r>
            <a:r>
              <a:rPr lang="en-IN" dirty="0"/>
              <a:t>-- decimal digit [0-9]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^ </a:t>
            </a:r>
            <a:r>
              <a:rPr lang="en-IN" dirty="0"/>
              <a:t>= matches start of the string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$ </a:t>
            </a:r>
            <a:r>
              <a:rPr lang="en-IN" dirty="0"/>
              <a:t>= match the end of the string</a:t>
            </a:r>
            <a:br>
              <a:rPr lang="en-IN" dirty="0"/>
            </a:br>
            <a:r>
              <a:rPr lang="en-IN" dirty="0"/>
              <a:t> </a:t>
            </a:r>
            <a:r>
              <a:rPr lang="en-IN" b="1" dirty="0"/>
              <a:t>\ </a:t>
            </a:r>
            <a:r>
              <a:rPr lang="en-IN" dirty="0"/>
              <a:t>-- inhibit the "specialness" of a character.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8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Compilation flags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Compilation flags let you modify some aspects of how regular expressions work. Flags </a:t>
            </a:r>
            <a:r>
              <a:rPr lang="en-IN" sz="2400" dirty="0" smtClean="0"/>
              <a:t>are available </a:t>
            </a:r>
            <a:r>
              <a:rPr lang="en-IN" sz="2400" dirty="0"/>
              <a:t>in the </a:t>
            </a:r>
            <a:r>
              <a:rPr lang="en-IN" sz="2400" b="1" dirty="0"/>
              <a:t>re </a:t>
            </a:r>
            <a:r>
              <a:rPr lang="en-IN" sz="2400" dirty="0"/>
              <a:t>module under two names, a long name such as </a:t>
            </a:r>
            <a:r>
              <a:rPr lang="en-IN" sz="2400" b="1" dirty="0"/>
              <a:t>IGNORECASE </a:t>
            </a:r>
            <a:r>
              <a:rPr lang="en-IN" sz="2400" dirty="0"/>
              <a:t>and </a:t>
            </a:r>
            <a:r>
              <a:rPr lang="en-IN" sz="2400" dirty="0" smtClean="0"/>
              <a:t>a short</a:t>
            </a:r>
            <a:r>
              <a:rPr lang="en-IN" sz="2400" dirty="0"/>
              <a:t>, one-letter form such as I.</a:t>
            </a:r>
            <a:br>
              <a:rPr lang="en-IN" sz="2400" dirty="0"/>
            </a:br>
            <a:r>
              <a:rPr lang="en-IN" b="1" dirty="0"/>
              <a:t>ASCII, A </a:t>
            </a:r>
            <a:r>
              <a:rPr lang="en-IN" b="1" dirty="0" smtClean="0"/>
              <a:t> </a:t>
            </a:r>
            <a:r>
              <a:rPr lang="en-IN" dirty="0" smtClean="0"/>
              <a:t>---- Makes </a:t>
            </a:r>
            <a:r>
              <a:rPr lang="en-IN" dirty="0"/>
              <a:t>several escapes like \w, \b, \s and \d match only on ASCII</a:t>
            </a:r>
            <a:br>
              <a:rPr lang="en-IN" dirty="0"/>
            </a:br>
            <a:r>
              <a:rPr lang="en-IN" dirty="0"/>
              <a:t>characters with the respective property.</a:t>
            </a:r>
            <a:br>
              <a:rPr lang="en-IN" dirty="0"/>
            </a:br>
            <a:r>
              <a:rPr lang="en-IN" b="1" dirty="0"/>
              <a:t>DOTALL, S </a:t>
            </a:r>
            <a:r>
              <a:rPr lang="en-IN" b="1" dirty="0" smtClean="0"/>
              <a:t> </a:t>
            </a:r>
            <a:r>
              <a:rPr lang="en-IN" dirty="0" smtClean="0"/>
              <a:t>---- Make</a:t>
            </a:r>
            <a:r>
              <a:rPr lang="en-IN" dirty="0"/>
              <a:t>, match any character, including newlines</a:t>
            </a:r>
            <a:br>
              <a:rPr lang="en-IN" dirty="0"/>
            </a:br>
            <a:r>
              <a:rPr lang="en-IN" b="1" dirty="0"/>
              <a:t>IGNORECASE, I </a:t>
            </a:r>
            <a:r>
              <a:rPr lang="en-IN" dirty="0" smtClean="0"/>
              <a:t>--- Do </a:t>
            </a:r>
            <a:r>
              <a:rPr lang="en-IN" dirty="0"/>
              <a:t>case-insensitive </a:t>
            </a:r>
            <a:r>
              <a:rPr lang="en-IN" dirty="0" smtClean="0"/>
              <a:t>matches</a:t>
            </a:r>
          </a:p>
          <a:p>
            <a:pPr marL="0" indent="0">
              <a:buNone/>
            </a:pPr>
            <a:r>
              <a:rPr lang="en-IN" b="1" dirty="0"/>
              <a:t>LOCALE, L </a:t>
            </a:r>
            <a:r>
              <a:rPr lang="en-IN" b="1" dirty="0" smtClean="0"/>
              <a:t> </a:t>
            </a:r>
            <a:r>
              <a:rPr lang="en-IN" dirty="0" smtClean="0"/>
              <a:t>---- Do </a:t>
            </a:r>
            <a:r>
              <a:rPr lang="en-IN" dirty="0"/>
              <a:t>a locale-aware match</a:t>
            </a:r>
            <a:br>
              <a:rPr lang="en-IN" dirty="0"/>
            </a:br>
            <a:r>
              <a:rPr lang="en-IN" b="1" dirty="0"/>
              <a:t>MULTILINE, M </a:t>
            </a:r>
            <a:r>
              <a:rPr lang="en-IN" dirty="0" smtClean="0"/>
              <a:t>---- Multi-line </a:t>
            </a:r>
            <a:r>
              <a:rPr lang="en-IN" dirty="0"/>
              <a:t>matching, affecting ^ and $</a:t>
            </a:r>
            <a:br>
              <a:rPr lang="en-IN" dirty="0"/>
            </a:br>
            <a:r>
              <a:rPr lang="en-IN" b="1" dirty="0"/>
              <a:t>VERBOSE, X (</a:t>
            </a:r>
            <a:r>
              <a:rPr lang="en-IN" b="1" dirty="0" smtClean="0"/>
              <a:t>for ‘extended’) </a:t>
            </a:r>
            <a:r>
              <a:rPr lang="en-IN" dirty="0" smtClean="0"/>
              <a:t>--- Enable </a:t>
            </a:r>
            <a:r>
              <a:rPr lang="en-IN" dirty="0"/>
              <a:t>verbose REs, which can be organized more </a:t>
            </a:r>
            <a:r>
              <a:rPr lang="en-IN" dirty="0" smtClean="0"/>
              <a:t>						cleanly and understandably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2"/>
            <a:ext cx="12192000" cy="67488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match Function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function attempts to match RE </a:t>
            </a:r>
            <a:r>
              <a:rPr lang="en-IN" i="1" dirty="0"/>
              <a:t>pattern </a:t>
            </a:r>
            <a:r>
              <a:rPr lang="en-IN" dirty="0"/>
              <a:t>to </a:t>
            </a:r>
            <a:r>
              <a:rPr lang="en-IN" i="1" dirty="0"/>
              <a:t>string </a:t>
            </a:r>
            <a:r>
              <a:rPr lang="en-IN" dirty="0"/>
              <a:t>with optional </a:t>
            </a:r>
            <a:r>
              <a:rPr lang="en-IN" i="1" dirty="0"/>
              <a:t>flags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Here is the syntax for this </a:t>
            </a:r>
            <a:r>
              <a:rPr lang="en-IN" dirty="0" smtClean="0"/>
              <a:t>function </a:t>
            </a:r>
            <a:r>
              <a:rPr lang="en-IN" b="1" dirty="0" smtClean="0">
                <a:solidFill>
                  <a:schemeClr val="accent1"/>
                </a:solidFill>
              </a:rPr>
              <a:t>re.match(pattern</a:t>
            </a:r>
            <a:r>
              <a:rPr lang="en-IN" b="1" dirty="0">
                <a:solidFill>
                  <a:schemeClr val="accent1"/>
                </a:solidFill>
              </a:rPr>
              <a:t>, string, flags=0)</a:t>
            </a:r>
            <a:br>
              <a:rPr lang="en-IN" b="1" dirty="0">
                <a:solidFill>
                  <a:schemeClr val="accent1"/>
                </a:solidFill>
              </a:rPr>
            </a:br>
            <a:r>
              <a:rPr lang="en-IN" dirty="0"/>
              <a:t>Here is the description of the </a:t>
            </a:r>
            <a:r>
              <a:rPr lang="en-IN" dirty="0" smtClean="0"/>
              <a:t>parameters </a:t>
            </a:r>
          </a:p>
          <a:p>
            <a:pPr marL="0" indent="0">
              <a:buNone/>
            </a:pPr>
            <a:r>
              <a:rPr lang="en-IN" b="1" dirty="0" smtClean="0"/>
              <a:t>       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en-IN" b="1" dirty="0" smtClean="0"/>
              <a:t>                                        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</a:t>
            </a:r>
            <a:r>
              <a:rPr lang="en-IN" b="1" dirty="0" smtClean="0"/>
              <a:t>pattern</a:t>
            </a:r>
            <a:r>
              <a:rPr lang="en-IN" dirty="0" smtClean="0"/>
              <a:t>                    This </a:t>
            </a:r>
            <a:r>
              <a:rPr lang="en-IN" dirty="0"/>
              <a:t>is the regular expression to be matched.</a:t>
            </a:r>
            <a:br>
              <a:rPr lang="en-IN" dirty="0"/>
            </a:br>
            <a:r>
              <a:rPr lang="en-IN" dirty="0" smtClean="0"/>
              <a:t>           </a:t>
            </a:r>
            <a:r>
              <a:rPr lang="en-IN" b="1" dirty="0" smtClean="0"/>
              <a:t>string</a:t>
            </a:r>
            <a:r>
              <a:rPr lang="en-IN" dirty="0" smtClean="0"/>
              <a:t>                       This </a:t>
            </a:r>
            <a:r>
              <a:rPr lang="en-IN" dirty="0"/>
              <a:t>is the string, which would be searched to match the</a:t>
            </a:r>
            <a:br>
              <a:rPr lang="en-IN" dirty="0"/>
            </a:br>
            <a:r>
              <a:rPr lang="en-IN" dirty="0" smtClean="0"/>
              <a:t>					pattern </a:t>
            </a:r>
            <a:r>
              <a:rPr lang="en-IN" dirty="0"/>
              <a:t>at the beginning of string.</a:t>
            </a:r>
            <a:br>
              <a:rPr lang="en-IN" dirty="0"/>
            </a:br>
            <a:r>
              <a:rPr lang="en-IN" dirty="0"/>
              <a:t>	</a:t>
            </a:r>
            <a:r>
              <a:rPr lang="en-IN" b="1" dirty="0" smtClean="0"/>
              <a:t>flags </a:t>
            </a:r>
            <a:r>
              <a:rPr lang="en-IN" dirty="0" smtClean="0"/>
              <a:t>			You </a:t>
            </a:r>
            <a:r>
              <a:rPr lang="en-IN" dirty="0"/>
              <a:t>can specify different flags using bitwise OR (|). These </a:t>
            </a:r>
            <a:r>
              <a:rPr lang="en-IN" dirty="0" smtClean="0"/>
              <a:t>					are modifiers</a:t>
            </a:r>
            <a:r>
              <a:rPr lang="en-IN" dirty="0"/>
              <a:t>, which are listed in the table below.</a:t>
            </a:r>
            <a:br>
              <a:rPr lang="en-IN" dirty="0"/>
            </a:br>
            <a:r>
              <a:rPr lang="en-IN" dirty="0"/>
              <a:t>The </a:t>
            </a:r>
            <a:r>
              <a:rPr lang="en-IN" i="1" dirty="0"/>
              <a:t>re.match </a:t>
            </a:r>
            <a:r>
              <a:rPr lang="en-IN" dirty="0"/>
              <a:t>function returns a </a:t>
            </a:r>
            <a:r>
              <a:rPr lang="en-IN" b="1" dirty="0"/>
              <a:t>match </a:t>
            </a:r>
            <a:r>
              <a:rPr lang="en-IN" dirty="0"/>
              <a:t>object on success, </a:t>
            </a:r>
            <a:r>
              <a:rPr lang="en-IN" b="1" dirty="0"/>
              <a:t>None </a:t>
            </a:r>
            <a:r>
              <a:rPr lang="en-IN" dirty="0"/>
              <a:t>on failure. We use</a:t>
            </a:r>
            <a:br>
              <a:rPr lang="en-IN" dirty="0"/>
            </a:br>
            <a:r>
              <a:rPr lang="en-IN" i="1" dirty="0"/>
              <a:t>group(</a:t>
            </a:r>
            <a:r>
              <a:rPr lang="en-IN" i="1" dirty="0" err="1"/>
              <a:t>num</a:t>
            </a:r>
            <a:r>
              <a:rPr lang="en-IN" i="1" dirty="0"/>
              <a:t>) </a:t>
            </a:r>
            <a:r>
              <a:rPr lang="en-IN" dirty="0"/>
              <a:t>or </a:t>
            </a:r>
            <a:r>
              <a:rPr lang="en-IN" i="1" dirty="0"/>
              <a:t>groups() </a:t>
            </a:r>
            <a:r>
              <a:rPr lang="en-IN" dirty="0"/>
              <a:t>function of </a:t>
            </a:r>
            <a:r>
              <a:rPr lang="en-IN" b="1" dirty="0"/>
              <a:t>match </a:t>
            </a:r>
            <a:r>
              <a:rPr lang="en-IN" dirty="0"/>
              <a:t>object to get matched expression.</a:t>
            </a:r>
            <a:br>
              <a:rPr lang="en-IN" dirty="0"/>
            </a:b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Match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Object Methods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group(</a:t>
            </a:r>
            <a:r>
              <a:rPr lang="en-IN" b="1" dirty="0" err="1"/>
              <a:t>num</a:t>
            </a:r>
            <a:r>
              <a:rPr lang="en-IN" b="1" dirty="0"/>
              <a:t>=0</a:t>
            </a:r>
            <a:r>
              <a:rPr lang="en-IN" b="1" dirty="0" smtClean="0"/>
              <a:t>)             </a:t>
            </a:r>
            <a:r>
              <a:rPr lang="en-IN" dirty="0"/>
              <a:t>This method returns entire match (or specific subgroup </a:t>
            </a:r>
            <a:r>
              <a:rPr lang="en-IN" dirty="0" err="1"/>
              <a:t>num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/>
              <a:t>groups() </a:t>
            </a:r>
            <a:r>
              <a:rPr lang="en-IN" b="1" dirty="0" smtClean="0"/>
              <a:t>		</a:t>
            </a:r>
            <a:r>
              <a:rPr lang="en-IN" dirty="0" smtClean="0"/>
              <a:t>This </a:t>
            </a:r>
            <a:r>
              <a:rPr lang="en-IN" dirty="0"/>
              <a:t>method returns all matching subgroups in a tuple (empty</a:t>
            </a:r>
            <a:br>
              <a:rPr lang="en-IN" dirty="0"/>
            </a:br>
            <a:r>
              <a:rPr lang="en-IN" dirty="0" smtClean="0"/>
              <a:t>				if </a:t>
            </a:r>
            <a:r>
              <a:rPr lang="en-IN" dirty="0"/>
              <a:t>there weren't any)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35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36478"/>
            <a:ext cx="11887200" cy="661916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&gt;&gt;&gt; import re</a:t>
            </a:r>
          </a:p>
          <a:p>
            <a:r>
              <a:rPr lang="en-IN" dirty="0"/>
              <a:t>&gt;&gt;&gt; line='welcome to python regular expression'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r>
              <a:rPr lang="en-IN" dirty="0"/>
              <a:t>=re.match(</a:t>
            </a:r>
            <a:r>
              <a:rPr lang="en-IN" dirty="0" err="1"/>
              <a:t>r'welcome',line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matchobj.group</a:t>
            </a:r>
            <a:r>
              <a:rPr lang="en-IN" dirty="0"/>
              <a:t>()</a:t>
            </a:r>
          </a:p>
          <a:p>
            <a:r>
              <a:rPr lang="en-IN" dirty="0" smtClean="0"/>
              <a:t>'welcome‘</a:t>
            </a:r>
          </a:p>
          <a:p>
            <a:r>
              <a:rPr lang="en-IN" dirty="0" err="1"/>
              <a:t>matchobj</a:t>
            </a:r>
            <a:r>
              <a:rPr lang="en-IN" dirty="0"/>
              <a:t>=re.match(</a:t>
            </a:r>
            <a:r>
              <a:rPr lang="en-IN" dirty="0" err="1"/>
              <a:t>r'Welcome',line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endParaRPr lang="en-IN" dirty="0"/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r>
              <a:rPr lang="en-IN" dirty="0"/>
              <a:t>=re.match(r'Welcome',</a:t>
            </a:r>
            <a:r>
              <a:rPr lang="en-IN" dirty="0" err="1"/>
              <a:t>line,re.I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endParaRPr lang="en-IN" dirty="0"/>
          </a:p>
          <a:p>
            <a:r>
              <a:rPr lang="en-IN" dirty="0"/>
              <a:t>&lt;_</a:t>
            </a:r>
            <a:r>
              <a:rPr lang="en-IN" dirty="0" err="1"/>
              <a:t>sre.SRE_Match</a:t>
            </a:r>
            <a:r>
              <a:rPr lang="en-IN" dirty="0"/>
              <a:t> object; span=(0, 7), match='welcome'&gt;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r>
              <a:rPr lang="en-IN" dirty="0"/>
              <a:t>=re.match(</a:t>
            </a:r>
            <a:r>
              <a:rPr lang="en-IN" dirty="0" err="1"/>
              <a:t>r'Welcome</a:t>
            </a:r>
            <a:r>
              <a:rPr lang="en-IN" dirty="0"/>
              <a:t>(.)*',</a:t>
            </a:r>
            <a:r>
              <a:rPr lang="en-IN" dirty="0" err="1"/>
              <a:t>line,re.I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endParaRPr lang="en-IN" dirty="0"/>
          </a:p>
          <a:p>
            <a:r>
              <a:rPr lang="en-IN" dirty="0"/>
              <a:t>&lt;_</a:t>
            </a:r>
            <a:r>
              <a:rPr lang="en-IN" dirty="0" err="1"/>
              <a:t>sre.SRE_Match</a:t>
            </a:r>
            <a:r>
              <a:rPr lang="en-IN" dirty="0"/>
              <a:t> object; span=(0, 36), match='welcome to python regular expression'&gt;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matchobj.group</a:t>
            </a:r>
            <a:r>
              <a:rPr lang="en-IN" dirty="0"/>
              <a:t>()</a:t>
            </a:r>
          </a:p>
          <a:p>
            <a:r>
              <a:rPr lang="en-IN" dirty="0"/>
              <a:t>'welcome to python regular expression'</a:t>
            </a:r>
          </a:p>
        </p:txBody>
      </p:sp>
    </p:spTree>
    <p:extLst>
      <p:ext uri="{BB962C8B-B14F-4D97-AF65-F5344CB8AC3E}">
        <p14:creationId xmlns:p14="http://schemas.microsoft.com/office/powerpoint/2010/main" val="24457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6478"/>
            <a:ext cx="12050973" cy="6619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p = </a:t>
            </a:r>
            <a:r>
              <a:rPr lang="en-IN" dirty="0" err="1"/>
              <a:t>re.compile</a:t>
            </a:r>
            <a:r>
              <a:rPr lang="en-IN" dirty="0"/>
              <a:t>('(a(b)c)d')</a:t>
            </a:r>
          </a:p>
          <a:p>
            <a:pPr marL="0" indent="0">
              <a:buNone/>
            </a:pPr>
            <a:r>
              <a:rPr lang="en-IN" dirty="0"/>
              <a:t>&gt;&gt;&gt; m = </a:t>
            </a:r>
            <a:r>
              <a:rPr lang="en-IN" dirty="0" err="1"/>
              <a:t>p.match</a:t>
            </a:r>
            <a:r>
              <a:rPr lang="en-IN" dirty="0"/>
              <a:t>('</a:t>
            </a:r>
            <a:r>
              <a:rPr lang="en-IN" dirty="0" err="1"/>
              <a:t>abcd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m.group</a:t>
            </a:r>
            <a:r>
              <a:rPr lang="en-IN" dirty="0"/>
              <a:t>(0)</a:t>
            </a:r>
          </a:p>
          <a:p>
            <a:pPr marL="0" indent="0">
              <a:buNone/>
            </a:pPr>
            <a:r>
              <a:rPr lang="en-IN" dirty="0"/>
              <a:t>'</a:t>
            </a:r>
            <a:r>
              <a:rPr lang="en-IN" dirty="0" err="1"/>
              <a:t>abcd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m.group</a:t>
            </a:r>
            <a:r>
              <a:rPr lang="en-IN" dirty="0"/>
              <a:t>(1)</a:t>
            </a:r>
          </a:p>
          <a:p>
            <a:pPr marL="0" indent="0">
              <a:buNone/>
            </a:pPr>
            <a:r>
              <a:rPr lang="en-IN" dirty="0"/>
              <a:t>'</a:t>
            </a:r>
            <a:r>
              <a:rPr lang="en-IN" dirty="0" err="1"/>
              <a:t>abc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m.group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 dirty="0" smtClean="0"/>
              <a:t>'b‘</a:t>
            </a:r>
          </a:p>
          <a:p>
            <a:pPr marL="0" indent="0">
              <a:buNone/>
            </a:pPr>
            <a:r>
              <a:rPr lang="en-IN" dirty="0"/>
              <a:t>group() can be passed multiple group numbers at a time, in which case it will return a tuple containing the corresponding values for those groups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m.group</a:t>
            </a:r>
            <a:r>
              <a:rPr lang="en-IN" dirty="0"/>
              <a:t>(2,1,2)</a:t>
            </a:r>
          </a:p>
          <a:p>
            <a:pPr marL="0" indent="0">
              <a:buNone/>
            </a:pPr>
            <a:r>
              <a:rPr lang="en-IN" dirty="0"/>
              <a:t>('b', '</a:t>
            </a:r>
            <a:r>
              <a:rPr lang="en-IN" dirty="0" err="1"/>
              <a:t>abc</a:t>
            </a:r>
            <a:r>
              <a:rPr lang="en-IN" dirty="0"/>
              <a:t>', 'b')</a:t>
            </a:r>
          </a:p>
          <a:p>
            <a:pPr marL="0" indent="0">
              <a:buNone/>
            </a:pPr>
            <a:r>
              <a:rPr lang="en-IN" dirty="0"/>
              <a:t>The groups() method returns a tuple containing the strings for all the subgroups, from 1 up to however many there are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m.groups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('</a:t>
            </a:r>
            <a:r>
              <a:rPr lang="en-IN" dirty="0" err="1"/>
              <a:t>abc</a:t>
            </a:r>
            <a:r>
              <a:rPr lang="en-IN" dirty="0"/>
              <a:t>', 'b')</a:t>
            </a:r>
          </a:p>
        </p:txBody>
      </p:sp>
    </p:spTree>
    <p:extLst>
      <p:ext uri="{BB962C8B-B14F-4D97-AF65-F5344CB8AC3E}">
        <p14:creationId xmlns:p14="http://schemas.microsoft.com/office/powerpoint/2010/main" val="330987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201613"/>
            <a:ext cx="12050713" cy="651351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The search Function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function searches for first occurrence of RE </a:t>
            </a:r>
            <a:r>
              <a:rPr lang="en-IN" i="1" dirty="0"/>
              <a:t>pattern </a:t>
            </a:r>
            <a:r>
              <a:rPr lang="en-IN" dirty="0"/>
              <a:t>within the </a:t>
            </a:r>
            <a:r>
              <a:rPr lang="en-IN" i="1" dirty="0"/>
              <a:t>string, </a:t>
            </a:r>
            <a:r>
              <a:rPr lang="en-IN" dirty="0"/>
              <a:t>with</a:t>
            </a:r>
            <a:br>
              <a:rPr lang="en-IN" dirty="0"/>
            </a:br>
            <a:r>
              <a:rPr lang="en-IN" dirty="0"/>
              <a:t>optional </a:t>
            </a:r>
            <a:r>
              <a:rPr lang="en-IN" i="1" dirty="0"/>
              <a:t>flags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Here is the syntax for this </a:t>
            </a:r>
            <a:r>
              <a:rPr lang="en-IN" dirty="0" smtClean="0"/>
              <a:t>function </a:t>
            </a:r>
            <a:r>
              <a:rPr lang="en-IN" dirty="0" err="1" smtClean="0">
                <a:solidFill>
                  <a:schemeClr val="accent1"/>
                </a:solidFill>
              </a:rPr>
              <a:t>re.search</a:t>
            </a:r>
            <a:r>
              <a:rPr lang="en-IN" dirty="0" smtClean="0">
                <a:solidFill>
                  <a:schemeClr val="accent1"/>
                </a:solidFill>
              </a:rPr>
              <a:t>(pattern</a:t>
            </a:r>
            <a:r>
              <a:rPr lang="en-IN" dirty="0">
                <a:solidFill>
                  <a:schemeClr val="accent1"/>
                </a:solidFill>
              </a:rPr>
              <a:t>, string, flags=0)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Here is the description of the </a:t>
            </a:r>
            <a:r>
              <a:rPr lang="en-IN" dirty="0" smtClean="0"/>
              <a:t>parameters .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i="1" dirty="0" err="1"/>
              <a:t>re.search</a:t>
            </a:r>
            <a:r>
              <a:rPr lang="en-IN" i="1" dirty="0"/>
              <a:t> </a:t>
            </a:r>
            <a:r>
              <a:rPr lang="en-IN" dirty="0"/>
              <a:t>function returns a </a:t>
            </a:r>
            <a:r>
              <a:rPr lang="en-IN" b="1" dirty="0"/>
              <a:t>match </a:t>
            </a:r>
            <a:r>
              <a:rPr lang="en-IN" dirty="0"/>
              <a:t>object on success, </a:t>
            </a:r>
            <a:r>
              <a:rPr lang="en-IN" b="1" dirty="0"/>
              <a:t>none </a:t>
            </a:r>
            <a:r>
              <a:rPr lang="en-IN" dirty="0"/>
              <a:t>on failure. We</a:t>
            </a:r>
            <a:br>
              <a:rPr lang="en-IN" dirty="0"/>
            </a:br>
            <a:r>
              <a:rPr lang="en-IN" dirty="0"/>
              <a:t>use </a:t>
            </a:r>
            <a:r>
              <a:rPr lang="en-IN" i="1" dirty="0"/>
              <a:t>group(</a:t>
            </a:r>
            <a:r>
              <a:rPr lang="en-IN" i="1" dirty="0" err="1"/>
              <a:t>num</a:t>
            </a:r>
            <a:r>
              <a:rPr lang="en-IN" i="1" dirty="0"/>
              <a:t>) </a:t>
            </a:r>
            <a:r>
              <a:rPr lang="en-IN" dirty="0"/>
              <a:t>or </a:t>
            </a:r>
            <a:r>
              <a:rPr lang="en-IN" i="1" dirty="0"/>
              <a:t>groups() </a:t>
            </a:r>
            <a:r>
              <a:rPr lang="en-IN" dirty="0"/>
              <a:t>function of </a:t>
            </a:r>
            <a:r>
              <a:rPr lang="en-IN" b="1" dirty="0"/>
              <a:t>match </a:t>
            </a:r>
            <a:r>
              <a:rPr lang="en-IN" dirty="0"/>
              <a:t>object to get the matched expression.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Matching Versus Searching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Python offers two different primitive operations based on regular expressions</a:t>
            </a:r>
            <a:br>
              <a:rPr lang="en-IN" dirty="0"/>
            </a:br>
            <a:r>
              <a:rPr lang="en-IN" dirty="0"/>
              <a:t>:</a:t>
            </a:r>
            <a:r>
              <a:rPr lang="en-IN" b="1" dirty="0"/>
              <a:t>match </a:t>
            </a:r>
            <a:r>
              <a:rPr lang="en-IN" dirty="0"/>
              <a:t>checks for a match only at the beginning of the string, while </a:t>
            </a:r>
            <a:r>
              <a:rPr lang="en-IN" b="1" dirty="0"/>
              <a:t>search </a:t>
            </a:r>
            <a:r>
              <a:rPr lang="en-IN" dirty="0"/>
              <a:t>checks for </a:t>
            </a:r>
            <a:r>
              <a:rPr lang="en-IN" dirty="0" smtClean="0"/>
              <a:t>a match </a:t>
            </a:r>
            <a:r>
              <a:rPr lang="en-IN" dirty="0"/>
              <a:t>anywhere in the string (this is what Perl does by default).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95534"/>
            <a:ext cx="11108140" cy="6081429"/>
          </a:xfrm>
        </p:spPr>
        <p:txBody>
          <a:bodyPr>
            <a:normAutofit/>
          </a:bodyPr>
          <a:lstStyle/>
          <a:p>
            <a:r>
              <a:rPr lang="en-IN" dirty="0"/>
              <a:t>&gt;&gt;&gt; import re</a:t>
            </a:r>
          </a:p>
          <a:p>
            <a:r>
              <a:rPr lang="en-IN" dirty="0"/>
              <a:t>&gt;&gt;&gt; line='</a:t>
            </a:r>
            <a:r>
              <a:rPr lang="en-IN" dirty="0" err="1"/>
              <a:t>welocome</a:t>
            </a:r>
            <a:r>
              <a:rPr lang="en-IN" dirty="0"/>
              <a:t> to python regular expression'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</a:t>
            </a:r>
            <a:r>
              <a:rPr lang="en-IN" dirty="0"/>
              <a:t>=re.match(r'python',</a:t>
            </a:r>
            <a:r>
              <a:rPr lang="en-IN" dirty="0" err="1"/>
              <a:t>line,re.I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matchobj.group</a:t>
            </a:r>
            <a:r>
              <a:rPr lang="en-IN" dirty="0"/>
              <a:t>()</a:t>
            </a:r>
          </a:p>
          <a:p>
            <a:r>
              <a:rPr lang="en-IN" dirty="0" err="1"/>
              <a:t>Traceback</a:t>
            </a:r>
            <a:r>
              <a:rPr lang="en-IN" dirty="0"/>
              <a:t> (most recent call last):</a:t>
            </a:r>
          </a:p>
          <a:p>
            <a:r>
              <a:rPr lang="en-IN" dirty="0"/>
              <a:t>  File "&lt;pyshell#3&gt;", line 1, in &lt;module&gt;</a:t>
            </a:r>
          </a:p>
          <a:p>
            <a:r>
              <a:rPr lang="en-IN" dirty="0"/>
              <a:t>    </a:t>
            </a:r>
            <a:r>
              <a:rPr lang="en-IN" dirty="0" err="1"/>
              <a:t>matchobj.group</a:t>
            </a:r>
            <a:r>
              <a:rPr lang="en-IN" dirty="0"/>
              <a:t>()</a:t>
            </a:r>
          </a:p>
          <a:p>
            <a:r>
              <a:rPr lang="en-IN" dirty="0" err="1"/>
              <a:t>AttributeError</a:t>
            </a:r>
            <a:r>
              <a:rPr lang="en-IN" dirty="0"/>
              <a:t>: '</a:t>
            </a:r>
            <a:r>
              <a:rPr lang="en-IN" dirty="0" err="1"/>
              <a:t>NoneType</a:t>
            </a:r>
            <a:r>
              <a:rPr lang="en-IN" dirty="0"/>
              <a:t>' object has no attribute 'group'</a:t>
            </a:r>
          </a:p>
          <a:p>
            <a:r>
              <a:rPr lang="en-IN" dirty="0"/>
              <a:t>&gt;&gt;&gt; </a:t>
            </a:r>
            <a:r>
              <a:rPr lang="en-IN" dirty="0" err="1"/>
              <a:t>searchobj</a:t>
            </a:r>
            <a:r>
              <a:rPr lang="en-IN" dirty="0"/>
              <a:t>=</a:t>
            </a:r>
            <a:r>
              <a:rPr lang="en-IN" dirty="0" err="1"/>
              <a:t>re.search</a:t>
            </a:r>
            <a:r>
              <a:rPr lang="en-IN" dirty="0"/>
              <a:t>(r'python',</a:t>
            </a:r>
            <a:r>
              <a:rPr lang="en-IN" dirty="0" err="1"/>
              <a:t>line,re.I</a:t>
            </a:r>
            <a:r>
              <a:rPr lang="en-IN" dirty="0"/>
              <a:t>)</a:t>
            </a:r>
          </a:p>
          <a:p>
            <a:r>
              <a:rPr lang="en-IN" dirty="0"/>
              <a:t>&gt;&gt;&gt; </a:t>
            </a:r>
            <a:r>
              <a:rPr lang="en-IN" dirty="0" err="1"/>
              <a:t>searchobj.group</a:t>
            </a:r>
            <a:r>
              <a:rPr lang="en-IN" dirty="0"/>
              <a:t>()</a:t>
            </a:r>
          </a:p>
          <a:p>
            <a:r>
              <a:rPr lang="en-IN" dirty="0"/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33043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286958"/>
            <a:ext cx="11955463" cy="674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Regular Expression Patterns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 for the control characters, </a:t>
            </a:r>
            <a:r>
              <a:rPr lang="en-IN" b="1" dirty="0"/>
              <a:t>(+ ? . * ^ $ ( ) [ ] { } | \)</a:t>
            </a:r>
            <a:r>
              <a:rPr lang="en-IN" dirty="0"/>
              <a:t>, all characters match</a:t>
            </a:r>
            <a:br>
              <a:rPr lang="en-IN" dirty="0"/>
            </a:br>
            <a:r>
              <a:rPr lang="en-IN" dirty="0"/>
              <a:t>themselves. You can escape a control character by preceding it with a backslash.</a:t>
            </a:r>
            <a:br>
              <a:rPr lang="en-IN" dirty="0"/>
            </a:br>
            <a:r>
              <a:rPr lang="en-IN" dirty="0"/>
              <a:t>The following table lists the regular expression syntax that is available in </a:t>
            </a:r>
            <a:r>
              <a:rPr lang="en-IN" dirty="0" smtClean="0"/>
              <a:t>Python.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Pattern   </a:t>
            </a:r>
            <a:r>
              <a:rPr lang="en-IN" b="1" dirty="0" smtClean="0"/>
              <a:t>               </a:t>
            </a:r>
            <a:r>
              <a:rPr lang="en-IN" b="1" dirty="0" smtClean="0">
                <a:solidFill>
                  <a:srgbClr val="FF0000"/>
                </a:solidFill>
              </a:rPr>
              <a:t>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^                        Matches </a:t>
            </a:r>
            <a:r>
              <a:rPr lang="en-IN" dirty="0"/>
              <a:t>beginning of line.</a:t>
            </a:r>
            <a:br>
              <a:rPr lang="en-IN" dirty="0"/>
            </a:br>
            <a:r>
              <a:rPr lang="en-IN" dirty="0"/>
              <a:t>$ </a:t>
            </a:r>
            <a:r>
              <a:rPr lang="en-IN" dirty="0" smtClean="0"/>
              <a:t>                       Matches </a:t>
            </a:r>
            <a:r>
              <a:rPr lang="en-IN" dirty="0"/>
              <a:t>end of line.</a:t>
            </a:r>
            <a:br>
              <a:rPr lang="en-IN" dirty="0"/>
            </a:br>
            <a:r>
              <a:rPr lang="en-IN" dirty="0"/>
              <a:t>. </a:t>
            </a:r>
            <a:r>
              <a:rPr lang="en-IN" dirty="0" smtClean="0"/>
              <a:t>                        Matches </a:t>
            </a:r>
            <a:r>
              <a:rPr lang="en-IN" dirty="0"/>
              <a:t>any single character except newline. Using m option</a:t>
            </a:r>
            <a:br>
              <a:rPr lang="en-IN" dirty="0"/>
            </a:br>
            <a:r>
              <a:rPr lang="en-IN" dirty="0" smtClean="0"/>
              <a:t>			allows </a:t>
            </a:r>
            <a:r>
              <a:rPr lang="en-IN" dirty="0"/>
              <a:t>it to match newline as well.</a:t>
            </a:r>
            <a:br>
              <a:rPr lang="en-IN" dirty="0"/>
            </a:br>
            <a:r>
              <a:rPr lang="en-IN" dirty="0"/>
              <a:t>[...] </a:t>
            </a:r>
            <a:r>
              <a:rPr lang="en-IN" dirty="0" smtClean="0"/>
              <a:t>                    Matches </a:t>
            </a:r>
            <a:r>
              <a:rPr lang="en-IN" dirty="0"/>
              <a:t>any single character in brackets.</a:t>
            </a:r>
            <a:br>
              <a:rPr lang="en-IN" dirty="0"/>
            </a:br>
            <a:r>
              <a:rPr lang="en-IN" dirty="0"/>
              <a:t>[^...] </a:t>
            </a:r>
            <a:r>
              <a:rPr lang="en-IN" dirty="0" smtClean="0"/>
              <a:t>                  Matches </a:t>
            </a:r>
            <a:r>
              <a:rPr lang="en-IN" dirty="0"/>
              <a:t>any single character not in brackets</a:t>
            </a:r>
            <a:br>
              <a:rPr lang="en-IN" dirty="0"/>
            </a:br>
            <a:r>
              <a:rPr lang="en-IN" dirty="0"/>
              <a:t>re</a:t>
            </a:r>
            <a:r>
              <a:rPr lang="en-IN" dirty="0" smtClean="0"/>
              <a:t>*		     </a:t>
            </a:r>
            <a:r>
              <a:rPr lang="en-IN" dirty="0"/>
              <a:t>Matches 0 or more occurrences of preceding expression.</a:t>
            </a:r>
            <a:br>
              <a:rPr lang="en-IN" dirty="0"/>
            </a:br>
            <a:r>
              <a:rPr lang="en-IN" dirty="0"/>
              <a:t>re+ </a:t>
            </a:r>
            <a:r>
              <a:rPr lang="en-IN" dirty="0" smtClean="0"/>
              <a:t>		    Matches </a:t>
            </a:r>
            <a:r>
              <a:rPr lang="en-IN" dirty="0"/>
              <a:t>1 or more occurrence of preceding expression.</a:t>
            </a:r>
            <a:br>
              <a:rPr lang="en-IN" dirty="0"/>
            </a:br>
            <a:r>
              <a:rPr lang="en-IN" dirty="0"/>
              <a:t>re? </a:t>
            </a:r>
            <a:r>
              <a:rPr lang="en-IN" dirty="0" smtClean="0"/>
              <a:t>                    Matches </a:t>
            </a:r>
            <a:r>
              <a:rPr lang="en-IN" dirty="0"/>
              <a:t>0 or 1 occurrence of preceding expression.</a:t>
            </a:r>
            <a:br>
              <a:rPr lang="en-IN" dirty="0"/>
            </a:br>
            <a:r>
              <a:rPr lang="en-IN" dirty="0"/>
              <a:t>re{ n} </a:t>
            </a:r>
            <a:r>
              <a:rPr lang="en-IN" dirty="0" smtClean="0"/>
              <a:t>               Matches </a:t>
            </a:r>
            <a:r>
              <a:rPr lang="en-IN" dirty="0"/>
              <a:t>exactly n number of occurrences of </a:t>
            </a:r>
            <a:r>
              <a:rPr lang="en-IN" dirty="0" smtClean="0"/>
              <a:t>preceding expression.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re{ n,} </a:t>
            </a:r>
            <a:r>
              <a:rPr lang="en-IN" dirty="0" smtClean="0"/>
              <a:t>              Matches </a:t>
            </a:r>
            <a:r>
              <a:rPr lang="en-IN" dirty="0"/>
              <a:t>n or more occurrences of preceding expression.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479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Regular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SUPRIYAA</dc:creator>
  <cp:lastModifiedBy>SUPRIYAA</cp:lastModifiedBy>
  <cp:revision>103</cp:revision>
  <dcterms:created xsi:type="dcterms:W3CDTF">2018-08-03T15:20:17Z</dcterms:created>
  <dcterms:modified xsi:type="dcterms:W3CDTF">2018-10-02T16:48:58Z</dcterms:modified>
</cp:coreProperties>
</file>